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86" autoAdjust="0"/>
    <p:restoredTop sz="94641" autoAdjust="0"/>
  </p:normalViewPr>
  <p:slideViewPr>
    <p:cSldViewPr>
      <p:cViewPr>
        <p:scale>
          <a:sx n="77" d="100"/>
          <a:sy n="77" d="100"/>
        </p:scale>
        <p:origin x="-12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820F-7ABF-443C-A8BA-11209F946DA0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A7A01-FB4E-4109-B89F-A288FCF81E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7A01-FB4E-4109-B89F-A288FCF81E7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345720-3C7A-4BCF-83A9-7B98F923BE4E}" type="datetimeFigureOut">
              <a:rPr lang="en-US" smtClean="0"/>
              <a:pPr/>
              <a:t>5/13/2023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09920B-B5BB-4372-A14D-F702CE2C16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85794"/>
            <a:ext cx="7772400" cy="78581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itchFamily="82" charset="0"/>
              </a:rPr>
              <a:t>CAPSTONE PROJECT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5214950"/>
            <a:ext cx="2043082" cy="18096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4316" y="2143116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itchFamily="82" charset="0"/>
              </a:rPr>
              <a:t>EDA ON HOTEL BOOKING ANALYSISS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3571876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lgerian" pitchFamily="82" charset="0"/>
              </a:rPr>
              <a:t>BY -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7" name="Picture 6" descr="front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429000"/>
            <a:ext cx="2895600" cy="158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116" y="4024752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lgerian" pitchFamily="82" charset="0"/>
                <a:ea typeface="Arial Unicode MS" pitchFamily="34" charset="-128"/>
                <a:cs typeface="Arial Unicode MS" pitchFamily="34" charset="-128"/>
              </a:rPr>
              <a:t>RISHANSHU YADAV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42918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sz="2400" dirty="0"/>
              <a:t>Checking the how many different types of customer are </a:t>
            </a:r>
          </a:p>
          <a:p>
            <a:r>
              <a:rPr lang="en-IN" sz="2400" dirty="0"/>
              <a:t>   these hotels are having </a:t>
            </a:r>
          </a:p>
        </p:txBody>
      </p:sp>
      <p:pic>
        <p:nvPicPr>
          <p:cNvPr id="4" name="Picture 3" descr="Screenshot (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500174"/>
            <a:ext cx="4368478" cy="2643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4286256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CONCLUSION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857760"/>
            <a:ext cx="8787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From above chart we can see that 75.0% , 21.1 %, 3.4 %, 0.5 % business are</a:t>
            </a:r>
          </a:p>
          <a:p>
            <a:r>
              <a:rPr lang="en-IN" dirty="0"/>
              <a:t>  coming form transient, contract, transient-party and group respectively. </a:t>
            </a:r>
          </a:p>
          <a:p>
            <a:r>
              <a:rPr lang="en-IN" dirty="0"/>
              <a:t>  And here we only considered the conform bookings.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42852"/>
            <a:ext cx="4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b="1" dirty="0"/>
              <a:t>To analyze home country of guests :</a:t>
            </a:r>
          </a:p>
        </p:txBody>
      </p:sp>
      <p:pic>
        <p:nvPicPr>
          <p:cNvPr id="4" name="Picture 3" descr="Screenshot (2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714752"/>
            <a:ext cx="7500926" cy="2536734"/>
          </a:xfrm>
          <a:prstGeom prst="rect">
            <a:avLst/>
          </a:prstGeom>
        </p:spPr>
      </p:pic>
      <p:pic>
        <p:nvPicPr>
          <p:cNvPr id="5" name="Picture 4" descr="Screenshot (2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604"/>
            <a:ext cx="2724530" cy="3477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926" y="92867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CONCLUSOION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5017" y="1428736"/>
            <a:ext cx="6168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As we see in the side pie chart the maximum number of</a:t>
            </a:r>
          </a:p>
          <a:p>
            <a:r>
              <a:rPr lang="en-IN" sz="1600" dirty="0"/>
              <a:t>guests are form Portugal with 21071 guests, Great Britain</a:t>
            </a:r>
          </a:p>
          <a:p>
            <a:r>
              <a:rPr lang="en-IN" sz="1600" dirty="0"/>
              <a:t>with 9676 guest and France with 8481 and so on.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Most tourists come from Europe since the top 5 countries </a:t>
            </a:r>
          </a:p>
          <a:p>
            <a:r>
              <a:rPr lang="en-IN" sz="1600" dirty="0"/>
              <a:t>are in Europe.</a:t>
            </a:r>
          </a:p>
          <a:p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And in the next map we expressing the geological data in</a:t>
            </a:r>
          </a:p>
          <a:p>
            <a:r>
              <a:rPr lang="en-IN" sz="1600" dirty="0"/>
              <a:t>much more efficient 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856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b="1" dirty="0"/>
              <a:t>To analyze which hotel gets cancelled the most by the customer :</a:t>
            </a:r>
          </a:p>
        </p:txBody>
      </p:sp>
      <p:pic>
        <p:nvPicPr>
          <p:cNvPr id="3" name="Picture 2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928670"/>
            <a:ext cx="2981741" cy="2428892"/>
          </a:xfrm>
          <a:prstGeom prst="rect">
            <a:avLst/>
          </a:prstGeom>
        </p:spPr>
      </p:pic>
      <p:pic>
        <p:nvPicPr>
          <p:cNvPr id="5" name="Picture 4" descr="Screenshot (3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500438"/>
            <a:ext cx="3000396" cy="2757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288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4291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686" y="12144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OBSERVATIONS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8992" y="2000240"/>
            <a:ext cx="5493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 From the first bar plot we can see the maximum </a:t>
            </a:r>
          </a:p>
          <a:p>
            <a:r>
              <a:rPr lang="en-IN" sz="1600" dirty="0"/>
              <a:t>    number of bookings are cancelled are from the</a:t>
            </a:r>
          </a:p>
          <a:p>
            <a:r>
              <a:rPr lang="en-IN" sz="1600" dirty="0"/>
              <a:t>    City hotel that indicates people love to spend their</a:t>
            </a:r>
          </a:p>
          <a:p>
            <a:r>
              <a:rPr lang="en-IN" sz="1600" dirty="0"/>
              <a:t>    time in peaceful Resort hotel.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286256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From the Second bar plot we can see the </a:t>
            </a:r>
          </a:p>
          <a:p>
            <a:r>
              <a:rPr lang="en-IN" dirty="0"/>
              <a:t>   maximum number of booking not cancelled are</a:t>
            </a:r>
          </a:p>
          <a:p>
            <a:r>
              <a:rPr lang="en-IN" dirty="0"/>
              <a:t>   from Resort hotel which proves our upper</a:t>
            </a:r>
          </a:p>
          <a:p>
            <a:r>
              <a:rPr lang="en-IN" dirty="0"/>
              <a:t>  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0"/>
            <a:ext cx="4068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Booking by market segment </a:t>
            </a:r>
          </a:p>
        </p:txBody>
      </p:sp>
      <p:pic>
        <p:nvPicPr>
          <p:cNvPr id="3" name="Picture 2" descr="Screenshot (3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3929090" cy="3302614"/>
          </a:xfrm>
          <a:prstGeom prst="rect">
            <a:avLst/>
          </a:prstGeom>
        </p:spPr>
      </p:pic>
      <p:pic>
        <p:nvPicPr>
          <p:cNvPr id="4" name="Picture 3" descr="Screenshot (3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571876"/>
            <a:ext cx="6310796" cy="2933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7143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OBSERVATIONS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4994" y="1285860"/>
            <a:ext cx="51667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600" dirty="0"/>
              <a:t>From above two chart we can see that the most</a:t>
            </a:r>
          </a:p>
          <a:p>
            <a:r>
              <a:rPr lang="en-IN" sz="1600" dirty="0"/>
              <a:t>    of the booking are done by online travel</a:t>
            </a:r>
          </a:p>
          <a:p>
            <a:r>
              <a:rPr lang="en-IN" sz="1600" dirty="0"/>
              <a:t>    agencies and the second most segment is </a:t>
            </a:r>
          </a:p>
          <a:p>
            <a:r>
              <a:rPr lang="en-IN" sz="1600" dirty="0"/>
              <a:t>    offline travel agencies.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  And the minimum bookings are coming for </a:t>
            </a:r>
          </a:p>
          <a:p>
            <a:r>
              <a:rPr lang="en-IN" sz="1600" dirty="0"/>
              <a:t>    aviation segment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31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 To know the count the visitor in each month and preferred type of hotel rooms</a:t>
            </a:r>
          </a:p>
        </p:txBody>
      </p:sp>
      <p:pic>
        <p:nvPicPr>
          <p:cNvPr id="3" name="Picture 2" descr="Screenshot (3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4846117" cy="2928958"/>
          </a:xfrm>
          <a:prstGeom prst="rect">
            <a:avLst/>
          </a:prstGeom>
        </p:spPr>
      </p:pic>
      <p:pic>
        <p:nvPicPr>
          <p:cNvPr id="4" name="Picture 3" descr="Screenshot (4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000108"/>
            <a:ext cx="3643338" cy="3419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400050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 OBSERVATIONS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4429132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600" dirty="0"/>
              <a:t>From the above we can see, in the month of August  the more number guest are </a:t>
            </a:r>
          </a:p>
          <a:p>
            <a:r>
              <a:rPr lang="en-IN" sz="1600" dirty="0"/>
              <a:t>    coming and less number guest comes in January over the year</a:t>
            </a:r>
            <a:r>
              <a:rPr lang="en-IN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51435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5143512"/>
            <a:ext cx="8594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From the second graph we see most of the guest preferred type A rooms for staying</a:t>
            </a:r>
          </a:p>
          <a:p>
            <a:r>
              <a:rPr lang="en-IN" sz="1600" dirty="0"/>
              <a:t> in both Resort and City hotel. So hotel should more focusing on how to maximize </a:t>
            </a:r>
          </a:p>
          <a:p>
            <a:r>
              <a:rPr lang="en-IN" sz="1600" dirty="0"/>
              <a:t> the number of that type.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6713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/>
              <a:t> How does the price per night vary over the year ?</a:t>
            </a:r>
          </a:p>
        </p:txBody>
      </p:sp>
      <p:pic>
        <p:nvPicPr>
          <p:cNvPr id="3" name="Picture 2" descr="Screenshot (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928670"/>
            <a:ext cx="5668166" cy="3138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20" y="4143380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OBSERVATION 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46" y="4643446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There is a peak on the prices for the Resort hotel is on August.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5286388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There is a peak on the prices for the City hotel is on May and September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8767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1600" dirty="0"/>
              <a:t>  Both hotels have different room types and different meal arrangements. Seasonal</a:t>
            </a:r>
          </a:p>
          <a:p>
            <a:r>
              <a:rPr lang="en-IN" sz="1600" dirty="0"/>
              <a:t>       Factors are also important, So the prices varies a lot. so we are going to create</a:t>
            </a:r>
          </a:p>
          <a:p>
            <a:r>
              <a:rPr lang="en-IN" sz="1600" dirty="0"/>
              <a:t>       </a:t>
            </a:r>
            <a:r>
              <a:rPr lang="en-IN" sz="1600" dirty="0" err="1"/>
              <a:t>boxplot</a:t>
            </a:r>
            <a:r>
              <a:rPr lang="en-IN" sz="1600" dirty="0"/>
              <a:t> for better understanding of this.</a:t>
            </a:r>
          </a:p>
        </p:txBody>
      </p:sp>
      <p:pic>
        <p:nvPicPr>
          <p:cNvPr id="3" name="Picture 2" descr="Screenshot (4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9144000" cy="1915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82" y="4286256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CONCLUSION :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86322"/>
            <a:ext cx="91727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600" dirty="0"/>
              <a:t>The figure shows that the average price per room depends on its type and the standard</a:t>
            </a:r>
          </a:p>
          <a:p>
            <a:r>
              <a:rPr lang="en-IN" sz="1600" dirty="0"/>
              <a:t>    deviation , And here we can see some outlier of our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4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7429552" cy="443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677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To know the relation between different variables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4338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CONCLUSION : 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00570"/>
            <a:ext cx="863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400" dirty="0"/>
              <a:t>The </a:t>
            </a:r>
            <a:r>
              <a:rPr lang="en-IN" sz="1400" dirty="0" err="1"/>
              <a:t>canceled</a:t>
            </a:r>
            <a:r>
              <a:rPr lang="en-IN" sz="1400" dirty="0"/>
              <a:t> and </a:t>
            </a:r>
            <a:r>
              <a:rPr lang="en-IN" sz="1400" dirty="0" err="1"/>
              <a:t>same_room_allotted_or_not</a:t>
            </a:r>
            <a:r>
              <a:rPr lang="en-IN" sz="1400" dirty="0"/>
              <a:t> are negatively correlated. Not getting the same </a:t>
            </a:r>
          </a:p>
          <a:p>
            <a:r>
              <a:rPr lang="en-IN" sz="1400" dirty="0"/>
              <a:t>     room as per reversed room is not the reason for booking cancellations.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4276" y="5072074"/>
            <a:ext cx="9158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400" dirty="0"/>
              <a:t>  </a:t>
            </a:r>
            <a:r>
              <a:rPr lang="en-IN" sz="1400" dirty="0" err="1"/>
              <a:t>Lead_time</a:t>
            </a:r>
            <a:r>
              <a:rPr lang="en-IN" sz="1400" dirty="0"/>
              <a:t> and total stay is positively correlated means more is the stay of customer more will be the</a:t>
            </a:r>
          </a:p>
          <a:p>
            <a:r>
              <a:rPr lang="en-IN" sz="1400" dirty="0"/>
              <a:t>     lead time.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002" y="5500702"/>
            <a:ext cx="879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400" dirty="0"/>
              <a:t>ADR and total people are highly correlated. That means more the people more will be </a:t>
            </a:r>
            <a:r>
              <a:rPr lang="en-IN" sz="1400" dirty="0" err="1"/>
              <a:t>adr</a:t>
            </a:r>
            <a:r>
              <a:rPr lang="en-IN" sz="1400" dirty="0"/>
              <a:t>. High 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adr</a:t>
            </a:r>
            <a:r>
              <a:rPr lang="en-IN" sz="1400" dirty="0"/>
              <a:t> means high revenue.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3434" y="5996226"/>
            <a:ext cx="67505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400" dirty="0"/>
              <a:t>The </a:t>
            </a:r>
            <a:r>
              <a:rPr lang="en-IN" sz="1400" dirty="0" err="1"/>
              <a:t>is_repeated_guest</a:t>
            </a:r>
            <a:r>
              <a:rPr lang="en-IN" sz="1400" dirty="0"/>
              <a:t> and </a:t>
            </a:r>
            <a:r>
              <a:rPr lang="en-IN" sz="1400" dirty="0" err="1"/>
              <a:t>previous_bookings_Not_canceled</a:t>
            </a:r>
            <a:r>
              <a:rPr lang="en-IN" sz="1400" dirty="0"/>
              <a:t> has strong </a:t>
            </a:r>
          </a:p>
          <a:p>
            <a:r>
              <a:rPr lang="en-IN" sz="1400" dirty="0"/>
              <a:t>         correlation. May be repeated guest are more likely to cancel their </a:t>
            </a:r>
          </a:p>
          <a:p>
            <a:r>
              <a:rPr lang="en-IN" sz="1400" dirty="0"/>
              <a:t>                          bookings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4" y="214290"/>
            <a:ext cx="914406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 CONCLUSION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442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City hotels are the most preferred hotel type by the guests. We can say City</a:t>
            </a:r>
          </a:p>
          <a:p>
            <a:r>
              <a:rPr lang="en-IN" dirty="0"/>
              <a:t>hotel is the busiest hotel.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27.5 </a:t>
            </a:r>
            <a:r>
              <a:rPr lang="en-IN" dirty="0"/>
              <a:t>% bookings were got cancelled out of all the bookings.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79.1 % bookings were made through TA/TO (travel agents/Tour operators).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BB( Bed &amp; Breakfast) is the most preferred type of meal by the guests.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Maximum number of guests were from Portugal, i.e. more than </a:t>
            </a:r>
            <a:r>
              <a:rPr lang="en-IN" dirty="0" smtClean="0"/>
              <a:t>21000 </a:t>
            </a:r>
            <a:r>
              <a:rPr lang="en-IN" dirty="0"/>
              <a:t>guests.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Most of the bookings for City hotels and Resort hotel were happened in 2016.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Average ADR for city hotel is high as compared to resort hotels. These City</a:t>
            </a:r>
          </a:p>
          <a:p>
            <a:r>
              <a:rPr lang="en-IN" dirty="0"/>
              <a:t>hotels are generating more revenue than the resort hotels.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Booking cancellation rate is high for City hotels which almost 30 %.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Average lead time for resort hotel is high.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14818"/>
            <a:ext cx="9123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Resort hotels have the most repeated guests.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Optimal stay in both the type hotel is less than 7 days. Usually people stay for</a:t>
            </a:r>
          </a:p>
          <a:p>
            <a:r>
              <a:rPr lang="en-IN" dirty="0"/>
              <a:t>    a week.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Almost 19 % people did not cancel their bookings even after not getting the</a:t>
            </a:r>
          </a:p>
          <a:p>
            <a:r>
              <a:rPr lang="en-IN" dirty="0"/>
              <a:t>same room which they reserved while booking hotel. Only 2.5 % people</a:t>
            </a:r>
          </a:p>
          <a:p>
            <a:r>
              <a:rPr lang="en-IN" dirty="0"/>
              <a:t>cancelled the booking.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71678"/>
            <a:ext cx="9429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600" dirty="0"/>
          </a:p>
        </p:txBody>
      </p:sp>
      <p:sp>
        <p:nvSpPr>
          <p:cNvPr id="5" name="Rectangle 4"/>
          <p:cNvSpPr/>
          <p:nvPr/>
        </p:nvSpPr>
        <p:spPr>
          <a:xfrm>
            <a:off x="0" y="714356"/>
            <a:ext cx="9144000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HANK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85860"/>
            <a:ext cx="6783208" cy="3811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>
                <a:latin typeface="+mj-lt"/>
              </a:rPr>
              <a:t> WORK FLOW :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28596" y="1428736"/>
            <a:ext cx="2416192" cy="159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 </a:t>
            </a:r>
          </a:p>
          <a:p>
            <a:pPr algn="ctr"/>
            <a:r>
              <a:rPr lang="en-IN" dirty="0"/>
              <a:t>And</a:t>
            </a:r>
          </a:p>
          <a:p>
            <a:pPr algn="ctr"/>
            <a:r>
              <a:rPr lang="en-IN" dirty="0"/>
              <a:t>Understanding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14678" y="1428736"/>
            <a:ext cx="2500330" cy="157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</a:t>
            </a:r>
          </a:p>
          <a:p>
            <a:pPr algn="ctr"/>
            <a:r>
              <a:rPr lang="en-IN" dirty="0"/>
              <a:t>And</a:t>
            </a:r>
          </a:p>
          <a:p>
            <a:pPr algn="ctr"/>
            <a:r>
              <a:rPr lang="en-IN" dirty="0"/>
              <a:t>Manipulation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143636" y="1357298"/>
            <a:ext cx="2428892" cy="157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Exploratory</a:t>
            </a:r>
          </a:p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Analysis (EDA)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826" y="3714752"/>
            <a:ext cx="878317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600" dirty="0"/>
              <a:t> EDA will divided into following three analysis – </a:t>
            </a:r>
          </a:p>
          <a:p>
            <a:r>
              <a:rPr lang="en-IN" sz="1600" dirty="0"/>
              <a:t>   1. </a:t>
            </a:r>
            <a:r>
              <a:rPr lang="en-IN" sz="1600" u="sng" dirty="0" err="1"/>
              <a:t>Univariate</a:t>
            </a:r>
            <a:r>
              <a:rPr lang="en-IN" sz="1600" u="sng" dirty="0"/>
              <a:t> analysis </a:t>
            </a:r>
            <a:r>
              <a:rPr lang="en-IN" sz="1600" dirty="0"/>
              <a:t>:  </a:t>
            </a:r>
            <a:r>
              <a:rPr lang="en-IN" sz="1600" dirty="0" err="1"/>
              <a:t>Univariate</a:t>
            </a:r>
            <a:r>
              <a:rPr lang="en-IN" sz="1600" dirty="0"/>
              <a:t> analysis is the simplest of the three analysis</a:t>
            </a:r>
          </a:p>
          <a:p>
            <a:r>
              <a:rPr lang="en-IN" sz="1600" dirty="0"/>
              <a:t>                                           where the data you are analyzing is only one variable.</a:t>
            </a:r>
          </a:p>
          <a:p>
            <a:r>
              <a:rPr lang="en-IN" sz="1600" dirty="0"/>
              <a:t>   2. </a:t>
            </a:r>
            <a:r>
              <a:rPr lang="en-IN" sz="1600" u="sng" dirty="0" err="1"/>
              <a:t>Bivariate</a:t>
            </a:r>
            <a:r>
              <a:rPr lang="en-IN" sz="1600" u="sng" dirty="0"/>
              <a:t> analysis</a:t>
            </a:r>
            <a:r>
              <a:rPr lang="en-IN" sz="1600" dirty="0"/>
              <a:t>   :  </a:t>
            </a:r>
            <a:r>
              <a:rPr lang="en-IN" sz="1600" dirty="0" err="1"/>
              <a:t>Bivariate</a:t>
            </a:r>
            <a:r>
              <a:rPr lang="en-IN" sz="1600" dirty="0"/>
              <a:t> analysis is where you are comparing two variables</a:t>
            </a:r>
          </a:p>
          <a:p>
            <a:r>
              <a:rPr lang="en-IN" sz="1600" dirty="0"/>
              <a:t>                                           to study their relationships.</a:t>
            </a:r>
          </a:p>
          <a:p>
            <a:r>
              <a:rPr lang="en-IN" sz="1600" dirty="0"/>
              <a:t>   3. </a:t>
            </a:r>
            <a:r>
              <a:rPr lang="en-IN" sz="1600" u="sng" dirty="0" err="1"/>
              <a:t>Multivarite</a:t>
            </a:r>
            <a:r>
              <a:rPr lang="en-IN" sz="1600" u="sng" dirty="0"/>
              <a:t> analysis</a:t>
            </a:r>
            <a:r>
              <a:rPr lang="en-IN" sz="1600" dirty="0"/>
              <a:t> : Multivariate  analysis is similar to </a:t>
            </a:r>
            <a:r>
              <a:rPr lang="en-IN" sz="1600" dirty="0" err="1"/>
              <a:t>biavariate</a:t>
            </a:r>
            <a:r>
              <a:rPr lang="en-IN" sz="1600" dirty="0"/>
              <a:t> analysis but you</a:t>
            </a:r>
          </a:p>
          <a:p>
            <a:r>
              <a:rPr lang="en-IN" sz="1600" dirty="0"/>
              <a:t>                                           are comparing more than two variables.</a:t>
            </a:r>
          </a:p>
          <a:p>
            <a:r>
              <a:rPr lang="en-IN" sz="1600" dirty="0"/>
              <a:t>                                         </a:t>
            </a:r>
          </a:p>
          <a:p>
            <a:r>
              <a:rPr lang="en-IN" dirty="0"/>
              <a:t>                                           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852"/>
            <a:ext cx="9144000" cy="571504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/>
              <a:t>Problem Statement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42968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For this project we will be analyzing Hotel Booking data . This data set contains booking information for a city hotel and a resort hotel , and includes information such as when a booking was made, length of stay , the number of adults , children , and/or babies and  the number of available parking spaces .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Hotel industry is a very volatile industry and the bookings depends on above factors and many more 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The main objective behind this project is to explore and analyze data to discover important factors that concern the bookings and give insights to hotel management , which  can perform various campaigns to boost the business and performance.</a:t>
            </a:r>
          </a:p>
          <a:p>
            <a:endParaRPr lang="en-IN" sz="1050" dirty="0"/>
          </a:p>
          <a:p>
            <a:pPr>
              <a:buFont typeface="Wingdings" pitchFamily="2" charset="2"/>
              <a:buChar char="Ø"/>
            </a:pP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DATA COLLECTION AND UNDERSTANDINGS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28670"/>
            <a:ext cx="830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-We got here the data. This data contain 119390 rows and 32 columns .</a:t>
            </a:r>
          </a:p>
          <a:p>
            <a:r>
              <a:rPr lang="en-IN" dirty="0"/>
              <a:t>  So its becomes important to understand the columns.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57364"/>
            <a:ext cx="884889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Data Description: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b="1" dirty="0"/>
              <a:t>Hotel </a:t>
            </a:r>
            <a:r>
              <a:rPr lang="en-IN" dirty="0"/>
              <a:t>  : Type of hotel ( City hotel or Resort hotel 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is_canceled</a:t>
            </a:r>
            <a:r>
              <a:rPr lang="en-IN" dirty="0"/>
              <a:t>   : Value indicating if the booking was </a:t>
            </a:r>
            <a:r>
              <a:rPr lang="en-IN" dirty="0" err="1"/>
              <a:t>canceled</a:t>
            </a:r>
            <a:r>
              <a:rPr lang="en-IN" dirty="0"/>
              <a:t> (1) or not (0)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lead_time</a:t>
            </a:r>
            <a:r>
              <a:rPr lang="en-IN" dirty="0"/>
              <a:t>  </a:t>
            </a:r>
            <a:r>
              <a:rPr lang="en-IN" i="1" dirty="0"/>
              <a:t> : </a:t>
            </a:r>
            <a:r>
              <a:rPr lang="en-IN" dirty="0"/>
              <a:t>Number of days that elapsed between the entering date of the </a:t>
            </a:r>
          </a:p>
          <a:p>
            <a:r>
              <a:rPr lang="en-IN" dirty="0"/>
              <a:t>                   booking and the arrival date 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arrival_date_year</a:t>
            </a:r>
            <a:r>
              <a:rPr lang="en-IN" dirty="0"/>
              <a:t>   : Year of arrival date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arrival_date_month</a:t>
            </a:r>
            <a:r>
              <a:rPr lang="en-IN" dirty="0"/>
              <a:t>   : Month of arrival date 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arrival_date_week_number</a:t>
            </a:r>
            <a:r>
              <a:rPr lang="en-IN" dirty="0"/>
              <a:t>  : Week number of year for arrival date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arrival_date_day_of_month</a:t>
            </a:r>
            <a:r>
              <a:rPr lang="en-IN" i="1" dirty="0"/>
              <a:t>   : </a:t>
            </a:r>
            <a:r>
              <a:rPr lang="en-IN" dirty="0"/>
              <a:t>Day of arrival date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stays_in_weekend_nights</a:t>
            </a:r>
            <a:r>
              <a:rPr lang="en-IN" i="1" dirty="0"/>
              <a:t>   : </a:t>
            </a:r>
            <a:r>
              <a:rPr lang="en-IN" dirty="0"/>
              <a:t>Number of weekend nights( Saturday or </a:t>
            </a:r>
            <a:r>
              <a:rPr lang="en-IN" dirty="0" err="1"/>
              <a:t>sunday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        spent at the hotel by guests.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stays_in_week_nights</a:t>
            </a:r>
            <a:r>
              <a:rPr lang="en-IN" i="1" dirty="0"/>
              <a:t>   : </a:t>
            </a:r>
            <a:r>
              <a:rPr lang="en-IN" dirty="0"/>
              <a:t>Number of week nights( Monday to Friday )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adults</a:t>
            </a:r>
            <a:r>
              <a:rPr lang="en-IN" i="1" dirty="0"/>
              <a:t> : </a:t>
            </a:r>
            <a:r>
              <a:rPr lang="en-IN" dirty="0"/>
              <a:t>Number of adults among guests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children</a:t>
            </a:r>
            <a:r>
              <a:rPr lang="en-IN" i="1" dirty="0"/>
              <a:t> : </a:t>
            </a:r>
            <a:r>
              <a:rPr lang="en-IN" dirty="0"/>
              <a:t>Number of children among guests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80"/>
            <a:ext cx="91646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/>
              <a:t>babies</a:t>
            </a:r>
            <a:r>
              <a:rPr lang="en-IN" dirty="0"/>
              <a:t> : Number of babies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meal</a:t>
            </a:r>
            <a:r>
              <a:rPr lang="en-IN" dirty="0"/>
              <a:t> : Type of meal booked. 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country</a:t>
            </a:r>
            <a:r>
              <a:rPr lang="en-IN" dirty="0"/>
              <a:t> : Country of origin.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market_segment</a:t>
            </a:r>
            <a:r>
              <a:rPr lang="en-IN" dirty="0"/>
              <a:t> : Market segment designation. (TA/TO)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distribution_channel</a:t>
            </a:r>
            <a:r>
              <a:rPr lang="en-IN" dirty="0"/>
              <a:t>: Booking distribution channel.(T/A/TO) 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is_repeated_guest</a:t>
            </a:r>
            <a:r>
              <a:rPr lang="en-IN" dirty="0"/>
              <a:t>  : is a repeated guest (1) or not (0)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previous_cancellations</a:t>
            </a:r>
            <a:r>
              <a:rPr lang="en-IN" dirty="0"/>
              <a:t> : Number of previous bookings that were cancelled by </a:t>
            </a:r>
          </a:p>
          <a:p>
            <a:r>
              <a:rPr lang="en-IN" dirty="0"/>
              <a:t>                                       the customer prior to the current booking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previous_bookings_not_canceled</a:t>
            </a:r>
            <a:r>
              <a:rPr lang="en-IN" dirty="0"/>
              <a:t> : Number of previous bookings not cancelled </a:t>
            </a:r>
          </a:p>
          <a:p>
            <a:r>
              <a:rPr lang="en-IN" dirty="0"/>
              <a:t>                     by the customer prior to the current booking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reserved_room_type</a:t>
            </a:r>
            <a:r>
              <a:rPr lang="en-IN" dirty="0"/>
              <a:t>  : Code of room type reserved.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assigned_room_type</a:t>
            </a:r>
            <a:r>
              <a:rPr lang="en-IN" dirty="0"/>
              <a:t> : Code for the type of room assigned to the booking.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booking_changes</a:t>
            </a:r>
            <a:r>
              <a:rPr lang="en-IN" dirty="0"/>
              <a:t> : Number of changes made to the booking from the moment </a:t>
            </a:r>
          </a:p>
          <a:p>
            <a:r>
              <a:rPr lang="en-IN" dirty="0"/>
              <a:t>                              the booking was entered on the PMS until the moment of </a:t>
            </a:r>
          </a:p>
          <a:p>
            <a:r>
              <a:rPr lang="en-IN" dirty="0"/>
              <a:t>                               check-in or cancellation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deposit_type</a:t>
            </a:r>
            <a:r>
              <a:rPr lang="en-IN" dirty="0"/>
              <a:t> : No Deposit, Non Refund , Refundable.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agent</a:t>
            </a:r>
            <a:r>
              <a:rPr lang="en-IN" dirty="0"/>
              <a:t> : ID of the travel agency that made the booking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5794"/>
            <a:ext cx="9217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/>
              <a:t>company</a:t>
            </a:r>
            <a:r>
              <a:rPr lang="en-IN" dirty="0"/>
              <a:t> : ID of the company/entity that made the booking 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days_in_waiting_list</a:t>
            </a:r>
            <a:r>
              <a:rPr lang="en-IN" dirty="0"/>
              <a:t> : Number of days the booking was in the waiting list before</a:t>
            </a:r>
          </a:p>
          <a:p>
            <a:r>
              <a:rPr lang="en-IN" dirty="0"/>
              <a:t>                                   it was confirmed to the customer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customer_type</a:t>
            </a:r>
            <a:r>
              <a:rPr lang="en-IN" dirty="0"/>
              <a:t> : type of customer. </a:t>
            </a:r>
            <a:r>
              <a:rPr lang="en-IN" dirty="0" err="1"/>
              <a:t>Contract,Group,transient,Transient</a:t>
            </a:r>
            <a:r>
              <a:rPr lang="en-IN" dirty="0"/>
              <a:t> party.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adr</a:t>
            </a:r>
            <a:r>
              <a:rPr lang="en-IN" dirty="0"/>
              <a:t> : Average Daily Rate as defined by dividing the sum of all lodging </a:t>
            </a:r>
          </a:p>
          <a:p>
            <a:r>
              <a:rPr lang="en-IN" dirty="0"/>
              <a:t>         transactions by the total number of staying nights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required_car_parking_spaces</a:t>
            </a:r>
            <a:r>
              <a:rPr lang="en-IN" dirty="0"/>
              <a:t> : Number of car parking spaces required by the</a:t>
            </a:r>
          </a:p>
          <a:p>
            <a:r>
              <a:rPr lang="en-IN" dirty="0"/>
              <a:t>                                                customer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total_of_special_requests</a:t>
            </a:r>
            <a:r>
              <a:rPr lang="en-IN" dirty="0"/>
              <a:t> : Number of special requests made by the customer </a:t>
            </a:r>
          </a:p>
          <a:p>
            <a:r>
              <a:rPr lang="en-IN" dirty="0"/>
              <a:t>                                           ( e.g. twin bed or high floor)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reservation_status</a:t>
            </a:r>
            <a:r>
              <a:rPr lang="en-IN" dirty="0"/>
              <a:t> : Reservation status (</a:t>
            </a:r>
            <a:r>
              <a:rPr lang="en-IN" dirty="0" err="1"/>
              <a:t>Canceled</a:t>
            </a:r>
            <a:r>
              <a:rPr lang="en-IN" dirty="0"/>
              <a:t> , check-out or not show )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/>
              <a:t>reservation_status_date</a:t>
            </a:r>
            <a:r>
              <a:rPr lang="en-IN" b="1" dirty="0"/>
              <a:t> </a:t>
            </a:r>
            <a:r>
              <a:rPr lang="en-IN" dirty="0"/>
              <a:t>: Date at which the last reservation status was </a:t>
            </a:r>
            <a:r>
              <a:rPr lang="en-IN" dirty="0" err="1"/>
              <a:t>uploded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64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Data Cleaning and Manipulation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7915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After importing required library and modules we move for data cleaning ,</a:t>
            </a:r>
          </a:p>
          <a:p>
            <a:r>
              <a:rPr lang="en-IN" sz="1600" dirty="0"/>
              <a:t>manipulation and visualization.</a:t>
            </a:r>
          </a:p>
          <a:p>
            <a:r>
              <a:rPr lang="en-IN" sz="1600" dirty="0"/>
              <a:t>From the given data set first we will see , any missing values (null values) and</a:t>
            </a:r>
          </a:p>
          <a:p>
            <a:r>
              <a:rPr lang="en-IN" sz="1600" dirty="0"/>
              <a:t>duplicate value and we need to remove them.</a:t>
            </a:r>
          </a:p>
        </p:txBody>
      </p:sp>
      <p:pic>
        <p:nvPicPr>
          <p:cNvPr id="5" name="Picture 4" descr="Screensh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0"/>
            <a:ext cx="3643338" cy="2045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43116"/>
            <a:ext cx="861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600" dirty="0"/>
              <a:t>There were 4 columns company , agent , country , and children with missing values</a:t>
            </a:r>
          </a:p>
        </p:txBody>
      </p:sp>
      <p:sp>
        <p:nvSpPr>
          <p:cNvPr id="7" name="Right Arrow 6"/>
          <p:cNvSpPr/>
          <p:nvPr/>
        </p:nvSpPr>
        <p:spPr>
          <a:xfrm rot="953000">
            <a:off x="3929058" y="3429000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Screenshot (1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98" y="3929066"/>
            <a:ext cx="4667902" cy="2676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57166"/>
            <a:ext cx="9054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/>
              <a:t>You must be wondering why I not remove the country and children column also but that</a:t>
            </a:r>
          </a:p>
          <a:p>
            <a:r>
              <a:rPr lang="en-IN" sz="1600" dirty="0"/>
              <a:t> column has less null values comparing to other columns .So , for those remaining null</a:t>
            </a:r>
          </a:p>
          <a:p>
            <a:r>
              <a:rPr lang="en-IN" sz="1600" dirty="0"/>
              <a:t> values I choose to remove the null rows not the whole column for the future operations .</a:t>
            </a:r>
          </a:p>
        </p:txBody>
      </p:sp>
      <p:pic>
        <p:nvPicPr>
          <p:cNvPr id="7" name="Picture 6" descr="Screensh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4915586" cy="2753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1538" y="414338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Handling Duplicates : </a:t>
            </a:r>
            <a:r>
              <a:rPr lang="en-IN" sz="1600" dirty="0"/>
              <a:t>data had 31984 duplicates values</a:t>
            </a:r>
            <a:r>
              <a:rPr lang="en-IN" dirty="0"/>
              <a:t>.</a:t>
            </a:r>
          </a:p>
        </p:txBody>
      </p:sp>
      <p:pic>
        <p:nvPicPr>
          <p:cNvPr id="9" name="Picture 8" descr="Screenshot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572008"/>
            <a:ext cx="5277587" cy="1228897"/>
          </a:xfrm>
          <a:prstGeom prst="rect">
            <a:avLst/>
          </a:prstGeom>
        </p:spPr>
      </p:pic>
      <p:pic>
        <p:nvPicPr>
          <p:cNvPr id="10" name="Picture 9" descr="Screenshot (5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5429264"/>
            <a:ext cx="4494955" cy="600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EXPLORATORY DATA ANALYSIS ( EDA ) :</a:t>
            </a:r>
          </a:p>
        </p:txBody>
      </p:sp>
      <p:pic>
        <p:nvPicPr>
          <p:cNvPr id="3" name="Picture 2" descr="Screenshot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928670"/>
            <a:ext cx="3486438" cy="2407899"/>
          </a:xfrm>
          <a:prstGeom prst="rect">
            <a:avLst/>
          </a:prstGeom>
        </p:spPr>
      </p:pic>
      <p:pic>
        <p:nvPicPr>
          <p:cNvPr id="4" name="Picture 3" descr="Screenshot (2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357562"/>
            <a:ext cx="3643641" cy="259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9652" y="192880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7200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From the first pie chart we can see we the data set</a:t>
            </a:r>
          </a:p>
          <a:p>
            <a:r>
              <a:rPr lang="en-IN" sz="1600" dirty="0"/>
              <a:t>   contain three years data. The maximum data is from</a:t>
            </a:r>
          </a:p>
          <a:p>
            <a:r>
              <a:rPr lang="en-IN" sz="1600" dirty="0"/>
              <a:t>   year 2016.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8860" y="785794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/>
              <a:t>Exploring the data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430" y="4071942"/>
            <a:ext cx="56781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1600" dirty="0"/>
              <a:t>From the second pie chart we can see we have main</a:t>
            </a:r>
          </a:p>
          <a:p>
            <a:r>
              <a:rPr lang="en-IN" sz="1600" dirty="0"/>
              <a:t>    two types of hotel i.e. City hotel and Resort Hotel.</a:t>
            </a:r>
          </a:p>
          <a:p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  The maximum data is form City hotel i.e. 66.7% and</a:t>
            </a:r>
          </a:p>
          <a:p>
            <a:r>
              <a:rPr lang="en-IN" sz="1600" dirty="0"/>
              <a:t>     minimum from Resort hotel i.e. 33.3%.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</TotalTime>
  <Words>1677</Words>
  <Application>Microsoft Office PowerPoint</Application>
  <PresentationFormat>On-screen Show (4:3)</PresentationFormat>
  <Paragraphs>183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CAPSTONE PROJECT - 1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55</cp:revision>
  <dcterms:created xsi:type="dcterms:W3CDTF">2023-05-02T13:41:27Z</dcterms:created>
  <dcterms:modified xsi:type="dcterms:W3CDTF">2023-05-13T05:56:24Z</dcterms:modified>
</cp:coreProperties>
</file>