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omments/modernComment_10D_B3D3D32F.xml" ContentType="application/vnd.ms-powerpoint.comments+xml"/>
  <Override PartName="/ppt/comments/modernComment_111_1F8087DC.xml" ContentType="application/vnd.ms-powerpoint.comments+xml"/>
  <Override PartName="/ppt/comments/modernComment_113_2A8C07FF.xml" ContentType="application/vnd.ms-powerpoint.comments+xml"/>
  <Override PartName="/ppt/comments/modernComment_11C_950CD06B.xml" ContentType="application/vnd.ms-powerpoint.comments+xml"/>
  <Override PartName="/ppt/comments/modernComment_114_BC805C3C.xml" ContentType="application/vnd.ms-powerpoint.comments+xml"/>
  <Override PartName="/ppt/comments/modernComment_115_C2D9F1AB.xml" ContentType="application/vnd.ms-powerpoint.comments+xml"/>
  <Override PartName="/ppt/comments/modernComment_11E_FE09E402.xml" ContentType="application/vnd.ms-powerpoint.comments+xml"/>
  <Override PartName="/ppt/comments/modernComment_116_38545F3D.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22_48AD0F57.xml" ContentType="application/vnd.ms-powerpoint.comments+xml"/>
  <Override PartName="/ppt/comments/modernComment_11D_DF0AEE3B.xml" ContentType="application/vnd.ms-powerpoint.comments+xml"/>
  <Override PartName="/ppt/comments/modernComment_109_A5BC41F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 id="2147483788" r:id="rId2"/>
    <p:sldMasterId id="2147483651" r:id="rId3"/>
    <p:sldMasterId id="2147483654" r:id="rId4"/>
    <p:sldMasterId id="2147483656" r:id="rId5"/>
  </p:sldMasterIdLst>
  <p:notesMasterIdLst>
    <p:notesMasterId r:id="rId24"/>
  </p:notesMasterIdLst>
  <p:sldIdLst>
    <p:sldId id="337" r:id="rId6"/>
    <p:sldId id="331" r:id="rId7"/>
    <p:sldId id="269" r:id="rId8"/>
    <p:sldId id="273" r:id="rId9"/>
    <p:sldId id="275" r:id="rId10"/>
    <p:sldId id="335" r:id="rId11"/>
    <p:sldId id="284" r:id="rId12"/>
    <p:sldId id="274" r:id="rId13"/>
    <p:sldId id="276" r:id="rId14"/>
    <p:sldId id="277" r:id="rId15"/>
    <p:sldId id="281" r:id="rId16"/>
    <p:sldId id="286" r:id="rId17"/>
    <p:sldId id="278" r:id="rId18"/>
    <p:sldId id="290" r:id="rId19"/>
    <p:sldId id="285" r:id="rId20"/>
    <p:sldId id="291" r:id="rId21"/>
    <p:sldId id="334" r:id="rId22"/>
    <p:sldId id="265"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6E02-700F-A224-D7EE-7C0E4744B4E6}" name="Upul Jayasinghe" initials="UJ" userId="a2c3b4e0752e4f0f" providerId="Windows Live"/>
  <p188:author id="{8F61E265-FB83-8806-E9B9-7933246D27FC}" name="Tharushini Jayathilaka" initials="TJ" userId="fd12523893f8b6a3" providerId="Windows Live"/>
  <p188:author id="{D2505577-15B3-7BBC-A87E-A4ACD6E2F677}" name="Roshan Ragel" initials="RR" userId="9d9573f20854217f" providerId="Windows Live"/>
  <p188:author id="{4175EE96-CF14-ABDC-55EE-FF9F2EC6689A}" name="Dhanush L Bandara" initials="DB" userId="fd3c2cdf19e6095f" providerId="Windows Live"/>
  <p188:author id="{4301C9CE-3BAA-30A4-F08D-584A66C3C69A}" name="Virajani Dharmathilaka" initials="VD" userId="7e0da109fe9fb94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F7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0136F-9E0C-4963-828E-0B7AF34AF63D}" v="149" dt="2022-09-11T17:28:08.991"/>
    <p1510:client id="{037BD2F5-AFF4-400F-9191-23D404B900EB}" v="56" dt="2022-09-14T20:31:56.708"/>
    <p1510:client id="{06A35CE6-EDBB-488A-A5DE-F5826313063C}" v="20" dt="2022-09-10T15:59:07.613"/>
    <p1510:client id="{1319EB6B-4D98-4B8B-8D13-7A7AF6887F1F}" v="80" dt="2022-09-11T02:52:11.070"/>
    <p1510:client id="{1571BF6F-8E3A-466C-9526-6CEA6EC2F7A0}" v="395" dt="2022-09-08T08:33:56.914"/>
    <p1510:client id="{17DC8FE3-D136-42C1-8613-AA0B5619A361}" v="1118" dt="2022-07-26T06:36:06.972"/>
    <p1510:client id="{1CCE8ED0-795E-452B-AB49-27E0958E2736}" v="53" dt="2022-09-10T15:31:11.767"/>
    <p1510:client id="{21B2BC54-B433-4C75-A051-C5F3B083282B}" v="49" dt="2022-09-11T02:06:14.167"/>
    <p1510:client id="{27DF5377-17A0-431F-9582-B79681C14D0D}" v="59" dt="2022-09-12T04:44:51.616"/>
    <p1510:client id="{2C4F132E-BC4C-4A2B-B11E-6C9F9259F14B}" v="8" dt="2022-07-26T04:44:49.608"/>
    <p1510:client id="{2F2DFEE9-FA8D-4EB0-8075-0436A2D29448}" v="1154" dt="2022-09-11T17:39:37.499"/>
    <p1510:client id="{34AB8951-B9E1-4AB8-BED9-ABF334D2CB32}" v="315" dt="2022-09-10T19:10:06.649"/>
    <p1510:client id="{37B7A4F1-2226-4EDC-99C6-73903BA37072}" v="93" dt="2022-09-01T08:12:04.225"/>
    <p1510:client id="{38A7276F-C0BA-434B-BC0F-6AEAF2D963F7}" v="2" dt="2022-09-10T18:19:32.827"/>
    <p1510:client id="{3A7C514D-117F-4201-8A13-D0AB3F68D115}" v="30" dt="2022-09-11T03:31:51.678"/>
    <p1510:client id="{3BEC3276-4E4D-4671-A61D-D9A9DC137760}" v="302" dt="2022-09-01T06:34:18.128"/>
    <p1510:client id="{459EAA11-4E44-47AC-8C9C-AA6FB640C5D7}" v="170" dt="2022-09-10T21:10:51.926"/>
    <p1510:client id="{45EF8DCC-BE21-43F8-B567-B5C9C0E2B4B4}" v="777" dt="2022-09-10T19:36:45.989"/>
    <p1510:client id="{463AA973-255E-4310-B30D-882A46216017}" v="24" dt="2022-09-12T04:55:11.986"/>
    <p1510:client id="{48345BFF-E3CB-495E-ABCE-EA072D62E581}" v="1979" dt="2022-09-08T10:20:06.436"/>
    <p1510:client id="{49F82297-1D66-48D6-BA2A-A6D9805A1720}" v="15" dt="2022-09-10T20:22:21.505"/>
    <p1510:client id="{51642724-30C4-4F17-ACAA-7851B03FA8A1}" v="311" dt="2022-09-10T21:05:17.892"/>
    <p1510:client id="{56304807-2F86-4CFF-896D-10393EA80190}" v="230" dt="2022-09-11T21:51:15.507"/>
    <p1510:client id="{57ED4A3A-26E8-4C37-9494-9885C717719C}" v="211" dt="2022-09-01T08:35:19.192"/>
    <p1510:client id="{59C462C8-D691-4A58-BA10-70B8FFBD791E}" v="16" dt="2022-08-31T07:31:27.208"/>
    <p1510:client id="{5EFE8171-8578-4E2C-9528-024D3A5278B7}" v="18" dt="2022-08-31T05:38:11.710"/>
    <p1510:client id="{6A15E1D2-9810-4E9D-9E2B-16EBE2B910EE}" v="67" dt="2022-09-11T14:34:18.427"/>
    <p1510:client id="{6FF0231D-2940-4BD9-92F6-EEF6B94EDF49}" v="170" dt="2022-07-26T05:48:02.438"/>
    <p1510:client id="{7120F8BF-E6C6-42EF-A803-D2FE678FD1C0}" v="13" dt="2022-09-11T06:31:46.774"/>
    <p1510:client id="{7C6C8434-CD45-4610-9D95-8075091F79BE}" v="9" dt="2022-09-01T05:23:13.873"/>
    <p1510:client id="{7D611106-4173-4150-8375-1A7B5C05828E}" v="37" dt="2022-07-26T06:30:38.431"/>
    <p1510:client id="{80E080E0-D114-49C9-A746-280DD969BD89}" v="260" dt="2022-07-25T20:49:28.247"/>
    <p1510:client id="{810586EB-ED64-4CC9-AAAC-29877DF85F67}" v="251" dt="2022-09-11T21:49:47.206"/>
    <p1510:client id="{845BA0F6-D027-4C0C-9A6A-9BE51D191004}" v="65" dt="2022-09-11T13:53:51.802"/>
    <p1510:client id="{850578D0-8BCC-4348-80F5-BABDB7BF5A4E}" v="375" dt="2022-07-25T13:12:49.227"/>
    <p1510:client id="{8684D669-BF72-4F81-94CC-101045EAD864}" v="580" dt="2022-09-01T05:48:52.252"/>
    <p1510:client id="{8A76323B-5D78-4FFD-8CBA-95FA0FDD16E7}" v="15" dt="2022-09-12T02:57:37.993"/>
    <p1510:client id="{8DF1C19C-BFF3-4431-A293-3370A05B5A0D}" v="25" dt="2022-09-01T10:29:57.355"/>
    <p1510:client id="{94E7B07A-70FC-4BCA-AF98-BC3CA573C1D6}" v="1632" dt="2022-07-25T20:55:41.464"/>
    <p1510:client id="{989AEDA8-819E-49C7-BF3B-D385C59A2893}" v="3" dt="2022-09-10T17:34:44.845"/>
    <p1510:client id="{AB97BF45-BE67-4414-BB66-E37C789091C5}" v="427" dt="2022-09-10T15:57:57.468"/>
    <p1510:client id="{AFCB6D57-ECE5-4FE1-8E66-17910F68135F}" v="1" dt="2022-07-26T04:57:13.850"/>
    <p1510:client id="{B53016C9-A3E4-460B-9404-9C884BF731FE}" v="21" dt="2022-07-25T20:07:00.975"/>
    <p1510:client id="{BABB914C-B12B-4F73-B1C3-35A58C054295}" v="85" dt="2022-09-08T04:06:27.348"/>
    <p1510:client id="{BB18C5A0-5125-48AB-AE19-50516C73C352}" v="4" dt="2022-09-08T06:28:58.507"/>
    <p1510:client id="{C44B67CE-DB1C-431B-A00B-FDFFB3A15B0B}" v="47" dt="2022-09-08T11:01:32.626"/>
    <p1510:client id="{D8EDEDC4-0614-4155-A3C4-42F53A67C3EC}" v="1018" dt="2022-09-01T10:28:17.803"/>
    <p1510:client id="{DFE9F240-5EBB-4611-B9DD-8733E7DF1CAF}" v="148" dt="2022-09-12T04:50:08.819"/>
    <p1510:client id="{E08AA1F2-4C95-437A-AF6F-D1DF492FBF8C}" v="3" dt="2022-09-01T03:03:03.983"/>
    <p1510:client id="{E9596A41-9A7C-401A-A816-84EA777E3271}" v="63" dt="2022-09-10T21:08:09.712"/>
    <p1510:client id="{ECE6D951-1308-435E-A69F-9EC2C3616CC4}" v="9" dt="2022-07-25T17:00:50.836"/>
    <p1510:client id="{F2AD59DE-D203-4EA7-B056-415DEEC0D833}" v="7" dt="2022-09-01T10:22:43.984"/>
    <p1510:client id="{F386AF57-B265-43B6-8C9A-F3F6E0AACD36}" v="135" dt="2022-07-25T18:05:57.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8/10/relationships/authors" Target="authors.xml"/></Relationships>
</file>

<file path=ppt/comments/modernComment_109_A5BC41F1.xml><?xml version="1.0" encoding="utf-8"?>
<p188:cmLst xmlns:a="http://schemas.openxmlformats.org/drawingml/2006/main" xmlns:r="http://schemas.openxmlformats.org/officeDocument/2006/relationships" xmlns:p188="http://schemas.microsoft.com/office/powerpoint/2018/8/main">
  <p188:cm id="{C228D839-6BC3-451D-B9DF-80A00E4EAE63}" authorId="{D2505577-15B3-7BBC-A87E-A4ACD6E2F677}" status="resolved" created="2022-09-11T02:06:14.167" complete="100000">
    <pc:sldMkLst xmlns:pc="http://schemas.microsoft.com/office/powerpoint/2013/main/command">
      <pc:docMk/>
      <pc:sldMk cId="2780578289" sldId="265"/>
    </pc:sldMkLst>
    <p188:txBody>
      <a:bodyPr/>
      <a:lstStyle/>
      <a:p>
        <a:r>
          <a:rPr lang="en-US"/>
          <a:t>Maybe there is not much time to say more in your presentation, however, your slides finish without an "end". 
can we have your project ideas (way forward) or at least a summary of the literature survey as the final slide before ending?</a:t>
        </a:r>
      </a:p>
    </p188:txBody>
  </p188:cm>
  <p188:cm id="{F83873B4-9404-472A-A92A-1585984013EF}" authorId="{4175EE96-CF14-ABDC-55EE-FF9F2EC6689A}" status="resolved" created="2022-09-11T03:31:51.678" complete="100000">
    <pc:sldMkLst xmlns:pc="http://schemas.microsoft.com/office/powerpoint/2013/main/command">
      <pc:docMk/>
      <pc:sldMk cId="2780578289" sldId="265"/>
    </pc:sldMkLst>
    <p188:txBody>
      <a:bodyPr/>
      <a:lstStyle/>
      <a:p>
        <a:r>
          <a:rPr lang="en-US"/>
          <a:t>Agree with Prof Ragel's comment. Its incomplete otherwise</a:t>
        </a:r>
      </a:p>
    </p188:txBody>
  </p188:cm>
</p188:cmLst>
</file>

<file path=ppt/comments/modernComment_10D_B3D3D32F.xml><?xml version="1.0" encoding="utf-8"?>
<p188:cmLst xmlns:a="http://schemas.openxmlformats.org/drawingml/2006/main" xmlns:r="http://schemas.openxmlformats.org/officeDocument/2006/relationships" xmlns:p188="http://schemas.microsoft.com/office/powerpoint/2018/8/main">
  <p188:cm id="{5EF16042-E303-47EF-8B5F-435BD11748CF}" authorId="{D2505577-15B3-7BBC-A87E-A4ACD6E2F677}" status="resolved" created="2022-09-11T01:43:59.432" complete="100000">
    <ac:deMkLst xmlns:ac="http://schemas.microsoft.com/office/drawing/2013/main/command">
      <pc:docMk xmlns:pc="http://schemas.microsoft.com/office/powerpoint/2013/main/command"/>
      <pc:sldMk xmlns:pc="http://schemas.microsoft.com/office/powerpoint/2013/main/command" cId="3017003823" sldId="269"/>
      <ac:spMk id="3" creationId="{6828DC26-6909-EBF3-FD98-B18BF532197D}"/>
    </ac:deMkLst>
    <p188:txBody>
      <a:bodyPr/>
      <a:lstStyle/>
      <a:p>
        <a:r>
          <a:rPr lang="en-US"/>
          <a:t>this about the order in which you want to put the items and present them.
For instance, what's ideal is having the patients and proper trainers to do the training and that's not possible and so on. There can be other way of presenting or ordering as well. so, you have an order of your convenience and understanding.</a:t>
        </a:r>
      </a:p>
    </p188:txBody>
  </p188:cm>
  <p188:cm id="{5C25F5CF-F351-452D-94FE-0A6D9B0361A0}" authorId="{4175EE96-CF14-ABDC-55EE-FF9F2EC6689A}" status="resolved" created="2022-09-11T02:55:00.305" complete="100000">
    <ac:deMkLst xmlns:ac="http://schemas.microsoft.com/office/drawing/2013/main/command">
      <pc:docMk xmlns:pc="http://schemas.microsoft.com/office/powerpoint/2013/main/command"/>
      <pc:sldMk xmlns:pc="http://schemas.microsoft.com/office/powerpoint/2013/main/command" cId="3017003823" sldId="269"/>
      <ac:spMk id="3" creationId="{6828DC26-6909-EBF3-FD98-B18BF532197D}"/>
    </ac:deMkLst>
    <p188:txBody>
      <a:bodyPr/>
      <a:lstStyle/>
      <a:p>
        <a:r>
          <a:rPr lang="en-US"/>
          <a:t>1. Need for training in adequate
-patient assessment​
-clinical reasoning methods​
-problem based decision making
2. Less human resources ​
3. Less chances for a real time tutoring system to improve skill training​</a:t>
        </a:r>
      </a:p>
    </p188:txBody>
  </p188:cm>
  <p188:cm id="{C2DEEA25-EC38-4E48-A5E6-3BB873A15E6F}" authorId="{A7686E02-700F-A224-D7EE-7C0E4744B4E6}" status="resolved" created="2022-09-11T06:19:36.251" complete="100000">
    <pc:sldMkLst xmlns:pc="http://schemas.microsoft.com/office/powerpoint/2013/main/command">
      <pc:docMk/>
      <pc:sldMk cId="3017003823" sldId="269"/>
    </pc:sldMkLst>
    <p188:txBody>
      <a:bodyPr/>
      <a:lstStyle/>
      <a:p>
        <a:r>
          <a:rPr lang="en-US"/>
          <a:t>figures with water marks
better use some relevant figures to the slide</a:t>
        </a:r>
      </a:p>
    </p188:txBody>
  </p188:cm>
</p188:cmLst>
</file>

<file path=ppt/comments/modernComment_111_1F8087DC.xml><?xml version="1.0" encoding="utf-8"?>
<p188:cmLst xmlns:a="http://schemas.openxmlformats.org/drawingml/2006/main" xmlns:r="http://schemas.openxmlformats.org/officeDocument/2006/relationships" xmlns:p188="http://schemas.microsoft.com/office/powerpoint/2018/8/main">
  <p188:cm id="{0817A2C2-F70F-4980-9DEF-B0A7442B9214}" authorId="{D2505577-15B3-7BBC-A87E-A4ACD6E2F677}" status="resolved" created="2022-09-11T01:46:54.701" complete="100000">
    <ac:deMkLst xmlns:ac="http://schemas.microsoft.com/office/drawing/2013/main/command">
      <pc:docMk xmlns:pc="http://schemas.microsoft.com/office/powerpoint/2013/main/command"/>
      <pc:sldMk xmlns:pc="http://schemas.microsoft.com/office/powerpoint/2013/main/command" cId="528517084" sldId="273"/>
      <ac:spMk id="3" creationId="{691701BE-5489-79B8-55E1-381823137100}"/>
    </ac:deMkLst>
    <p188:txBody>
      <a:bodyPr/>
      <a:lstStyle/>
      <a:p>
        <a:r>
          <a:rPr lang="en-US"/>
          <a:t>under methodology, are you not going to say the keywords used for the literature search and where you did the search?</a:t>
        </a:r>
      </a:p>
    </p188:txBody>
  </p188:cm>
</p188:cmLst>
</file>

<file path=ppt/comments/modernComment_113_2A8C07FF.xml><?xml version="1.0" encoding="utf-8"?>
<p188:cmLst xmlns:a="http://schemas.openxmlformats.org/drawingml/2006/main" xmlns:r="http://schemas.openxmlformats.org/officeDocument/2006/relationships" xmlns:p188="http://schemas.microsoft.com/office/powerpoint/2018/8/main">
  <p188:cm id="{6B1F574F-80A8-4457-A25D-C680BCC227EC}" authorId="{D2505577-15B3-7BBC-A87E-A4ACD6E2F677}" status="resolved" created="2022-09-11T01:48:38.312" complete="100000">
    <ac:deMkLst xmlns:ac="http://schemas.microsoft.com/office/drawing/2013/main/command">
      <pc:docMk xmlns:pc="http://schemas.microsoft.com/office/powerpoint/2013/main/command"/>
      <pc:sldMk xmlns:pc="http://schemas.microsoft.com/office/powerpoint/2013/main/command" cId="713820159" sldId="275"/>
      <ac:spMk id="3" creationId="{CDEC1FDF-0E40-72D5-4107-D228524FFAA0}"/>
    </ac:deMkLst>
    <p188:txBody>
      <a:bodyPr/>
      <a:lstStyle/>
      <a:p>
        <a:r>
          <a:rPr lang="en-US"/>
          <a:t>cite references to the work, either as 
Web-SP [Author et al. 20xx] or Web-SP [2] or any other suitable method</a:t>
        </a:r>
      </a:p>
    </p188:txBody>
  </p188:cm>
  <p188:cm id="{47AC12AC-86F3-485E-ACCB-57B0C584C899}" authorId="{4175EE96-CF14-ABDC-55EE-FF9F2EC6689A}" status="resolved" created="2022-09-11T03:14:34.390" complete="100000">
    <ac:txMkLst xmlns:ac="http://schemas.microsoft.com/office/drawing/2013/main/command">
      <pc:docMk xmlns:pc="http://schemas.microsoft.com/office/powerpoint/2013/main/command"/>
      <pc:sldMk xmlns:pc="http://schemas.microsoft.com/office/powerpoint/2013/main/command" cId="713820159" sldId="275"/>
      <ac:spMk id="3" creationId="{CDEC1FDF-0E40-72D5-4107-D228524FFAA0}"/>
      <ac:txMk cp="336" len="46">
        <ac:context len="740" hash="4206851164"/>
      </ac:txMk>
    </ac:txMkLst>
    <p188:pos x="4428226" y="1739660"/>
    <p188:txBody>
      <a:bodyPr/>
      <a:lstStyle/>
      <a:p>
        <a:r>
          <a:rPr lang="en-US"/>
          <a:t>Use the same abbreviations used in the tables to introduce the systems</a:t>
        </a:r>
      </a:p>
    </p188:txBody>
  </p188:cm>
</p188:cmLst>
</file>

<file path=ppt/comments/modernComment_114_BC805C3C.xml><?xml version="1.0" encoding="utf-8"?>
<p188:cmLst xmlns:a="http://schemas.openxmlformats.org/drawingml/2006/main" xmlns:r="http://schemas.openxmlformats.org/officeDocument/2006/relationships" xmlns:p188="http://schemas.microsoft.com/office/powerpoint/2018/8/main">
  <p188:cm id="{E9D0F79F-0D22-431B-B146-47DA80A1B5D1}" authorId="{4301C9CE-3BAA-30A4-F08D-584A66C3C69A}" status="resolved" created="2022-09-08T05:49:48.983" complete="100000">
    <ac:deMkLst xmlns:ac="http://schemas.microsoft.com/office/drawing/2013/main/command">
      <pc:docMk xmlns:pc="http://schemas.microsoft.com/office/powerpoint/2013/main/command"/>
      <pc:sldMk xmlns:pc="http://schemas.microsoft.com/office/powerpoint/2013/main/command" cId="3162528828" sldId="276"/>
      <ac:graphicFrameMk id="4" creationId="{1547C080-61A3-FA1B-89BC-37576DB37E24}"/>
    </ac:deMkLst>
    <p188:replyLst>
      <p188:reply id="{C416AF63-1A3A-4703-8564-3717962E5124}" authorId="{8F61E265-FB83-8806-E9B9-7933246D27FC}" created="2022-09-08T06:14:54.639">
        <p188:txBody>
          <a:bodyPr/>
          <a:lstStyle/>
          <a:p>
            <a:r>
              <a:rPr lang="en-US"/>
              <a:t>Done</a:t>
            </a:r>
          </a:p>
        </p188:txBody>
      </p188:reply>
    </p188:replyLst>
    <p188:txBody>
      <a:bodyPr/>
      <a:lstStyle/>
      <a:p>
        <a:r>
          <a:rPr lang="en-GB"/>
          <a:t>Tharu</a:t>
        </a:r>
      </a:p>
    </p188:txBody>
  </p188:cm>
  <p188:cm id="{D15449B8-1869-49C7-B576-41E309120F7C}" authorId="{D2505577-15B3-7BBC-A87E-A4ACD6E2F677}" status="resolved" created="2022-09-11T01:52:21.300" complete="100000">
    <pc:sldMkLst xmlns:pc="http://schemas.microsoft.com/office/powerpoint/2013/main/command">
      <pc:docMk/>
      <pc:sldMk cId="3162528828" sldId="276"/>
    </pc:sldMkLst>
    <p188:txBody>
      <a:bodyPr/>
      <a:lstStyle/>
      <a:p>
        <a:r>
          <a:rPr lang="en-US"/>
          <a:t>Is this table a continuation of the last one? If so, have the title to say so.</a:t>
        </a:r>
      </a:p>
    </p188:txBody>
  </p188:cm>
</p188:cmLst>
</file>

<file path=ppt/comments/modernComment_115_C2D9F1AB.xml><?xml version="1.0" encoding="utf-8"?>
<p188:cmLst xmlns:a="http://schemas.openxmlformats.org/drawingml/2006/main" xmlns:r="http://schemas.openxmlformats.org/officeDocument/2006/relationships" xmlns:p188="http://schemas.microsoft.com/office/powerpoint/2018/8/main">
  <p188:cm id="{55491785-8858-4CA0-A47B-8C2DBDDFB21E}" authorId="{4301C9CE-3BAA-30A4-F08D-584A66C3C69A}" status="resolved" created="2022-09-08T08:43:57.229" complete="100000">
    <ac:deMkLst xmlns:ac="http://schemas.microsoft.com/office/drawing/2013/main/command">
      <pc:docMk xmlns:pc="http://schemas.microsoft.com/office/powerpoint/2013/main/command"/>
      <pc:sldMk xmlns:pc="http://schemas.microsoft.com/office/powerpoint/2013/main/command" cId="3269063083" sldId="277"/>
      <ac:graphicFrameMk id="4" creationId="{6A124377-8656-19EC-49C1-8C2874B0308A}"/>
    </ac:deMkLst>
    <p188:txBody>
      <a:bodyPr/>
      <a:lstStyle/>
      <a:p>
        <a:r>
          <a:rPr lang="en-GB"/>
          <a:t>chanika</a:t>
        </a:r>
      </a:p>
    </p188:txBody>
  </p188:cm>
</p188:cmLst>
</file>

<file path=ppt/comments/modernComment_116_38545F3D.xml><?xml version="1.0" encoding="utf-8"?>
<p188:cmLst xmlns:a="http://schemas.openxmlformats.org/drawingml/2006/main" xmlns:r="http://schemas.openxmlformats.org/officeDocument/2006/relationships" xmlns:p188="http://schemas.microsoft.com/office/powerpoint/2018/8/main">
  <p188:cm id="{31F4E50B-DC2D-414D-81C7-97004889B337}" authorId="{A7686E02-700F-A224-D7EE-7C0E4744B4E6}" status="resolved" created="2022-09-11T06:27:28.078" complete="100000">
    <pc:sldMkLst xmlns:pc="http://schemas.microsoft.com/office/powerpoint/2013/main/command">
      <pc:docMk/>
      <pc:sldMk cId="945053501" sldId="278"/>
    </pc:sldMkLst>
    <p188:txBody>
      <a:bodyPr/>
      <a:lstStyle/>
      <a:p>
        <a:r>
          <a:rPr lang="en-US"/>
          <a:t>combine slide 12,13 and 14
you don't have to repeat what you have already presented. </a:t>
        </a:r>
      </a:p>
    </p188:txBody>
  </p188:cm>
</p188:cmLst>
</file>

<file path=ppt/comments/modernComment_11C_950CD06B.xml><?xml version="1.0" encoding="utf-8"?>
<p188:cmLst xmlns:a="http://schemas.openxmlformats.org/drawingml/2006/main" xmlns:r="http://schemas.openxmlformats.org/officeDocument/2006/relationships" xmlns:p188="http://schemas.microsoft.com/office/powerpoint/2018/8/main">
  <p188:cm id="{BC0692D7-3677-456C-B25E-17B9B4ADD0A3}" authorId="{D2505577-15B3-7BBC-A87E-A4ACD6E2F677}" status="resolved" created="2022-09-11T02:01:10.857" complete="100000">
    <ac:deMkLst xmlns:ac="http://schemas.microsoft.com/office/drawing/2013/main/command">
      <pc:docMk xmlns:pc="http://schemas.microsoft.com/office/powerpoint/2013/main/command"/>
      <pc:sldMk xmlns:pc="http://schemas.microsoft.com/office/powerpoint/2013/main/command" cId="2500644971" sldId="284"/>
      <ac:graphicFrameMk id="4" creationId="{ECC8899E-8B8D-275D-31B6-3DCA670B0035}"/>
    </ac:deMkLst>
    <p188:txBody>
      <a:bodyPr/>
      <a:lstStyle/>
      <a:p>
        <a:r>
          <a:rPr lang="en-US"/>
          <a:t>wherever you are putting related work, put citations (like I mentioned in a previous slide). it makes the presentation professional and also complete</a:t>
        </a:r>
      </a:p>
    </p188:txBody>
  </p188:cm>
  <p188:cm id="{2193CE80-19F6-4B07-823A-BBAD3ED41EE5}" authorId="{4175EE96-CF14-ABDC-55EE-FF9F2EC6689A}" status="resolved" created="2022-09-11T03:13:10.998" complete="100000">
    <pc:sldMkLst xmlns:pc="http://schemas.microsoft.com/office/powerpoint/2013/main/command">
      <pc:docMk/>
      <pc:sldMk cId="2500644971" sldId="284"/>
    </pc:sldMkLst>
    <p188:replyLst>
      <p188:reply id="{B644CD57-4034-48F3-8C04-8EFE241C804C}" authorId="{A7686E02-700F-A224-D7EE-7C0E4744B4E6}" created="2022-09-11T06:31:46.774">
        <p188:txBody>
          <a:bodyPr/>
          <a:lstStyle/>
          <a:p>
            <a:r>
              <a:rPr lang="en-US"/>
              <a:t>agree. move the slide</a:t>
            </a:r>
          </a:p>
        </p188:txBody>
      </p188:reply>
    </p188:replyLst>
    <p188:txBody>
      <a:bodyPr/>
      <a:lstStyle/>
      <a:p>
        <a:r>
          <a:rPr lang="en-US"/>
          <a:t>Would it be better to take this at slide 6 position before starting the functional comparison ? 
also need to give the reference you have adopted the main classification</a:t>
        </a:r>
      </a:p>
    </p188:txBody>
  </p188:cm>
</p188:cmLst>
</file>

<file path=ppt/comments/modernComment_11D_DF0AEE3B.xml><?xml version="1.0" encoding="utf-8"?>
<p188:cmLst xmlns:a="http://schemas.openxmlformats.org/drawingml/2006/main" xmlns:r="http://schemas.openxmlformats.org/officeDocument/2006/relationships" xmlns:p188="http://schemas.microsoft.com/office/powerpoint/2018/8/main">
  <p188:cm id="{2ADBBF34-1A9A-4326-A6F1-A0B2F26F8B18}" authorId="{4175EE96-CF14-ABDC-55EE-FF9F2EC6689A}" status="resolved" created="2022-09-11T03:30:09.488" complete="100000">
    <ac:deMkLst xmlns:ac="http://schemas.microsoft.com/office/drawing/2013/main/command">
      <pc:docMk xmlns:pc="http://schemas.microsoft.com/office/powerpoint/2013/main/command"/>
      <pc:sldMk xmlns:pc="http://schemas.microsoft.com/office/powerpoint/2013/main/command" cId="3742035515" sldId="285"/>
      <ac:spMk id="3" creationId="{D3065C42-A0C9-3A29-79FB-0E9749CA6400}"/>
    </ac:deMkLst>
    <p188:txBody>
      <a:bodyPr/>
      <a:lstStyle/>
      <a:p>
        <a:r>
          <a:rPr lang="en-US"/>
          <a:t>Improved and efficient feedback systems with case by case feedback system for students.​
​</a:t>
        </a:r>
      </a:p>
    </p188:txBody>
  </p188:cm>
  <p188:cm id="{04747D7A-4D5B-43BE-BB28-0E6A96C14F09}" authorId="{A7686E02-700F-A224-D7EE-7C0E4744B4E6}" status="resolved" created="2022-09-11T06:25:29.653" complete="100000">
    <ac:txMkLst xmlns:ac="http://schemas.microsoft.com/office/drawing/2013/main/command">
      <pc:docMk xmlns:pc="http://schemas.microsoft.com/office/powerpoint/2013/main/command"/>
      <pc:sldMk xmlns:pc="http://schemas.microsoft.com/office/powerpoint/2013/main/command" cId="3742035515" sldId="285"/>
      <ac:spMk id="3" creationId="{D3065C42-A0C9-3A29-79FB-0E9749CA6400}"/>
      <ac:txMk cp="84" len="9">
        <ac:context len="191" hash="4022831676"/>
      </ac:txMk>
    </ac:txMkLst>
    <p188:pos x="1188357" y="1578428"/>
    <p188:txBody>
      <a:bodyPr/>
      <a:lstStyle/>
      <a:p>
        <a:r>
          <a:rPr lang="en-US"/>
          <a:t>proposed</a:t>
        </a:r>
      </a:p>
    </p188:txBody>
  </p188:cm>
</p188:cmLst>
</file>

<file path=ppt/comments/modernComment_11E_FE09E402.xml><?xml version="1.0" encoding="utf-8"?>
<p188:cmLst xmlns:a="http://schemas.openxmlformats.org/drawingml/2006/main" xmlns:r="http://schemas.openxmlformats.org/officeDocument/2006/relationships" xmlns:p188="http://schemas.microsoft.com/office/powerpoint/2018/8/main">
  <p188:cm id="{FE2129BF-16EC-44CC-8FC5-B794CA2AC1B9}" authorId="{4175EE96-CF14-ABDC-55EE-FF9F2EC6689A}" status="resolved" created="2022-09-11T03:24:25.872" complete="100000">
    <pc:sldMkLst xmlns:pc="http://schemas.microsoft.com/office/powerpoint/2013/main/command">
      <pc:docMk/>
      <pc:sldMk cId="4262061058" sldId="286"/>
    </pc:sldMkLst>
    <p188:txBody>
      <a:bodyPr/>
      <a:lstStyle/>
      <a:p>
        <a:r>
          <a:rPr lang="en-US"/>
          <a:t>I don't think this is a correct statement. Its not RARE. All investigations will depend on the requirement of the presented problem. If required/indicated those will be taken. 
Therefore, in the system also we don't have to produce full mouth radiographs for all cases. It will be wrong to expose a patient for X-rays unnecessarily . 
Better to remove the E.g.</a:t>
        </a:r>
      </a:p>
    </p188:txBody>
  </p188:cm>
  <p188:cm id="{77877A60-F06A-4B50-81C8-953B24594509}" authorId="{4175EE96-CF14-ABDC-55EE-FF9F2EC6689A}" status="resolved" created="2022-09-11T03:25:51.187" complete="100000">
    <ac:txMkLst xmlns:ac="http://schemas.microsoft.com/office/drawing/2013/main/command">
      <pc:docMk xmlns:pc="http://schemas.microsoft.com/office/powerpoint/2013/main/command"/>
      <pc:sldMk xmlns:pc="http://schemas.microsoft.com/office/powerpoint/2013/main/command" cId="4262061058" sldId="286"/>
      <ac:spMk id="3" creationId="{F3998455-78D9-BFA6-2990-E14DEFFE6DA2}"/>
      <ac:txMk cp="206" len="6">
        <ac:context len="432" hash="1920668710"/>
      </ac:txMk>
    </ac:txMkLst>
    <p188:pos x="2458528" y="2228490"/>
    <p188:txBody>
      <a:bodyPr/>
      <a:lstStyle/>
      <a:p>
        <a:r>
          <a:rPr lang="en-US"/>
          <a:t>3D</a:t>
        </a:r>
      </a:p>
    </p188:txBody>
  </p188:cm>
  <p188:cm id="{FA3E9BF1-0CCD-4A83-9B63-BE58747D8B7D}" authorId="{4175EE96-CF14-ABDC-55EE-FF9F2EC6689A}" status="resolved" created="2022-09-11T03:28:14.189" complete="100000">
    <ac:txMkLst xmlns:ac="http://schemas.microsoft.com/office/drawing/2013/main/command">
      <pc:docMk xmlns:pc="http://schemas.microsoft.com/office/powerpoint/2013/main/command"/>
      <pc:sldMk xmlns:pc="http://schemas.microsoft.com/office/powerpoint/2013/main/command" cId="4262061058" sldId="286"/>
      <ac:spMk id="3" creationId="{F3998455-78D9-BFA6-2990-E14DEFFE6DA2}"/>
      <ac:txMk cp="421">
        <ac:context len="432" hash="1920668710"/>
      </ac:txMk>
    </ac:txMkLst>
    <p188:pos x="2774830" y="4011283"/>
    <p188:txBody>
      <a:bodyPr/>
      <a:lstStyle/>
      <a:p>
        <a:r>
          <a:rPr lang="en-US"/>
          <a:t>Have we done enough research on how to use the game engines to get this work done?</a:t>
        </a:r>
      </a:p>
    </p188:txBody>
  </p188:cm>
  <p188:cm id="{6FB9F3C4-C421-46E8-99F7-3C19D070FC41}" authorId="{A7686E02-700F-A224-D7EE-7C0E4744B4E6}" status="resolved" created="2022-09-11T06:24:20.791" complete="100000">
    <ac:txMkLst xmlns:ac="http://schemas.microsoft.com/office/drawing/2013/main/command">
      <pc:docMk xmlns:pc="http://schemas.microsoft.com/office/powerpoint/2013/main/command"/>
      <pc:sldMk xmlns:pc="http://schemas.microsoft.com/office/powerpoint/2013/main/command" cId="4262061058" sldId="286"/>
      <ac:spMk id="3" creationId="{F3998455-78D9-BFA6-2990-E14DEFFE6DA2}"/>
      <ac:txMk cp="287">
        <ac:context len="432" hash="1920668710"/>
      </ac:txMk>
    </ac:txMkLst>
    <p188:pos x="734785" y="2576285"/>
    <p188:txBody>
      <a:bodyPr/>
      <a:lstStyle/>
      <a:p>
        <a:r>
          <a:rPr lang="en-US"/>
          <a:t>Proposed system</a:t>
        </a:r>
      </a:p>
    </p188:txBody>
  </p188:cm>
</p188:cmLst>
</file>

<file path=ppt/comments/modernComment_122_48AD0F57.xml><?xml version="1.0" encoding="utf-8"?>
<p188:cmLst xmlns:a="http://schemas.openxmlformats.org/drawingml/2006/main" xmlns:r="http://schemas.openxmlformats.org/officeDocument/2006/relationships" xmlns:p188="http://schemas.microsoft.com/office/powerpoint/2018/8/main">
  <p188:cm id="{B00E0FAF-94E3-4D1F-91FA-AA0EE40BF9AC}" authorId="{4175EE96-CF14-ABDC-55EE-FF9F2EC6689A}" status="resolved" created="2022-09-11T03:28:49.534" complete="100000">
    <ac:txMkLst xmlns:ac="http://schemas.microsoft.com/office/drawing/2013/main/command">
      <pc:docMk xmlns:pc="http://schemas.microsoft.com/office/powerpoint/2013/main/command"/>
      <pc:sldMk xmlns:pc="http://schemas.microsoft.com/office/powerpoint/2013/main/command" cId="1219301207" sldId="290"/>
      <ac:graphicFrameMk id="4" creationId="{10EBF77A-6062-41E3-7E23-9E70C9ECF43D}"/>
      <ac:tblMk/>
      <ac:tcMk rowId="2129863429" colId="2327694753"/>
      <ac:txMk cp="48" len="2">
        <ac:context len="52" hash="2565775875"/>
      </ac:txMk>
    </ac:txMkLst>
    <p188:pos x="5017698" y="273169"/>
    <p188:txBody>
      <a:bodyPr/>
      <a:lstStyle/>
      <a:p>
        <a:r>
          <a:rPr lang="en-US"/>
          <a:t>3D</a:t>
        </a:r>
      </a:p>
    </p188:txBody>
  </p188:cm>
  <p188:cm id="{6B2129F7-8F47-453D-B70E-D4B2DD86DB23}" authorId="{4175EE96-CF14-ABDC-55EE-FF9F2EC6689A}" status="resolved" created="2022-09-11T03:28:59.175" complete="100000">
    <ac:txMkLst xmlns:ac="http://schemas.microsoft.com/office/drawing/2013/main/command">
      <pc:docMk xmlns:pc="http://schemas.microsoft.com/office/powerpoint/2013/main/command"/>
      <pc:sldMk xmlns:pc="http://schemas.microsoft.com/office/powerpoint/2013/main/command" cId="1219301207" sldId="290"/>
      <ac:graphicFrameMk id="4" creationId="{10EBF77A-6062-41E3-7E23-9E70C9ECF43D}"/>
      <ac:tblMk/>
      <ac:tcMk rowId="2129863429" colId="1519821208"/>
      <ac:txMk cp="23" len="1">
        <ac:context len="43" hash="4209671038"/>
      </ac:txMk>
    </ac:txMkLst>
    <p188:pos x="7778150" y="273169"/>
    <p188:txBody>
      <a:bodyPr/>
      <a:lstStyle/>
      <a:p>
        <a:r>
          <a:rPr lang="en-US"/>
          <a:t>same </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BE473-C101-456D-B570-C0E5BF2BF25F}"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F1E19FE3-2E15-4E4D-852A-403CB3E3E045}">
      <dgm:prSet/>
      <dgm:spPr/>
      <dgm:t>
        <a:bodyPr/>
        <a:lstStyle/>
        <a:p>
          <a:r>
            <a:rPr lang="en-US"/>
            <a:t>Unity 3D</a:t>
          </a:r>
        </a:p>
      </dgm:t>
    </dgm:pt>
    <dgm:pt modelId="{DE619599-D2E0-4404-B8C4-7741FF665A9E}" type="parTrans" cxnId="{B7587A60-B8CA-40B3-B698-7319A95B4119}">
      <dgm:prSet/>
      <dgm:spPr/>
      <dgm:t>
        <a:bodyPr/>
        <a:lstStyle/>
        <a:p>
          <a:endParaRPr lang="en-US"/>
        </a:p>
      </dgm:t>
    </dgm:pt>
    <dgm:pt modelId="{F876FB1E-4C6C-4655-A0B3-EE5299116D97}" type="sibTrans" cxnId="{B7587A60-B8CA-40B3-B698-7319A95B4119}">
      <dgm:prSet/>
      <dgm:spPr/>
      <dgm:t>
        <a:bodyPr/>
        <a:lstStyle/>
        <a:p>
          <a:endParaRPr lang="en-US"/>
        </a:p>
      </dgm:t>
    </dgm:pt>
    <dgm:pt modelId="{B85FECB3-ECB0-4CE1-9C88-63EF94981967}">
      <dgm:prSet/>
      <dgm:spPr/>
      <dgm:t>
        <a:bodyPr/>
        <a:lstStyle/>
        <a:p>
          <a:r>
            <a:rPr lang="en-US"/>
            <a:t>Cross-platform integration</a:t>
          </a:r>
        </a:p>
      </dgm:t>
    </dgm:pt>
    <dgm:pt modelId="{8A1E3764-5DAA-49B3-AB55-231F4FDBFA3D}" type="parTrans" cxnId="{99FC4DEE-6160-479D-AE3A-30E649ECEFBB}">
      <dgm:prSet/>
      <dgm:spPr/>
      <dgm:t>
        <a:bodyPr/>
        <a:lstStyle/>
        <a:p>
          <a:endParaRPr lang="en-US"/>
        </a:p>
      </dgm:t>
    </dgm:pt>
    <dgm:pt modelId="{21012550-1ED1-47C3-918D-5189FFA7DDC6}" type="sibTrans" cxnId="{99FC4DEE-6160-479D-AE3A-30E649ECEFBB}">
      <dgm:prSet/>
      <dgm:spPr/>
      <dgm:t>
        <a:bodyPr/>
        <a:lstStyle/>
        <a:p>
          <a:endParaRPr lang="en-US"/>
        </a:p>
      </dgm:t>
    </dgm:pt>
    <dgm:pt modelId="{2472F40C-CF12-4855-A748-CA575682005A}">
      <dgm:prSet/>
      <dgm:spPr/>
      <dgm:t>
        <a:bodyPr/>
        <a:lstStyle/>
        <a:p>
          <a:r>
            <a:rPr lang="en-US"/>
            <a:t>Assest store management</a:t>
          </a:r>
        </a:p>
      </dgm:t>
    </dgm:pt>
    <dgm:pt modelId="{0F68E2D3-297C-432B-8048-57E878AB48FB}" type="parTrans" cxnId="{3DF8C667-C19F-4374-8690-3EAA556C4131}">
      <dgm:prSet/>
      <dgm:spPr/>
      <dgm:t>
        <a:bodyPr/>
        <a:lstStyle/>
        <a:p>
          <a:endParaRPr lang="en-US"/>
        </a:p>
      </dgm:t>
    </dgm:pt>
    <dgm:pt modelId="{F5D26630-505E-4487-B6FD-27274BF9C221}" type="sibTrans" cxnId="{3DF8C667-C19F-4374-8690-3EAA556C4131}">
      <dgm:prSet/>
      <dgm:spPr/>
      <dgm:t>
        <a:bodyPr/>
        <a:lstStyle/>
        <a:p>
          <a:endParaRPr lang="en-US"/>
        </a:p>
      </dgm:t>
    </dgm:pt>
    <dgm:pt modelId="{5BB864AF-5835-4318-851D-EE54D256D8AF}">
      <dgm:prSet phldr="0"/>
      <dgm:spPr/>
      <dgm:t>
        <a:bodyPr/>
        <a:lstStyle/>
        <a:p>
          <a:pPr rtl="0"/>
          <a:r>
            <a:rPr lang="en-US">
              <a:latin typeface="Calibri Light" panose="020F0302020204030204"/>
            </a:rPr>
            <a:t>Use C#</a:t>
          </a:r>
          <a:endParaRPr lang="en-US"/>
        </a:p>
      </dgm:t>
    </dgm:pt>
    <dgm:pt modelId="{54623ABE-A405-4823-B67D-A3039E682A61}" type="parTrans" cxnId="{B2A3BAD6-39E8-48C8-8B75-A873AB98CD0B}">
      <dgm:prSet/>
      <dgm:spPr/>
      <dgm:t>
        <a:bodyPr/>
        <a:lstStyle/>
        <a:p>
          <a:endParaRPr lang="en-US"/>
        </a:p>
      </dgm:t>
    </dgm:pt>
    <dgm:pt modelId="{EFD93016-B0F3-4C54-9E90-BF385E897885}" type="sibTrans" cxnId="{B2A3BAD6-39E8-48C8-8B75-A873AB98CD0B}">
      <dgm:prSet/>
      <dgm:spPr/>
      <dgm:t>
        <a:bodyPr/>
        <a:lstStyle/>
        <a:p>
          <a:endParaRPr lang="en-US"/>
        </a:p>
      </dgm:t>
    </dgm:pt>
    <dgm:pt modelId="{C172FCCB-9B96-48AD-8E52-0BB8FE8F417B}">
      <dgm:prSet/>
      <dgm:spPr/>
      <dgm:t>
        <a:bodyPr/>
        <a:lstStyle/>
        <a:p>
          <a:r>
            <a:rPr lang="en-US"/>
            <a:t>Id Tech4</a:t>
          </a:r>
        </a:p>
      </dgm:t>
    </dgm:pt>
    <dgm:pt modelId="{352EC3BE-CA61-40FB-B45A-E6D2467832F4}" type="parTrans" cxnId="{6E7D01EB-E832-4ED0-AE9B-E69CB61AA7DB}">
      <dgm:prSet/>
      <dgm:spPr/>
      <dgm:t>
        <a:bodyPr/>
        <a:lstStyle/>
        <a:p>
          <a:endParaRPr lang="en-US"/>
        </a:p>
      </dgm:t>
    </dgm:pt>
    <dgm:pt modelId="{6BD1DB90-5865-4BD5-BC68-EDF49FA7723B}" type="sibTrans" cxnId="{6E7D01EB-E832-4ED0-AE9B-E69CB61AA7DB}">
      <dgm:prSet/>
      <dgm:spPr/>
      <dgm:t>
        <a:bodyPr/>
        <a:lstStyle/>
        <a:p>
          <a:endParaRPr lang="en-US"/>
        </a:p>
      </dgm:t>
    </dgm:pt>
    <dgm:pt modelId="{11F44386-F66C-45F5-A5D6-6C7C759449ED}">
      <dgm:prSet/>
      <dgm:spPr/>
      <dgm:t>
        <a:bodyPr/>
        <a:lstStyle/>
        <a:p>
          <a:r>
            <a:rPr lang="en-US"/>
            <a:t>Normal Mapping </a:t>
          </a:r>
          <a:r>
            <a:rPr lang="en-US">
              <a:latin typeface="Calibri Light" panose="020F0302020204030204"/>
            </a:rPr>
            <a:t>and</a:t>
          </a:r>
          <a:r>
            <a:rPr lang="en-US"/>
            <a:t> Specular Highlighting</a:t>
          </a:r>
        </a:p>
      </dgm:t>
    </dgm:pt>
    <dgm:pt modelId="{F99C6B37-5F41-40B1-925C-EA08C023D329}" type="parTrans" cxnId="{8BA308BA-44E0-44F6-B10B-355C7320640A}">
      <dgm:prSet/>
      <dgm:spPr/>
      <dgm:t>
        <a:bodyPr/>
        <a:lstStyle/>
        <a:p>
          <a:endParaRPr lang="en-US"/>
        </a:p>
      </dgm:t>
    </dgm:pt>
    <dgm:pt modelId="{3196A27A-51F2-49B0-8D59-FF373C9F05E8}" type="sibTrans" cxnId="{8BA308BA-44E0-44F6-B10B-355C7320640A}">
      <dgm:prSet/>
      <dgm:spPr/>
      <dgm:t>
        <a:bodyPr/>
        <a:lstStyle/>
        <a:p>
          <a:endParaRPr lang="en-US"/>
        </a:p>
      </dgm:t>
    </dgm:pt>
    <dgm:pt modelId="{2AF18AFC-1DBE-4B47-AD4E-A0F6C9A4EAE0}">
      <dgm:prSet/>
      <dgm:spPr/>
      <dgm:t>
        <a:bodyPr/>
        <a:lstStyle/>
        <a:p>
          <a:r>
            <a:rPr lang="en-US"/>
            <a:t>Virtual Texturing</a:t>
          </a:r>
        </a:p>
      </dgm:t>
    </dgm:pt>
    <dgm:pt modelId="{636B29C1-DA7B-492C-A3F7-4AD41C373E2A}" type="parTrans" cxnId="{D0CABE08-62EC-4D43-A5A3-D3FAFD4B138C}">
      <dgm:prSet/>
      <dgm:spPr/>
      <dgm:t>
        <a:bodyPr/>
        <a:lstStyle/>
        <a:p>
          <a:endParaRPr lang="en-US"/>
        </a:p>
      </dgm:t>
    </dgm:pt>
    <dgm:pt modelId="{A25AA24C-E0A1-49F1-8125-80A60BD90CDB}" type="sibTrans" cxnId="{D0CABE08-62EC-4D43-A5A3-D3FAFD4B138C}">
      <dgm:prSet/>
      <dgm:spPr/>
      <dgm:t>
        <a:bodyPr/>
        <a:lstStyle/>
        <a:p>
          <a:endParaRPr lang="en-US"/>
        </a:p>
      </dgm:t>
    </dgm:pt>
    <dgm:pt modelId="{AB9BC870-9858-48E7-B2DB-8CBC1C1D0A0B}">
      <dgm:prSet/>
      <dgm:spPr/>
      <dgm:t>
        <a:bodyPr/>
        <a:lstStyle/>
        <a:p>
          <a:r>
            <a:rPr lang="en-US"/>
            <a:t>Source Engine</a:t>
          </a:r>
        </a:p>
      </dgm:t>
    </dgm:pt>
    <dgm:pt modelId="{090599EE-DD8D-450A-8797-B232711C2DF8}" type="parTrans" cxnId="{69E2A236-5FA7-4499-A1DE-8C93026EB7F3}">
      <dgm:prSet/>
      <dgm:spPr/>
      <dgm:t>
        <a:bodyPr/>
        <a:lstStyle/>
        <a:p>
          <a:endParaRPr lang="en-US"/>
        </a:p>
      </dgm:t>
    </dgm:pt>
    <dgm:pt modelId="{34EF7A98-4CD5-4112-B943-48B746D5C99B}" type="sibTrans" cxnId="{69E2A236-5FA7-4499-A1DE-8C93026EB7F3}">
      <dgm:prSet/>
      <dgm:spPr/>
      <dgm:t>
        <a:bodyPr/>
        <a:lstStyle/>
        <a:p>
          <a:endParaRPr lang="en-US"/>
        </a:p>
      </dgm:t>
    </dgm:pt>
    <dgm:pt modelId="{EE302062-A68F-48FF-BBD8-AA533B526A1A}">
      <dgm:prSet/>
      <dgm:spPr/>
      <dgm:t>
        <a:bodyPr/>
        <a:lstStyle/>
        <a:p>
          <a:r>
            <a:rPr lang="en-US">
              <a:latin typeface="Calibri Light" panose="020F0302020204030204"/>
            </a:rPr>
            <a:t>Large</a:t>
          </a:r>
          <a:r>
            <a:rPr lang="en-US"/>
            <a:t> degree of mod-ability</a:t>
          </a:r>
        </a:p>
      </dgm:t>
    </dgm:pt>
    <dgm:pt modelId="{8B4DEAC2-3964-45CE-8825-4C985C913EB8}" type="parTrans" cxnId="{D57D6DA7-DA98-49C9-8286-BB7F8D3B03F6}">
      <dgm:prSet/>
      <dgm:spPr/>
      <dgm:t>
        <a:bodyPr/>
        <a:lstStyle/>
        <a:p>
          <a:endParaRPr lang="en-US"/>
        </a:p>
      </dgm:t>
    </dgm:pt>
    <dgm:pt modelId="{5422BF36-E574-4598-B284-77A18EFE1E51}" type="sibTrans" cxnId="{D57D6DA7-DA98-49C9-8286-BB7F8D3B03F6}">
      <dgm:prSet/>
      <dgm:spPr/>
      <dgm:t>
        <a:bodyPr/>
        <a:lstStyle/>
        <a:p>
          <a:endParaRPr lang="en-US"/>
        </a:p>
      </dgm:t>
    </dgm:pt>
    <dgm:pt modelId="{60982955-4185-444B-895C-6E4C0103FCA8}">
      <dgm:prSet phldr="0"/>
      <dgm:spPr/>
      <dgm:t>
        <a:bodyPr/>
        <a:lstStyle/>
        <a:p>
          <a:pPr rtl="0"/>
          <a:r>
            <a:rPr lang="en-US">
              <a:latin typeface="Calibri Light" panose="020F0302020204030204"/>
            </a:rPr>
            <a:t>Use C++</a:t>
          </a:r>
          <a:endParaRPr lang="en-US"/>
        </a:p>
      </dgm:t>
    </dgm:pt>
    <dgm:pt modelId="{6D983E42-6477-4F8E-8970-A251C91936B3}" type="parTrans" cxnId="{790522CC-2D0B-497B-A114-8387D44206DD}">
      <dgm:prSet/>
      <dgm:spPr/>
      <dgm:t>
        <a:bodyPr/>
        <a:lstStyle/>
        <a:p>
          <a:endParaRPr lang="en-US"/>
        </a:p>
      </dgm:t>
    </dgm:pt>
    <dgm:pt modelId="{C55BD380-C52D-49F8-A672-209532469A98}" type="sibTrans" cxnId="{790522CC-2D0B-497B-A114-8387D44206DD}">
      <dgm:prSet/>
      <dgm:spPr/>
      <dgm:t>
        <a:bodyPr/>
        <a:lstStyle/>
        <a:p>
          <a:endParaRPr lang="en-US"/>
        </a:p>
      </dgm:t>
    </dgm:pt>
    <dgm:pt modelId="{204B843C-ADD6-4C86-9911-0A427C4ACA1F}">
      <dgm:prSet/>
      <dgm:spPr/>
      <dgm:t>
        <a:bodyPr/>
        <a:lstStyle/>
        <a:p>
          <a:r>
            <a:rPr lang="en-US"/>
            <a:t>Unreal Engine</a:t>
          </a:r>
        </a:p>
      </dgm:t>
    </dgm:pt>
    <dgm:pt modelId="{F5F94DB7-EEFC-405E-8077-60A446B14254}" type="parTrans" cxnId="{8E0F294E-A075-45D6-A37B-497C3A5FB966}">
      <dgm:prSet/>
      <dgm:spPr/>
      <dgm:t>
        <a:bodyPr/>
        <a:lstStyle/>
        <a:p>
          <a:endParaRPr lang="en-US"/>
        </a:p>
      </dgm:t>
    </dgm:pt>
    <dgm:pt modelId="{8A3942B1-6454-42C1-9CB6-7559D62B4FA6}" type="sibTrans" cxnId="{8E0F294E-A075-45D6-A37B-497C3A5FB966}">
      <dgm:prSet/>
      <dgm:spPr/>
      <dgm:t>
        <a:bodyPr/>
        <a:lstStyle/>
        <a:p>
          <a:endParaRPr lang="en-US"/>
        </a:p>
      </dgm:t>
    </dgm:pt>
    <dgm:pt modelId="{0BDB19A5-32A3-459F-BDCA-09DDCF016962}">
      <dgm:prSet/>
      <dgm:spPr/>
      <dgm:t>
        <a:bodyPr/>
        <a:lstStyle/>
        <a:p>
          <a:pPr rtl="0"/>
          <a:r>
            <a:rPr lang="en-US" b="1">
              <a:latin typeface="Calibri Light" panose="020F0302020204030204"/>
            </a:rPr>
            <a:t>Ability to create hyper-realistic environments</a:t>
          </a:r>
          <a:endParaRPr lang="en-US" b="1"/>
        </a:p>
      </dgm:t>
    </dgm:pt>
    <dgm:pt modelId="{B655A1D2-78FC-4D94-B1AC-575BA56A504B}" type="parTrans" cxnId="{61E2E5DD-02F7-44CD-B363-B05FBD7D99EC}">
      <dgm:prSet/>
      <dgm:spPr/>
      <dgm:t>
        <a:bodyPr/>
        <a:lstStyle/>
        <a:p>
          <a:endParaRPr lang="en-US"/>
        </a:p>
      </dgm:t>
    </dgm:pt>
    <dgm:pt modelId="{45D1AE76-0335-4974-986B-54F06867B393}" type="sibTrans" cxnId="{61E2E5DD-02F7-44CD-B363-B05FBD7D99EC}">
      <dgm:prSet/>
      <dgm:spPr/>
      <dgm:t>
        <a:bodyPr/>
        <a:lstStyle/>
        <a:p>
          <a:endParaRPr lang="en-US"/>
        </a:p>
      </dgm:t>
    </dgm:pt>
    <dgm:pt modelId="{8B05FAE2-6FD2-4915-9DC6-301CC2042763}">
      <dgm:prSet/>
      <dgm:spPr/>
      <dgm:t>
        <a:bodyPr/>
        <a:lstStyle/>
        <a:p>
          <a:pPr rtl="0"/>
          <a:r>
            <a:rPr lang="en-US" b="1">
              <a:latin typeface="Calibri Light" panose="020F0302020204030204"/>
            </a:rPr>
            <a:t>Immersive virtual worlds</a:t>
          </a:r>
          <a:endParaRPr lang="en-US"/>
        </a:p>
      </dgm:t>
    </dgm:pt>
    <dgm:pt modelId="{F34D23C9-821C-49B7-9BF3-D3FC2ADA2C96}" type="parTrans" cxnId="{2EE670B1-2502-44D8-8CF6-606DB4FC3622}">
      <dgm:prSet/>
      <dgm:spPr/>
      <dgm:t>
        <a:bodyPr/>
        <a:lstStyle/>
        <a:p>
          <a:endParaRPr lang="en-US"/>
        </a:p>
      </dgm:t>
    </dgm:pt>
    <dgm:pt modelId="{FA89C884-0F72-44CC-90A1-5B54C94EF807}" type="sibTrans" cxnId="{2EE670B1-2502-44D8-8CF6-606DB4FC3622}">
      <dgm:prSet/>
      <dgm:spPr/>
      <dgm:t>
        <a:bodyPr/>
        <a:lstStyle/>
        <a:p>
          <a:endParaRPr lang="en-US"/>
        </a:p>
      </dgm:t>
    </dgm:pt>
    <dgm:pt modelId="{821E94F7-CFC3-40B4-B263-62FED3035370}">
      <dgm:prSet phldr="0"/>
      <dgm:spPr/>
      <dgm:t>
        <a:bodyPr/>
        <a:lstStyle/>
        <a:p>
          <a:pPr rtl="0"/>
          <a:r>
            <a:rPr lang="en-US">
              <a:latin typeface="Calibri Light" panose="020F0302020204030204"/>
            </a:rPr>
            <a:t>Use C++</a:t>
          </a:r>
          <a:endParaRPr lang="en-US"/>
        </a:p>
      </dgm:t>
    </dgm:pt>
    <dgm:pt modelId="{FEC4FFF1-4C08-4633-8D65-E5A38FD31672}" type="parTrans" cxnId="{A475E706-A5E6-4ACF-B034-846F4D3FAE3D}">
      <dgm:prSet/>
      <dgm:spPr/>
      <dgm:t>
        <a:bodyPr/>
        <a:lstStyle/>
        <a:p>
          <a:endParaRPr lang="en-US"/>
        </a:p>
      </dgm:t>
    </dgm:pt>
    <dgm:pt modelId="{56FCE8E8-F3AE-4B0F-8BB7-ED63BB9976B8}" type="sibTrans" cxnId="{A475E706-A5E6-4ACF-B034-846F4D3FAE3D}">
      <dgm:prSet/>
      <dgm:spPr/>
      <dgm:t>
        <a:bodyPr/>
        <a:lstStyle/>
        <a:p>
          <a:endParaRPr lang="en-US"/>
        </a:p>
      </dgm:t>
    </dgm:pt>
    <dgm:pt modelId="{AA9C4126-EFC0-4E51-B7B3-D00BC26366E1}">
      <dgm:prSet/>
      <dgm:spPr/>
      <dgm:t>
        <a:bodyPr/>
        <a:lstStyle/>
        <a:p>
          <a:r>
            <a:rPr lang="en-US">
              <a:latin typeface="Calibri Light" panose="020F0302020204030204"/>
            </a:rPr>
            <a:t>Industry-leading</a:t>
          </a:r>
          <a:r>
            <a:rPr lang="en-US"/>
            <a:t> </a:t>
          </a:r>
          <a:r>
            <a:rPr lang="en-US">
              <a:latin typeface="Calibri Light" panose="020F0302020204030204"/>
            </a:rPr>
            <a:t>facial</a:t>
          </a:r>
          <a:r>
            <a:rPr lang="en-US"/>
            <a:t> expression technology </a:t>
          </a:r>
        </a:p>
      </dgm:t>
    </dgm:pt>
    <dgm:pt modelId="{9F2BB44D-8CED-42E9-8CDF-D7AE02FEC650}" type="parTrans" cxnId="{7C3457A6-B035-4CE0-8FEC-A5D56C8AC17F}">
      <dgm:prSet/>
      <dgm:spPr/>
      <dgm:t>
        <a:bodyPr/>
        <a:lstStyle/>
        <a:p>
          <a:endParaRPr lang="en-US"/>
        </a:p>
      </dgm:t>
    </dgm:pt>
    <dgm:pt modelId="{CCC90F92-D6C5-4C36-BE1F-BC4F16A5906B}" type="sibTrans" cxnId="{7C3457A6-B035-4CE0-8FEC-A5D56C8AC17F}">
      <dgm:prSet/>
      <dgm:spPr/>
      <dgm:t>
        <a:bodyPr/>
        <a:lstStyle/>
        <a:p>
          <a:endParaRPr lang="en-US"/>
        </a:p>
      </dgm:t>
    </dgm:pt>
    <dgm:pt modelId="{0E636383-0151-478F-B342-C64282367D9C}">
      <dgm:prSet phldr="0"/>
      <dgm:spPr/>
      <dgm:t>
        <a:bodyPr/>
        <a:lstStyle/>
        <a:p>
          <a:pPr rtl="0"/>
          <a:r>
            <a:rPr lang="en-US" b="1">
              <a:latin typeface="Calibri Light" panose="020F0302020204030204"/>
            </a:rPr>
            <a:t>Use C++</a:t>
          </a:r>
        </a:p>
      </dgm:t>
    </dgm:pt>
    <dgm:pt modelId="{7340E912-15D2-4EA8-BFBD-087014AA9ED7}" type="parTrans" cxnId="{61C039A0-9790-40DF-9645-86536CC61175}">
      <dgm:prSet/>
      <dgm:spPr/>
    </dgm:pt>
    <dgm:pt modelId="{A017F359-278F-47BB-9D4F-C26D89166223}" type="sibTrans" cxnId="{61C039A0-9790-40DF-9645-86536CC61175}">
      <dgm:prSet/>
      <dgm:spPr/>
    </dgm:pt>
    <dgm:pt modelId="{96857ED7-83E3-49D5-9826-66D91F930F7D}" type="pres">
      <dgm:prSet presAssocID="{8D2BE473-C101-456D-B570-C0E5BF2BF25F}" presName="diagram" presStyleCnt="0">
        <dgm:presLayoutVars>
          <dgm:dir/>
          <dgm:resizeHandles val="exact"/>
        </dgm:presLayoutVars>
      </dgm:prSet>
      <dgm:spPr/>
    </dgm:pt>
    <dgm:pt modelId="{0B174CCA-19F9-4108-A69B-7CE814D9C81A}" type="pres">
      <dgm:prSet presAssocID="{F1E19FE3-2E15-4E4D-852A-403CB3E3E045}" presName="node" presStyleLbl="node1" presStyleIdx="0" presStyleCnt="4">
        <dgm:presLayoutVars>
          <dgm:bulletEnabled val="1"/>
        </dgm:presLayoutVars>
      </dgm:prSet>
      <dgm:spPr/>
    </dgm:pt>
    <dgm:pt modelId="{3EAFDC9C-8AE4-4833-B866-1DB65C3E8E10}" type="pres">
      <dgm:prSet presAssocID="{F876FB1E-4C6C-4655-A0B3-EE5299116D97}" presName="sibTrans" presStyleCnt="0"/>
      <dgm:spPr/>
    </dgm:pt>
    <dgm:pt modelId="{C78AAF3A-4D58-4C09-8CE9-604D64DE7B8E}" type="pres">
      <dgm:prSet presAssocID="{C172FCCB-9B96-48AD-8E52-0BB8FE8F417B}" presName="node" presStyleLbl="node1" presStyleIdx="1" presStyleCnt="4">
        <dgm:presLayoutVars>
          <dgm:bulletEnabled val="1"/>
        </dgm:presLayoutVars>
      </dgm:prSet>
      <dgm:spPr/>
    </dgm:pt>
    <dgm:pt modelId="{610BAF62-2EF5-455C-95D9-DDD987024753}" type="pres">
      <dgm:prSet presAssocID="{6BD1DB90-5865-4BD5-BC68-EDF49FA7723B}" presName="sibTrans" presStyleCnt="0"/>
      <dgm:spPr/>
    </dgm:pt>
    <dgm:pt modelId="{4C7104C2-F3CA-465B-9177-37942195336B}" type="pres">
      <dgm:prSet presAssocID="{AB9BC870-9858-48E7-B2DB-8CBC1C1D0A0B}" presName="node" presStyleLbl="node1" presStyleIdx="2" presStyleCnt="4">
        <dgm:presLayoutVars>
          <dgm:bulletEnabled val="1"/>
        </dgm:presLayoutVars>
      </dgm:prSet>
      <dgm:spPr/>
    </dgm:pt>
    <dgm:pt modelId="{6C23FFDF-8C61-44D9-B8B4-9B6AA2605398}" type="pres">
      <dgm:prSet presAssocID="{34EF7A98-4CD5-4112-B943-48B746D5C99B}" presName="sibTrans" presStyleCnt="0"/>
      <dgm:spPr/>
    </dgm:pt>
    <dgm:pt modelId="{9251D43B-7897-4112-9D31-A3F8FDBF1E79}" type="pres">
      <dgm:prSet presAssocID="{204B843C-ADD6-4C86-9911-0A427C4ACA1F}" presName="node" presStyleLbl="node1" presStyleIdx="3" presStyleCnt="4">
        <dgm:presLayoutVars>
          <dgm:bulletEnabled val="1"/>
        </dgm:presLayoutVars>
      </dgm:prSet>
      <dgm:spPr/>
    </dgm:pt>
  </dgm:ptLst>
  <dgm:cxnLst>
    <dgm:cxn modelId="{A475E706-A5E6-4ACF-B034-846F4D3FAE3D}" srcId="{C172FCCB-9B96-48AD-8E52-0BB8FE8F417B}" destId="{821E94F7-CFC3-40B4-B263-62FED3035370}" srcOrd="2" destOrd="0" parTransId="{FEC4FFF1-4C08-4633-8D65-E5A38FD31672}" sibTransId="{56FCE8E8-F3AE-4B0F-8BB7-ED63BB9976B8}"/>
    <dgm:cxn modelId="{D0CABE08-62EC-4D43-A5A3-D3FAFD4B138C}" srcId="{C172FCCB-9B96-48AD-8E52-0BB8FE8F417B}" destId="{2AF18AFC-1DBE-4B47-AD4E-A0F6C9A4EAE0}" srcOrd="1" destOrd="0" parTransId="{636B29C1-DA7B-492C-A3F7-4AD41C373E2A}" sibTransId="{A25AA24C-E0A1-49F1-8125-80A60BD90CDB}"/>
    <dgm:cxn modelId="{E71F9E0D-C90E-43DE-A1D7-180E25EA8234}" type="presOf" srcId="{8D2BE473-C101-456D-B570-C0E5BF2BF25F}" destId="{96857ED7-83E3-49D5-9826-66D91F930F7D}" srcOrd="0" destOrd="0" presId="urn:microsoft.com/office/officeart/2005/8/layout/default"/>
    <dgm:cxn modelId="{F4E89E10-63CD-47B1-B1C7-60C0A5EEB964}" type="presOf" srcId="{AA9C4126-EFC0-4E51-B7B3-D00BC26366E1}" destId="{4C7104C2-F3CA-465B-9177-37942195336B}" srcOrd="0" destOrd="2" presId="urn:microsoft.com/office/officeart/2005/8/layout/default"/>
    <dgm:cxn modelId="{06A5371C-F6A6-47BD-AE44-44A133EE8439}" type="presOf" srcId="{204B843C-ADD6-4C86-9911-0A427C4ACA1F}" destId="{9251D43B-7897-4112-9D31-A3F8FDBF1E79}" srcOrd="0" destOrd="0" presId="urn:microsoft.com/office/officeart/2005/8/layout/default"/>
    <dgm:cxn modelId="{76300D24-53E2-4EC5-B21C-B3BD23765A2D}" type="presOf" srcId="{EE302062-A68F-48FF-BBD8-AA533B526A1A}" destId="{4C7104C2-F3CA-465B-9177-37942195336B}" srcOrd="0" destOrd="1" presId="urn:microsoft.com/office/officeart/2005/8/layout/default"/>
    <dgm:cxn modelId="{69E2A236-5FA7-4499-A1DE-8C93026EB7F3}" srcId="{8D2BE473-C101-456D-B570-C0E5BF2BF25F}" destId="{AB9BC870-9858-48E7-B2DB-8CBC1C1D0A0B}" srcOrd="2" destOrd="0" parTransId="{090599EE-DD8D-450A-8797-B232711C2DF8}" sibTransId="{34EF7A98-4CD5-4112-B943-48B746D5C99B}"/>
    <dgm:cxn modelId="{B7587A60-B8CA-40B3-B698-7319A95B4119}" srcId="{8D2BE473-C101-456D-B570-C0E5BF2BF25F}" destId="{F1E19FE3-2E15-4E4D-852A-403CB3E3E045}" srcOrd="0" destOrd="0" parTransId="{DE619599-D2E0-4404-B8C4-7741FF665A9E}" sibTransId="{F876FB1E-4C6C-4655-A0B3-EE5299116D97}"/>
    <dgm:cxn modelId="{3DF8C667-C19F-4374-8690-3EAA556C4131}" srcId="{F1E19FE3-2E15-4E4D-852A-403CB3E3E045}" destId="{2472F40C-CF12-4855-A748-CA575682005A}" srcOrd="1" destOrd="0" parTransId="{0F68E2D3-297C-432B-8048-57E878AB48FB}" sibTransId="{F5D26630-505E-4487-B6FD-27274BF9C221}"/>
    <dgm:cxn modelId="{8E0F294E-A075-45D6-A37B-497C3A5FB966}" srcId="{8D2BE473-C101-456D-B570-C0E5BF2BF25F}" destId="{204B843C-ADD6-4C86-9911-0A427C4ACA1F}" srcOrd="3" destOrd="0" parTransId="{F5F94DB7-EEFC-405E-8077-60A446B14254}" sibTransId="{8A3942B1-6454-42C1-9CB6-7559D62B4FA6}"/>
    <dgm:cxn modelId="{51ABEC89-9E61-4D89-BC2B-85D1B600AD1C}" type="presOf" srcId="{2472F40C-CF12-4855-A748-CA575682005A}" destId="{0B174CCA-19F9-4108-A69B-7CE814D9C81A}" srcOrd="0" destOrd="2" presId="urn:microsoft.com/office/officeart/2005/8/layout/default"/>
    <dgm:cxn modelId="{CEC1B499-B750-4FE5-952A-1C01E1170B63}" type="presOf" srcId="{60982955-4185-444B-895C-6E4C0103FCA8}" destId="{4C7104C2-F3CA-465B-9177-37942195336B}" srcOrd="0" destOrd="3" presId="urn:microsoft.com/office/officeart/2005/8/layout/default"/>
    <dgm:cxn modelId="{61C039A0-9790-40DF-9645-86536CC61175}" srcId="{204B843C-ADD6-4C86-9911-0A427C4ACA1F}" destId="{0E636383-0151-478F-B342-C64282367D9C}" srcOrd="2" destOrd="0" parTransId="{7340E912-15D2-4EA8-BFBD-087014AA9ED7}" sibTransId="{A017F359-278F-47BB-9D4F-C26D89166223}"/>
    <dgm:cxn modelId="{F602BEA0-E7AE-455E-85A1-5A570688936E}" type="presOf" srcId="{0BDB19A5-32A3-459F-BDCA-09DDCF016962}" destId="{9251D43B-7897-4112-9D31-A3F8FDBF1E79}" srcOrd="0" destOrd="1" presId="urn:microsoft.com/office/officeart/2005/8/layout/default"/>
    <dgm:cxn modelId="{16382BA5-1AD9-4C16-8DF3-233CB8C67033}" type="presOf" srcId="{AB9BC870-9858-48E7-B2DB-8CBC1C1D0A0B}" destId="{4C7104C2-F3CA-465B-9177-37942195336B}" srcOrd="0" destOrd="0" presId="urn:microsoft.com/office/officeart/2005/8/layout/default"/>
    <dgm:cxn modelId="{7C3457A6-B035-4CE0-8FEC-A5D56C8AC17F}" srcId="{AB9BC870-9858-48E7-B2DB-8CBC1C1D0A0B}" destId="{AA9C4126-EFC0-4E51-B7B3-D00BC26366E1}" srcOrd="1" destOrd="0" parTransId="{9F2BB44D-8CED-42E9-8CDF-D7AE02FEC650}" sibTransId="{CCC90F92-D6C5-4C36-BE1F-BC4F16A5906B}"/>
    <dgm:cxn modelId="{D57D6DA7-DA98-49C9-8286-BB7F8D3B03F6}" srcId="{AB9BC870-9858-48E7-B2DB-8CBC1C1D0A0B}" destId="{EE302062-A68F-48FF-BBD8-AA533B526A1A}" srcOrd="0" destOrd="0" parTransId="{8B4DEAC2-3964-45CE-8825-4C985C913EB8}" sibTransId="{5422BF36-E574-4598-B284-77A18EFE1E51}"/>
    <dgm:cxn modelId="{E44EEBAF-89B9-42AD-970E-CAA03D3D5FEF}" type="presOf" srcId="{5BB864AF-5835-4318-851D-EE54D256D8AF}" destId="{0B174CCA-19F9-4108-A69B-7CE814D9C81A}" srcOrd="0" destOrd="3" presId="urn:microsoft.com/office/officeart/2005/8/layout/default"/>
    <dgm:cxn modelId="{2EE670B1-2502-44D8-8CF6-606DB4FC3622}" srcId="{204B843C-ADD6-4C86-9911-0A427C4ACA1F}" destId="{8B05FAE2-6FD2-4915-9DC6-301CC2042763}" srcOrd="1" destOrd="0" parTransId="{F34D23C9-821C-49B7-9BF3-D3FC2ADA2C96}" sibTransId="{FA89C884-0F72-44CC-90A1-5B54C94EF807}"/>
    <dgm:cxn modelId="{365AF5B6-2B7A-4013-A2E7-360E8A876007}" type="presOf" srcId="{8B05FAE2-6FD2-4915-9DC6-301CC2042763}" destId="{9251D43B-7897-4112-9D31-A3F8FDBF1E79}" srcOrd="0" destOrd="2" presId="urn:microsoft.com/office/officeart/2005/8/layout/default"/>
    <dgm:cxn modelId="{8BA308BA-44E0-44F6-B10B-355C7320640A}" srcId="{C172FCCB-9B96-48AD-8E52-0BB8FE8F417B}" destId="{11F44386-F66C-45F5-A5D6-6C7C759449ED}" srcOrd="0" destOrd="0" parTransId="{F99C6B37-5F41-40B1-925C-EA08C023D329}" sibTransId="{3196A27A-51F2-49B0-8D59-FF373C9F05E8}"/>
    <dgm:cxn modelId="{FB1C4ABD-E740-45A1-B28B-8908B2215E61}" type="presOf" srcId="{11F44386-F66C-45F5-A5D6-6C7C759449ED}" destId="{C78AAF3A-4D58-4C09-8CE9-604D64DE7B8E}" srcOrd="0" destOrd="1" presId="urn:microsoft.com/office/officeart/2005/8/layout/default"/>
    <dgm:cxn modelId="{790522CC-2D0B-497B-A114-8387D44206DD}" srcId="{AB9BC870-9858-48E7-B2DB-8CBC1C1D0A0B}" destId="{60982955-4185-444B-895C-6E4C0103FCA8}" srcOrd="2" destOrd="0" parTransId="{6D983E42-6477-4F8E-8970-A251C91936B3}" sibTransId="{C55BD380-C52D-49F8-A672-209532469A98}"/>
    <dgm:cxn modelId="{462329D5-FD11-43F2-82C9-E58F178E2A9B}" type="presOf" srcId="{C172FCCB-9B96-48AD-8E52-0BB8FE8F417B}" destId="{C78AAF3A-4D58-4C09-8CE9-604D64DE7B8E}" srcOrd="0" destOrd="0" presId="urn:microsoft.com/office/officeart/2005/8/layout/default"/>
    <dgm:cxn modelId="{B2A3BAD6-39E8-48C8-8B75-A873AB98CD0B}" srcId="{F1E19FE3-2E15-4E4D-852A-403CB3E3E045}" destId="{5BB864AF-5835-4318-851D-EE54D256D8AF}" srcOrd="2" destOrd="0" parTransId="{54623ABE-A405-4823-B67D-A3039E682A61}" sibTransId="{EFD93016-B0F3-4C54-9E90-BF385E897885}"/>
    <dgm:cxn modelId="{AE0B61DA-6FEF-4C49-99CC-48BCA7B4C5BB}" type="presOf" srcId="{B85FECB3-ECB0-4CE1-9C88-63EF94981967}" destId="{0B174CCA-19F9-4108-A69B-7CE814D9C81A}" srcOrd="0" destOrd="1" presId="urn:microsoft.com/office/officeart/2005/8/layout/default"/>
    <dgm:cxn modelId="{61E2E5DD-02F7-44CD-B363-B05FBD7D99EC}" srcId="{204B843C-ADD6-4C86-9911-0A427C4ACA1F}" destId="{0BDB19A5-32A3-459F-BDCA-09DDCF016962}" srcOrd="0" destOrd="0" parTransId="{B655A1D2-78FC-4D94-B1AC-575BA56A504B}" sibTransId="{45D1AE76-0335-4974-986B-54F06867B393}"/>
    <dgm:cxn modelId="{083A94E1-6349-428E-B4C3-D91E362EACFD}" type="presOf" srcId="{821E94F7-CFC3-40B4-B263-62FED3035370}" destId="{C78AAF3A-4D58-4C09-8CE9-604D64DE7B8E}" srcOrd="0" destOrd="3" presId="urn:microsoft.com/office/officeart/2005/8/layout/default"/>
    <dgm:cxn modelId="{5DB8DCE3-2FB0-46F8-94B5-8452567DC7F4}" type="presOf" srcId="{2AF18AFC-1DBE-4B47-AD4E-A0F6C9A4EAE0}" destId="{C78AAF3A-4D58-4C09-8CE9-604D64DE7B8E}" srcOrd="0" destOrd="2" presId="urn:microsoft.com/office/officeart/2005/8/layout/default"/>
    <dgm:cxn modelId="{3B289EE9-59E9-46E1-AE4D-DD59E4EC8AF4}" type="presOf" srcId="{0E636383-0151-478F-B342-C64282367D9C}" destId="{9251D43B-7897-4112-9D31-A3F8FDBF1E79}" srcOrd="0" destOrd="3" presId="urn:microsoft.com/office/officeart/2005/8/layout/default"/>
    <dgm:cxn modelId="{6E7D01EB-E832-4ED0-AE9B-E69CB61AA7DB}" srcId="{8D2BE473-C101-456D-B570-C0E5BF2BF25F}" destId="{C172FCCB-9B96-48AD-8E52-0BB8FE8F417B}" srcOrd="1" destOrd="0" parTransId="{352EC3BE-CA61-40FB-B45A-E6D2467832F4}" sibTransId="{6BD1DB90-5865-4BD5-BC68-EDF49FA7723B}"/>
    <dgm:cxn modelId="{99FC4DEE-6160-479D-AE3A-30E649ECEFBB}" srcId="{F1E19FE3-2E15-4E4D-852A-403CB3E3E045}" destId="{B85FECB3-ECB0-4CE1-9C88-63EF94981967}" srcOrd="0" destOrd="0" parTransId="{8A1E3764-5DAA-49B3-AB55-231F4FDBFA3D}" sibTransId="{21012550-1ED1-47C3-918D-5189FFA7DDC6}"/>
    <dgm:cxn modelId="{5A69E3F3-248A-4AAF-AF0E-88FDC350BB83}" type="presOf" srcId="{F1E19FE3-2E15-4E4D-852A-403CB3E3E045}" destId="{0B174CCA-19F9-4108-A69B-7CE814D9C81A}" srcOrd="0" destOrd="0" presId="urn:microsoft.com/office/officeart/2005/8/layout/default"/>
    <dgm:cxn modelId="{11D6A393-8D76-4B54-92B3-82756B937E1E}" type="presParOf" srcId="{96857ED7-83E3-49D5-9826-66D91F930F7D}" destId="{0B174CCA-19F9-4108-A69B-7CE814D9C81A}" srcOrd="0" destOrd="0" presId="urn:microsoft.com/office/officeart/2005/8/layout/default"/>
    <dgm:cxn modelId="{441063FD-C802-4C15-941A-B3F0B6D110FC}" type="presParOf" srcId="{96857ED7-83E3-49D5-9826-66D91F930F7D}" destId="{3EAFDC9C-8AE4-4833-B866-1DB65C3E8E10}" srcOrd="1" destOrd="0" presId="urn:microsoft.com/office/officeart/2005/8/layout/default"/>
    <dgm:cxn modelId="{19DFD3ED-FF0F-4D5D-9CA9-A5C89DCA589D}" type="presParOf" srcId="{96857ED7-83E3-49D5-9826-66D91F930F7D}" destId="{C78AAF3A-4D58-4C09-8CE9-604D64DE7B8E}" srcOrd="2" destOrd="0" presId="urn:microsoft.com/office/officeart/2005/8/layout/default"/>
    <dgm:cxn modelId="{6EEB0ED8-0B31-49B1-9301-3599AF3C9054}" type="presParOf" srcId="{96857ED7-83E3-49D5-9826-66D91F930F7D}" destId="{610BAF62-2EF5-455C-95D9-DDD987024753}" srcOrd="3" destOrd="0" presId="urn:microsoft.com/office/officeart/2005/8/layout/default"/>
    <dgm:cxn modelId="{72A07D93-A8FE-486C-BEFE-33870ED633A4}" type="presParOf" srcId="{96857ED7-83E3-49D5-9826-66D91F930F7D}" destId="{4C7104C2-F3CA-465B-9177-37942195336B}" srcOrd="4" destOrd="0" presId="urn:microsoft.com/office/officeart/2005/8/layout/default"/>
    <dgm:cxn modelId="{D50AF6FC-9CB4-463C-AC16-930E6B9702AB}" type="presParOf" srcId="{96857ED7-83E3-49D5-9826-66D91F930F7D}" destId="{6C23FFDF-8C61-44D9-B8B4-9B6AA2605398}" srcOrd="5" destOrd="0" presId="urn:microsoft.com/office/officeart/2005/8/layout/default"/>
    <dgm:cxn modelId="{5FA11F24-8A6E-4300-8F4D-345837BB2A2E}" type="presParOf" srcId="{96857ED7-83E3-49D5-9826-66D91F930F7D}" destId="{9251D43B-7897-4112-9D31-A3F8FDBF1E7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74CCA-19F9-4108-A69B-7CE814D9C81A}">
      <dsp:nvSpPr>
        <dsp:cNvPr id="0" name=""/>
        <dsp:cNvSpPr/>
      </dsp:nvSpPr>
      <dsp:spPr>
        <a:xfrm>
          <a:off x="527053" y="1812"/>
          <a:ext cx="3406810" cy="204408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Unity 3D</a:t>
          </a:r>
        </a:p>
        <a:p>
          <a:pPr marL="228600" lvl="1" indent="-228600" algn="l" defTabSz="889000">
            <a:lnSpc>
              <a:spcPct val="90000"/>
            </a:lnSpc>
            <a:spcBef>
              <a:spcPct val="0"/>
            </a:spcBef>
            <a:spcAft>
              <a:spcPct val="15000"/>
            </a:spcAft>
            <a:buChar char="•"/>
          </a:pPr>
          <a:r>
            <a:rPr lang="en-US" sz="2000" kern="1200"/>
            <a:t>Cross-platform integration</a:t>
          </a:r>
        </a:p>
        <a:p>
          <a:pPr marL="228600" lvl="1" indent="-228600" algn="l" defTabSz="889000">
            <a:lnSpc>
              <a:spcPct val="90000"/>
            </a:lnSpc>
            <a:spcBef>
              <a:spcPct val="0"/>
            </a:spcBef>
            <a:spcAft>
              <a:spcPct val="15000"/>
            </a:spcAft>
            <a:buChar char="•"/>
          </a:pPr>
          <a:r>
            <a:rPr lang="en-US" sz="2000" kern="1200"/>
            <a:t>Assest store management</a:t>
          </a:r>
        </a:p>
        <a:p>
          <a:pPr marL="228600" lvl="1" indent="-228600" algn="l" defTabSz="889000" rtl="0">
            <a:lnSpc>
              <a:spcPct val="90000"/>
            </a:lnSpc>
            <a:spcBef>
              <a:spcPct val="0"/>
            </a:spcBef>
            <a:spcAft>
              <a:spcPct val="15000"/>
            </a:spcAft>
            <a:buChar char="•"/>
          </a:pPr>
          <a:r>
            <a:rPr lang="en-US" sz="2000" kern="1200">
              <a:latin typeface="Calibri Light" panose="020F0302020204030204"/>
            </a:rPr>
            <a:t>Use C#</a:t>
          </a:r>
          <a:endParaRPr lang="en-US" sz="2000" kern="1200"/>
        </a:p>
      </dsp:txBody>
      <dsp:txXfrm>
        <a:off x="527053" y="1812"/>
        <a:ext cx="3406810" cy="2044086"/>
      </dsp:txXfrm>
    </dsp:sp>
    <dsp:sp modelId="{C78AAF3A-4D58-4C09-8CE9-604D64DE7B8E}">
      <dsp:nvSpPr>
        <dsp:cNvPr id="0" name=""/>
        <dsp:cNvSpPr/>
      </dsp:nvSpPr>
      <dsp:spPr>
        <a:xfrm>
          <a:off x="4274545" y="1812"/>
          <a:ext cx="3406810" cy="204408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Id Tech4</a:t>
          </a:r>
        </a:p>
        <a:p>
          <a:pPr marL="228600" lvl="1" indent="-228600" algn="l" defTabSz="889000">
            <a:lnSpc>
              <a:spcPct val="90000"/>
            </a:lnSpc>
            <a:spcBef>
              <a:spcPct val="0"/>
            </a:spcBef>
            <a:spcAft>
              <a:spcPct val="15000"/>
            </a:spcAft>
            <a:buChar char="•"/>
          </a:pPr>
          <a:r>
            <a:rPr lang="en-US" sz="2000" kern="1200"/>
            <a:t>Normal Mapping </a:t>
          </a:r>
          <a:r>
            <a:rPr lang="en-US" sz="2000" kern="1200">
              <a:latin typeface="Calibri Light" panose="020F0302020204030204"/>
            </a:rPr>
            <a:t>and</a:t>
          </a:r>
          <a:r>
            <a:rPr lang="en-US" sz="2000" kern="1200"/>
            <a:t> Specular Highlighting</a:t>
          </a:r>
        </a:p>
        <a:p>
          <a:pPr marL="228600" lvl="1" indent="-228600" algn="l" defTabSz="889000">
            <a:lnSpc>
              <a:spcPct val="90000"/>
            </a:lnSpc>
            <a:spcBef>
              <a:spcPct val="0"/>
            </a:spcBef>
            <a:spcAft>
              <a:spcPct val="15000"/>
            </a:spcAft>
            <a:buChar char="•"/>
          </a:pPr>
          <a:r>
            <a:rPr lang="en-US" sz="2000" kern="1200"/>
            <a:t>Virtual Texturing</a:t>
          </a:r>
        </a:p>
        <a:p>
          <a:pPr marL="228600" lvl="1" indent="-228600" algn="l" defTabSz="889000" rtl="0">
            <a:lnSpc>
              <a:spcPct val="90000"/>
            </a:lnSpc>
            <a:spcBef>
              <a:spcPct val="0"/>
            </a:spcBef>
            <a:spcAft>
              <a:spcPct val="15000"/>
            </a:spcAft>
            <a:buChar char="•"/>
          </a:pPr>
          <a:r>
            <a:rPr lang="en-US" sz="2000" kern="1200">
              <a:latin typeface="Calibri Light" panose="020F0302020204030204"/>
            </a:rPr>
            <a:t>Use C++</a:t>
          </a:r>
          <a:endParaRPr lang="en-US" sz="2000" kern="1200"/>
        </a:p>
      </dsp:txBody>
      <dsp:txXfrm>
        <a:off x="4274545" y="1812"/>
        <a:ext cx="3406810" cy="2044086"/>
      </dsp:txXfrm>
    </dsp:sp>
    <dsp:sp modelId="{4C7104C2-F3CA-465B-9177-37942195336B}">
      <dsp:nvSpPr>
        <dsp:cNvPr id="0" name=""/>
        <dsp:cNvSpPr/>
      </dsp:nvSpPr>
      <dsp:spPr>
        <a:xfrm>
          <a:off x="527053" y="2386580"/>
          <a:ext cx="3406810" cy="204408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Source Engine</a:t>
          </a:r>
        </a:p>
        <a:p>
          <a:pPr marL="228600" lvl="1" indent="-228600" algn="l" defTabSz="889000">
            <a:lnSpc>
              <a:spcPct val="90000"/>
            </a:lnSpc>
            <a:spcBef>
              <a:spcPct val="0"/>
            </a:spcBef>
            <a:spcAft>
              <a:spcPct val="15000"/>
            </a:spcAft>
            <a:buChar char="•"/>
          </a:pPr>
          <a:r>
            <a:rPr lang="en-US" sz="2000" kern="1200">
              <a:latin typeface="Calibri Light" panose="020F0302020204030204"/>
            </a:rPr>
            <a:t>Large</a:t>
          </a:r>
          <a:r>
            <a:rPr lang="en-US" sz="2000" kern="1200"/>
            <a:t> degree of mod-ability</a:t>
          </a:r>
        </a:p>
        <a:p>
          <a:pPr marL="228600" lvl="1" indent="-228600" algn="l" defTabSz="889000">
            <a:lnSpc>
              <a:spcPct val="90000"/>
            </a:lnSpc>
            <a:spcBef>
              <a:spcPct val="0"/>
            </a:spcBef>
            <a:spcAft>
              <a:spcPct val="15000"/>
            </a:spcAft>
            <a:buChar char="•"/>
          </a:pPr>
          <a:r>
            <a:rPr lang="en-US" sz="2000" kern="1200">
              <a:latin typeface="Calibri Light" panose="020F0302020204030204"/>
            </a:rPr>
            <a:t>Industry-leading</a:t>
          </a:r>
          <a:r>
            <a:rPr lang="en-US" sz="2000" kern="1200"/>
            <a:t> </a:t>
          </a:r>
          <a:r>
            <a:rPr lang="en-US" sz="2000" kern="1200">
              <a:latin typeface="Calibri Light" panose="020F0302020204030204"/>
            </a:rPr>
            <a:t>facial</a:t>
          </a:r>
          <a:r>
            <a:rPr lang="en-US" sz="2000" kern="1200"/>
            <a:t> expression technology </a:t>
          </a:r>
        </a:p>
        <a:p>
          <a:pPr marL="228600" lvl="1" indent="-228600" algn="l" defTabSz="889000" rtl="0">
            <a:lnSpc>
              <a:spcPct val="90000"/>
            </a:lnSpc>
            <a:spcBef>
              <a:spcPct val="0"/>
            </a:spcBef>
            <a:spcAft>
              <a:spcPct val="15000"/>
            </a:spcAft>
            <a:buChar char="•"/>
          </a:pPr>
          <a:r>
            <a:rPr lang="en-US" sz="2000" kern="1200">
              <a:latin typeface="Calibri Light" panose="020F0302020204030204"/>
            </a:rPr>
            <a:t>Use C++</a:t>
          </a:r>
          <a:endParaRPr lang="en-US" sz="2000" kern="1200"/>
        </a:p>
      </dsp:txBody>
      <dsp:txXfrm>
        <a:off x="527053" y="2386580"/>
        <a:ext cx="3406810" cy="2044086"/>
      </dsp:txXfrm>
    </dsp:sp>
    <dsp:sp modelId="{9251D43B-7897-4112-9D31-A3F8FDBF1E79}">
      <dsp:nvSpPr>
        <dsp:cNvPr id="0" name=""/>
        <dsp:cNvSpPr/>
      </dsp:nvSpPr>
      <dsp:spPr>
        <a:xfrm>
          <a:off x="4274545" y="2386580"/>
          <a:ext cx="3406810" cy="204408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Unreal Engine</a:t>
          </a:r>
        </a:p>
        <a:p>
          <a:pPr marL="228600" lvl="1" indent="-228600" algn="l" defTabSz="889000" rtl="0">
            <a:lnSpc>
              <a:spcPct val="90000"/>
            </a:lnSpc>
            <a:spcBef>
              <a:spcPct val="0"/>
            </a:spcBef>
            <a:spcAft>
              <a:spcPct val="15000"/>
            </a:spcAft>
            <a:buChar char="•"/>
          </a:pPr>
          <a:r>
            <a:rPr lang="en-US" sz="2000" b="1" kern="1200">
              <a:latin typeface="Calibri Light" panose="020F0302020204030204"/>
            </a:rPr>
            <a:t>Ability to create hyper-realistic environments</a:t>
          </a:r>
          <a:endParaRPr lang="en-US" sz="2000" b="1" kern="1200"/>
        </a:p>
        <a:p>
          <a:pPr marL="228600" lvl="1" indent="-228600" algn="l" defTabSz="889000" rtl="0">
            <a:lnSpc>
              <a:spcPct val="90000"/>
            </a:lnSpc>
            <a:spcBef>
              <a:spcPct val="0"/>
            </a:spcBef>
            <a:spcAft>
              <a:spcPct val="15000"/>
            </a:spcAft>
            <a:buChar char="•"/>
          </a:pPr>
          <a:r>
            <a:rPr lang="en-US" sz="2000" b="1" kern="1200">
              <a:latin typeface="Calibri Light" panose="020F0302020204030204"/>
            </a:rPr>
            <a:t>Immersive virtual worlds</a:t>
          </a:r>
          <a:endParaRPr lang="en-US" sz="2000" kern="1200"/>
        </a:p>
        <a:p>
          <a:pPr marL="228600" lvl="1" indent="-228600" algn="l" defTabSz="889000" rtl="0">
            <a:lnSpc>
              <a:spcPct val="90000"/>
            </a:lnSpc>
            <a:spcBef>
              <a:spcPct val="0"/>
            </a:spcBef>
            <a:spcAft>
              <a:spcPct val="15000"/>
            </a:spcAft>
            <a:buChar char="•"/>
          </a:pPr>
          <a:r>
            <a:rPr lang="en-US" sz="2000" b="1" kern="1200">
              <a:latin typeface="Calibri Light" panose="020F0302020204030204"/>
            </a:rPr>
            <a:t>Use C++</a:t>
          </a:r>
        </a:p>
      </dsp:txBody>
      <dsp:txXfrm>
        <a:off x="4274545" y="2386580"/>
        <a:ext cx="3406810" cy="20440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EA899-5723-4EF0-8724-0782257B5A91}" type="datetimeFigureOut">
              <a:t>2/20/2023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D9A2C-5FE0-4761-A59E-6B85FAD0A058}" type="slidenum">
              <a:t>‹#›</a:t>
            </a:fld>
            <a:endParaRPr lang="en-GB"/>
          </a:p>
        </p:txBody>
      </p:sp>
    </p:spTree>
    <p:extLst>
      <p:ext uri="{BB962C8B-B14F-4D97-AF65-F5344CB8AC3E}">
        <p14:creationId xmlns:p14="http://schemas.microsoft.com/office/powerpoint/2010/main" val="233360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394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168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5119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328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266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899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96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748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775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374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97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2385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1624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7765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3047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2/20/2023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2584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478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241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6"/>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6"/>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16231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154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4311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457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186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9112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4798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143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119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50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45066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6"/>
                </a:solidFill>
                <a:latin typeface="+mj-lt"/>
                <a:cs typeface="Arial" pitchFamily="34" charset="0"/>
              </a:defRPr>
            </a:lvl1pPr>
          </a:lstStyle>
          <a:p>
            <a:pPr lvl="0"/>
            <a:r>
              <a:rPr lang="en-US" altLang="ko-KR"/>
              <a:t>BASIC LAYOUT</a:t>
            </a:r>
          </a:p>
        </p:txBody>
      </p:sp>
      <p:sp>
        <p:nvSpPr>
          <p:cNvPr id="4" name="Rectangle 3">
            <a:extLst>
              <a:ext uri="{FF2B5EF4-FFF2-40B4-BE49-F238E27FC236}">
                <a16:creationId xmlns:a16="http://schemas.microsoft.com/office/drawing/2014/main" id="{B481C681-0569-4BB1-8ADB-D35C68F4E3D1}"/>
              </a:ext>
            </a:extLst>
          </p:cNvPr>
          <p:cNvSpPr/>
          <p:nvPr userDrawn="1"/>
        </p:nvSpPr>
        <p:spPr>
          <a:xfrm>
            <a:off x="0" y="1659657"/>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5BE22DD8-B19E-4F15-9CFF-0EFF3B781357}"/>
              </a:ext>
            </a:extLst>
          </p:cNvPr>
          <p:cNvSpPr>
            <a:spLocks noGrp="1"/>
          </p:cNvSpPr>
          <p:nvPr>
            <p:ph type="pic" sz="quarter" idx="14" hasCustomPrompt="1"/>
          </p:nvPr>
        </p:nvSpPr>
        <p:spPr>
          <a:xfrm>
            <a:off x="0" y="1659657"/>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a:t>Place Your Picture Here</a:t>
            </a:r>
            <a:endParaRPr lang="ko-KR" altLang="en-US"/>
          </a:p>
        </p:txBody>
      </p:sp>
      <p:sp>
        <p:nvSpPr>
          <p:cNvPr id="6" name="Rectangle 5">
            <a:extLst>
              <a:ext uri="{FF2B5EF4-FFF2-40B4-BE49-F238E27FC236}">
                <a16:creationId xmlns:a16="http://schemas.microsoft.com/office/drawing/2014/main" id="{A627B530-4C1F-42F4-8ED0-F71C39C47F53}"/>
              </a:ext>
            </a:extLst>
          </p:cNvPr>
          <p:cNvSpPr/>
          <p:nvPr userDrawn="1"/>
        </p:nvSpPr>
        <p:spPr>
          <a:xfrm>
            <a:off x="0" y="1466874"/>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0870882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6"/>
                </a:solidFill>
                <a:latin typeface="+mj-lt"/>
                <a:cs typeface="Arial" pitchFamily="34" charset="0"/>
              </a:defRPr>
            </a:lvl1pPr>
          </a:lstStyle>
          <a:p>
            <a:pPr lvl="0"/>
            <a:r>
              <a:rPr lang="en-US" altLang="ko-KR"/>
              <a:t>BASIC LAYOUT</a:t>
            </a:r>
          </a:p>
        </p:txBody>
      </p:sp>
      <p:sp>
        <p:nvSpPr>
          <p:cNvPr id="7" name="Picture Placeholder 10">
            <a:extLst>
              <a:ext uri="{FF2B5EF4-FFF2-40B4-BE49-F238E27FC236}">
                <a16:creationId xmlns:a16="http://schemas.microsoft.com/office/drawing/2014/main" id="{DF56339C-0DF1-4690-9AD7-3EE176C2BD1E}"/>
              </a:ext>
            </a:extLst>
          </p:cNvPr>
          <p:cNvSpPr>
            <a:spLocks noGrp="1"/>
          </p:cNvSpPr>
          <p:nvPr>
            <p:ph type="pic" sz="quarter" idx="11" hasCustomPrompt="1"/>
          </p:nvPr>
        </p:nvSpPr>
        <p:spPr>
          <a:xfrm>
            <a:off x="-17687" y="1563871"/>
            <a:ext cx="12209687" cy="2606653"/>
          </a:xfrm>
          <a:prstGeom prst="rect">
            <a:avLst/>
          </a:prstGeom>
          <a:solidFill>
            <a:srgbClr val="BEBFBF">
              <a:alpha val="30000"/>
            </a:srgb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a:t>Your Picture Here And Send To Back </a:t>
            </a:r>
            <a:endParaRPr lang="ko-KR" altLang="en-US"/>
          </a:p>
        </p:txBody>
      </p:sp>
      <p:sp>
        <p:nvSpPr>
          <p:cNvPr id="8" name="Rectangle 7">
            <a:extLst>
              <a:ext uri="{FF2B5EF4-FFF2-40B4-BE49-F238E27FC236}">
                <a16:creationId xmlns:a16="http://schemas.microsoft.com/office/drawing/2014/main" id="{E89B7F99-D33C-44A9-9D7B-5BFEB336F230}"/>
              </a:ext>
            </a:extLst>
          </p:cNvPr>
          <p:cNvSpPr/>
          <p:nvPr userDrawn="1"/>
        </p:nvSpPr>
        <p:spPr>
          <a:xfrm>
            <a:off x="-13449" y="4165937"/>
            <a:ext cx="12209687"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a:t>                     </a:t>
            </a:r>
            <a:endParaRPr lang="ko-KR" altLang="en-US" sz="1800"/>
          </a:p>
        </p:txBody>
      </p:sp>
    </p:spTree>
    <p:extLst>
      <p:ext uri="{BB962C8B-B14F-4D97-AF65-F5344CB8AC3E}">
        <p14:creationId xmlns:p14="http://schemas.microsoft.com/office/powerpoint/2010/main" val="2132738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F34C2F-B7AF-4099-A866-156C0FE7D2CE}"/>
              </a:ext>
            </a:extLst>
          </p:cNvPr>
          <p:cNvSpPr/>
          <p:nvPr userDrawn="1"/>
        </p:nvSpPr>
        <p:spPr>
          <a:xfrm>
            <a:off x="0" y="2058512"/>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aphic 14">
            <a:extLst>
              <a:ext uri="{FF2B5EF4-FFF2-40B4-BE49-F238E27FC236}">
                <a16:creationId xmlns:a16="http://schemas.microsoft.com/office/drawing/2014/main" id="{AF86D310-C32F-41E4-BDE4-6FD8F91DD207}"/>
              </a:ext>
            </a:extLst>
          </p:cNvPr>
          <p:cNvGrpSpPr/>
          <p:nvPr userDrawn="1"/>
        </p:nvGrpSpPr>
        <p:grpSpPr>
          <a:xfrm>
            <a:off x="6794604" y="1551530"/>
            <a:ext cx="4845436" cy="3811018"/>
            <a:chOff x="2444748" y="555045"/>
            <a:chExt cx="7282048" cy="5727454"/>
          </a:xfrm>
        </p:grpSpPr>
        <p:sp>
          <p:nvSpPr>
            <p:cNvPr id="11" name="Freeform: Shape 10">
              <a:extLst>
                <a:ext uri="{FF2B5EF4-FFF2-40B4-BE49-F238E27FC236}">
                  <a16:creationId xmlns:a16="http://schemas.microsoft.com/office/drawing/2014/main" id="{23B272DA-E42F-4C4F-B13D-3E8B921002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280F62C-A80F-4150-91D8-0BD26C272BD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F80ED06-462A-4CDC-9604-E2ACBE9D174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1C85E2-E5B6-464C-8828-67154B50BBA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AE41E2E-379A-4DE4-AA24-CC7D6859B8B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A69A32A-805D-4599-AE57-FDB35B1373E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D4E6DB9-DDDD-4F52-8EE9-FCC7FC5F0C5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821A1B-815B-427D-9DEE-8BAB3DACF5F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6"/>
                </a:solidFill>
                <a:latin typeface="+mj-lt"/>
                <a:cs typeface="Arial" pitchFamily="34" charset="0"/>
              </a:defRPr>
            </a:lvl1pPr>
          </a:lstStyle>
          <a:p>
            <a:pPr lvl="0"/>
            <a:r>
              <a:rPr lang="en-US" altLang="ko-KR"/>
              <a:t>BASIC LAYOUT</a:t>
            </a:r>
          </a:p>
        </p:txBody>
      </p:sp>
      <p:sp>
        <p:nvSpPr>
          <p:cNvPr id="9" name="Picture Placeholder 2">
            <a:extLst>
              <a:ext uri="{FF2B5EF4-FFF2-40B4-BE49-F238E27FC236}">
                <a16:creationId xmlns:a16="http://schemas.microsoft.com/office/drawing/2014/main" id="{AE58EB0B-04A3-464A-B22E-E0924ABF3233}"/>
              </a:ext>
            </a:extLst>
          </p:cNvPr>
          <p:cNvSpPr>
            <a:spLocks noGrp="1"/>
          </p:cNvSpPr>
          <p:nvPr>
            <p:ph type="pic" idx="15" hasCustomPrompt="1"/>
          </p:nvPr>
        </p:nvSpPr>
        <p:spPr>
          <a:xfrm>
            <a:off x="6977076" y="1757971"/>
            <a:ext cx="4485871" cy="25545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8075082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grpSp>
        <p:nvGrpSpPr>
          <p:cNvPr id="4" name="그룹 1">
            <a:extLst>
              <a:ext uri="{FF2B5EF4-FFF2-40B4-BE49-F238E27FC236}">
                <a16:creationId xmlns:a16="http://schemas.microsoft.com/office/drawing/2014/main" id="{0E825C7A-CADD-413C-9EC2-059B77EF97A0}"/>
              </a:ext>
            </a:extLst>
          </p:cNvPr>
          <p:cNvGrpSpPr/>
          <p:nvPr userDrawn="1"/>
        </p:nvGrpSpPr>
        <p:grpSpPr>
          <a:xfrm>
            <a:off x="5252423" y="595071"/>
            <a:ext cx="6372712" cy="5822001"/>
            <a:chOff x="7192629" y="1828167"/>
            <a:chExt cx="3658514" cy="3342357"/>
          </a:xfrm>
        </p:grpSpPr>
        <p:sp>
          <p:nvSpPr>
            <p:cNvPr id="5" name="Freeform 16">
              <a:extLst>
                <a:ext uri="{FF2B5EF4-FFF2-40B4-BE49-F238E27FC236}">
                  <a16:creationId xmlns:a16="http://schemas.microsoft.com/office/drawing/2014/main" id="{0F6A89B1-04CD-4FF0-AE06-81259D669205}"/>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solidFill>
              <a:schemeClr val="accent4">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Freeform 17">
              <a:extLst>
                <a:ext uri="{FF2B5EF4-FFF2-40B4-BE49-F238E27FC236}">
                  <a16:creationId xmlns:a16="http://schemas.microsoft.com/office/drawing/2014/main" id="{C24EFD36-4486-435E-8E82-7B26BE10E289}"/>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solidFill>
              <a:schemeClr val="accent4">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Freeform 18">
              <a:extLst>
                <a:ext uri="{FF2B5EF4-FFF2-40B4-BE49-F238E27FC236}">
                  <a16:creationId xmlns:a16="http://schemas.microsoft.com/office/drawing/2014/main" id="{3F3DC6AD-450D-46E4-B483-8CEEC5853FB8}"/>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solidFill>
              <a:schemeClr val="accent4">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Picture Placeholder 9">
            <a:extLst>
              <a:ext uri="{FF2B5EF4-FFF2-40B4-BE49-F238E27FC236}">
                <a16:creationId xmlns:a16="http://schemas.microsoft.com/office/drawing/2014/main" id="{7E619B52-20D6-46DE-83FD-B50472402379}"/>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24609522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5" name="Picture Placeholder 2"/>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7746018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6_Images &amp; Contents Layout">
    <p:spTree>
      <p:nvGrpSpPr>
        <p:cNvPr id="1" name=""/>
        <p:cNvGrpSpPr/>
        <p:nvPr/>
      </p:nvGrpSpPr>
      <p:grpSpPr>
        <a:xfrm>
          <a:off x="0" y="0"/>
          <a:ext cx="0" cy="0"/>
          <a:chOff x="0" y="0"/>
          <a:chExt cx="0" cy="0"/>
        </a:xfrm>
      </p:grpSpPr>
      <p:sp>
        <p:nvSpPr>
          <p:cNvPr id="8" name="Picture Placeholder 2"/>
          <p:cNvSpPr>
            <a:spLocks noGrp="1"/>
          </p:cNvSpPr>
          <p:nvPr>
            <p:ph type="pic" idx="10" hasCustomPrompt="1"/>
          </p:nvPr>
        </p:nvSpPr>
        <p:spPr>
          <a:xfrm>
            <a:off x="9312000" y="0"/>
            <a:ext cx="2880000" cy="46800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11" name="Picture Placeholder 2"/>
          <p:cNvSpPr>
            <a:spLocks noGrp="1"/>
          </p:cNvSpPr>
          <p:nvPr>
            <p:ph type="pic" idx="11" hasCustomPrompt="1"/>
          </p:nvPr>
        </p:nvSpPr>
        <p:spPr>
          <a:xfrm>
            <a:off x="6096000" y="2178000"/>
            <a:ext cx="2880000" cy="46800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41253377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4_Images &amp; Content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9B7364E-A361-4B4C-A786-E12741A1DFE4}"/>
              </a:ext>
            </a:extLst>
          </p:cNvPr>
          <p:cNvGrpSpPr/>
          <p:nvPr userDrawn="1"/>
        </p:nvGrpSpPr>
        <p:grpSpPr>
          <a:xfrm>
            <a:off x="6096001" y="875085"/>
            <a:ext cx="5286374" cy="5286377"/>
            <a:chOff x="6096001" y="875086"/>
            <a:chExt cx="5107827" cy="5107830"/>
          </a:xfrm>
        </p:grpSpPr>
        <p:sp>
          <p:nvSpPr>
            <p:cNvPr id="4" name="Rectangle 32">
              <a:extLst>
                <a:ext uri="{FF2B5EF4-FFF2-40B4-BE49-F238E27FC236}">
                  <a16:creationId xmlns:a16="http://schemas.microsoft.com/office/drawing/2014/main" id="{B1200484-72B4-43EB-A307-AC173EECE210}"/>
                </a:ext>
              </a:extLst>
            </p:cNvPr>
            <p:cNvSpPr/>
            <p:nvPr/>
          </p:nvSpPr>
          <p:spPr>
            <a:xfrm rot="5400000">
              <a:off x="7613275" y="909332"/>
              <a:ext cx="2073280" cy="5107827"/>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lumMod val="75000"/>
                  </a:schemeClr>
                </a:solidFill>
              </a:endParaRPr>
            </a:p>
          </p:txBody>
        </p:sp>
        <p:sp>
          <p:nvSpPr>
            <p:cNvPr id="5" name="Rectangle 33">
              <a:extLst>
                <a:ext uri="{FF2B5EF4-FFF2-40B4-BE49-F238E27FC236}">
                  <a16:creationId xmlns:a16="http://schemas.microsoft.com/office/drawing/2014/main" id="{746E5197-E35A-4AF6-8BB9-724E846289AD}"/>
                </a:ext>
              </a:extLst>
            </p:cNvPr>
            <p:cNvSpPr/>
            <p:nvPr/>
          </p:nvSpPr>
          <p:spPr>
            <a:xfrm>
              <a:off x="7613278" y="875086"/>
              <a:ext cx="2073279" cy="5107830"/>
            </a:xfrm>
            <a:prstGeom prst="rect">
              <a:avLst/>
            </a:prstGeom>
            <a:no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lumMod val="75000"/>
                  </a:schemeClr>
                </a:solidFill>
              </a:endParaRPr>
            </a:p>
          </p:txBody>
        </p:sp>
      </p:grpSp>
      <p:sp>
        <p:nvSpPr>
          <p:cNvPr id="8" name="Picture Placeholder 2">
            <a:extLst>
              <a:ext uri="{FF2B5EF4-FFF2-40B4-BE49-F238E27FC236}">
                <a16:creationId xmlns:a16="http://schemas.microsoft.com/office/drawing/2014/main" id="{88DD4B79-21A3-4F71-9484-F392D69E984E}"/>
              </a:ext>
            </a:extLst>
          </p:cNvPr>
          <p:cNvSpPr>
            <a:spLocks noGrp="1"/>
          </p:cNvSpPr>
          <p:nvPr>
            <p:ph type="pic" idx="14" hasCustomPrompt="1"/>
          </p:nvPr>
        </p:nvSpPr>
        <p:spPr>
          <a:xfrm>
            <a:off x="6863923" y="1664605"/>
            <a:ext cx="1828800" cy="1828800"/>
          </a:xfrm>
          <a:prstGeom prst="rect">
            <a:avLst/>
          </a:prstGeom>
          <a:solidFill>
            <a:schemeClr val="bg1">
              <a:lumMod val="95000"/>
            </a:schemeClr>
          </a:solidFill>
          <a:ln>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9" name="Picture Placeholder 2">
            <a:extLst>
              <a:ext uri="{FF2B5EF4-FFF2-40B4-BE49-F238E27FC236}">
                <a16:creationId xmlns:a16="http://schemas.microsoft.com/office/drawing/2014/main" id="{2E559C20-5AD5-49FA-9084-2269CBAD1828}"/>
              </a:ext>
            </a:extLst>
          </p:cNvPr>
          <p:cNvSpPr>
            <a:spLocks noGrp="1"/>
          </p:cNvSpPr>
          <p:nvPr>
            <p:ph type="pic" idx="15" hasCustomPrompt="1"/>
          </p:nvPr>
        </p:nvSpPr>
        <p:spPr>
          <a:xfrm>
            <a:off x="8819782" y="1664605"/>
            <a:ext cx="1828800" cy="1828800"/>
          </a:xfrm>
          <a:prstGeom prst="rect">
            <a:avLst/>
          </a:prstGeom>
          <a:solidFill>
            <a:schemeClr val="bg1">
              <a:lumMod val="95000"/>
            </a:schemeClr>
          </a:solidFill>
          <a:ln>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0" name="Picture Placeholder 2">
            <a:extLst>
              <a:ext uri="{FF2B5EF4-FFF2-40B4-BE49-F238E27FC236}">
                <a16:creationId xmlns:a16="http://schemas.microsoft.com/office/drawing/2014/main" id="{CCCE5731-7342-47E4-948B-4B435DBCBE07}"/>
              </a:ext>
            </a:extLst>
          </p:cNvPr>
          <p:cNvSpPr>
            <a:spLocks noGrp="1"/>
          </p:cNvSpPr>
          <p:nvPr>
            <p:ph type="pic" idx="16" hasCustomPrompt="1"/>
          </p:nvPr>
        </p:nvSpPr>
        <p:spPr>
          <a:xfrm>
            <a:off x="6863923" y="3625447"/>
            <a:ext cx="1828800" cy="1828800"/>
          </a:xfrm>
          <a:prstGeom prst="rect">
            <a:avLst/>
          </a:prstGeom>
          <a:solidFill>
            <a:schemeClr val="bg1">
              <a:lumMod val="95000"/>
            </a:schemeClr>
          </a:solidFill>
          <a:ln>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11" name="Picture Placeholder 2">
            <a:extLst>
              <a:ext uri="{FF2B5EF4-FFF2-40B4-BE49-F238E27FC236}">
                <a16:creationId xmlns:a16="http://schemas.microsoft.com/office/drawing/2014/main" id="{8EADBD56-BD40-4F7C-8853-1841D9C9ADEE}"/>
              </a:ext>
            </a:extLst>
          </p:cNvPr>
          <p:cNvSpPr>
            <a:spLocks noGrp="1"/>
          </p:cNvSpPr>
          <p:nvPr>
            <p:ph type="pic" idx="17" hasCustomPrompt="1"/>
          </p:nvPr>
        </p:nvSpPr>
        <p:spPr>
          <a:xfrm>
            <a:off x="8819782" y="3625447"/>
            <a:ext cx="1828800" cy="1828800"/>
          </a:xfrm>
          <a:prstGeom prst="rect">
            <a:avLst/>
          </a:prstGeom>
          <a:solidFill>
            <a:schemeClr val="bg1">
              <a:lumMod val="95000"/>
            </a:schemeClr>
          </a:solidFill>
          <a:ln>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16087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271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00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384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146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279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128286169"/>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2/20/2023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86561975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76" r:id="rId6"/>
    <p:sldLayoutId id="2147483781" r:id="rId7"/>
    <p:sldLayoutId id="2147483777" r:id="rId8"/>
    <p:sldLayoutId id="2147483778" r:id="rId9"/>
    <p:sldLayoutId id="2147483779" r:id="rId10"/>
    <p:sldLayoutId id="2147483780" r:id="rId11"/>
    <p:sldLayoutId id="214748378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7" r:id="rId4"/>
    <p:sldLayoutId id="2147483672" r:id="rId5"/>
    <p:sldLayoutId id="2147483673" r:id="rId6"/>
    <p:sldLayoutId id="2147483674" r:id="rId7"/>
    <p:sldLayoutId id="2147483675" r:id="rId8"/>
    <p:sldLayoutId id="2147483676" r:id="rId9"/>
    <p:sldLayoutId id="2147483680" r:id="rId10"/>
    <p:sldLayoutId id="2147483678" r:id="rId11"/>
    <p:sldLayoutId id="2147483679" r:id="rId12"/>
    <p:sldLayoutId id="2147483665" r:id="rId13"/>
    <p:sldLayoutId id="2147483686" r:id="rId14"/>
    <p:sldLayoutId id="2147483682" r:id="rId15"/>
    <p:sldLayoutId id="2147483684" r:id="rId16"/>
    <p:sldLayoutId id="2147483683" r:id="rId17"/>
    <p:sldLayoutId id="2147483687" r:id="rId18"/>
    <p:sldLayoutId id="2147483660" r:id="rId19"/>
    <p:sldLayoutId id="2147483659" r:id="rId20"/>
    <p:sldLayoutId id="2147483688"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15_C2D9F1AB.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8/10/relationships/comments" Target="../comments/modernComment_11E_FE09E40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16_38545F3D.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22_48AD0F5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D_DF0AEE3B.xml"/><Relationship Id="rId1" Type="http://schemas.openxmlformats.org/officeDocument/2006/relationships/slideLayout" Target="../slideLayouts/slideLayout2.xml"/><Relationship Id="rId4" Type="http://schemas.openxmlformats.org/officeDocument/2006/relationships/hyperlink" Target="https://www.pngall.com/feedback-p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emdocs.net/emergency-medicine-documentation-pearls-and-pitfalls-the-neuro-exam/"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09_A5BC41F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D_B3D3D32F.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microsoft.com/office/2018/10/relationships/comments" Target="../comments/modernComment_111_1F8087DC.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3_2A8C07FF.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1C_950CD06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4_BC805C3C.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person, indoor&#10;&#10;Description automatically generated">
            <a:extLst>
              <a:ext uri="{FF2B5EF4-FFF2-40B4-BE49-F238E27FC236}">
                <a16:creationId xmlns:a16="http://schemas.microsoft.com/office/drawing/2014/main" id="{ABCA911E-5670-223B-62AA-09FFA5B2F350}"/>
              </a:ext>
            </a:extLst>
          </p:cNvPr>
          <p:cNvPicPr>
            <a:picLocks noGrp="1" noChangeAspect="1"/>
          </p:cNvPicPr>
          <p:nvPr>
            <p:ph idx="1"/>
          </p:nvPr>
        </p:nvPicPr>
        <p:blipFill>
          <a:blip r:embed="rId2"/>
          <a:stretch>
            <a:fillRect/>
          </a:stretch>
        </p:blipFill>
        <p:spPr>
          <a:xfrm>
            <a:off x="493562" y="370899"/>
            <a:ext cx="5966704" cy="6027737"/>
          </a:xfrm>
          <a:prstGeom prst="rect">
            <a:avLst/>
          </a:prstGeom>
          <a:ln>
            <a:noFill/>
          </a:ln>
          <a:effectLst>
            <a:softEdge rad="112500"/>
          </a:effectLst>
        </p:spPr>
      </p:pic>
      <p:sp>
        <p:nvSpPr>
          <p:cNvPr id="6" name="TextBox 5">
            <a:extLst>
              <a:ext uri="{FF2B5EF4-FFF2-40B4-BE49-F238E27FC236}">
                <a16:creationId xmlns:a16="http://schemas.microsoft.com/office/drawing/2014/main" id="{2DBB983F-CCF6-4786-D2F2-8F5515B29B32}"/>
              </a:ext>
            </a:extLst>
          </p:cNvPr>
          <p:cNvSpPr txBox="1"/>
          <p:nvPr/>
        </p:nvSpPr>
        <p:spPr>
          <a:xfrm>
            <a:off x="6406552" y="454325"/>
            <a:ext cx="6064369"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rgbClr val="FFFFFF"/>
                </a:solidFill>
                <a:latin typeface="Calibri Light"/>
              </a:rPr>
              <a:t>Virtual Patient Simulator for Skill Training in Dentistry</a:t>
            </a:r>
            <a:r>
              <a:rPr lang="en-US" sz="4400">
                <a:solidFill>
                  <a:srgbClr val="FFFFFF"/>
                </a:solidFill>
                <a:latin typeface="Calibri Light"/>
              </a:rPr>
              <a:t> </a:t>
            </a:r>
            <a:r>
              <a:rPr lang="en-US" sz="4400">
                <a:solidFill>
                  <a:srgbClr val="FFFFFF"/>
                </a:solidFill>
                <a:latin typeface="Calibri Light"/>
                <a:cs typeface="Calibri Light"/>
              </a:rPr>
              <a:t>​</a:t>
            </a:r>
            <a:endParaRPr lang="en-US" sz="4400">
              <a:solidFill>
                <a:srgbClr val="FFFFFF"/>
              </a:solidFill>
              <a:cs typeface="Calibri"/>
            </a:endParaRPr>
          </a:p>
        </p:txBody>
      </p:sp>
      <p:sp>
        <p:nvSpPr>
          <p:cNvPr id="8" name="TextBox 7">
            <a:extLst>
              <a:ext uri="{FF2B5EF4-FFF2-40B4-BE49-F238E27FC236}">
                <a16:creationId xmlns:a16="http://schemas.microsoft.com/office/drawing/2014/main" id="{A201C97A-DC90-6EB3-D473-C1B39FB6A358}"/>
              </a:ext>
            </a:extLst>
          </p:cNvPr>
          <p:cNvSpPr txBox="1"/>
          <p:nvPr/>
        </p:nvSpPr>
        <p:spPr>
          <a:xfrm>
            <a:off x="6467386" y="2771414"/>
            <a:ext cx="6162675" cy="371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GB" sz="2000" b="1">
                <a:solidFill>
                  <a:schemeClr val="bg1"/>
                </a:solidFill>
                <a:latin typeface="Calibri"/>
                <a:ea typeface="+mn-lt"/>
                <a:cs typeface="+mn-lt"/>
              </a:rPr>
              <a:t>Group 16 :</a:t>
            </a:r>
            <a:endParaRPr lang="en-US" sz="2000" b="1">
              <a:solidFill>
                <a:schemeClr val="bg1"/>
              </a:solidFill>
              <a:latin typeface="Calibri"/>
              <a:ea typeface="+mn-lt"/>
              <a:cs typeface="+mn-lt"/>
            </a:endParaRPr>
          </a:p>
          <a:p>
            <a:pPr>
              <a:lnSpc>
                <a:spcPct val="90000"/>
              </a:lnSpc>
              <a:spcBef>
                <a:spcPts val="1000"/>
              </a:spcBef>
            </a:pPr>
            <a:r>
              <a:rPr lang="en-GB" sz="2000">
                <a:solidFill>
                  <a:schemeClr val="bg1"/>
                </a:solidFill>
                <a:latin typeface="Calibri"/>
                <a:ea typeface="+mn-lt"/>
                <a:cs typeface="+mn-lt"/>
              </a:rPr>
              <a:t>E/16/086 </a:t>
            </a:r>
            <a:r>
              <a:rPr lang="en-GB" sz="2000" err="1">
                <a:solidFill>
                  <a:schemeClr val="bg1"/>
                </a:solidFill>
                <a:latin typeface="Calibri"/>
                <a:ea typeface="+mn-lt"/>
                <a:cs typeface="+mn-lt"/>
              </a:rPr>
              <a:t>Virajani</a:t>
            </a:r>
            <a:r>
              <a:rPr lang="en-GB" sz="2000">
                <a:solidFill>
                  <a:schemeClr val="bg1"/>
                </a:solidFill>
                <a:latin typeface="Calibri"/>
                <a:ea typeface="+mn-lt"/>
                <a:cs typeface="+mn-lt"/>
              </a:rPr>
              <a:t> </a:t>
            </a:r>
            <a:r>
              <a:rPr lang="en-GB" sz="2000" err="1">
                <a:solidFill>
                  <a:schemeClr val="bg1"/>
                </a:solidFill>
                <a:latin typeface="Calibri"/>
                <a:ea typeface="+mn-lt"/>
                <a:cs typeface="+mn-lt"/>
              </a:rPr>
              <a:t>Dharmathilaka</a:t>
            </a:r>
            <a:endParaRPr lang="en-US" sz="2000">
              <a:solidFill>
                <a:schemeClr val="bg1"/>
              </a:solidFill>
              <a:latin typeface="Calibri"/>
              <a:ea typeface="+mn-lt"/>
              <a:cs typeface="+mn-lt"/>
            </a:endParaRPr>
          </a:p>
          <a:p>
            <a:pPr>
              <a:lnSpc>
                <a:spcPct val="90000"/>
              </a:lnSpc>
              <a:spcBef>
                <a:spcPts val="1000"/>
              </a:spcBef>
            </a:pPr>
            <a:r>
              <a:rPr lang="en-GB" sz="2000">
                <a:solidFill>
                  <a:schemeClr val="bg1"/>
                </a:solidFill>
                <a:latin typeface="Calibri"/>
                <a:ea typeface="+mn-lt"/>
                <a:cs typeface="+mn-lt"/>
              </a:rPr>
              <a:t>E/16/156 </a:t>
            </a:r>
            <a:r>
              <a:rPr lang="en-GB" sz="2000" err="1">
                <a:solidFill>
                  <a:schemeClr val="bg1"/>
                </a:solidFill>
                <a:latin typeface="Calibri"/>
                <a:ea typeface="+mn-lt"/>
                <a:cs typeface="+mn-lt"/>
              </a:rPr>
              <a:t>Tharushini</a:t>
            </a:r>
            <a:r>
              <a:rPr lang="en-GB" sz="2000">
                <a:solidFill>
                  <a:schemeClr val="bg1"/>
                </a:solidFill>
                <a:latin typeface="Calibri"/>
                <a:ea typeface="+mn-lt"/>
                <a:cs typeface="+mn-lt"/>
              </a:rPr>
              <a:t> Jayathilaka</a:t>
            </a:r>
            <a:endParaRPr lang="en-US" sz="2000">
              <a:solidFill>
                <a:schemeClr val="bg1"/>
              </a:solidFill>
              <a:latin typeface="Calibri"/>
              <a:ea typeface="+mn-lt"/>
              <a:cs typeface="+mn-lt"/>
            </a:endParaRPr>
          </a:p>
          <a:p>
            <a:pPr>
              <a:lnSpc>
                <a:spcPct val="90000"/>
              </a:lnSpc>
              <a:spcBef>
                <a:spcPts val="1000"/>
              </a:spcBef>
            </a:pPr>
            <a:r>
              <a:rPr lang="en-GB" sz="2000">
                <a:solidFill>
                  <a:schemeClr val="bg1"/>
                </a:solidFill>
                <a:latin typeface="Calibri"/>
                <a:ea typeface="+mn-lt"/>
                <a:cs typeface="+mn-lt"/>
              </a:rPr>
              <a:t>E/16/223 Chanika </a:t>
            </a:r>
            <a:r>
              <a:rPr lang="en-GB" sz="2000" err="1">
                <a:solidFill>
                  <a:schemeClr val="bg1"/>
                </a:solidFill>
                <a:latin typeface="Calibri"/>
                <a:ea typeface="+mn-lt"/>
                <a:cs typeface="+mn-lt"/>
              </a:rPr>
              <a:t>Madushanki</a:t>
            </a:r>
            <a:endParaRPr lang="en-GB" sz="2000">
              <a:solidFill>
                <a:schemeClr val="bg1"/>
              </a:solidFill>
              <a:latin typeface="Calibri"/>
              <a:ea typeface="+mn-lt"/>
              <a:cs typeface="+mn-lt"/>
            </a:endParaRPr>
          </a:p>
        </p:txBody>
      </p:sp>
      <p:sp>
        <p:nvSpPr>
          <p:cNvPr id="10" name="Subtitle 2">
            <a:extLst>
              <a:ext uri="{FF2B5EF4-FFF2-40B4-BE49-F238E27FC236}">
                <a16:creationId xmlns:a16="http://schemas.microsoft.com/office/drawing/2014/main" id="{FAA82EB0-EBDF-12D8-22F5-DF046E978981}"/>
              </a:ext>
            </a:extLst>
          </p:cNvPr>
          <p:cNvSpPr txBox="1">
            <a:spLocks/>
          </p:cNvSpPr>
          <p:nvPr/>
        </p:nvSpPr>
        <p:spPr>
          <a:xfrm>
            <a:off x="6540434" y="4835890"/>
            <a:ext cx="4392345" cy="13075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GB" sz="2000" b="1">
                <a:solidFill>
                  <a:schemeClr val="bg1"/>
                </a:solidFill>
                <a:latin typeface="Calibri"/>
                <a:cs typeface="Calibri"/>
              </a:rPr>
              <a:t>Supervisors:</a:t>
            </a:r>
            <a:endParaRPr lang="en-US" sz="2000" b="1">
              <a:solidFill>
                <a:schemeClr val="bg1"/>
              </a:solidFill>
              <a:ea typeface="+mn-lt"/>
              <a:cs typeface="+mn-lt"/>
            </a:endParaRPr>
          </a:p>
          <a:p>
            <a:pPr marL="0" indent="0">
              <a:spcBef>
                <a:spcPts val="0"/>
              </a:spcBef>
              <a:spcAft>
                <a:spcPts val="600"/>
              </a:spcAft>
              <a:buNone/>
            </a:pPr>
            <a:r>
              <a:rPr lang="en-GB" sz="2000">
                <a:solidFill>
                  <a:schemeClr val="bg1"/>
                </a:solidFill>
                <a:latin typeface="Calibri"/>
                <a:cs typeface="Calibri"/>
              </a:rPr>
              <a:t>Prof. Roshan G. Ragel</a:t>
            </a:r>
            <a:endParaRPr lang="en-GB" sz="2000">
              <a:solidFill>
                <a:schemeClr val="bg1"/>
              </a:solidFill>
              <a:ea typeface="+mn-lt"/>
              <a:cs typeface="+mn-lt"/>
            </a:endParaRPr>
          </a:p>
          <a:p>
            <a:pPr marL="0" indent="0">
              <a:spcBef>
                <a:spcPts val="0"/>
              </a:spcBef>
              <a:spcAft>
                <a:spcPts val="600"/>
              </a:spcAft>
              <a:buNone/>
            </a:pPr>
            <a:r>
              <a:rPr lang="en-GB" sz="2000" err="1">
                <a:solidFill>
                  <a:schemeClr val="bg1"/>
                </a:solidFill>
                <a:latin typeface="Calibri"/>
                <a:cs typeface="Calibri"/>
              </a:rPr>
              <a:t>Dr.</a:t>
            </a:r>
            <a:r>
              <a:rPr lang="en-GB" sz="2000">
                <a:solidFill>
                  <a:schemeClr val="bg1"/>
                </a:solidFill>
                <a:latin typeface="Calibri"/>
                <a:cs typeface="Calibri"/>
              </a:rPr>
              <a:t> Upul Jayasinghe </a:t>
            </a:r>
            <a:endParaRPr lang="en-US" sz="2000">
              <a:solidFill>
                <a:schemeClr val="bg1"/>
              </a:solidFill>
              <a:ea typeface="+mn-lt"/>
              <a:cs typeface="+mn-lt"/>
            </a:endParaRPr>
          </a:p>
          <a:p>
            <a:pPr marL="0" indent="0">
              <a:spcBef>
                <a:spcPts val="0"/>
              </a:spcBef>
              <a:spcAft>
                <a:spcPts val="600"/>
              </a:spcAft>
              <a:buNone/>
            </a:pPr>
            <a:r>
              <a:rPr lang="en-GB" sz="2000" err="1">
                <a:solidFill>
                  <a:schemeClr val="bg1"/>
                </a:solidFill>
                <a:latin typeface="Calibri"/>
                <a:cs typeface="Calibri"/>
              </a:rPr>
              <a:t>Dr.</a:t>
            </a:r>
            <a:r>
              <a:rPr lang="en-GB" sz="2000">
                <a:solidFill>
                  <a:schemeClr val="bg1"/>
                </a:solidFill>
                <a:latin typeface="Calibri"/>
                <a:cs typeface="Calibri"/>
              </a:rPr>
              <a:t> D Leuke Bandara</a:t>
            </a:r>
            <a:endParaRPr lang="en-GB" sz="2000">
              <a:solidFill>
                <a:schemeClr val="bg1"/>
              </a:solidFill>
              <a:cs typeface="Calibri"/>
            </a:endParaRPr>
          </a:p>
        </p:txBody>
      </p:sp>
    </p:spTree>
    <p:extLst>
      <p:ext uri="{BB962C8B-B14F-4D97-AF65-F5344CB8AC3E}">
        <p14:creationId xmlns:p14="http://schemas.microsoft.com/office/powerpoint/2010/main" val="49660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4FF5-666F-422D-343A-57EACF8463CE}"/>
              </a:ext>
            </a:extLst>
          </p:cNvPr>
          <p:cNvSpPr>
            <a:spLocks noGrp="1"/>
          </p:cNvSpPr>
          <p:nvPr>
            <p:ph type="title"/>
          </p:nvPr>
        </p:nvSpPr>
        <p:spPr/>
        <p:txBody>
          <a:bodyPr/>
          <a:lstStyle/>
          <a:p>
            <a:r>
              <a:rPr lang="en-GB" b="1">
                <a:solidFill>
                  <a:schemeClr val="bg1"/>
                </a:solidFill>
                <a:cs typeface="Calibri Light"/>
              </a:rPr>
              <a:t>Analysis –Technical comparison</a:t>
            </a:r>
          </a:p>
        </p:txBody>
      </p:sp>
      <p:sp>
        <p:nvSpPr>
          <p:cNvPr id="3" name="Content Placeholder 2">
            <a:extLst>
              <a:ext uri="{FF2B5EF4-FFF2-40B4-BE49-F238E27FC236}">
                <a16:creationId xmlns:a16="http://schemas.microsoft.com/office/drawing/2014/main" id="{C824F712-FD36-2502-6CE8-F9146E88268D}"/>
              </a:ext>
            </a:extLst>
          </p:cNvPr>
          <p:cNvSpPr>
            <a:spLocks noGrp="1"/>
          </p:cNvSpPr>
          <p:nvPr>
            <p:ph idx="1"/>
          </p:nvPr>
        </p:nvSpPr>
        <p:spPr>
          <a:xfrm>
            <a:off x="838200" y="1559530"/>
            <a:ext cx="10515600" cy="4351338"/>
          </a:xfrm>
        </p:spPr>
        <p:txBody>
          <a:bodyPr vert="horz" lIns="91440" tIns="45720" rIns="91440" bIns="45720" rtlCol="0" anchor="t">
            <a:normAutofit/>
          </a:bodyPr>
          <a:lstStyle/>
          <a:p>
            <a:r>
              <a:rPr lang="en-GB">
                <a:solidFill>
                  <a:schemeClr val="bg1"/>
                </a:solidFill>
                <a:cs typeface="Calibri"/>
              </a:rPr>
              <a:t>Chat system</a:t>
            </a: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p:txBody>
      </p:sp>
      <p:graphicFrame>
        <p:nvGraphicFramePr>
          <p:cNvPr id="4" name="Table 4">
            <a:extLst>
              <a:ext uri="{FF2B5EF4-FFF2-40B4-BE49-F238E27FC236}">
                <a16:creationId xmlns:a16="http://schemas.microsoft.com/office/drawing/2014/main" id="{6A124377-8656-19EC-49C1-8C2874B0308A}"/>
              </a:ext>
            </a:extLst>
          </p:cNvPr>
          <p:cNvGraphicFramePr>
            <a:graphicFrameLocks noGrp="1"/>
          </p:cNvGraphicFramePr>
          <p:nvPr>
            <p:extLst>
              <p:ext uri="{D42A27DB-BD31-4B8C-83A1-F6EECF244321}">
                <p14:modId xmlns:p14="http://schemas.microsoft.com/office/powerpoint/2010/main" val="545304543"/>
              </p:ext>
            </p:extLst>
          </p:nvPr>
        </p:nvGraphicFramePr>
        <p:xfrm>
          <a:off x="966478" y="2019219"/>
          <a:ext cx="10290347" cy="4480560"/>
        </p:xfrm>
        <a:graphic>
          <a:graphicData uri="http://schemas.openxmlformats.org/drawingml/2006/table">
            <a:tbl>
              <a:tblPr firstRow="1" bandRow="1">
                <a:tableStyleId>{5C22544A-7EE6-4342-B048-85BDC9FD1C3A}</a:tableStyleId>
              </a:tblPr>
              <a:tblGrid>
                <a:gridCol w="1251856">
                  <a:extLst>
                    <a:ext uri="{9D8B030D-6E8A-4147-A177-3AD203B41FA5}">
                      <a16:colId xmlns:a16="http://schemas.microsoft.com/office/drawing/2014/main" val="2226287869"/>
                    </a:ext>
                  </a:extLst>
                </a:gridCol>
                <a:gridCol w="2721428">
                  <a:extLst>
                    <a:ext uri="{9D8B030D-6E8A-4147-A177-3AD203B41FA5}">
                      <a16:colId xmlns:a16="http://schemas.microsoft.com/office/drawing/2014/main" val="3820989711"/>
                    </a:ext>
                  </a:extLst>
                </a:gridCol>
                <a:gridCol w="6317063">
                  <a:extLst>
                    <a:ext uri="{9D8B030D-6E8A-4147-A177-3AD203B41FA5}">
                      <a16:colId xmlns:a16="http://schemas.microsoft.com/office/drawing/2014/main" val="794377501"/>
                    </a:ext>
                  </a:extLst>
                </a:gridCol>
              </a:tblGrid>
              <a:tr h="545797">
                <a:tc>
                  <a:txBody>
                    <a:bodyPr/>
                    <a:lstStyle/>
                    <a:p>
                      <a:r>
                        <a:rPr lang="en-GB"/>
                        <a:t>System</a:t>
                      </a:r>
                    </a:p>
                  </a:txBody>
                  <a:tcPr/>
                </a:tc>
                <a:tc>
                  <a:txBody>
                    <a:bodyPr/>
                    <a:lstStyle/>
                    <a:p>
                      <a:r>
                        <a:rPr lang="en-GB"/>
                        <a:t>Technology/Programming Language</a:t>
                      </a:r>
                    </a:p>
                  </a:txBody>
                  <a:tcPr/>
                </a:tc>
                <a:tc>
                  <a:txBody>
                    <a:bodyPr/>
                    <a:lstStyle/>
                    <a:p>
                      <a:r>
                        <a:rPr lang="en-GB"/>
                        <a:t>Remarks</a:t>
                      </a:r>
                    </a:p>
                  </a:txBody>
                  <a:tcPr/>
                </a:tc>
                <a:extLst>
                  <a:ext uri="{0D108BD9-81ED-4DB2-BD59-A6C34878D82A}">
                    <a16:rowId xmlns:a16="http://schemas.microsoft.com/office/drawing/2014/main" val="713346199"/>
                  </a:ext>
                </a:extLst>
              </a:tr>
              <a:tr h="1013623">
                <a:tc>
                  <a:txBody>
                    <a:bodyPr/>
                    <a:lstStyle/>
                    <a:p>
                      <a:pPr lvl="0">
                        <a:buNone/>
                      </a:pPr>
                      <a:r>
                        <a:rPr lang="en-GB"/>
                        <a:t>VW</a:t>
                      </a:r>
                      <a:endParaRPr lang="en-US"/>
                    </a:p>
                  </a:txBody>
                  <a:tcPr/>
                </a:tc>
                <a:tc>
                  <a:txBody>
                    <a:bodyPr/>
                    <a:lstStyle/>
                    <a:p>
                      <a:pPr lvl="0">
                        <a:buNone/>
                      </a:pPr>
                      <a:r>
                        <a:rPr lang="en-GB" sz="1800" b="0" i="0" u="none" strike="noStrike" noProof="0">
                          <a:latin typeface="Calibri"/>
                        </a:rPr>
                        <a:t>virtual world Second Life (SL)  by Linden Labs</a:t>
                      </a:r>
                      <a:endParaRPr lang="en-US" b="0" i="0">
                        <a:latin typeface="Calibri"/>
                      </a:endParaRPr>
                    </a:p>
                  </a:txBody>
                  <a:tcPr/>
                </a:tc>
                <a:tc>
                  <a:txBody>
                    <a:bodyPr/>
                    <a:lstStyle/>
                    <a:p>
                      <a:pPr marL="285750" lvl="0" indent="-285750">
                        <a:buFont typeface="Arial"/>
                        <a:buChar char="•"/>
                      </a:pPr>
                      <a:r>
                        <a:rPr lang="en-GB" sz="1800" b="0" i="0" u="none" strike="noStrike" noProof="0">
                          <a:latin typeface="Calibri"/>
                        </a:rPr>
                        <a:t>Detection of keywords in the question.</a:t>
                      </a:r>
                    </a:p>
                    <a:p>
                      <a:pPr marL="285750" lvl="0" indent="-285750">
                        <a:buFont typeface="Arial"/>
                        <a:buChar char="•"/>
                      </a:pPr>
                      <a:r>
                        <a:rPr lang="en-GB" sz="1800" b="0" i="0" u="none" strike="noStrike" noProof="0"/>
                        <a:t>Text-chat and voice communication</a:t>
                      </a:r>
                    </a:p>
                    <a:p>
                      <a:pPr marL="285750" lvl="0" indent="-285750">
                        <a:buFont typeface="Arial"/>
                        <a:buChar char="•"/>
                      </a:pPr>
                      <a:r>
                        <a:rPr lang="en-GB" sz="1800" b="0" i="0" u="none" strike="noStrike" noProof="0"/>
                        <a:t>Use Standard Boolean operators</a:t>
                      </a:r>
                    </a:p>
                    <a:p>
                      <a:pPr marL="285750" lvl="0" indent="-285750">
                        <a:buFont typeface="Arial"/>
                        <a:buChar char="•"/>
                      </a:pPr>
                      <a:r>
                        <a:rPr lang="en-GB" sz="1800" b="0" i="0" u="none" strike="noStrike" noProof="0">
                          <a:latin typeface="Calibri"/>
                        </a:rPr>
                        <a:t>Add alternative wordings identified from prior PBL experiences</a:t>
                      </a:r>
                      <a:endParaRPr lang="en-GB" b="0" i="0">
                        <a:latin typeface="Calibri"/>
                      </a:endParaRPr>
                    </a:p>
                  </a:txBody>
                  <a:tcPr/>
                </a:tc>
                <a:extLst>
                  <a:ext uri="{0D108BD9-81ED-4DB2-BD59-A6C34878D82A}">
                    <a16:rowId xmlns:a16="http://schemas.microsoft.com/office/drawing/2014/main" val="2316198777"/>
                  </a:ext>
                </a:extLst>
              </a:tr>
              <a:tr h="1165411">
                <a:tc>
                  <a:txBody>
                    <a:bodyPr/>
                    <a:lstStyle/>
                    <a:p>
                      <a:pPr lvl="0">
                        <a:buNone/>
                      </a:pPr>
                      <a:r>
                        <a:rPr lang="en-GB"/>
                        <a:t>VLE</a:t>
                      </a:r>
                      <a:endParaRPr lang="en-US"/>
                    </a:p>
                  </a:txBody>
                  <a:tcPr/>
                </a:tc>
                <a:tc>
                  <a:txBody>
                    <a:bodyPr/>
                    <a:lstStyle/>
                    <a:p>
                      <a:r>
                        <a:rPr lang="en-GB"/>
                        <a:t>PHP</a:t>
                      </a:r>
                    </a:p>
                  </a:txBody>
                  <a:tcPr/>
                </a:tc>
                <a:tc>
                  <a:txBody>
                    <a:bodyPr/>
                    <a:lstStyle/>
                    <a:p>
                      <a:pPr marL="285750" lvl="0" indent="-285750">
                        <a:buFont typeface="Arial"/>
                        <a:buChar char="•"/>
                      </a:pPr>
                      <a:r>
                        <a:rPr lang="en-GB" sz="1800" b="0" i="0" u="none" strike="noStrike" noProof="0">
                          <a:latin typeface="Calibri"/>
                        </a:rPr>
                        <a:t>Data calls are handled on server side over the Internet</a:t>
                      </a:r>
                    </a:p>
                    <a:p>
                      <a:pPr marL="285750" lvl="0" indent="-285750">
                        <a:buFont typeface="Arial"/>
                        <a:buChar char="•"/>
                      </a:pPr>
                      <a:r>
                        <a:rPr lang="en-GB" sz="1800" b="0" i="0" u="none" strike="noStrike" noProof="0"/>
                        <a:t>Searches a database for answers</a:t>
                      </a:r>
                      <a:endParaRPr lang="en-GB" b="0" i="0"/>
                    </a:p>
                    <a:p>
                      <a:pPr marL="285750" lvl="0" indent="-285750">
                        <a:buFont typeface="Arial"/>
                        <a:buChar char="•"/>
                      </a:pPr>
                      <a:r>
                        <a:rPr lang="en-GB" sz="1800" b="0" i="0" u="none" strike="noStrike" noProof="0"/>
                        <a:t>delivers response as text, sound, image or movie to the student</a:t>
                      </a:r>
                      <a:endParaRPr lang="en-GB" b="0" i="0"/>
                    </a:p>
                  </a:txBody>
                  <a:tcPr/>
                </a:tc>
                <a:extLst>
                  <a:ext uri="{0D108BD9-81ED-4DB2-BD59-A6C34878D82A}">
                    <a16:rowId xmlns:a16="http://schemas.microsoft.com/office/drawing/2014/main" val="3285082568"/>
                  </a:ext>
                </a:extLst>
              </a:tr>
              <a:tr h="311884">
                <a:tc>
                  <a:txBody>
                    <a:bodyPr/>
                    <a:lstStyle/>
                    <a:p>
                      <a:pPr lvl="0">
                        <a:buNone/>
                      </a:pPr>
                      <a:r>
                        <a:rPr lang="en-GB"/>
                        <a:t>AI chatbot</a:t>
                      </a:r>
                      <a:endParaRPr lang="en-US"/>
                    </a:p>
                  </a:txBody>
                  <a:tcPr/>
                </a:tc>
                <a:tc>
                  <a:txBody>
                    <a:bodyPr/>
                    <a:lstStyle/>
                    <a:p>
                      <a:pPr lvl="0">
                        <a:buNone/>
                      </a:pPr>
                      <a:r>
                        <a:rPr lang="en-GB" sz="1800" b="0" i="0" u="none" strike="noStrike" noProof="0">
                          <a:latin typeface="Calibri"/>
                        </a:rPr>
                        <a:t>Dialog flow application</a:t>
                      </a:r>
                      <a:endParaRPr lang="en-US" b="0" i="0">
                        <a:latin typeface="Calibri"/>
                      </a:endParaRPr>
                    </a:p>
                  </a:txBody>
                  <a:tcPr/>
                </a:tc>
                <a:tc>
                  <a:txBody>
                    <a:bodyPr/>
                    <a:lstStyle/>
                    <a:p>
                      <a:pPr marL="285750" lvl="0" indent="-285750">
                        <a:buClr>
                          <a:srgbClr val="000000"/>
                        </a:buClr>
                        <a:buFont typeface="Arial,Sans-Serif"/>
                        <a:buChar char="•"/>
                      </a:pPr>
                      <a:r>
                        <a:rPr lang="en-GB" sz="1800" b="0" i="0" u="none" strike="noStrike" noProof="0">
                          <a:latin typeface="Calibri"/>
                        </a:rPr>
                        <a:t>Detection of keywords in the question</a:t>
                      </a:r>
                      <a:endParaRPr lang="en-US" sz="1800" b="0" i="0" u="none" strike="noStrike" noProof="0">
                        <a:latin typeface="Calibri"/>
                      </a:endParaRPr>
                    </a:p>
                    <a:p>
                      <a:pPr marL="285750" lvl="0" indent="-285750">
                        <a:buClr>
                          <a:srgbClr val="000000"/>
                        </a:buClr>
                        <a:buFont typeface="Arial,Sans-Serif"/>
                        <a:buChar char="•"/>
                      </a:pPr>
                      <a:r>
                        <a:rPr lang="en-GB" sz="1800" b="0" i="0" u="none" strike="noStrike" noProof="0"/>
                        <a:t>Use natural language processing algorithms</a:t>
                      </a:r>
                      <a:endParaRPr lang="en-GB" sz="1800" b="0" i="0" u="none" strike="noStrike" noProof="0">
                        <a:latin typeface="Calibri"/>
                      </a:endParaRPr>
                    </a:p>
                    <a:p>
                      <a:pPr marL="285750" lvl="0" indent="-285750">
                        <a:buClr>
                          <a:srgbClr val="000000"/>
                        </a:buClr>
                        <a:buFont typeface="Arial"/>
                        <a:buChar char="•"/>
                      </a:pPr>
                      <a:r>
                        <a:rPr lang="en-GB" sz="1800" b="0" i="0" u="none" strike="noStrike" noProof="0">
                          <a:latin typeface="Calibri"/>
                        </a:rPr>
                        <a:t>Capable of understanding the nuances of human language by learning through action and feedback</a:t>
                      </a:r>
                    </a:p>
                    <a:p>
                      <a:pPr lvl="0">
                        <a:buNone/>
                      </a:pPr>
                      <a:endParaRPr lang="en-GB"/>
                    </a:p>
                  </a:txBody>
                  <a:tcPr/>
                </a:tc>
                <a:extLst>
                  <a:ext uri="{0D108BD9-81ED-4DB2-BD59-A6C34878D82A}">
                    <a16:rowId xmlns:a16="http://schemas.microsoft.com/office/drawing/2014/main" val="2726806966"/>
                  </a:ext>
                </a:extLst>
              </a:tr>
            </a:tbl>
          </a:graphicData>
        </a:graphic>
      </p:graphicFrame>
    </p:spTree>
    <p:extLst>
      <p:ext uri="{BB962C8B-B14F-4D97-AF65-F5344CB8AC3E}">
        <p14:creationId xmlns:p14="http://schemas.microsoft.com/office/powerpoint/2010/main" val="326906308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46E57-F18A-D15E-799C-30A970523067}"/>
              </a:ext>
            </a:extLst>
          </p:cNvPr>
          <p:cNvSpPr>
            <a:spLocks noGrp="1"/>
          </p:cNvSpPr>
          <p:nvPr>
            <p:ph idx="1"/>
          </p:nvPr>
        </p:nvSpPr>
        <p:spPr>
          <a:xfrm>
            <a:off x="838200" y="483054"/>
            <a:ext cx="10515600" cy="6080957"/>
          </a:xfrm>
        </p:spPr>
        <p:txBody>
          <a:bodyPr vert="horz" lIns="91440" tIns="45720" rIns="91440" bIns="45720" rtlCol="0" anchor="t">
            <a:normAutofit/>
          </a:bodyPr>
          <a:lstStyle/>
          <a:p>
            <a:r>
              <a:rPr lang="en-GB">
                <a:solidFill>
                  <a:schemeClr val="bg1"/>
                </a:solidFill>
                <a:cs typeface="Calibri"/>
              </a:rPr>
              <a:t>3D Images</a:t>
            </a: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r>
              <a:rPr lang="en-GB">
                <a:solidFill>
                  <a:schemeClr val="bg1"/>
                </a:solidFill>
                <a:cs typeface="Calibri"/>
              </a:rPr>
              <a:t>Evaluation</a:t>
            </a:r>
          </a:p>
          <a:p>
            <a:endParaRPr lang="en-GB">
              <a:cs typeface="Calibri"/>
            </a:endParaRPr>
          </a:p>
          <a:p>
            <a:endParaRPr lang="en-GB">
              <a:cs typeface="Calibri"/>
            </a:endParaRPr>
          </a:p>
          <a:p>
            <a:endParaRPr lang="en-GB">
              <a:cs typeface="Calibri"/>
            </a:endParaRPr>
          </a:p>
        </p:txBody>
      </p:sp>
      <p:graphicFrame>
        <p:nvGraphicFramePr>
          <p:cNvPr id="4" name="Table 4">
            <a:extLst>
              <a:ext uri="{FF2B5EF4-FFF2-40B4-BE49-F238E27FC236}">
                <a16:creationId xmlns:a16="http://schemas.microsoft.com/office/drawing/2014/main" id="{8213419F-695B-D605-5FA9-E70CFC2CF2A2}"/>
              </a:ext>
            </a:extLst>
          </p:cNvPr>
          <p:cNvGraphicFramePr>
            <a:graphicFrameLocks noGrp="1"/>
          </p:cNvGraphicFramePr>
          <p:nvPr>
            <p:extLst>
              <p:ext uri="{D42A27DB-BD31-4B8C-83A1-F6EECF244321}">
                <p14:modId xmlns:p14="http://schemas.microsoft.com/office/powerpoint/2010/main" val="2626717589"/>
              </p:ext>
            </p:extLst>
          </p:nvPr>
        </p:nvGraphicFramePr>
        <p:xfrm>
          <a:off x="983585" y="1048947"/>
          <a:ext cx="10164443" cy="1925320"/>
        </p:xfrm>
        <a:graphic>
          <a:graphicData uri="http://schemas.openxmlformats.org/drawingml/2006/table">
            <a:tbl>
              <a:tblPr firstRow="1" bandRow="1">
                <a:tableStyleId>{5C22544A-7EE6-4342-B048-85BDC9FD1C3A}</a:tableStyleId>
              </a:tblPr>
              <a:tblGrid>
                <a:gridCol w="1088570">
                  <a:extLst>
                    <a:ext uri="{9D8B030D-6E8A-4147-A177-3AD203B41FA5}">
                      <a16:colId xmlns:a16="http://schemas.microsoft.com/office/drawing/2014/main" val="3548570894"/>
                    </a:ext>
                  </a:extLst>
                </a:gridCol>
                <a:gridCol w="3175000">
                  <a:extLst>
                    <a:ext uri="{9D8B030D-6E8A-4147-A177-3AD203B41FA5}">
                      <a16:colId xmlns:a16="http://schemas.microsoft.com/office/drawing/2014/main" val="1053486989"/>
                    </a:ext>
                  </a:extLst>
                </a:gridCol>
                <a:gridCol w="5900873">
                  <a:extLst>
                    <a:ext uri="{9D8B030D-6E8A-4147-A177-3AD203B41FA5}">
                      <a16:colId xmlns:a16="http://schemas.microsoft.com/office/drawing/2014/main" val="1833274738"/>
                    </a:ext>
                  </a:extLst>
                </a:gridCol>
              </a:tblGrid>
              <a:tr h="370840">
                <a:tc>
                  <a:txBody>
                    <a:bodyPr/>
                    <a:lstStyle/>
                    <a:p>
                      <a:r>
                        <a:rPr lang="en-GB"/>
                        <a:t>System</a:t>
                      </a:r>
                    </a:p>
                  </a:txBody>
                  <a:tcPr/>
                </a:tc>
                <a:tc>
                  <a:txBody>
                    <a:bodyPr/>
                    <a:lstStyle/>
                    <a:p>
                      <a:pPr lvl="0">
                        <a:buNone/>
                      </a:pPr>
                      <a:r>
                        <a:rPr lang="en-GB" sz="1800" b="1" i="0" u="none" strike="noStrike" noProof="0">
                          <a:latin typeface="Calibri"/>
                        </a:rPr>
                        <a:t>Technology/Programming Language</a:t>
                      </a:r>
                      <a:endParaRPr lang="en-US"/>
                    </a:p>
                  </a:txBody>
                  <a:tcPr/>
                </a:tc>
                <a:tc>
                  <a:txBody>
                    <a:bodyPr/>
                    <a:lstStyle/>
                    <a:p>
                      <a:pPr lvl="0">
                        <a:buNone/>
                      </a:pPr>
                      <a:r>
                        <a:rPr lang="en-GB" sz="1800" b="1" i="0" u="none" strike="noStrike" noProof="0">
                          <a:latin typeface="Calibri"/>
                        </a:rPr>
                        <a:t>Remarks</a:t>
                      </a:r>
                      <a:endParaRPr lang="en-US"/>
                    </a:p>
                  </a:txBody>
                  <a:tcPr/>
                </a:tc>
                <a:extLst>
                  <a:ext uri="{0D108BD9-81ED-4DB2-BD59-A6C34878D82A}">
                    <a16:rowId xmlns:a16="http://schemas.microsoft.com/office/drawing/2014/main" val="3498709028"/>
                  </a:ext>
                </a:extLst>
              </a:tr>
              <a:tr h="370840">
                <a:tc>
                  <a:txBody>
                    <a:bodyPr/>
                    <a:lstStyle/>
                    <a:p>
                      <a:pPr lvl="0">
                        <a:buNone/>
                      </a:pPr>
                      <a:r>
                        <a:rPr lang="en-GB"/>
                        <a:t>VW</a:t>
                      </a:r>
                      <a:endParaRPr lang="en-US"/>
                    </a:p>
                  </a:txBody>
                  <a:tcPr/>
                </a:tc>
                <a:tc>
                  <a:txBody>
                    <a:bodyPr/>
                    <a:lstStyle/>
                    <a:p>
                      <a:pPr lvl="0">
                        <a:buNone/>
                      </a:pPr>
                      <a:r>
                        <a:rPr lang="en-GB" sz="1800" b="0" i="0" u="none" strike="noStrike" noProof="0">
                          <a:latin typeface="Calibri"/>
                        </a:rPr>
                        <a:t>virtual world Second Life (SL)  by Linden Labs</a:t>
                      </a:r>
                      <a:endParaRPr lang="en-US"/>
                    </a:p>
                  </a:txBody>
                  <a:tcPr/>
                </a:tc>
                <a:tc>
                  <a:txBody>
                    <a:bodyPr/>
                    <a:lstStyle/>
                    <a:p>
                      <a:pPr marL="285750" lvl="0" indent="-285750">
                        <a:buFont typeface="Arial"/>
                        <a:buChar char="•"/>
                      </a:pPr>
                      <a:r>
                        <a:rPr lang="en-GB" sz="1800" b="0" i="0" u="none" strike="noStrike" noProof="0"/>
                        <a:t>Create avatars</a:t>
                      </a:r>
                    </a:p>
                    <a:p>
                      <a:pPr marL="285750" lvl="0" indent="-285750">
                        <a:buFont typeface="Arial"/>
                        <a:buChar char="•"/>
                      </a:pPr>
                      <a:r>
                        <a:rPr lang="en-GB" sz="1800" b="0" i="0" u="none" strike="noStrike" noProof="0"/>
                        <a:t>“holodeck” tool – For l</a:t>
                      </a:r>
                      <a:r>
                        <a:rPr lang="en-GB" sz="1800" b="0" i="0" u="none" strike="noStrike" noProof="0">
                          <a:latin typeface="Calibri"/>
                        </a:rPr>
                        <a:t>arge variety of rooms or scenarios in limited space</a:t>
                      </a:r>
                      <a:endParaRPr lang="en-US"/>
                    </a:p>
                  </a:txBody>
                  <a:tcPr/>
                </a:tc>
                <a:extLst>
                  <a:ext uri="{0D108BD9-81ED-4DB2-BD59-A6C34878D82A}">
                    <a16:rowId xmlns:a16="http://schemas.microsoft.com/office/drawing/2014/main" val="2830260805"/>
                  </a:ext>
                </a:extLst>
              </a:tr>
              <a:tr h="370840">
                <a:tc>
                  <a:txBody>
                    <a:bodyPr/>
                    <a:lstStyle/>
                    <a:p>
                      <a:r>
                        <a:rPr lang="en-GB"/>
                        <a:t>VRTS</a:t>
                      </a:r>
                    </a:p>
                  </a:txBody>
                  <a:tcPr/>
                </a:tc>
                <a:tc>
                  <a:txBody>
                    <a:bodyPr/>
                    <a:lstStyle/>
                    <a:p>
                      <a:r>
                        <a:rPr lang="en-GB"/>
                        <a:t>Unity3D</a:t>
                      </a:r>
                    </a:p>
                  </a:txBody>
                  <a:tcPr/>
                </a:tc>
                <a:tc>
                  <a:txBody>
                    <a:bodyPr/>
                    <a:lstStyle/>
                    <a:p>
                      <a:pPr marL="285750" lvl="0" indent="-285750">
                        <a:buFont typeface="Arial"/>
                        <a:buChar char="•"/>
                      </a:pPr>
                      <a:r>
                        <a:rPr lang="en-GB" sz="1800" b="0" i="0" u="none" strike="noStrike" noProof="0">
                          <a:latin typeface="Calibri"/>
                        </a:rPr>
                        <a:t>TC </a:t>
                      </a:r>
                      <a:r>
                        <a:rPr lang="en-GB" sz="1800" b="0" i="0" u="none" strike="noStrike" noProof="0" err="1">
                          <a:latin typeface="Calibri"/>
                        </a:rPr>
                        <a:t>Vive</a:t>
                      </a:r>
                      <a:r>
                        <a:rPr lang="en-GB" sz="1800" b="0" i="0" u="none" strike="noStrike" noProof="0">
                          <a:latin typeface="Calibri"/>
                        </a:rPr>
                        <a:t> Pro VR headset is used</a:t>
                      </a:r>
                      <a:endParaRPr lang="en-US"/>
                    </a:p>
                  </a:txBody>
                  <a:tcPr/>
                </a:tc>
                <a:extLst>
                  <a:ext uri="{0D108BD9-81ED-4DB2-BD59-A6C34878D82A}">
                    <a16:rowId xmlns:a16="http://schemas.microsoft.com/office/drawing/2014/main" val="2080904741"/>
                  </a:ext>
                </a:extLst>
              </a:tr>
            </a:tbl>
          </a:graphicData>
        </a:graphic>
      </p:graphicFrame>
      <p:graphicFrame>
        <p:nvGraphicFramePr>
          <p:cNvPr id="6" name="Table 4">
            <a:extLst>
              <a:ext uri="{FF2B5EF4-FFF2-40B4-BE49-F238E27FC236}">
                <a16:creationId xmlns:a16="http://schemas.microsoft.com/office/drawing/2014/main" id="{3E41D624-4AAB-A734-0E34-515AF3352F31}"/>
              </a:ext>
            </a:extLst>
          </p:cNvPr>
          <p:cNvGraphicFramePr>
            <a:graphicFrameLocks noGrp="1"/>
          </p:cNvGraphicFramePr>
          <p:nvPr>
            <p:extLst>
              <p:ext uri="{D42A27DB-BD31-4B8C-83A1-F6EECF244321}">
                <p14:modId xmlns:p14="http://schemas.microsoft.com/office/powerpoint/2010/main" val="456031455"/>
              </p:ext>
            </p:extLst>
          </p:nvPr>
        </p:nvGraphicFramePr>
        <p:xfrm>
          <a:off x="979714" y="4233333"/>
          <a:ext cx="10178355" cy="1651000"/>
        </p:xfrm>
        <a:graphic>
          <a:graphicData uri="http://schemas.openxmlformats.org/drawingml/2006/table">
            <a:tbl>
              <a:tblPr firstRow="1" bandRow="1">
                <a:tableStyleId>{5C22544A-7EE6-4342-B048-85BDC9FD1C3A}</a:tableStyleId>
              </a:tblPr>
              <a:tblGrid>
                <a:gridCol w="1638699">
                  <a:extLst>
                    <a:ext uri="{9D8B030D-6E8A-4147-A177-3AD203B41FA5}">
                      <a16:colId xmlns:a16="http://schemas.microsoft.com/office/drawing/2014/main" val="3548570894"/>
                    </a:ext>
                  </a:extLst>
                </a:gridCol>
                <a:gridCol w="4051420">
                  <a:extLst>
                    <a:ext uri="{9D8B030D-6E8A-4147-A177-3AD203B41FA5}">
                      <a16:colId xmlns:a16="http://schemas.microsoft.com/office/drawing/2014/main" val="1053486989"/>
                    </a:ext>
                  </a:extLst>
                </a:gridCol>
                <a:gridCol w="4488236">
                  <a:extLst>
                    <a:ext uri="{9D8B030D-6E8A-4147-A177-3AD203B41FA5}">
                      <a16:colId xmlns:a16="http://schemas.microsoft.com/office/drawing/2014/main" val="1833274738"/>
                    </a:ext>
                  </a:extLst>
                </a:gridCol>
              </a:tblGrid>
              <a:tr h="370840">
                <a:tc>
                  <a:txBody>
                    <a:bodyPr/>
                    <a:lstStyle/>
                    <a:p>
                      <a:r>
                        <a:rPr lang="en-GB"/>
                        <a:t>System</a:t>
                      </a:r>
                    </a:p>
                  </a:txBody>
                  <a:tcPr/>
                </a:tc>
                <a:tc>
                  <a:txBody>
                    <a:bodyPr/>
                    <a:lstStyle/>
                    <a:p>
                      <a:pPr lvl="0">
                        <a:buNone/>
                      </a:pPr>
                      <a:r>
                        <a:rPr lang="en-GB" sz="1800" b="1" i="0" u="none" strike="noStrike" noProof="0">
                          <a:latin typeface="Calibri"/>
                        </a:rPr>
                        <a:t>Technology/Programming Language</a:t>
                      </a:r>
                    </a:p>
                  </a:txBody>
                  <a:tcPr/>
                </a:tc>
                <a:tc>
                  <a:txBody>
                    <a:bodyPr/>
                    <a:lstStyle/>
                    <a:p>
                      <a:pPr lvl="0">
                        <a:buNone/>
                      </a:pPr>
                      <a:r>
                        <a:rPr lang="en-GB" sz="1800" b="1" i="0" u="none" strike="noStrike" noProof="0">
                          <a:latin typeface="Calibri"/>
                        </a:rPr>
                        <a:t>Remarks</a:t>
                      </a:r>
                      <a:endParaRPr lang="en-US"/>
                    </a:p>
                  </a:txBody>
                  <a:tcPr/>
                </a:tc>
                <a:extLst>
                  <a:ext uri="{0D108BD9-81ED-4DB2-BD59-A6C34878D82A}">
                    <a16:rowId xmlns:a16="http://schemas.microsoft.com/office/drawing/2014/main" val="3498709028"/>
                  </a:ext>
                </a:extLst>
              </a:tr>
              <a:tr h="370840">
                <a:tc>
                  <a:txBody>
                    <a:bodyPr/>
                    <a:lstStyle/>
                    <a:p>
                      <a:r>
                        <a:rPr lang="en-GB"/>
                        <a:t>ALICE</a:t>
                      </a:r>
                    </a:p>
                  </a:txBody>
                  <a:tcPr/>
                </a:tc>
                <a:tc>
                  <a:txBody>
                    <a:bodyPr/>
                    <a:lstStyle/>
                    <a:p>
                      <a:pPr lvl="0">
                        <a:buNone/>
                      </a:pPr>
                      <a:r>
                        <a:rPr lang="en-GB" sz="1800" b="0" i="0" u="none" strike="noStrike" noProof="0"/>
                        <a:t>SPSS software package version 20</a:t>
                      </a:r>
                      <a:endParaRPr lang="en-US" b="0"/>
                    </a:p>
                  </a:txBody>
                  <a:tcPr/>
                </a:tc>
                <a:tc>
                  <a:txBody>
                    <a:bodyPr/>
                    <a:lstStyle/>
                    <a:p>
                      <a:pPr marL="285750" lvl="0" indent="-285750">
                        <a:buFont typeface="Arial"/>
                        <a:buChar char="•"/>
                      </a:pPr>
                      <a:r>
                        <a:rPr lang="en-GB" sz="1800" b="0" i="0" u="none" strike="noStrike" noProof="0">
                          <a:latin typeface="Calibri"/>
                        </a:rPr>
                        <a:t>Analyse performance in the pre- and postquestionnaire d</a:t>
                      </a:r>
                      <a:r>
                        <a:rPr lang="en-GB" sz="1800" b="0" i="0" u="none" strike="noStrike" noProof="0"/>
                        <a:t>ata</a:t>
                      </a:r>
                      <a:endParaRPr lang="en-GB" sz="1800" b="1" i="0" u="none" strike="noStrike" noProof="0"/>
                    </a:p>
                  </a:txBody>
                  <a:tcPr/>
                </a:tc>
                <a:extLst>
                  <a:ext uri="{0D108BD9-81ED-4DB2-BD59-A6C34878D82A}">
                    <a16:rowId xmlns:a16="http://schemas.microsoft.com/office/drawing/2014/main" val="2830260805"/>
                  </a:ext>
                </a:extLst>
              </a:tr>
              <a:tr h="370839">
                <a:tc>
                  <a:txBody>
                    <a:bodyPr/>
                    <a:lstStyle/>
                    <a:p>
                      <a:pPr lvl="0">
                        <a:buNone/>
                      </a:pPr>
                      <a:r>
                        <a:rPr lang="en-GB"/>
                        <a:t>COMET</a:t>
                      </a:r>
                    </a:p>
                  </a:txBody>
                  <a:tcPr/>
                </a:tc>
                <a:tc>
                  <a:txBody>
                    <a:bodyPr/>
                    <a:lstStyle/>
                    <a:p>
                      <a:pPr lvl="0">
                        <a:buNone/>
                      </a:pPr>
                      <a:r>
                        <a:rPr lang="en-GB" sz="1800" b="0" i="0" u="none" strike="noStrike" noProof="0">
                          <a:latin typeface="Calibri"/>
                        </a:rPr>
                        <a:t>Bayesian network, Conditional probability tables</a:t>
                      </a:r>
                      <a:endParaRPr lang="en-US"/>
                    </a:p>
                  </a:txBody>
                  <a:tcPr/>
                </a:tc>
                <a:tc>
                  <a:txBody>
                    <a:bodyPr/>
                    <a:lstStyle/>
                    <a:p>
                      <a:pPr marL="285750" lvl="0" indent="-285750">
                        <a:buFont typeface="Arial"/>
                        <a:buChar char="•"/>
                      </a:pPr>
                      <a:r>
                        <a:rPr lang="en-GB" sz="1800" b="0" i="0" u="none" strike="noStrike" noProof="0">
                          <a:latin typeface="Calibri"/>
                        </a:rPr>
                        <a:t>BNs to model individual student knowledge and activity</a:t>
                      </a:r>
                      <a:endParaRPr lang="en-GB" sz="1800" b="1" i="0" u="none" strike="noStrike" noProof="0"/>
                    </a:p>
                  </a:txBody>
                  <a:tcPr/>
                </a:tc>
                <a:extLst>
                  <a:ext uri="{0D108BD9-81ED-4DB2-BD59-A6C34878D82A}">
                    <a16:rowId xmlns:a16="http://schemas.microsoft.com/office/drawing/2014/main" val="2291853956"/>
                  </a:ext>
                </a:extLst>
              </a:tr>
            </a:tbl>
          </a:graphicData>
        </a:graphic>
      </p:graphicFrame>
    </p:spTree>
    <p:extLst>
      <p:ext uri="{BB962C8B-B14F-4D97-AF65-F5344CB8AC3E}">
        <p14:creationId xmlns:p14="http://schemas.microsoft.com/office/powerpoint/2010/main" val="337333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98455-78D9-BFA6-2990-E14DEFFE6DA2}"/>
              </a:ext>
            </a:extLst>
          </p:cNvPr>
          <p:cNvSpPr>
            <a:spLocks noGrp="1"/>
          </p:cNvSpPr>
          <p:nvPr>
            <p:ph idx="1"/>
          </p:nvPr>
        </p:nvSpPr>
        <p:spPr>
          <a:xfrm>
            <a:off x="959153" y="987858"/>
            <a:ext cx="10515600" cy="4523866"/>
          </a:xfrm>
        </p:spPr>
        <p:txBody>
          <a:bodyPr vert="horz" lIns="91440" tIns="45720" rIns="91440" bIns="45720" rtlCol="0" anchor="t">
            <a:noAutofit/>
          </a:bodyPr>
          <a:lstStyle/>
          <a:p>
            <a:pPr marL="457200" indent="-457200">
              <a:lnSpc>
                <a:spcPct val="120000"/>
              </a:lnSpc>
            </a:pPr>
            <a:r>
              <a:rPr lang="en-US" sz="2000">
                <a:solidFill>
                  <a:schemeClr val="bg1"/>
                </a:solidFill>
                <a:cs typeface="Calibri"/>
              </a:rPr>
              <a:t>When presenting the scenario with 2D images stored in a database, it limits the learning areas of the student.</a:t>
            </a:r>
            <a:endParaRPr lang="en-US" sz="2000">
              <a:solidFill>
                <a:schemeClr val="bg1"/>
              </a:solidFill>
            </a:endParaRPr>
          </a:p>
          <a:p>
            <a:pPr marL="457200" indent="-457200">
              <a:lnSpc>
                <a:spcPct val="120000"/>
              </a:lnSpc>
            </a:pPr>
            <a:r>
              <a:rPr lang="en-US" sz="2000">
                <a:solidFill>
                  <a:schemeClr val="bg1"/>
                </a:solidFill>
                <a:ea typeface="+mn-lt"/>
                <a:cs typeface="+mn-lt"/>
              </a:rPr>
              <a:t>3D images will give more sense in visual aids than 2D images in patient examination.</a:t>
            </a:r>
            <a:endParaRPr lang="en-US">
              <a:solidFill>
                <a:schemeClr val="bg1"/>
              </a:solidFill>
            </a:endParaRPr>
          </a:p>
          <a:p>
            <a:pPr marL="457200" indent="-457200">
              <a:lnSpc>
                <a:spcPct val="120000"/>
              </a:lnSpc>
            </a:pPr>
            <a:r>
              <a:rPr lang="en-US" sz="2000">
                <a:solidFill>
                  <a:schemeClr val="bg1"/>
                </a:solidFill>
                <a:cs typeface="Calibri"/>
              </a:rPr>
              <a:t>Generating 3D images, system by itself will be an advantage for the admin. </a:t>
            </a:r>
          </a:p>
          <a:p>
            <a:pPr marL="0" indent="0">
              <a:lnSpc>
                <a:spcPct val="120000"/>
              </a:lnSpc>
              <a:buNone/>
            </a:pPr>
            <a:r>
              <a:rPr lang="en-US" sz="2000" b="1">
                <a:solidFill>
                  <a:schemeClr val="bg1"/>
                </a:solidFill>
                <a:cs typeface="Calibri"/>
              </a:rPr>
              <a:t>Proposed system:</a:t>
            </a:r>
          </a:p>
          <a:p>
            <a:pPr>
              <a:lnSpc>
                <a:spcPct val="120000"/>
              </a:lnSpc>
            </a:pPr>
            <a:r>
              <a:rPr lang="en-US" sz="2000">
                <a:solidFill>
                  <a:schemeClr val="bg1"/>
                </a:solidFill>
                <a:cs typeface="Calibri"/>
              </a:rPr>
              <a:t>Implementations of system generated 3D images, radiography, etc. for different cases to be referred by the student.</a:t>
            </a:r>
          </a:p>
          <a:p>
            <a:pPr lvl="1" indent="0">
              <a:lnSpc>
                <a:spcPct val="120000"/>
              </a:lnSpc>
            </a:pPr>
            <a:r>
              <a:rPr lang="en-US" sz="1600">
                <a:solidFill>
                  <a:schemeClr val="bg1"/>
                </a:solidFill>
                <a:cs typeface="Calibri"/>
              </a:rPr>
              <a:t> Use game engines</a:t>
            </a:r>
          </a:p>
          <a:p>
            <a:pPr>
              <a:lnSpc>
                <a:spcPct val="120000"/>
              </a:lnSpc>
            </a:pPr>
            <a:endParaRPr lang="en-US" sz="2000">
              <a:solidFill>
                <a:schemeClr val="bg1"/>
              </a:solidFill>
              <a:cs typeface="Calibri"/>
            </a:endParaRPr>
          </a:p>
          <a:p>
            <a:pPr>
              <a:lnSpc>
                <a:spcPct val="120000"/>
              </a:lnSpc>
            </a:pPr>
            <a:endParaRPr lang="en-US" sz="2000">
              <a:solidFill>
                <a:srgbClr val="FFFFFF"/>
              </a:solidFill>
              <a:cs typeface="Calibri"/>
            </a:endParaRPr>
          </a:p>
          <a:p>
            <a:pPr>
              <a:lnSpc>
                <a:spcPct val="120000"/>
              </a:lnSpc>
            </a:pPr>
            <a:endParaRPr lang="en-US" sz="2000">
              <a:solidFill>
                <a:srgbClr val="FFFFFF"/>
              </a:solidFill>
              <a:cs typeface="Calibri"/>
            </a:endParaRPr>
          </a:p>
          <a:p>
            <a:pPr>
              <a:lnSpc>
                <a:spcPct val="120000"/>
              </a:lnSpc>
            </a:pPr>
            <a:endParaRPr lang="en-US" sz="2000">
              <a:solidFill>
                <a:srgbClr val="FFFFFF"/>
              </a:solidFill>
              <a:cs typeface="Calibri"/>
            </a:endParaRPr>
          </a:p>
          <a:p>
            <a:pPr marL="457200" lvl="1" indent="0">
              <a:lnSpc>
                <a:spcPct val="120000"/>
              </a:lnSpc>
              <a:buNone/>
            </a:pPr>
            <a:endParaRPr lang="en-US" sz="2000">
              <a:solidFill>
                <a:srgbClr val="FFFFFF"/>
              </a:solidFill>
              <a:cs typeface="Calibri"/>
            </a:endParaRPr>
          </a:p>
          <a:p>
            <a:pPr marL="0" indent="0">
              <a:lnSpc>
                <a:spcPct val="120000"/>
              </a:lnSpc>
              <a:buNone/>
            </a:pPr>
            <a:endParaRPr lang="en-US" sz="2000" b="1">
              <a:solidFill>
                <a:srgbClr val="000000"/>
              </a:solidFill>
              <a:cs typeface="Calibri"/>
            </a:endParaRPr>
          </a:p>
          <a:p>
            <a:pPr marL="0" indent="0">
              <a:lnSpc>
                <a:spcPct val="120000"/>
              </a:lnSpc>
              <a:buNone/>
            </a:pPr>
            <a:endParaRPr lang="en-US" sz="2000" b="1">
              <a:solidFill>
                <a:srgbClr val="000000"/>
              </a:solidFill>
              <a:cs typeface="Calibri"/>
            </a:endParaRPr>
          </a:p>
          <a:p>
            <a:pPr>
              <a:lnSpc>
                <a:spcPct val="120000"/>
              </a:lnSpc>
            </a:pPr>
            <a:endParaRPr lang="en-US" sz="2000">
              <a:solidFill>
                <a:srgbClr val="000000"/>
              </a:solidFill>
              <a:cs typeface="Calibri"/>
            </a:endParaRPr>
          </a:p>
          <a:p>
            <a:pPr>
              <a:lnSpc>
                <a:spcPct val="120000"/>
              </a:lnSpc>
            </a:pPr>
            <a:endParaRPr lang="en-US" sz="2000">
              <a:solidFill>
                <a:srgbClr val="000000"/>
              </a:solidFill>
              <a:cs typeface="Calibri"/>
            </a:endParaRPr>
          </a:p>
        </p:txBody>
      </p:sp>
      <p:sp>
        <p:nvSpPr>
          <p:cNvPr id="4" name="Title 1">
            <a:extLst>
              <a:ext uri="{FF2B5EF4-FFF2-40B4-BE49-F238E27FC236}">
                <a16:creationId xmlns:a16="http://schemas.microsoft.com/office/drawing/2014/main" id="{52FB40AC-CA36-04E7-70BA-CAE1580C8DEF}"/>
              </a:ext>
            </a:extLst>
          </p:cNvPr>
          <p:cNvSpPr>
            <a:spLocks noGrp="1"/>
          </p:cNvSpPr>
          <p:nvPr>
            <p:ph type="title"/>
          </p:nvPr>
        </p:nvSpPr>
        <p:spPr>
          <a:xfrm>
            <a:off x="838200" y="104166"/>
            <a:ext cx="10515600" cy="1325563"/>
          </a:xfrm>
        </p:spPr>
        <p:txBody>
          <a:bodyPr/>
          <a:lstStyle/>
          <a:p>
            <a:r>
              <a:rPr lang="en-GB" b="1">
                <a:solidFill>
                  <a:schemeClr val="bg1"/>
                </a:solidFill>
                <a:cs typeface="Calibri Light"/>
              </a:rPr>
              <a:t>Research Gap 01.</a:t>
            </a:r>
            <a:endParaRPr lang="en-GB" b="1">
              <a:solidFill>
                <a:schemeClr val="bg1"/>
              </a:solidFill>
            </a:endParaRPr>
          </a:p>
        </p:txBody>
      </p:sp>
      <p:sp>
        <p:nvSpPr>
          <p:cNvPr id="2" name="TextBox 1">
            <a:extLst>
              <a:ext uri="{FF2B5EF4-FFF2-40B4-BE49-F238E27FC236}">
                <a16:creationId xmlns:a16="http://schemas.microsoft.com/office/drawing/2014/main" id="{DB26E8F7-CF7D-DC78-F14C-7C8998752C3F}"/>
              </a:ext>
            </a:extLst>
          </p:cNvPr>
          <p:cNvSpPr txBox="1"/>
          <p:nvPr/>
        </p:nvSpPr>
        <p:spPr>
          <a:xfrm>
            <a:off x="7226905" y="4293809"/>
            <a:ext cx="35197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latin typeface="Calibri"/>
              <a:ea typeface="Arial"/>
              <a:cs typeface="Arial"/>
            </a:endParaRPr>
          </a:p>
          <a:p>
            <a:endParaRPr lang="en-US">
              <a:cs typeface="Arial"/>
            </a:endParaRPr>
          </a:p>
        </p:txBody>
      </p:sp>
      <p:sp>
        <p:nvSpPr>
          <p:cNvPr id="5" name="TextBox 4">
            <a:extLst>
              <a:ext uri="{FF2B5EF4-FFF2-40B4-BE49-F238E27FC236}">
                <a16:creationId xmlns:a16="http://schemas.microsoft.com/office/drawing/2014/main" id="{6C4EBCF6-A49A-D32F-E316-41478ED06B5B}"/>
              </a:ext>
            </a:extLst>
          </p:cNvPr>
          <p:cNvSpPr txBox="1"/>
          <p:nvPr/>
        </p:nvSpPr>
        <p:spPr>
          <a:xfrm>
            <a:off x="1288142" y="515257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7" name="Picture 7" descr="A picture containing seat&#10;&#10;Description automatically generated">
            <a:extLst>
              <a:ext uri="{FF2B5EF4-FFF2-40B4-BE49-F238E27FC236}">
                <a16:creationId xmlns:a16="http://schemas.microsoft.com/office/drawing/2014/main" id="{C56AD52D-04F7-D41A-8152-AC09DBC8259C}"/>
              </a:ext>
            </a:extLst>
          </p:cNvPr>
          <p:cNvPicPr>
            <a:picLocks noChangeAspect="1"/>
          </p:cNvPicPr>
          <p:nvPr/>
        </p:nvPicPr>
        <p:blipFill>
          <a:blip r:embed="rId3"/>
          <a:stretch>
            <a:fillRect/>
          </a:stretch>
        </p:blipFill>
        <p:spPr>
          <a:xfrm>
            <a:off x="8515274" y="3908123"/>
            <a:ext cx="2962879" cy="2162326"/>
          </a:xfrm>
          <a:prstGeom prst="rect">
            <a:avLst/>
          </a:prstGeom>
        </p:spPr>
      </p:pic>
      <p:pic>
        <p:nvPicPr>
          <p:cNvPr id="8" name="Picture 8" descr="A picture containing diagram&#10;&#10;Description automatically generated">
            <a:extLst>
              <a:ext uri="{FF2B5EF4-FFF2-40B4-BE49-F238E27FC236}">
                <a16:creationId xmlns:a16="http://schemas.microsoft.com/office/drawing/2014/main" id="{C2C7814D-7107-0609-590E-D8872E17BD58}"/>
              </a:ext>
            </a:extLst>
          </p:cNvPr>
          <p:cNvPicPr>
            <a:picLocks noChangeAspect="1"/>
          </p:cNvPicPr>
          <p:nvPr/>
        </p:nvPicPr>
        <p:blipFill rotWithShape="1">
          <a:blip r:embed="rId4"/>
          <a:srcRect t="14159" r="440" b="10619"/>
          <a:stretch/>
        </p:blipFill>
        <p:spPr>
          <a:xfrm>
            <a:off x="6163733" y="4415972"/>
            <a:ext cx="2731117" cy="2063474"/>
          </a:xfrm>
          <a:prstGeom prst="rect">
            <a:avLst/>
          </a:prstGeom>
        </p:spPr>
      </p:pic>
      <p:pic>
        <p:nvPicPr>
          <p:cNvPr id="9" name="Picture 9">
            <a:extLst>
              <a:ext uri="{FF2B5EF4-FFF2-40B4-BE49-F238E27FC236}">
                <a16:creationId xmlns:a16="http://schemas.microsoft.com/office/drawing/2014/main" id="{1C07DD1D-E5AC-DB6C-EC97-1378DA719985}"/>
              </a:ext>
            </a:extLst>
          </p:cNvPr>
          <p:cNvPicPr>
            <a:picLocks noChangeAspect="1"/>
          </p:cNvPicPr>
          <p:nvPr/>
        </p:nvPicPr>
        <p:blipFill>
          <a:blip r:embed="rId5"/>
          <a:stretch>
            <a:fillRect/>
          </a:stretch>
        </p:blipFill>
        <p:spPr>
          <a:xfrm>
            <a:off x="3599543" y="4679865"/>
            <a:ext cx="2743200" cy="1392936"/>
          </a:xfrm>
          <a:prstGeom prst="rect">
            <a:avLst/>
          </a:prstGeom>
        </p:spPr>
      </p:pic>
    </p:spTree>
    <p:extLst>
      <p:ext uri="{BB962C8B-B14F-4D97-AF65-F5344CB8AC3E}">
        <p14:creationId xmlns:p14="http://schemas.microsoft.com/office/powerpoint/2010/main" val="426206105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0D080-E923-DACE-47DD-E4D559611066}"/>
              </a:ext>
            </a:extLst>
          </p:cNvPr>
          <p:cNvSpPr>
            <a:spLocks noGrp="1"/>
          </p:cNvSpPr>
          <p:nvPr>
            <p:ph type="title"/>
          </p:nvPr>
        </p:nvSpPr>
        <p:spPr>
          <a:xfrm>
            <a:off x="895709" y="120710"/>
            <a:ext cx="10515600" cy="1325563"/>
          </a:xfrm>
        </p:spPr>
        <p:txBody>
          <a:bodyPr>
            <a:normAutofit/>
          </a:bodyPr>
          <a:lstStyle/>
          <a:p>
            <a:r>
              <a:rPr lang="en-GB" b="1">
                <a:cs typeface="Calibri Light"/>
              </a:rPr>
              <a:t>Game Engines</a:t>
            </a:r>
            <a:r>
              <a:rPr lang="en-GB">
                <a:cs typeface="Calibri Light"/>
              </a:rPr>
              <a:t> </a:t>
            </a:r>
            <a:endParaRPr lang="en-GB"/>
          </a:p>
        </p:txBody>
      </p:sp>
      <p:graphicFrame>
        <p:nvGraphicFramePr>
          <p:cNvPr id="61" name="Content Placeholder 4">
            <a:extLst>
              <a:ext uri="{FF2B5EF4-FFF2-40B4-BE49-F238E27FC236}">
                <a16:creationId xmlns:a16="http://schemas.microsoft.com/office/drawing/2014/main" id="{9E7538F6-80A2-4285-E606-A790AB8CF7C4}"/>
              </a:ext>
            </a:extLst>
          </p:cNvPr>
          <p:cNvGraphicFramePr>
            <a:graphicFrameLocks noGrp="1"/>
          </p:cNvGraphicFramePr>
          <p:nvPr>
            <p:ph idx="1"/>
            <p:extLst>
              <p:ext uri="{D42A27DB-BD31-4B8C-83A1-F6EECF244321}">
                <p14:modId xmlns:p14="http://schemas.microsoft.com/office/powerpoint/2010/main" val="127672472"/>
              </p:ext>
            </p:extLst>
          </p:nvPr>
        </p:nvGraphicFramePr>
        <p:xfrm>
          <a:off x="2046853" y="1297677"/>
          <a:ext cx="8208410" cy="4432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2" name="TextBox 331">
            <a:extLst>
              <a:ext uri="{FF2B5EF4-FFF2-40B4-BE49-F238E27FC236}">
                <a16:creationId xmlns:a16="http://schemas.microsoft.com/office/drawing/2014/main" id="{0B5F311F-A0D7-9611-1810-DF9971704D56}"/>
              </a:ext>
            </a:extLst>
          </p:cNvPr>
          <p:cNvSpPr txBox="1"/>
          <p:nvPr/>
        </p:nvSpPr>
        <p:spPr>
          <a:xfrm>
            <a:off x="952665" y="5934658"/>
            <a:ext cx="104341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85000"/>
                    <a:lumOff val="15000"/>
                  </a:schemeClr>
                </a:solidFill>
              </a:rPr>
              <a:t>Marks, S., Windsor, J., &amp; </a:t>
            </a:r>
            <a:r>
              <a:rPr lang="en-US" sz="2000" err="1">
                <a:solidFill>
                  <a:schemeClr val="tx1">
                    <a:lumMod val="85000"/>
                    <a:lumOff val="15000"/>
                  </a:schemeClr>
                </a:solidFill>
              </a:rPr>
              <a:t>Wünsche</a:t>
            </a:r>
            <a:r>
              <a:rPr lang="en-US" sz="2000">
                <a:solidFill>
                  <a:schemeClr val="tx1">
                    <a:lumMod val="85000"/>
                    <a:lumOff val="15000"/>
                  </a:schemeClr>
                </a:solidFill>
              </a:rPr>
              <a:t>, B. (2007, December). </a:t>
            </a:r>
            <a:r>
              <a:rPr lang="en-US" sz="2000" b="1">
                <a:solidFill>
                  <a:schemeClr val="tx1">
                    <a:lumMod val="85000"/>
                    <a:lumOff val="15000"/>
                  </a:schemeClr>
                </a:solidFill>
              </a:rPr>
              <a:t>Evaluation of game engines for simulated surgical training</a:t>
            </a:r>
            <a:r>
              <a:rPr lang="en-US" sz="2000">
                <a:solidFill>
                  <a:schemeClr val="tx1">
                    <a:lumMod val="85000"/>
                    <a:lumOff val="15000"/>
                  </a:schemeClr>
                </a:solidFill>
              </a:rPr>
              <a:t>.</a:t>
            </a:r>
            <a:r>
              <a:rPr lang="en-GB" sz="2000">
                <a:solidFill>
                  <a:schemeClr val="tx1">
                    <a:lumMod val="85000"/>
                    <a:lumOff val="15000"/>
                  </a:schemeClr>
                </a:solidFill>
                <a:cs typeface="Calibri"/>
              </a:rPr>
              <a:t>​</a:t>
            </a:r>
          </a:p>
        </p:txBody>
      </p:sp>
    </p:spTree>
    <p:extLst>
      <p:ext uri="{BB962C8B-B14F-4D97-AF65-F5344CB8AC3E}">
        <p14:creationId xmlns:p14="http://schemas.microsoft.com/office/powerpoint/2010/main" val="945053501"/>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1D8-C341-AA1D-E917-5951F83D7629}"/>
              </a:ext>
            </a:extLst>
          </p:cNvPr>
          <p:cNvSpPr>
            <a:spLocks noGrp="1"/>
          </p:cNvSpPr>
          <p:nvPr>
            <p:ph type="title"/>
          </p:nvPr>
        </p:nvSpPr>
        <p:spPr>
          <a:xfrm>
            <a:off x="823822" y="796446"/>
            <a:ext cx="10515600" cy="1325563"/>
          </a:xfrm>
        </p:spPr>
        <p:txBody>
          <a:bodyPr>
            <a:normAutofit fontScale="90000"/>
          </a:bodyPr>
          <a:lstStyle/>
          <a:p>
            <a:r>
              <a:rPr lang="en-US" b="1">
                <a:solidFill>
                  <a:schemeClr val="bg1"/>
                </a:solidFill>
                <a:cs typeface="Calibri Light"/>
              </a:rPr>
              <a:t>Generating 3D images</a:t>
            </a:r>
            <a:br>
              <a:rPr lang="en-US" b="1">
                <a:cs typeface="Calibri Light"/>
              </a:rPr>
            </a:br>
            <a:br>
              <a:rPr lang="en-US">
                <a:cs typeface="Calibri Light"/>
              </a:rPr>
            </a:br>
            <a:r>
              <a:rPr lang="en-US" sz="2700">
                <a:solidFill>
                  <a:schemeClr val="bg1"/>
                </a:solidFill>
                <a:cs typeface="Calibri Light"/>
              </a:rPr>
              <a:t>Unity 3D can be identified as the most efficient game engine</a:t>
            </a:r>
            <a:br>
              <a:rPr lang="en-US" sz="2700">
                <a:cs typeface="Calibri Light"/>
              </a:rPr>
            </a:br>
            <a:endParaRPr lang="en-US" sz="2700">
              <a:solidFill>
                <a:schemeClr val="bg1"/>
              </a:solidFill>
              <a:cs typeface="Calibri Light"/>
            </a:endParaRPr>
          </a:p>
        </p:txBody>
      </p:sp>
      <p:graphicFrame>
        <p:nvGraphicFramePr>
          <p:cNvPr id="4" name="Table 4">
            <a:extLst>
              <a:ext uri="{FF2B5EF4-FFF2-40B4-BE49-F238E27FC236}">
                <a16:creationId xmlns:a16="http://schemas.microsoft.com/office/drawing/2014/main" id="{10EBF77A-6062-41E3-7E23-9E70C9ECF43D}"/>
              </a:ext>
            </a:extLst>
          </p:cNvPr>
          <p:cNvGraphicFramePr>
            <a:graphicFrameLocks noGrp="1"/>
          </p:cNvGraphicFramePr>
          <p:nvPr>
            <p:ph idx="1"/>
            <p:extLst>
              <p:ext uri="{D42A27DB-BD31-4B8C-83A1-F6EECF244321}">
                <p14:modId xmlns:p14="http://schemas.microsoft.com/office/powerpoint/2010/main" val="3612736272"/>
              </p:ext>
            </p:extLst>
          </p:nvPr>
        </p:nvGraphicFramePr>
        <p:xfrm>
          <a:off x="835068" y="2233808"/>
          <a:ext cx="10517094" cy="3964487"/>
        </p:xfrm>
        <a:graphic>
          <a:graphicData uri="http://schemas.openxmlformats.org/drawingml/2006/table">
            <a:tbl>
              <a:tblPr firstRow="1" bandRow="1">
                <a:tableStyleId>{5C22544A-7EE6-4342-B048-85BDC9FD1C3A}</a:tableStyleId>
              </a:tblPr>
              <a:tblGrid>
                <a:gridCol w="5259294">
                  <a:extLst>
                    <a:ext uri="{9D8B030D-6E8A-4147-A177-3AD203B41FA5}">
                      <a16:colId xmlns:a16="http://schemas.microsoft.com/office/drawing/2014/main" val="2327694753"/>
                    </a:ext>
                  </a:extLst>
                </a:gridCol>
                <a:gridCol w="5257800">
                  <a:extLst>
                    <a:ext uri="{9D8B030D-6E8A-4147-A177-3AD203B41FA5}">
                      <a16:colId xmlns:a16="http://schemas.microsoft.com/office/drawing/2014/main" val="1519821208"/>
                    </a:ext>
                  </a:extLst>
                </a:gridCol>
              </a:tblGrid>
              <a:tr h="343673">
                <a:tc>
                  <a:txBody>
                    <a:bodyPr/>
                    <a:lstStyle/>
                    <a:p>
                      <a:r>
                        <a:rPr lang="en-US"/>
                        <a:t>Create or generate the 3D model inside the Unity 3D</a:t>
                      </a:r>
                    </a:p>
                  </a:txBody>
                  <a:tcPr/>
                </a:tc>
                <a:tc>
                  <a:txBody>
                    <a:bodyPr/>
                    <a:lstStyle/>
                    <a:p>
                      <a:pPr lvl="0">
                        <a:buNone/>
                      </a:pPr>
                      <a:r>
                        <a:rPr lang="en-US" sz="1800" b="1" i="0" u="none" strike="noStrike" noProof="0">
                          <a:latin typeface="Calibri"/>
                        </a:rPr>
                        <a:t>Create or generate the 3D model externally</a:t>
                      </a:r>
                      <a:endParaRPr lang="en-US"/>
                    </a:p>
                  </a:txBody>
                  <a:tcPr/>
                </a:tc>
                <a:extLst>
                  <a:ext uri="{0D108BD9-81ED-4DB2-BD59-A6C34878D82A}">
                    <a16:rowId xmlns:a16="http://schemas.microsoft.com/office/drawing/2014/main" val="2129863429"/>
                  </a:ext>
                </a:extLst>
              </a:tr>
              <a:tr h="1221287">
                <a:tc>
                  <a:txBody>
                    <a:bodyPr/>
                    <a:lstStyle/>
                    <a:p>
                      <a:r>
                        <a:rPr lang="en-US" b="1"/>
                        <a:t>Unity </a:t>
                      </a:r>
                      <a:r>
                        <a:rPr lang="en-US" sz="1800" b="1" i="0" u="none" strike="noStrike" noProof="0">
                          <a:latin typeface="Calibri"/>
                        </a:rPr>
                        <a:t>photogrammetry</a:t>
                      </a:r>
                    </a:p>
                    <a:p>
                      <a:pPr lvl="0">
                        <a:buNone/>
                      </a:pPr>
                      <a:endParaRPr lang="en-US" sz="1800" b="1" i="0" u="none" strike="noStrike" noProof="0">
                        <a:latin typeface="Calibri"/>
                      </a:endParaRPr>
                    </a:p>
                    <a:p>
                      <a:pPr lvl="0">
                        <a:buNone/>
                      </a:pPr>
                      <a:r>
                        <a:rPr lang="en-US" sz="1800" b="0" i="0" u="none" strike="noStrike" noProof="0"/>
                        <a:t>Authoring digital assets of original real-world objects</a:t>
                      </a:r>
                      <a:endParaRPr lang="en-US"/>
                    </a:p>
                  </a:txBody>
                  <a:tcPr/>
                </a:tc>
                <a:tc>
                  <a:txBody>
                    <a:bodyPr/>
                    <a:lstStyle/>
                    <a:p>
                      <a:pPr lvl="0">
                        <a:buNone/>
                      </a:pPr>
                      <a:r>
                        <a:rPr lang="en-US" sz="1800" b="1" i="0" u="none" strike="noStrike" noProof="0">
                          <a:latin typeface="Calibri"/>
                        </a:rPr>
                        <a:t>3Ds Max</a:t>
                      </a:r>
                    </a:p>
                    <a:p>
                      <a:pPr lvl="0">
                        <a:buNone/>
                      </a:pPr>
                      <a:endParaRPr lang="en-US" sz="1800" b="1" i="0" u="none" strike="noStrike" noProof="0">
                        <a:latin typeface="Calibri"/>
                      </a:endParaRPr>
                    </a:p>
                    <a:p>
                      <a:pPr lvl="0">
                        <a:buNone/>
                      </a:pPr>
                      <a:r>
                        <a:rPr lang="en-US" sz="1800" b="0" i="0" u="none" strike="noStrike" noProof="0">
                          <a:solidFill>
                            <a:schemeClr val="tx1"/>
                          </a:solidFill>
                        </a:rPr>
                        <a:t>A software purely used for 3D modeling</a:t>
                      </a:r>
                    </a:p>
                    <a:p>
                      <a:pPr lvl="0">
                        <a:buNone/>
                      </a:pPr>
                      <a:r>
                        <a:rPr lang="en-US" sz="1800" b="0" i="0" u="none" strike="noStrike" noProof="0">
                          <a:solidFill>
                            <a:schemeClr val="tx1"/>
                          </a:solidFill>
                        </a:rPr>
                        <a:t>Commercial Tool</a:t>
                      </a:r>
                    </a:p>
                  </a:txBody>
                  <a:tcPr/>
                </a:tc>
                <a:extLst>
                  <a:ext uri="{0D108BD9-81ED-4DB2-BD59-A6C34878D82A}">
                    <a16:rowId xmlns:a16="http://schemas.microsoft.com/office/drawing/2014/main" val="1418904139"/>
                  </a:ext>
                </a:extLst>
              </a:tr>
              <a:tr h="1116941">
                <a:tc>
                  <a:txBody>
                    <a:bodyPr/>
                    <a:lstStyle/>
                    <a:p>
                      <a:pPr lvl="0" algn="l">
                        <a:lnSpc>
                          <a:spcPct val="100000"/>
                        </a:lnSpc>
                        <a:spcBef>
                          <a:spcPts val="0"/>
                        </a:spcBef>
                        <a:spcAft>
                          <a:spcPts val="0"/>
                        </a:spcAft>
                        <a:buNone/>
                      </a:pPr>
                      <a:r>
                        <a:rPr lang="en-US" b="1" i="0"/>
                        <a:t>Unity </a:t>
                      </a:r>
                      <a:r>
                        <a:rPr lang="en-US" b="1" i="0" err="1"/>
                        <a:t>ProBuilder</a:t>
                      </a:r>
                    </a:p>
                    <a:p>
                      <a:pPr lvl="0" algn="l">
                        <a:lnSpc>
                          <a:spcPct val="100000"/>
                        </a:lnSpc>
                        <a:spcBef>
                          <a:spcPts val="0"/>
                        </a:spcBef>
                        <a:spcAft>
                          <a:spcPts val="0"/>
                        </a:spcAft>
                        <a:buNone/>
                      </a:pPr>
                      <a:endParaRPr lang="en-US" b="1" i="0"/>
                    </a:p>
                    <a:p>
                      <a:pPr lvl="0" algn="l">
                        <a:lnSpc>
                          <a:spcPct val="100000"/>
                        </a:lnSpc>
                        <a:spcBef>
                          <a:spcPts val="0"/>
                        </a:spcBef>
                        <a:spcAft>
                          <a:spcPts val="0"/>
                        </a:spcAft>
                        <a:buNone/>
                      </a:pPr>
                      <a:r>
                        <a:rPr lang="en-US" sz="1800" b="0" i="0" u="none" strike="noStrike" noProof="0">
                          <a:latin typeface="Calibri"/>
                        </a:rPr>
                        <a:t>A unique hybrid of 3D modeling and level design tools</a:t>
                      </a:r>
                      <a:endParaRPr lang="en-US"/>
                    </a:p>
                  </a:txBody>
                  <a:tcPr/>
                </a:tc>
                <a:tc>
                  <a:txBody>
                    <a:bodyPr/>
                    <a:lstStyle/>
                    <a:p>
                      <a:pPr lvl="0">
                        <a:buNone/>
                      </a:pPr>
                      <a:r>
                        <a:rPr lang="en-US" sz="1800" b="1" i="0" u="none" strike="noStrike" noProof="0">
                          <a:latin typeface="Calibri"/>
                        </a:rPr>
                        <a:t>Maya</a:t>
                      </a:r>
                    </a:p>
                    <a:p>
                      <a:pPr lvl="0">
                        <a:buNone/>
                      </a:pPr>
                      <a:endParaRPr lang="en-US" sz="1800" b="1" i="0" u="none" strike="noStrike" noProof="0">
                        <a:latin typeface="Calibri"/>
                      </a:endParaRPr>
                    </a:p>
                    <a:p>
                      <a:pPr lvl="0">
                        <a:buNone/>
                      </a:pPr>
                      <a:r>
                        <a:rPr lang="en-US" sz="1800" b="0" i="0" u="none" strike="noStrike" noProof="0">
                          <a:solidFill>
                            <a:schemeClr val="tx1"/>
                          </a:solidFill>
                        </a:rPr>
                        <a:t>Strong in animation</a:t>
                      </a:r>
                    </a:p>
                    <a:p>
                      <a:pPr lvl="0">
                        <a:buNone/>
                      </a:pPr>
                      <a:r>
                        <a:rPr lang="en-US" sz="1800" b="0" i="0" u="none" strike="noStrike" noProof="0">
                          <a:solidFill>
                            <a:schemeClr val="tx1"/>
                          </a:solidFill>
                        </a:rPr>
                        <a:t>Commercial Tool</a:t>
                      </a:r>
                    </a:p>
                  </a:txBody>
                  <a:tcPr/>
                </a:tc>
                <a:extLst>
                  <a:ext uri="{0D108BD9-81ED-4DB2-BD59-A6C34878D82A}">
                    <a16:rowId xmlns:a16="http://schemas.microsoft.com/office/drawing/2014/main" val="154428128"/>
                  </a:ext>
                </a:extLst>
              </a:tr>
              <a:tr h="1116941">
                <a:tc>
                  <a:txBody>
                    <a:bodyPr/>
                    <a:lstStyle/>
                    <a:p>
                      <a:pPr lvl="0">
                        <a:buNone/>
                      </a:pPr>
                      <a:r>
                        <a:rPr lang="en-US" b="1"/>
                        <a:t>Unity Terrain</a:t>
                      </a:r>
                    </a:p>
                    <a:p>
                      <a:pPr lvl="0">
                        <a:buNone/>
                      </a:pPr>
                      <a:endParaRPr lang="en-US" b="1"/>
                    </a:p>
                    <a:p>
                      <a:pPr lvl="0">
                        <a:buNone/>
                      </a:pPr>
                      <a:r>
                        <a:rPr lang="en-US" sz="1800" b="0" i="0" u="none" strike="noStrike" noProof="0">
                          <a:latin typeface="Calibri"/>
                        </a:rPr>
                        <a:t>3D terrain visualization of GIS data</a:t>
                      </a:r>
                    </a:p>
                    <a:p>
                      <a:pPr lvl="0">
                        <a:buNone/>
                      </a:pPr>
                      <a:endParaRPr lang="en-US" sz="1800" b="0" i="0" u="none" strike="noStrike" noProof="0">
                        <a:latin typeface="Calibri"/>
                      </a:endParaRPr>
                    </a:p>
                  </a:txBody>
                  <a:tcPr/>
                </a:tc>
                <a:tc>
                  <a:txBody>
                    <a:bodyPr/>
                    <a:lstStyle/>
                    <a:p>
                      <a:pPr lvl="0" algn="l">
                        <a:lnSpc>
                          <a:spcPct val="100000"/>
                        </a:lnSpc>
                        <a:spcBef>
                          <a:spcPts val="0"/>
                        </a:spcBef>
                        <a:spcAft>
                          <a:spcPts val="0"/>
                        </a:spcAft>
                        <a:buNone/>
                      </a:pPr>
                      <a:r>
                        <a:rPr lang="en-US" sz="1800" b="1" i="0" u="none" strike="noStrike" noProof="0">
                          <a:latin typeface="Calibri"/>
                        </a:rPr>
                        <a:t>Blender</a:t>
                      </a:r>
                    </a:p>
                    <a:p>
                      <a:pPr lvl="0" algn="l">
                        <a:lnSpc>
                          <a:spcPct val="100000"/>
                        </a:lnSpc>
                        <a:spcBef>
                          <a:spcPts val="0"/>
                        </a:spcBef>
                        <a:spcAft>
                          <a:spcPts val="0"/>
                        </a:spcAft>
                        <a:buNone/>
                      </a:pPr>
                      <a:endParaRPr lang="en-US" sz="1800" b="1" i="0" u="none" strike="noStrike" noProof="0">
                        <a:latin typeface="Calibri"/>
                      </a:endParaRPr>
                    </a:p>
                    <a:p>
                      <a:pPr lvl="0" algn="l">
                        <a:lnSpc>
                          <a:spcPct val="100000"/>
                        </a:lnSpc>
                        <a:spcBef>
                          <a:spcPts val="0"/>
                        </a:spcBef>
                        <a:spcAft>
                          <a:spcPts val="0"/>
                        </a:spcAft>
                        <a:buNone/>
                      </a:pPr>
                      <a:r>
                        <a:rPr lang="en-US" sz="1800" b="0" i="0" u="none" strike="noStrike" noProof="0">
                          <a:solidFill>
                            <a:schemeClr val="tx1"/>
                          </a:solidFill>
                        </a:rPr>
                        <a:t>Free game development engine</a:t>
                      </a:r>
                      <a:endParaRPr lang="en-US">
                        <a:solidFill>
                          <a:schemeClr val="tx1"/>
                        </a:solidFill>
                      </a:endParaRPr>
                    </a:p>
                  </a:txBody>
                  <a:tcPr/>
                </a:tc>
                <a:extLst>
                  <a:ext uri="{0D108BD9-81ED-4DB2-BD59-A6C34878D82A}">
                    <a16:rowId xmlns:a16="http://schemas.microsoft.com/office/drawing/2014/main" val="3473414321"/>
                  </a:ext>
                </a:extLst>
              </a:tr>
            </a:tbl>
          </a:graphicData>
        </a:graphic>
      </p:graphicFrame>
    </p:spTree>
    <p:extLst>
      <p:ext uri="{BB962C8B-B14F-4D97-AF65-F5344CB8AC3E}">
        <p14:creationId xmlns:p14="http://schemas.microsoft.com/office/powerpoint/2010/main" val="1219301207"/>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EA28-8B7F-4034-492B-5B7B7C5BF631}"/>
              </a:ext>
            </a:extLst>
          </p:cNvPr>
          <p:cNvSpPr>
            <a:spLocks noGrp="1"/>
          </p:cNvSpPr>
          <p:nvPr>
            <p:ph type="title"/>
          </p:nvPr>
        </p:nvSpPr>
        <p:spPr/>
        <p:txBody>
          <a:bodyPr/>
          <a:lstStyle/>
          <a:p>
            <a:r>
              <a:rPr lang="en-GB" b="1">
                <a:solidFill>
                  <a:schemeClr val="bg1"/>
                </a:solidFill>
                <a:cs typeface="Calibri Light"/>
              </a:rPr>
              <a:t>Research Gap 02.</a:t>
            </a:r>
            <a:endParaRPr lang="en-GB" b="1">
              <a:solidFill>
                <a:schemeClr val="bg1"/>
              </a:solidFill>
            </a:endParaRPr>
          </a:p>
        </p:txBody>
      </p:sp>
      <p:sp>
        <p:nvSpPr>
          <p:cNvPr id="3" name="Content Placeholder 2">
            <a:extLst>
              <a:ext uri="{FF2B5EF4-FFF2-40B4-BE49-F238E27FC236}">
                <a16:creationId xmlns:a16="http://schemas.microsoft.com/office/drawing/2014/main" id="{D3065C42-A0C9-3A29-79FB-0E9749CA6400}"/>
              </a:ext>
            </a:extLst>
          </p:cNvPr>
          <p:cNvSpPr>
            <a:spLocks noGrp="1"/>
          </p:cNvSpPr>
          <p:nvPr>
            <p:ph idx="1"/>
          </p:nvPr>
        </p:nvSpPr>
        <p:spPr/>
        <p:txBody>
          <a:bodyPr vert="horz" lIns="91440" tIns="45720" rIns="91440" bIns="45720" rtlCol="0" anchor="t">
            <a:normAutofit/>
          </a:bodyPr>
          <a:lstStyle/>
          <a:p>
            <a:r>
              <a:rPr lang="en-US">
                <a:solidFill>
                  <a:schemeClr val="bg1"/>
                </a:solidFill>
                <a:ea typeface="+mn-lt"/>
                <a:cs typeface="+mn-lt"/>
              </a:rPr>
              <a:t>Student assessment system needs a detailed feedback than just giving an evaluation</a:t>
            </a:r>
          </a:p>
          <a:p>
            <a:endParaRPr lang="en-US">
              <a:solidFill>
                <a:schemeClr val="bg1"/>
              </a:solidFill>
              <a:ea typeface="+mn-lt"/>
              <a:cs typeface="+mn-lt"/>
            </a:endParaRPr>
          </a:p>
          <a:p>
            <a:r>
              <a:rPr lang="en-US" b="1">
                <a:solidFill>
                  <a:schemeClr val="bg1"/>
                </a:solidFill>
                <a:ea typeface="+mn-lt"/>
                <a:cs typeface="+mn-lt"/>
              </a:rPr>
              <a:t>Proposed System</a:t>
            </a:r>
          </a:p>
          <a:p>
            <a:pPr lvl="1"/>
            <a:r>
              <a:rPr lang="en-US">
                <a:solidFill>
                  <a:schemeClr val="bg1"/>
                </a:solidFill>
                <a:ea typeface="+mn-lt"/>
                <a:cs typeface="+mn-lt"/>
              </a:rPr>
              <a:t>Improved and efficient feedback systems with case by case feedback system for students.</a:t>
            </a:r>
            <a:r>
              <a:rPr lang="en-US">
                <a:ea typeface="+mn-lt"/>
                <a:cs typeface="+mn-lt"/>
              </a:rPr>
              <a:t> </a:t>
            </a:r>
            <a:r>
              <a:rPr lang="en-US">
                <a:solidFill>
                  <a:schemeClr val="bg1"/>
                </a:solidFill>
                <a:ea typeface="+mn-lt"/>
                <a:cs typeface="+mn-lt"/>
              </a:rPr>
              <a:t> </a:t>
            </a:r>
            <a:endParaRPr lang="en-US">
              <a:solidFill>
                <a:schemeClr val="bg1"/>
              </a:solidFill>
              <a:cs typeface="Calibri"/>
            </a:endParaRPr>
          </a:p>
          <a:p>
            <a:endParaRPr lang="en-GB">
              <a:cs typeface="Calibri"/>
            </a:endParaRPr>
          </a:p>
        </p:txBody>
      </p:sp>
      <p:pic>
        <p:nvPicPr>
          <p:cNvPr id="4" name="Picture 4" descr="Icon&#10;&#10;Description automatically generated">
            <a:extLst>
              <a:ext uri="{FF2B5EF4-FFF2-40B4-BE49-F238E27FC236}">
                <a16:creationId xmlns:a16="http://schemas.microsoft.com/office/drawing/2014/main" id="{54E320E3-5744-1E5A-ECCD-5D263674E8E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91337" y="4325248"/>
            <a:ext cx="4064793" cy="1969880"/>
          </a:xfrm>
          <a:prstGeom prst="rect">
            <a:avLst/>
          </a:prstGeom>
        </p:spPr>
      </p:pic>
    </p:spTree>
    <p:extLst>
      <p:ext uri="{BB962C8B-B14F-4D97-AF65-F5344CB8AC3E}">
        <p14:creationId xmlns:p14="http://schemas.microsoft.com/office/powerpoint/2010/main" val="374203551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702C-F8D4-2732-A16F-777B87A5C33B}"/>
              </a:ext>
            </a:extLst>
          </p:cNvPr>
          <p:cNvSpPr>
            <a:spLocks noGrp="1"/>
          </p:cNvSpPr>
          <p:nvPr>
            <p:ph type="title"/>
          </p:nvPr>
        </p:nvSpPr>
        <p:spPr/>
        <p:txBody>
          <a:bodyPr/>
          <a:lstStyle/>
          <a:p>
            <a:r>
              <a:rPr lang="en-US" b="1">
                <a:solidFill>
                  <a:schemeClr val="bg1"/>
                </a:solidFill>
                <a:cs typeface="Calibri Light"/>
              </a:rPr>
              <a:t>Research Gap 03.</a:t>
            </a:r>
            <a:endParaRPr lang="en-US" b="1">
              <a:solidFill>
                <a:schemeClr val="bg1"/>
              </a:solidFill>
            </a:endParaRPr>
          </a:p>
        </p:txBody>
      </p:sp>
      <p:sp>
        <p:nvSpPr>
          <p:cNvPr id="3" name="Content Placeholder 2">
            <a:extLst>
              <a:ext uri="{FF2B5EF4-FFF2-40B4-BE49-F238E27FC236}">
                <a16:creationId xmlns:a16="http://schemas.microsoft.com/office/drawing/2014/main" id="{C01B49B9-C551-10E7-F82F-7DBDCF6F65FC}"/>
              </a:ext>
            </a:extLst>
          </p:cNvPr>
          <p:cNvSpPr>
            <a:spLocks noGrp="1"/>
          </p:cNvSpPr>
          <p:nvPr>
            <p:ph idx="1"/>
          </p:nvPr>
        </p:nvSpPr>
        <p:spPr/>
        <p:txBody>
          <a:bodyPr vert="horz" lIns="91440" tIns="45720" rIns="91440" bIns="45720" rtlCol="0" anchor="t">
            <a:normAutofit/>
          </a:bodyPr>
          <a:lstStyle/>
          <a:p>
            <a:r>
              <a:rPr lang="en-US">
                <a:solidFill>
                  <a:schemeClr val="bg1"/>
                </a:solidFill>
                <a:cs typeface="Calibri"/>
              </a:rPr>
              <a:t>For better analysis of the performance of students, keeping records is important.</a:t>
            </a:r>
            <a:endParaRPr lang="en-US">
              <a:solidFill>
                <a:schemeClr val="bg1"/>
              </a:solidFill>
              <a:ea typeface="+mn-lt"/>
              <a:cs typeface="+mn-lt"/>
            </a:endParaRPr>
          </a:p>
          <a:p>
            <a:endParaRPr lang="en-US">
              <a:cs typeface="Calibri"/>
            </a:endParaRPr>
          </a:p>
          <a:p>
            <a:r>
              <a:rPr lang="en-US" b="1">
                <a:solidFill>
                  <a:schemeClr val="bg1"/>
                </a:solidFill>
                <a:cs typeface="Calibri"/>
              </a:rPr>
              <a:t>Proposed System</a:t>
            </a:r>
            <a:endParaRPr lang="en-US">
              <a:solidFill>
                <a:schemeClr val="bg1"/>
              </a:solidFill>
              <a:ea typeface="+mn-lt"/>
              <a:cs typeface="+mn-lt"/>
            </a:endParaRPr>
          </a:p>
          <a:p>
            <a:pPr lvl="1"/>
            <a:r>
              <a:rPr lang="en-US">
                <a:solidFill>
                  <a:schemeClr val="bg1"/>
                </a:solidFill>
                <a:cs typeface="Calibri"/>
              </a:rPr>
              <a:t>Records of history of students including tracking logs, activity logs, evaluations, etc. for the admin.( ex: University, Institute) </a:t>
            </a:r>
            <a:endParaRPr lang="en-US">
              <a:solidFill>
                <a:schemeClr val="bg1"/>
              </a:solidFill>
              <a:ea typeface="+mn-lt"/>
              <a:cs typeface="+mn-lt"/>
            </a:endParaRPr>
          </a:p>
          <a:p>
            <a:endParaRPr lang="en-US" b="1">
              <a:solidFill>
                <a:schemeClr val="bg1"/>
              </a:solidFill>
              <a:cs typeface="Calibri"/>
            </a:endParaRPr>
          </a:p>
          <a:p>
            <a:endParaRPr lang="en-US">
              <a:cs typeface="Calibri"/>
            </a:endParaRPr>
          </a:p>
        </p:txBody>
      </p:sp>
      <p:pic>
        <p:nvPicPr>
          <p:cNvPr id="4" name="Picture 4">
            <a:extLst>
              <a:ext uri="{FF2B5EF4-FFF2-40B4-BE49-F238E27FC236}">
                <a16:creationId xmlns:a16="http://schemas.microsoft.com/office/drawing/2014/main" id="{71181A98-C98C-33E1-D85C-A133EE7EEEF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62962" y="4568818"/>
            <a:ext cx="3112293" cy="1982799"/>
          </a:xfrm>
          <a:prstGeom prst="rect">
            <a:avLst/>
          </a:prstGeom>
        </p:spPr>
      </p:pic>
    </p:spTree>
    <p:extLst>
      <p:ext uri="{BB962C8B-B14F-4D97-AF65-F5344CB8AC3E}">
        <p14:creationId xmlns:p14="http://schemas.microsoft.com/office/powerpoint/2010/main" val="390217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4DA8-72EF-5315-5542-DF9E8FD16ABA}"/>
              </a:ext>
            </a:extLst>
          </p:cNvPr>
          <p:cNvSpPr>
            <a:spLocks noGrp="1"/>
          </p:cNvSpPr>
          <p:nvPr>
            <p:ph type="title"/>
          </p:nvPr>
        </p:nvSpPr>
        <p:spPr/>
        <p:txBody>
          <a:bodyPr/>
          <a:lstStyle/>
          <a:p>
            <a:r>
              <a:rPr lang="en-GB" b="1">
                <a:solidFill>
                  <a:schemeClr val="bg1"/>
                </a:solidFill>
                <a:cs typeface="Calibri Light"/>
              </a:rPr>
              <a:t>Recaps</a:t>
            </a:r>
          </a:p>
        </p:txBody>
      </p:sp>
      <p:sp>
        <p:nvSpPr>
          <p:cNvPr id="3" name="Content Placeholder 2">
            <a:extLst>
              <a:ext uri="{FF2B5EF4-FFF2-40B4-BE49-F238E27FC236}">
                <a16:creationId xmlns:a16="http://schemas.microsoft.com/office/drawing/2014/main" id="{B279C011-E89C-E0EC-B1FE-CDD94C461B75}"/>
              </a:ext>
            </a:extLst>
          </p:cNvPr>
          <p:cNvSpPr>
            <a:spLocks noGrp="1"/>
          </p:cNvSpPr>
          <p:nvPr>
            <p:ph idx="1"/>
          </p:nvPr>
        </p:nvSpPr>
        <p:spPr/>
        <p:txBody>
          <a:bodyPr vert="horz" lIns="91440" tIns="45720" rIns="91440" bIns="45720" rtlCol="0" anchor="t">
            <a:normAutofit/>
          </a:bodyPr>
          <a:lstStyle/>
          <a:p>
            <a:r>
              <a:rPr lang="en-GB">
                <a:solidFill>
                  <a:schemeClr val="bg1"/>
                </a:solidFill>
                <a:cs typeface="Calibri"/>
              </a:rPr>
              <a:t>Virtual patient systems has been implemented using various approaches</a:t>
            </a:r>
            <a:endParaRPr lang="en-US">
              <a:solidFill>
                <a:schemeClr val="bg1"/>
              </a:solidFill>
              <a:cs typeface="Calibri" panose="020F0502020204030204"/>
            </a:endParaRPr>
          </a:p>
          <a:p>
            <a:pPr lvl="1"/>
            <a:r>
              <a:rPr lang="en-GB">
                <a:solidFill>
                  <a:schemeClr val="bg1"/>
                </a:solidFill>
                <a:cs typeface="Calibri"/>
              </a:rPr>
              <a:t>Ex : haptic based, web-based, chat system, virtual patient</a:t>
            </a:r>
          </a:p>
          <a:p>
            <a:r>
              <a:rPr lang="en-GB">
                <a:solidFill>
                  <a:schemeClr val="bg1"/>
                </a:solidFill>
                <a:cs typeface="Calibri"/>
              </a:rPr>
              <a:t>Systems for student skill training can be implemented with evaluation and feedback systems</a:t>
            </a:r>
          </a:p>
          <a:p>
            <a:r>
              <a:rPr lang="en-GB">
                <a:solidFill>
                  <a:schemeClr val="bg1"/>
                </a:solidFill>
                <a:cs typeface="Calibri"/>
              </a:rPr>
              <a:t>Game engines can be utilized to design a manikin patient system including 3D graphics </a:t>
            </a:r>
          </a:p>
          <a:p>
            <a:endParaRPr lang="en-GB">
              <a:solidFill>
                <a:schemeClr val="bg1"/>
              </a:solidFill>
              <a:cs typeface="Calibri"/>
            </a:endParaRPr>
          </a:p>
          <a:p>
            <a:endParaRPr lang="en-GB">
              <a:solidFill>
                <a:schemeClr val="bg1"/>
              </a:solidFill>
              <a:cs typeface="Calibri"/>
            </a:endParaRPr>
          </a:p>
        </p:txBody>
      </p:sp>
    </p:spTree>
    <p:extLst>
      <p:ext uri="{BB962C8B-B14F-4D97-AF65-F5344CB8AC3E}">
        <p14:creationId xmlns:p14="http://schemas.microsoft.com/office/powerpoint/2010/main" val="214132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22ED-C9FC-6853-3705-DD11FE751327}"/>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b="1" kern="1200" cap="none">
                <a:solidFill>
                  <a:schemeClr val="bg1"/>
                </a:solidFill>
                <a:latin typeface="+mj-lt"/>
                <a:ea typeface="+mj-ea"/>
                <a:cs typeface="+mj-cs"/>
              </a:rPr>
              <a:t>Thank You</a:t>
            </a:r>
            <a:endParaRPr lang="en-US" sz="4000" b="1" kern="1200" cap="all">
              <a:solidFill>
                <a:schemeClr val="bg1"/>
              </a:solidFill>
              <a:latin typeface="+mj-lt"/>
              <a:cs typeface="Calibri Light"/>
            </a:endParaRPr>
          </a:p>
        </p:txBody>
      </p:sp>
    </p:spTree>
    <p:extLst>
      <p:ext uri="{BB962C8B-B14F-4D97-AF65-F5344CB8AC3E}">
        <p14:creationId xmlns:p14="http://schemas.microsoft.com/office/powerpoint/2010/main" val="278057828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5C2521-3B7F-7527-C4A9-816B37C021C1}"/>
              </a:ext>
            </a:extLst>
          </p:cNvPr>
          <p:cNvSpPr>
            <a:spLocks noGrp="1"/>
          </p:cNvSpPr>
          <p:nvPr>
            <p:ph type="body" sz="quarter" idx="10"/>
          </p:nvPr>
        </p:nvSpPr>
        <p:spPr>
          <a:xfrm>
            <a:off x="831529" y="363699"/>
            <a:ext cx="11573197" cy="724247"/>
          </a:xfrm>
        </p:spPr>
        <p:txBody>
          <a:bodyPr lIns="91440" tIns="45720" rIns="91440" bIns="45720" anchor="ctr"/>
          <a:lstStyle/>
          <a:p>
            <a:pPr algn="l"/>
            <a:r>
              <a:rPr lang="en-GB" b="1">
                <a:solidFill>
                  <a:srgbClr val="FFFFFF"/>
                </a:solidFill>
                <a:latin typeface="Calibri Light"/>
                <a:cs typeface="Calibri Light"/>
              </a:rPr>
              <a:t>Background</a:t>
            </a:r>
            <a:endParaRPr lang="en-US">
              <a:solidFill>
                <a:srgbClr val="FFFFFF"/>
              </a:solidFill>
            </a:endParaRPr>
          </a:p>
        </p:txBody>
      </p:sp>
      <p:sp>
        <p:nvSpPr>
          <p:cNvPr id="4" name="Rectangle 3">
            <a:extLst>
              <a:ext uri="{FF2B5EF4-FFF2-40B4-BE49-F238E27FC236}">
                <a16:creationId xmlns:a16="http://schemas.microsoft.com/office/drawing/2014/main" id="{C9422BC0-2AF1-4D6D-EAAE-2F382BF0DD83}"/>
              </a:ext>
            </a:extLst>
          </p:cNvPr>
          <p:cNvSpPr/>
          <p:nvPr/>
        </p:nvSpPr>
        <p:spPr>
          <a:xfrm>
            <a:off x="1570549" y="1448226"/>
            <a:ext cx="4070958" cy="954107"/>
          </a:xfrm>
          <a:prstGeom prst="rect">
            <a:avLst/>
          </a:prstGeom>
        </p:spPr>
        <p:txBody>
          <a:bodyPr wrap="square" lIns="91440" tIns="45720" rIns="91440" bIns="45720" anchor="t">
            <a:spAutoFit/>
          </a:bodyPr>
          <a:lstStyle/>
          <a:p>
            <a:endParaRPr lang="en-GB" sz="2800" b="1">
              <a:solidFill>
                <a:schemeClr val="accent6">
                  <a:lumMod val="75000"/>
                </a:schemeClr>
              </a:solidFill>
              <a:latin typeface="Calibri Light"/>
              <a:ea typeface="Arial Unicode MS"/>
              <a:cs typeface="Calibri Light"/>
            </a:endParaRPr>
          </a:p>
          <a:p>
            <a:pPr algn="r"/>
            <a:endParaRPr lang="en-US" sz="2800">
              <a:solidFill>
                <a:schemeClr val="accent6"/>
              </a:solidFill>
              <a:cs typeface="Arial"/>
            </a:endParaRPr>
          </a:p>
        </p:txBody>
      </p:sp>
      <p:sp>
        <p:nvSpPr>
          <p:cNvPr id="5" name="TextBox 4">
            <a:extLst>
              <a:ext uri="{FF2B5EF4-FFF2-40B4-BE49-F238E27FC236}">
                <a16:creationId xmlns:a16="http://schemas.microsoft.com/office/drawing/2014/main" id="{87FA596A-B42E-3EF9-1553-4D0798E95E00}"/>
              </a:ext>
            </a:extLst>
          </p:cNvPr>
          <p:cNvSpPr txBox="1"/>
          <p:nvPr/>
        </p:nvSpPr>
        <p:spPr>
          <a:xfrm>
            <a:off x="914400" y="1801505"/>
            <a:ext cx="764502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solidFill>
                  <a:schemeClr val="bg1"/>
                </a:solidFill>
                <a:latin typeface="Calibri"/>
                <a:cs typeface="Segoe UI"/>
              </a:rPr>
              <a:t>Dental Students</a:t>
            </a:r>
            <a:r>
              <a:rPr lang="en-US" sz="2000">
                <a:solidFill>
                  <a:schemeClr val="bg1"/>
                </a:solidFill>
                <a:latin typeface="Calibri"/>
                <a:cs typeface="Segoe UI"/>
              </a:rPr>
              <a:t>​</a:t>
            </a:r>
          </a:p>
          <a:p>
            <a:pPr algn="just"/>
            <a:r>
              <a:rPr lang="en-US" sz="2000">
                <a:solidFill>
                  <a:schemeClr val="bg1"/>
                </a:solidFill>
                <a:latin typeface="Calibri"/>
                <a:cs typeface="Segoe UI"/>
              </a:rPr>
              <a:t>​</a:t>
            </a:r>
          </a:p>
          <a:p>
            <a:pPr marL="342900" indent="-342900">
              <a:buFont typeface="Arial"/>
              <a:buChar char="•"/>
            </a:pPr>
            <a:r>
              <a:rPr lang="en-US" sz="2000">
                <a:solidFill>
                  <a:schemeClr val="bg1"/>
                </a:solidFill>
                <a:latin typeface="Calibri"/>
                <a:cs typeface="Arial"/>
              </a:rPr>
              <a:t>Appropriate patient assessment is a basic skill that would be required in any clinical discipline.​</a:t>
            </a:r>
          </a:p>
          <a:p>
            <a:pPr marL="342900" indent="-342900" algn="just">
              <a:buFont typeface="Arial"/>
              <a:buChar char="•"/>
            </a:pPr>
            <a:r>
              <a:rPr lang="en-US" sz="2000">
                <a:solidFill>
                  <a:schemeClr val="bg1"/>
                </a:solidFill>
                <a:latin typeface="Calibri"/>
                <a:cs typeface="Arial"/>
              </a:rPr>
              <a:t>This includes proper history taking, adequate examination of the patient and the decision on the required investigations.​</a:t>
            </a:r>
          </a:p>
          <a:p>
            <a:pPr algn="just">
              <a:buChar char="•"/>
            </a:pPr>
            <a:endParaRPr lang="en-US" sz="2000">
              <a:solidFill>
                <a:schemeClr val="bg1"/>
              </a:solidFill>
              <a:latin typeface="Calibri"/>
              <a:cs typeface="Arial"/>
            </a:endParaRPr>
          </a:p>
          <a:p>
            <a:pPr algn="just"/>
            <a:r>
              <a:rPr lang="en-US" sz="2000" b="1">
                <a:solidFill>
                  <a:schemeClr val="bg1"/>
                </a:solidFill>
                <a:latin typeface="Calibri"/>
                <a:cs typeface="Segoe UI"/>
              </a:rPr>
              <a:t>Manikin Patients</a:t>
            </a:r>
            <a:r>
              <a:rPr lang="en-US" sz="2000">
                <a:solidFill>
                  <a:schemeClr val="bg1"/>
                </a:solidFill>
                <a:latin typeface="Calibri"/>
                <a:cs typeface="Segoe UI"/>
              </a:rPr>
              <a:t>​</a:t>
            </a:r>
          </a:p>
          <a:p>
            <a:pPr algn="just"/>
            <a:r>
              <a:rPr lang="en-US" sz="2000">
                <a:solidFill>
                  <a:schemeClr val="bg1"/>
                </a:solidFill>
                <a:latin typeface="Calibri"/>
                <a:cs typeface="Segoe UI"/>
              </a:rPr>
              <a:t>​</a:t>
            </a:r>
          </a:p>
          <a:p>
            <a:pPr marL="342900" indent="-342900" algn="just">
              <a:buFont typeface="Arial"/>
              <a:buChar char="•"/>
            </a:pPr>
            <a:r>
              <a:rPr lang="en-US" sz="2000">
                <a:solidFill>
                  <a:schemeClr val="bg1"/>
                </a:solidFill>
                <a:latin typeface="Calibri"/>
                <a:cs typeface="Arial"/>
              </a:rPr>
              <a:t>Manikin patients are used for repetitive and deliberate practice​</a:t>
            </a:r>
          </a:p>
          <a:p>
            <a:pPr marL="342900" indent="-342900" algn="just">
              <a:buFont typeface="Arial"/>
              <a:buChar char="•"/>
            </a:pPr>
            <a:r>
              <a:rPr lang="en-US" sz="2000">
                <a:solidFill>
                  <a:schemeClr val="bg1"/>
                </a:solidFill>
                <a:latin typeface="Calibri"/>
                <a:cs typeface="Calibri"/>
              </a:rPr>
              <a:t>Record keeping, reproducibility, assessment</a:t>
            </a:r>
            <a:endParaRPr lang="en-US" sz="2000">
              <a:solidFill>
                <a:schemeClr val="bg1"/>
              </a:solidFill>
              <a:latin typeface="Calibri"/>
              <a:cs typeface="Arial"/>
            </a:endParaRPr>
          </a:p>
        </p:txBody>
      </p:sp>
      <p:pic>
        <p:nvPicPr>
          <p:cNvPr id="3" name="Picture 5" descr="Graphical user interface, website&#10;&#10;Description automatically generated">
            <a:extLst>
              <a:ext uri="{FF2B5EF4-FFF2-40B4-BE49-F238E27FC236}">
                <a16:creationId xmlns:a16="http://schemas.microsoft.com/office/drawing/2014/main" id="{2BCC77ED-EE95-C49B-6382-72DA3C0E9CE0}"/>
              </a:ext>
            </a:extLst>
          </p:cNvPr>
          <p:cNvPicPr>
            <a:picLocks noChangeAspect="1"/>
          </p:cNvPicPr>
          <p:nvPr/>
        </p:nvPicPr>
        <p:blipFill>
          <a:blip r:embed="rId2"/>
          <a:stretch>
            <a:fillRect/>
          </a:stretch>
        </p:blipFill>
        <p:spPr>
          <a:xfrm>
            <a:off x="8268477" y="3474659"/>
            <a:ext cx="3494616" cy="2618316"/>
          </a:xfrm>
          <a:prstGeom prst="rect">
            <a:avLst/>
          </a:prstGeom>
        </p:spPr>
      </p:pic>
    </p:spTree>
    <p:extLst>
      <p:ext uri="{BB962C8B-B14F-4D97-AF65-F5344CB8AC3E}">
        <p14:creationId xmlns:p14="http://schemas.microsoft.com/office/powerpoint/2010/main" val="163143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309C-E0D6-E0FE-FA0F-8B99F1128329}"/>
              </a:ext>
            </a:extLst>
          </p:cNvPr>
          <p:cNvSpPr>
            <a:spLocks noGrp="1"/>
          </p:cNvSpPr>
          <p:nvPr>
            <p:ph type="title"/>
          </p:nvPr>
        </p:nvSpPr>
        <p:spPr/>
        <p:txBody>
          <a:bodyPr/>
          <a:lstStyle/>
          <a:p>
            <a:r>
              <a:rPr lang="en-GB" b="1">
                <a:solidFill>
                  <a:schemeClr val="bg1"/>
                </a:solidFill>
                <a:ea typeface="+mj-lt"/>
                <a:cs typeface="+mj-lt"/>
              </a:rPr>
              <a:t>Motivation</a:t>
            </a:r>
            <a:endParaRPr lang="en-US" b="1" cap="none">
              <a:solidFill>
                <a:schemeClr val="bg1"/>
              </a:solidFill>
              <a:cs typeface="Calibri Light"/>
            </a:endParaRPr>
          </a:p>
        </p:txBody>
      </p:sp>
      <p:sp>
        <p:nvSpPr>
          <p:cNvPr id="3" name="Content Placeholder 2">
            <a:extLst>
              <a:ext uri="{FF2B5EF4-FFF2-40B4-BE49-F238E27FC236}">
                <a16:creationId xmlns:a16="http://schemas.microsoft.com/office/drawing/2014/main" id="{6828DC26-6909-EBF3-FD98-B18BF532197D}"/>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sz="2400">
                <a:solidFill>
                  <a:schemeClr val="bg1"/>
                </a:solidFill>
                <a:ea typeface="+mn-lt"/>
                <a:cs typeface="+mn-lt"/>
              </a:rPr>
              <a:t> Need for training in adequate</a:t>
            </a:r>
            <a:endParaRPr lang="en-US">
              <a:solidFill>
                <a:schemeClr val="bg1"/>
              </a:solidFill>
              <a:ea typeface="+mn-lt"/>
              <a:cs typeface="+mn-lt"/>
            </a:endParaRPr>
          </a:p>
          <a:p>
            <a:pPr marL="1257300" lvl="2" indent="-342900">
              <a:buAutoNum type="arabicPeriod"/>
            </a:pPr>
            <a:r>
              <a:rPr lang="en-US" sz="1600">
                <a:solidFill>
                  <a:schemeClr val="bg1"/>
                </a:solidFill>
                <a:ea typeface="+mn-lt"/>
                <a:cs typeface="+mn-lt"/>
              </a:rPr>
              <a:t>Patient assessment </a:t>
            </a:r>
            <a:endParaRPr lang="en-US" sz="1600">
              <a:solidFill>
                <a:schemeClr val="bg1"/>
              </a:solidFill>
              <a:cs typeface="Calibri"/>
            </a:endParaRPr>
          </a:p>
          <a:p>
            <a:pPr marL="1257300" lvl="2" indent="-342900">
              <a:buAutoNum type="arabicPeriod"/>
            </a:pPr>
            <a:r>
              <a:rPr lang="en-US" sz="1600">
                <a:solidFill>
                  <a:schemeClr val="bg1"/>
                </a:solidFill>
                <a:ea typeface="+mn-lt"/>
                <a:cs typeface="+mn-lt"/>
              </a:rPr>
              <a:t>Clinical reasoning methods </a:t>
            </a:r>
            <a:endParaRPr lang="en-US" sz="1600">
              <a:solidFill>
                <a:schemeClr val="bg1"/>
              </a:solidFill>
              <a:cs typeface="Calibri"/>
            </a:endParaRPr>
          </a:p>
          <a:p>
            <a:pPr marL="1257300" lvl="2" indent="-342900">
              <a:buAutoNum type="arabicPeriod"/>
            </a:pPr>
            <a:r>
              <a:rPr lang="en-US" sz="1600">
                <a:solidFill>
                  <a:schemeClr val="bg1"/>
                </a:solidFill>
                <a:ea typeface="+mn-lt"/>
                <a:cs typeface="+mn-lt"/>
              </a:rPr>
              <a:t>Problem based decision making</a:t>
            </a:r>
          </a:p>
          <a:p>
            <a:pPr marL="457200" indent="-457200">
              <a:buAutoNum type="arabicPeriod"/>
            </a:pPr>
            <a:r>
              <a:rPr lang="en-US" sz="2400">
                <a:solidFill>
                  <a:schemeClr val="bg1"/>
                </a:solidFill>
                <a:ea typeface="+mn-lt"/>
                <a:cs typeface="+mn-lt"/>
              </a:rPr>
              <a:t>Less human resources  </a:t>
            </a:r>
            <a:endParaRPr lang="en-US">
              <a:solidFill>
                <a:schemeClr val="bg1"/>
              </a:solidFill>
              <a:cs typeface="Calibri"/>
            </a:endParaRPr>
          </a:p>
          <a:p>
            <a:pPr marL="457200" indent="-457200">
              <a:buAutoNum type="arabicPeriod"/>
            </a:pPr>
            <a:r>
              <a:rPr lang="en-US" sz="2400">
                <a:solidFill>
                  <a:schemeClr val="bg1"/>
                </a:solidFill>
                <a:ea typeface="+mn-lt"/>
                <a:cs typeface="+mn-lt"/>
              </a:rPr>
              <a:t>Less chances for a real time tutoring </a:t>
            </a:r>
            <a:endParaRPr lang="en-US">
              <a:solidFill>
                <a:schemeClr val="bg1"/>
              </a:solidFill>
              <a:ea typeface="+mn-lt"/>
              <a:cs typeface="+mn-lt"/>
            </a:endParaRPr>
          </a:p>
          <a:p>
            <a:pPr marL="0" indent="0">
              <a:buNone/>
            </a:pPr>
            <a:r>
              <a:rPr lang="en-US" sz="2400">
                <a:solidFill>
                  <a:schemeClr val="bg1"/>
                </a:solidFill>
                <a:ea typeface="+mn-lt"/>
                <a:cs typeface="+mn-lt"/>
              </a:rPr>
              <a:t>       system to improve skill training </a:t>
            </a:r>
            <a:endParaRPr lang="en-US" sz="2400">
              <a:solidFill>
                <a:schemeClr val="bg1"/>
              </a:solidFill>
              <a:cs typeface="Calibri"/>
            </a:endParaRPr>
          </a:p>
          <a:p>
            <a:pPr marL="305435" indent="-305435"/>
            <a:endParaRPr lang="en-US" sz="2400">
              <a:solidFill>
                <a:schemeClr val="bg1"/>
              </a:solidFill>
              <a:cs typeface="Calibri"/>
            </a:endParaRPr>
          </a:p>
          <a:p>
            <a:pPr marL="305435" indent="-305435"/>
            <a:endParaRPr lang="en-US"/>
          </a:p>
          <a:p>
            <a:pPr marL="305435" indent="-305435"/>
            <a:endParaRPr lang="en-US" sz="2000"/>
          </a:p>
          <a:p>
            <a:pPr marL="0" indent="0">
              <a:buNone/>
            </a:pPr>
            <a:endParaRPr lang="en-US" sz="2000"/>
          </a:p>
        </p:txBody>
      </p:sp>
      <p:pic>
        <p:nvPicPr>
          <p:cNvPr id="6" name="Picture 6" descr="A picture containing footwear&#10;&#10;Description automatically generated">
            <a:extLst>
              <a:ext uri="{FF2B5EF4-FFF2-40B4-BE49-F238E27FC236}">
                <a16:creationId xmlns:a16="http://schemas.microsoft.com/office/drawing/2014/main" id="{7DB93011-750E-B786-6759-E1EB6E74C192}"/>
              </a:ext>
            </a:extLst>
          </p:cNvPr>
          <p:cNvPicPr>
            <a:picLocks noChangeAspect="1"/>
          </p:cNvPicPr>
          <p:nvPr/>
        </p:nvPicPr>
        <p:blipFill>
          <a:blip r:embed="rId3"/>
          <a:stretch>
            <a:fillRect/>
          </a:stretch>
        </p:blipFill>
        <p:spPr>
          <a:xfrm>
            <a:off x="8382195" y="2796866"/>
            <a:ext cx="3433313" cy="1867031"/>
          </a:xfrm>
          <a:prstGeom prst="rect">
            <a:avLst/>
          </a:prstGeom>
        </p:spPr>
      </p:pic>
      <p:pic>
        <p:nvPicPr>
          <p:cNvPr id="5" name="Picture 6">
            <a:extLst>
              <a:ext uri="{FF2B5EF4-FFF2-40B4-BE49-F238E27FC236}">
                <a16:creationId xmlns:a16="http://schemas.microsoft.com/office/drawing/2014/main" id="{B37A0A18-CE64-279F-FC40-047DF49E8940}"/>
              </a:ext>
            </a:extLst>
          </p:cNvPr>
          <p:cNvPicPr>
            <a:picLocks noChangeAspect="1"/>
          </p:cNvPicPr>
          <p:nvPr/>
        </p:nvPicPr>
        <p:blipFill>
          <a:blip r:embed="rId4"/>
          <a:stretch>
            <a:fillRect/>
          </a:stretch>
        </p:blipFill>
        <p:spPr>
          <a:xfrm>
            <a:off x="6217228" y="4410075"/>
            <a:ext cx="3422072" cy="1958686"/>
          </a:xfrm>
          <a:prstGeom prst="rect">
            <a:avLst/>
          </a:prstGeom>
        </p:spPr>
      </p:pic>
      <p:pic>
        <p:nvPicPr>
          <p:cNvPr id="8" name="Picture 4" descr="A screenshot of a video game&#10;&#10;Description automatically generated">
            <a:extLst>
              <a:ext uri="{FF2B5EF4-FFF2-40B4-BE49-F238E27FC236}">
                <a16:creationId xmlns:a16="http://schemas.microsoft.com/office/drawing/2014/main" id="{0B9686CD-2CAD-3F60-9EDC-BE948B44676E}"/>
              </a:ext>
            </a:extLst>
          </p:cNvPr>
          <p:cNvPicPr>
            <a:picLocks noChangeAspect="1"/>
          </p:cNvPicPr>
          <p:nvPr/>
        </p:nvPicPr>
        <p:blipFill rotWithShape="1">
          <a:blip r:embed="rId5"/>
          <a:srcRect l="32586" t="28205" r="31926" b="33063"/>
          <a:stretch/>
        </p:blipFill>
        <p:spPr>
          <a:xfrm>
            <a:off x="6218383" y="661082"/>
            <a:ext cx="3731110" cy="2519370"/>
          </a:xfrm>
          <a:prstGeom prst="rect">
            <a:avLst/>
          </a:prstGeom>
        </p:spPr>
      </p:pic>
    </p:spTree>
    <p:extLst>
      <p:ext uri="{BB962C8B-B14F-4D97-AF65-F5344CB8AC3E}">
        <p14:creationId xmlns:p14="http://schemas.microsoft.com/office/powerpoint/2010/main" val="301700382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D1EF-F2DC-616A-EB7B-2102E4939D40}"/>
              </a:ext>
            </a:extLst>
          </p:cNvPr>
          <p:cNvSpPr>
            <a:spLocks noGrp="1"/>
          </p:cNvSpPr>
          <p:nvPr>
            <p:ph type="title"/>
          </p:nvPr>
        </p:nvSpPr>
        <p:spPr/>
        <p:txBody>
          <a:bodyPr/>
          <a:lstStyle/>
          <a:p>
            <a:r>
              <a:rPr lang="en-GB" b="1">
                <a:solidFill>
                  <a:schemeClr val="bg1"/>
                </a:solidFill>
                <a:cs typeface="Calibri Light"/>
              </a:rPr>
              <a:t>Methodology</a:t>
            </a:r>
          </a:p>
        </p:txBody>
      </p:sp>
      <p:sp>
        <p:nvSpPr>
          <p:cNvPr id="3" name="Content Placeholder 2">
            <a:extLst>
              <a:ext uri="{FF2B5EF4-FFF2-40B4-BE49-F238E27FC236}">
                <a16:creationId xmlns:a16="http://schemas.microsoft.com/office/drawing/2014/main" id="{691701BE-5489-79B8-55E1-381823137100}"/>
              </a:ext>
            </a:extLst>
          </p:cNvPr>
          <p:cNvSpPr>
            <a:spLocks noGrp="1"/>
          </p:cNvSpPr>
          <p:nvPr>
            <p:ph idx="1"/>
          </p:nvPr>
        </p:nvSpPr>
        <p:spPr/>
        <p:txBody>
          <a:bodyPr vert="horz" lIns="91440" tIns="45720" rIns="91440" bIns="45720" rtlCol="0" anchor="t">
            <a:normAutofit fontScale="92500"/>
          </a:bodyPr>
          <a:lstStyle/>
          <a:p>
            <a:r>
              <a:rPr lang="en-GB">
                <a:solidFill>
                  <a:schemeClr val="bg1"/>
                </a:solidFill>
                <a:ea typeface="Calibri"/>
                <a:cs typeface="Calibri"/>
              </a:rPr>
              <a:t>Virtual simulators were considered under different approaches</a:t>
            </a:r>
          </a:p>
          <a:p>
            <a:pPr lvl="1"/>
            <a:r>
              <a:rPr lang="en-GB">
                <a:solidFill>
                  <a:schemeClr val="bg1"/>
                </a:solidFill>
                <a:ea typeface="Calibri"/>
                <a:cs typeface="Calibri"/>
              </a:rPr>
              <a:t>Haptic based devices and non-haptic based devices</a:t>
            </a:r>
          </a:p>
          <a:p>
            <a:pPr lvl="1"/>
            <a:r>
              <a:rPr lang="en-GB">
                <a:solidFill>
                  <a:schemeClr val="bg1"/>
                </a:solidFill>
                <a:ea typeface="Calibri"/>
                <a:cs typeface="Calibri"/>
              </a:rPr>
              <a:t>Problem based learning(PBL) approach -&gt;  PBL+ Intelligence tutoring systems(ITS)</a:t>
            </a:r>
          </a:p>
          <a:p>
            <a:pPr lvl="1"/>
            <a:r>
              <a:rPr lang="en-GB">
                <a:solidFill>
                  <a:schemeClr val="bg1"/>
                </a:solidFill>
                <a:ea typeface="Calibri"/>
                <a:cs typeface="Calibri"/>
              </a:rPr>
              <a:t>Medical related works -&gt; Dentistry related works</a:t>
            </a:r>
          </a:p>
          <a:p>
            <a:pPr lvl="1"/>
            <a:r>
              <a:rPr lang="en-GB">
                <a:solidFill>
                  <a:schemeClr val="bg1"/>
                </a:solidFill>
                <a:ea typeface="Calibri"/>
                <a:cs typeface="Calibri"/>
              </a:rPr>
              <a:t>Multimedia systems -&gt; apply 3D graphics</a:t>
            </a:r>
          </a:p>
          <a:p>
            <a:pPr lvl="1"/>
            <a:r>
              <a:rPr lang="en-GB">
                <a:solidFill>
                  <a:schemeClr val="bg1"/>
                </a:solidFill>
                <a:ea typeface="Calibri"/>
                <a:cs typeface="Calibri"/>
              </a:rPr>
              <a:t>Clinical training and clinical reasoning skills</a:t>
            </a:r>
          </a:p>
          <a:p>
            <a:pPr lvl="1"/>
            <a:r>
              <a:rPr lang="en-GB">
                <a:solidFill>
                  <a:schemeClr val="bg1"/>
                </a:solidFill>
                <a:ea typeface="Calibri"/>
                <a:cs typeface="Calibri"/>
              </a:rPr>
              <a:t>Game engines -&gt; use game engines in implementation of medical simulators</a:t>
            </a:r>
          </a:p>
          <a:p>
            <a:r>
              <a:rPr lang="en-GB">
                <a:solidFill>
                  <a:schemeClr val="bg1"/>
                </a:solidFill>
                <a:ea typeface="+mn-lt"/>
                <a:cs typeface="Calibri"/>
              </a:rPr>
              <a:t>Key words</a:t>
            </a:r>
          </a:p>
          <a:p>
            <a:pPr lvl="1"/>
            <a:r>
              <a:rPr lang="en-GB">
                <a:solidFill>
                  <a:schemeClr val="bg1"/>
                </a:solidFill>
                <a:ea typeface="+mn-lt"/>
                <a:cs typeface="Calibri"/>
              </a:rPr>
              <a:t>Problem-based</a:t>
            </a:r>
            <a:r>
              <a:rPr lang="en-GB">
                <a:solidFill>
                  <a:schemeClr val="bg1"/>
                </a:solidFill>
                <a:ea typeface="+mn-lt"/>
                <a:cs typeface="+mn-lt"/>
              </a:rPr>
              <a:t> learning, Dentistry, Virtual patients, Game engines, Virtual simulation</a:t>
            </a:r>
            <a:endParaRPr lang="en-GB">
              <a:solidFill>
                <a:schemeClr val="bg1"/>
              </a:solidFill>
              <a:cs typeface="Calibri"/>
            </a:endParaRPr>
          </a:p>
          <a:p>
            <a:r>
              <a:rPr lang="en-GB">
                <a:solidFill>
                  <a:schemeClr val="bg1"/>
                </a:solidFill>
                <a:cs typeface="Calibri"/>
              </a:rPr>
              <a:t>Resources from</a:t>
            </a:r>
          </a:p>
          <a:p>
            <a:pPr marL="457200" lvl="1" indent="0">
              <a:buNone/>
            </a:pPr>
            <a:r>
              <a:rPr lang="en-GB">
                <a:ea typeface="+mn-lt"/>
                <a:cs typeface="+mn-lt"/>
              </a:rPr>
              <a:t> </a:t>
            </a:r>
            <a:r>
              <a:rPr lang="en-GB">
                <a:solidFill>
                  <a:schemeClr val="bg1"/>
                </a:solidFill>
                <a:ea typeface="+mn-lt"/>
                <a:cs typeface="+mn-lt"/>
              </a:rPr>
              <a:t>Google scholar,</a:t>
            </a:r>
            <a:r>
              <a:rPr lang="en-GB" b="1">
                <a:solidFill>
                  <a:schemeClr val="bg1"/>
                </a:solidFill>
                <a:ea typeface="+mn-lt"/>
                <a:cs typeface="+mn-lt"/>
              </a:rPr>
              <a:t> </a:t>
            </a:r>
            <a:r>
              <a:rPr lang="en-GB">
                <a:solidFill>
                  <a:schemeClr val="bg1"/>
                </a:solidFill>
                <a:ea typeface="+mn-lt"/>
                <a:cs typeface="+mn-lt"/>
              </a:rPr>
              <a:t>PubMed</a:t>
            </a:r>
            <a:endParaRPr lang="en-GB">
              <a:solidFill>
                <a:schemeClr val="bg1"/>
              </a:solidFill>
              <a:cs typeface="Calibri"/>
            </a:endParaRPr>
          </a:p>
        </p:txBody>
      </p:sp>
    </p:spTree>
    <p:extLst>
      <p:ext uri="{BB962C8B-B14F-4D97-AF65-F5344CB8AC3E}">
        <p14:creationId xmlns:p14="http://schemas.microsoft.com/office/powerpoint/2010/main" val="528517084"/>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09FD-1A42-9D02-8FCB-3D4063E70F22}"/>
              </a:ext>
            </a:extLst>
          </p:cNvPr>
          <p:cNvSpPr>
            <a:spLocks noGrp="1"/>
          </p:cNvSpPr>
          <p:nvPr>
            <p:ph type="title"/>
          </p:nvPr>
        </p:nvSpPr>
        <p:spPr>
          <a:xfrm>
            <a:off x="838200" y="365125"/>
            <a:ext cx="10515600" cy="1109903"/>
          </a:xfrm>
        </p:spPr>
        <p:txBody>
          <a:bodyPr/>
          <a:lstStyle/>
          <a:p>
            <a:r>
              <a:rPr lang="en-GB" b="1">
                <a:solidFill>
                  <a:schemeClr val="bg1"/>
                </a:solidFill>
                <a:cs typeface="Calibri Light"/>
              </a:rPr>
              <a:t>Related Work</a:t>
            </a:r>
          </a:p>
        </p:txBody>
      </p:sp>
      <p:sp>
        <p:nvSpPr>
          <p:cNvPr id="3" name="Content Placeholder 2">
            <a:extLst>
              <a:ext uri="{FF2B5EF4-FFF2-40B4-BE49-F238E27FC236}">
                <a16:creationId xmlns:a16="http://schemas.microsoft.com/office/drawing/2014/main" id="{CDEC1FDF-0E40-72D5-4107-D228524FFAA0}"/>
              </a:ext>
            </a:extLst>
          </p:cNvPr>
          <p:cNvSpPr>
            <a:spLocks noGrp="1"/>
          </p:cNvSpPr>
          <p:nvPr>
            <p:ph idx="1"/>
          </p:nvPr>
        </p:nvSpPr>
        <p:spPr>
          <a:xfrm>
            <a:off x="838200" y="1379928"/>
            <a:ext cx="10515600" cy="5616543"/>
          </a:xfrm>
        </p:spPr>
        <p:txBody>
          <a:bodyPr vert="horz" lIns="91440" tIns="45720" rIns="91440" bIns="45720" rtlCol="0" anchor="t">
            <a:normAutofit fontScale="85000" lnSpcReduction="20000"/>
          </a:bodyPr>
          <a:lstStyle/>
          <a:p>
            <a:pPr marL="182880">
              <a:lnSpc>
                <a:spcPct val="120000"/>
              </a:lnSpc>
            </a:pPr>
            <a:r>
              <a:rPr lang="en-GB" sz="2400" b="1">
                <a:solidFill>
                  <a:schemeClr val="accent4"/>
                </a:solidFill>
                <a:cs typeface="Calibri"/>
              </a:rPr>
              <a:t>Web-SP[1]</a:t>
            </a:r>
            <a:r>
              <a:rPr lang="en-GB" sz="2400">
                <a:solidFill>
                  <a:schemeClr val="accent5">
                    <a:lumMod val="60000"/>
                    <a:lumOff val="40000"/>
                  </a:schemeClr>
                </a:solidFill>
                <a:cs typeface="Calibri"/>
              </a:rPr>
              <a:t> </a:t>
            </a:r>
            <a:r>
              <a:rPr lang="en-GB" sz="2400">
                <a:solidFill>
                  <a:schemeClr val="bg1"/>
                </a:solidFill>
                <a:cs typeface="Calibri"/>
              </a:rPr>
              <a:t>- </a:t>
            </a:r>
            <a:r>
              <a:rPr lang="en-GB" sz="2400">
                <a:solidFill>
                  <a:schemeClr val="bg1"/>
                </a:solidFill>
                <a:ea typeface="+mn-lt"/>
                <a:cs typeface="+mn-lt"/>
              </a:rPr>
              <a:t>  A system of Web-based Simulation of Patients</a:t>
            </a:r>
            <a:endParaRPr lang="en-GB" sz="2400">
              <a:solidFill>
                <a:schemeClr val="bg1"/>
              </a:solidFill>
              <a:cs typeface="Calibri"/>
            </a:endParaRPr>
          </a:p>
          <a:p>
            <a:pPr marL="182880">
              <a:lnSpc>
                <a:spcPct val="120000"/>
              </a:lnSpc>
            </a:pPr>
            <a:r>
              <a:rPr lang="en-GB" sz="2400" b="1">
                <a:solidFill>
                  <a:schemeClr val="accent4"/>
                </a:solidFill>
                <a:cs typeface="Calibri"/>
              </a:rPr>
              <a:t>COMET[2]</a:t>
            </a:r>
            <a:r>
              <a:rPr lang="en-GB" sz="2400" b="1">
                <a:solidFill>
                  <a:schemeClr val="bg1"/>
                </a:solidFill>
                <a:cs typeface="Calibri"/>
              </a:rPr>
              <a:t> </a:t>
            </a:r>
            <a:r>
              <a:rPr lang="en-GB" sz="2400">
                <a:solidFill>
                  <a:schemeClr val="bg1"/>
                </a:solidFill>
                <a:cs typeface="Calibri"/>
              </a:rPr>
              <a:t>– </a:t>
            </a:r>
            <a:r>
              <a:rPr lang="en-GB" sz="2400">
                <a:solidFill>
                  <a:schemeClr val="bg1"/>
                </a:solidFill>
                <a:ea typeface="+mn-lt"/>
                <a:cs typeface="+mn-lt"/>
              </a:rPr>
              <a:t>Combination of ITS and computer-supported collaborative learning</a:t>
            </a:r>
          </a:p>
          <a:p>
            <a:pPr marL="182880">
              <a:lnSpc>
                <a:spcPct val="120000"/>
              </a:lnSpc>
            </a:pPr>
            <a:r>
              <a:rPr lang="en-GB" sz="2400" b="1">
                <a:solidFill>
                  <a:schemeClr val="accent4"/>
                </a:solidFill>
                <a:ea typeface="+mn-lt"/>
                <a:cs typeface="+mn-lt"/>
              </a:rPr>
              <a:t>Virtual World(VW)[3]</a:t>
            </a:r>
            <a:r>
              <a:rPr lang="en-GB" sz="2400">
                <a:solidFill>
                  <a:schemeClr val="bg1"/>
                </a:solidFill>
                <a:cs typeface="Calibri"/>
              </a:rPr>
              <a:t>- </a:t>
            </a:r>
            <a:r>
              <a:rPr lang="en-GB" sz="2400">
                <a:solidFill>
                  <a:schemeClr val="bg1"/>
                </a:solidFill>
                <a:ea typeface="+mn-lt"/>
                <a:cs typeface="+mn-lt"/>
              </a:rPr>
              <a:t>3D environment for students to work collaboratively</a:t>
            </a:r>
          </a:p>
          <a:p>
            <a:pPr marL="182880">
              <a:lnSpc>
                <a:spcPct val="120000"/>
              </a:lnSpc>
            </a:pPr>
            <a:r>
              <a:rPr lang="en-GB" sz="2400" b="1">
                <a:solidFill>
                  <a:schemeClr val="accent4"/>
                </a:solidFill>
                <a:ea typeface="+mn-lt"/>
                <a:cs typeface="+mn-lt"/>
              </a:rPr>
              <a:t>Virtual Patient Collection(VPC)[4]</a:t>
            </a:r>
            <a:r>
              <a:rPr lang="en-GB" sz="2400">
                <a:solidFill>
                  <a:schemeClr val="bg1"/>
                </a:solidFill>
                <a:ea typeface="+mn-lt"/>
                <a:cs typeface="+mn-lt"/>
              </a:rPr>
              <a:t>- Analyse VP scenarios integrated into the combined internal medicine and surgery curriculum</a:t>
            </a:r>
            <a:endParaRPr lang="en-GB" sz="2400">
              <a:solidFill>
                <a:schemeClr val="bg1"/>
              </a:solidFill>
              <a:cs typeface="Calibri"/>
            </a:endParaRPr>
          </a:p>
          <a:p>
            <a:pPr marL="182880">
              <a:lnSpc>
                <a:spcPct val="120000"/>
              </a:lnSpc>
            </a:pPr>
            <a:r>
              <a:rPr lang="en-GB" sz="2400" b="1">
                <a:solidFill>
                  <a:schemeClr val="accent4"/>
                </a:solidFill>
                <a:ea typeface="+mn-lt"/>
                <a:cs typeface="+mn-lt"/>
              </a:rPr>
              <a:t>Virtual reality training simulator(VRTS)[5]</a:t>
            </a:r>
            <a:r>
              <a:rPr lang="en-GB" sz="2400">
                <a:solidFill>
                  <a:schemeClr val="bg1"/>
                </a:solidFill>
                <a:ea typeface="+mn-lt"/>
                <a:cs typeface="+mn-lt"/>
              </a:rPr>
              <a:t> –Haptic based simulator for tooth preparation practise</a:t>
            </a:r>
            <a:endParaRPr lang="en-GB" sz="2400">
              <a:solidFill>
                <a:schemeClr val="bg1"/>
              </a:solidFill>
              <a:cs typeface="Calibri"/>
            </a:endParaRPr>
          </a:p>
          <a:p>
            <a:pPr marL="182880">
              <a:lnSpc>
                <a:spcPct val="120000"/>
              </a:lnSpc>
            </a:pPr>
            <a:r>
              <a:rPr lang="en-GB" sz="2400" b="1">
                <a:solidFill>
                  <a:schemeClr val="accent4"/>
                </a:solidFill>
                <a:ea typeface="+mn-lt"/>
                <a:cs typeface="+mn-lt"/>
              </a:rPr>
              <a:t>Virtual Learning Environment</a:t>
            </a:r>
            <a:r>
              <a:rPr lang="en-GB" sz="2400">
                <a:solidFill>
                  <a:schemeClr val="accent4"/>
                </a:solidFill>
                <a:ea typeface="+mn-lt"/>
                <a:cs typeface="+mn-lt"/>
              </a:rPr>
              <a:t> </a:t>
            </a:r>
            <a:r>
              <a:rPr lang="en-GB" sz="2400" b="1">
                <a:solidFill>
                  <a:schemeClr val="accent4"/>
                </a:solidFill>
                <a:ea typeface="+mn-lt"/>
                <a:cs typeface="+mn-lt"/>
              </a:rPr>
              <a:t>(VLE)[6]</a:t>
            </a:r>
            <a:r>
              <a:rPr lang="en-GB" sz="2400">
                <a:solidFill>
                  <a:schemeClr val="bg1"/>
                </a:solidFill>
                <a:ea typeface="+mn-lt"/>
                <a:cs typeface="+mn-lt"/>
              </a:rPr>
              <a:t> - Diagnosis and treatment planning in dentistry</a:t>
            </a:r>
            <a:endParaRPr lang="en-GB" sz="2400">
              <a:solidFill>
                <a:schemeClr val="bg1"/>
              </a:solidFill>
              <a:cs typeface="Calibri"/>
            </a:endParaRPr>
          </a:p>
          <a:p>
            <a:pPr marL="182880">
              <a:lnSpc>
                <a:spcPct val="120000"/>
              </a:lnSpc>
            </a:pPr>
            <a:r>
              <a:rPr lang="en-GB" sz="2400" b="1">
                <a:solidFill>
                  <a:schemeClr val="accent4"/>
                </a:solidFill>
                <a:ea typeface="+mn-lt"/>
                <a:cs typeface="+mn-lt"/>
              </a:rPr>
              <a:t>ALICE[7]</a:t>
            </a:r>
            <a:r>
              <a:rPr lang="en-GB" sz="2400">
                <a:solidFill>
                  <a:schemeClr val="bg1"/>
                </a:solidFill>
                <a:ea typeface="+mn-lt"/>
                <a:cs typeface="+mn-lt"/>
              </a:rPr>
              <a:t> -  A Web-based immersive virtual patient, students can move around a virtual environment in the first person, much as in a video game</a:t>
            </a:r>
            <a:endParaRPr lang="en-GB" sz="2400">
              <a:solidFill>
                <a:schemeClr val="bg1"/>
              </a:solidFill>
              <a:cs typeface="Calibri"/>
            </a:endParaRPr>
          </a:p>
          <a:p>
            <a:pPr marL="182880">
              <a:lnSpc>
                <a:spcPct val="120000"/>
              </a:lnSpc>
            </a:pPr>
            <a:r>
              <a:rPr lang="en-GB" sz="2400" b="1">
                <a:solidFill>
                  <a:schemeClr val="accent4"/>
                </a:solidFill>
                <a:ea typeface="+mn-lt"/>
                <a:cs typeface="+mn-lt"/>
              </a:rPr>
              <a:t>AI Chatbot[8]</a:t>
            </a:r>
            <a:r>
              <a:rPr lang="en-GB" sz="2400">
                <a:solidFill>
                  <a:schemeClr val="bg1"/>
                </a:solidFill>
                <a:ea typeface="+mn-lt"/>
                <a:cs typeface="+mn-lt"/>
              </a:rPr>
              <a:t> – A virtual patient with a conversational chatbot with AI</a:t>
            </a:r>
          </a:p>
          <a:p>
            <a:pPr>
              <a:lnSpc>
                <a:spcPct val="120000"/>
              </a:lnSpc>
            </a:pPr>
            <a:endParaRPr lang="en-GB" sz="3400">
              <a:solidFill>
                <a:schemeClr val="bg1"/>
              </a:solidFill>
              <a:cs typeface="Calibri"/>
            </a:endParaRPr>
          </a:p>
          <a:p>
            <a:pPr marL="0" indent="0">
              <a:buNone/>
            </a:pPr>
            <a:br>
              <a:rPr lang="en-US"/>
            </a:br>
            <a:endParaRPr lang="en-US">
              <a:cs typeface="Calibri" panose="020F0502020204030204"/>
            </a:endParaRPr>
          </a:p>
          <a:p>
            <a:endParaRPr lang="en-GB">
              <a:cs typeface="Calibri"/>
            </a:endParaRPr>
          </a:p>
        </p:txBody>
      </p:sp>
    </p:spTree>
    <p:extLst>
      <p:ext uri="{BB962C8B-B14F-4D97-AF65-F5344CB8AC3E}">
        <p14:creationId xmlns:p14="http://schemas.microsoft.com/office/powerpoint/2010/main" val="71382015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Rounded Corners 146">
            <a:extLst>
              <a:ext uri="{FF2B5EF4-FFF2-40B4-BE49-F238E27FC236}">
                <a16:creationId xmlns:a16="http://schemas.microsoft.com/office/drawing/2014/main" id="{E7FFC663-AB65-9EDD-83BA-2D572B5B0102}"/>
              </a:ext>
            </a:extLst>
          </p:cNvPr>
          <p:cNvSpPr/>
          <p:nvPr/>
        </p:nvSpPr>
        <p:spPr>
          <a:xfrm>
            <a:off x="448573" y="455762"/>
            <a:ext cx="5477774" cy="1581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cs typeface="Calibri"/>
              </a:rPr>
              <a:t>1.</a:t>
            </a:r>
            <a:r>
              <a:rPr lang="en-GB">
                <a:cs typeface="Calibri"/>
              </a:rPr>
              <a:t>     </a:t>
            </a:r>
            <a:r>
              <a:rPr lang="en-GB" sz="1600">
                <a:cs typeface="Calibri"/>
              </a:rPr>
              <a:t>Urresti-Gundlach, M., </a:t>
            </a:r>
            <a:r>
              <a:rPr lang="en-US" sz="1600" err="1">
                <a:cs typeface="Calibri"/>
              </a:rPr>
              <a:t>Tolks</a:t>
            </a:r>
            <a:r>
              <a:rPr lang="en-US" sz="1600">
                <a:cs typeface="Calibri"/>
              </a:rPr>
              <a:t>, D., Kiessling, C., Wagner-</a:t>
            </a:r>
            <a:r>
              <a:rPr lang="en-US" sz="1600" err="1">
                <a:cs typeface="Calibri"/>
              </a:rPr>
              <a:t>Menghin</a:t>
            </a:r>
            <a:r>
              <a:rPr lang="en-US" sz="1600">
                <a:cs typeface="Calibri"/>
              </a:rPr>
              <a:t>, M., </a:t>
            </a:r>
            <a:r>
              <a:rPr lang="en-US" sz="1600" err="1">
                <a:cs typeface="Calibri"/>
              </a:rPr>
              <a:t>Härtl</a:t>
            </a:r>
            <a:r>
              <a:rPr lang="en-US" sz="1600">
                <a:cs typeface="Calibri"/>
              </a:rPr>
              <a:t>, A., &amp; Hege, I. (2017).</a:t>
            </a:r>
            <a:r>
              <a:rPr lang="en-US" sz="1600" b="1">
                <a:cs typeface="Calibri"/>
              </a:rPr>
              <a:t> Do virtual patients prepare medical students for the real world? Development and application of a framework to compare a virtual patient collection with population data</a:t>
            </a:r>
            <a:endParaRPr lang="en-US" sz="1600" b="1">
              <a:ea typeface="+mn-lt"/>
              <a:cs typeface="+mn-lt"/>
            </a:endParaRPr>
          </a:p>
          <a:p>
            <a:pPr algn="ctr"/>
            <a:endParaRPr lang="en-US" sz="1600">
              <a:cs typeface="Calibri"/>
            </a:endParaRPr>
          </a:p>
        </p:txBody>
      </p:sp>
      <p:sp>
        <p:nvSpPr>
          <p:cNvPr id="148" name="Rectangle: Rounded Corners 147">
            <a:extLst>
              <a:ext uri="{FF2B5EF4-FFF2-40B4-BE49-F238E27FC236}">
                <a16:creationId xmlns:a16="http://schemas.microsoft.com/office/drawing/2014/main" id="{22B26DAA-3518-CAAD-EA1F-53D50A2735E8}"/>
              </a:ext>
            </a:extLst>
          </p:cNvPr>
          <p:cNvSpPr/>
          <p:nvPr/>
        </p:nvSpPr>
        <p:spPr>
          <a:xfrm>
            <a:off x="448574" y="2166667"/>
            <a:ext cx="5477773" cy="115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rgbClr val="FFFFFF"/>
                </a:solidFill>
                <a:latin typeface="Calibri"/>
                <a:ea typeface="Arial"/>
                <a:cs typeface="Arial"/>
              </a:rPr>
              <a:t>2. </a:t>
            </a:r>
            <a:r>
              <a:rPr lang="en-GB">
                <a:solidFill>
                  <a:srgbClr val="FFFFFF"/>
                </a:solidFill>
                <a:latin typeface="Calibri"/>
                <a:ea typeface="Arial"/>
                <a:cs typeface="Arial"/>
              </a:rPr>
              <a:t>   </a:t>
            </a:r>
            <a:r>
              <a:rPr lang="en-GB" sz="1600" err="1">
                <a:solidFill>
                  <a:srgbClr val="FFFFFF"/>
                </a:solidFill>
                <a:latin typeface="Calibri"/>
                <a:ea typeface="Arial"/>
                <a:cs typeface="Arial"/>
              </a:rPr>
              <a:t>Suebnukarn</a:t>
            </a:r>
            <a:r>
              <a:rPr lang="en-GB" sz="1600">
                <a:solidFill>
                  <a:srgbClr val="FFFFFF"/>
                </a:solidFill>
                <a:latin typeface="Calibri"/>
                <a:ea typeface="Arial"/>
                <a:cs typeface="Arial"/>
              </a:rPr>
              <a:t>, Siriwan &amp; </a:t>
            </a:r>
            <a:r>
              <a:rPr lang="en-GB" sz="1600" err="1">
                <a:solidFill>
                  <a:srgbClr val="FFFFFF"/>
                </a:solidFill>
                <a:latin typeface="Calibri"/>
                <a:ea typeface="Arial"/>
                <a:cs typeface="Arial"/>
              </a:rPr>
              <a:t>Haddawy</a:t>
            </a:r>
            <a:r>
              <a:rPr lang="en-GB" sz="1600">
                <a:solidFill>
                  <a:srgbClr val="FFFFFF"/>
                </a:solidFill>
                <a:latin typeface="Calibri"/>
                <a:ea typeface="Arial"/>
                <a:cs typeface="Arial"/>
              </a:rPr>
              <a:t>, Peter. (2007). </a:t>
            </a:r>
            <a:r>
              <a:rPr lang="en-GB" sz="1600" b="1">
                <a:solidFill>
                  <a:srgbClr val="FFFFFF"/>
                </a:solidFill>
                <a:latin typeface="Calibri"/>
                <a:ea typeface="Arial"/>
                <a:cs typeface="Arial"/>
              </a:rPr>
              <a:t>COMET: A Collaborative Tutoring System for Medical Problem-Based Learning. Intelligent Systems</a:t>
            </a:r>
            <a:r>
              <a:rPr lang="en-US" sz="1600" b="1">
                <a:latin typeface="Calibri"/>
                <a:ea typeface="Arial"/>
                <a:cs typeface="Arial"/>
              </a:rPr>
              <a:t>​</a:t>
            </a:r>
            <a:endParaRPr lang="en-US" sz="1600">
              <a:cs typeface="Calibri"/>
            </a:endParaRPr>
          </a:p>
        </p:txBody>
      </p:sp>
      <p:sp>
        <p:nvSpPr>
          <p:cNvPr id="149" name="Rectangle: Rounded Corners 148">
            <a:extLst>
              <a:ext uri="{FF2B5EF4-FFF2-40B4-BE49-F238E27FC236}">
                <a16:creationId xmlns:a16="http://schemas.microsoft.com/office/drawing/2014/main" id="{771E9CDA-C20B-4E00-5B29-D82DE185D1AD}"/>
              </a:ext>
            </a:extLst>
          </p:cNvPr>
          <p:cNvSpPr/>
          <p:nvPr/>
        </p:nvSpPr>
        <p:spPr>
          <a:xfrm>
            <a:off x="448573" y="3431876"/>
            <a:ext cx="5477773" cy="1250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rgbClr val="FFFFFF"/>
                </a:solidFill>
                <a:latin typeface="Calibri"/>
                <a:ea typeface="Arial"/>
                <a:cs typeface="Calibri"/>
              </a:rPr>
              <a:t>3. </a:t>
            </a:r>
            <a:r>
              <a:rPr lang="en-GB" sz="1600">
                <a:solidFill>
                  <a:srgbClr val="FFFFFF"/>
                </a:solidFill>
                <a:latin typeface="Calibri"/>
                <a:ea typeface="Arial"/>
                <a:cs typeface="Calibri"/>
              </a:rPr>
              <a:t>     Jivram T, Kavia S, Poulton E, Hernandez AS, Woodham LA and Poulton T (2021) </a:t>
            </a:r>
            <a:r>
              <a:rPr lang="en-GB" sz="1600" b="1">
                <a:solidFill>
                  <a:srgbClr val="FFFFFF"/>
                </a:solidFill>
                <a:latin typeface="Calibri"/>
                <a:ea typeface="Arial"/>
                <a:cs typeface="Calibri"/>
              </a:rPr>
              <a:t>The Development of a Virtual World Problem-Based Learning Tutorial and Comparison With Interactive Text-Based Tutorials </a:t>
            </a:r>
            <a:endParaRPr lang="en-US" sz="1600" b="1">
              <a:ea typeface="+mn-lt"/>
              <a:cs typeface="+mn-lt"/>
            </a:endParaRPr>
          </a:p>
        </p:txBody>
      </p:sp>
      <p:sp>
        <p:nvSpPr>
          <p:cNvPr id="150" name="Rectangle: Rounded Corners 149">
            <a:extLst>
              <a:ext uri="{FF2B5EF4-FFF2-40B4-BE49-F238E27FC236}">
                <a16:creationId xmlns:a16="http://schemas.microsoft.com/office/drawing/2014/main" id="{EACB8D22-9EB5-F1DF-7B8C-28CD0D8E159F}"/>
              </a:ext>
            </a:extLst>
          </p:cNvPr>
          <p:cNvSpPr/>
          <p:nvPr/>
        </p:nvSpPr>
        <p:spPr>
          <a:xfrm>
            <a:off x="507109" y="4846676"/>
            <a:ext cx="5482565" cy="1581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rgbClr val="FFFFFF"/>
                </a:solidFill>
                <a:latin typeface="Calibri"/>
                <a:ea typeface="Arial"/>
                <a:cs typeface="Calibri"/>
              </a:rPr>
              <a:t>4. </a:t>
            </a:r>
            <a:r>
              <a:rPr lang="en-GB">
                <a:solidFill>
                  <a:srgbClr val="FFFFFF"/>
                </a:solidFill>
                <a:latin typeface="Calibri"/>
                <a:ea typeface="Arial"/>
                <a:cs typeface="Calibri"/>
              </a:rPr>
              <a:t>    </a:t>
            </a:r>
            <a:r>
              <a:rPr lang="en-GB" sz="1600">
                <a:solidFill>
                  <a:srgbClr val="FFFFFF"/>
                </a:solidFill>
                <a:latin typeface="Calibri"/>
                <a:ea typeface="Arial"/>
                <a:cs typeface="Calibri"/>
              </a:rPr>
              <a:t>Urresti-Gundlach, M., </a:t>
            </a:r>
            <a:r>
              <a:rPr lang="en-US" sz="1600" err="1">
                <a:solidFill>
                  <a:srgbClr val="FFFFFF"/>
                </a:solidFill>
                <a:latin typeface="Calibri"/>
                <a:ea typeface="Arial"/>
                <a:cs typeface="Calibri"/>
              </a:rPr>
              <a:t>Tolks</a:t>
            </a:r>
            <a:r>
              <a:rPr lang="en-US" sz="1600">
                <a:solidFill>
                  <a:srgbClr val="FFFFFF"/>
                </a:solidFill>
                <a:latin typeface="Calibri"/>
                <a:ea typeface="Arial"/>
                <a:cs typeface="Calibri"/>
              </a:rPr>
              <a:t>, D., Kiessling, C., Wagner-</a:t>
            </a:r>
            <a:r>
              <a:rPr lang="en-US" sz="1600" err="1">
                <a:solidFill>
                  <a:srgbClr val="FFFFFF"/>
                </a:solidFill>
                <a:latin typeface="Calibri"/>
                <a:ea typeface="Arial"/>
                <a:cs typeface="Calibri"/>
              </a:rPr>
              <a:t>Menghin</a:t>
            </a:r>
            <a:r>
              <a:rPr lang="en-US" sz="1600">
                <a:solidFill>
                  <a:srgbClr val="FFFFFF"/>
                </a:solidFill>
                <a:latin typeface="Calibri"/>
                <a:ea typeface="Arial"/>
                <a:cs typeface="Calibri"/>
              </a:rPr>
              <a:t>, M., </a:t>
            </a:r>
            <a:r>
              <a:rPr lang="en-US" sz="1600" err="1">
                <a:solidFill>
                  <a:srgbClr val="FFFFFF"/>
                </a:solidFill>
                <a:latin typeface="Calibri"/>
                <a:ea typeface="Arial"/>
                <a:cs typeface="Calibri"/>
              </a:rPr>
              <a:t>Härtl</a:t>
            </a:r>
            <a:r>
              <a:rPr lang="en-US" sz="1600">
                <a:solidFill>
                  <a:srgbClr val="FFFFFF"/>
                </a:solidFill>
                <a:latin typeface="Calibri"/>
                <a:ea typeface="Arial"/>
                <a:cs typeface="Calibri"/>
              </a:rPr>
              <a:t>, A., &amp; Hege, I. (2017). </a:t>
            </a:r>
            <a:r>
              <a:rPr lang="en-US" sz="1600" b="1">
                <a:solidFill>
                  <a:srgbClr val="FFFFFF"/>
                </a:solidFill>
                <a:latin typeface="Calibri"/>
                <a:ea typeface="Arial"/>
                <a:cs typeface="Calibri"/>
              </a:rPr>
              <a:t>Do virtual patients prepare medical students for the real world? Development and application of a framework to compare a virtual patient collection with population data. BMC medical education</a:t>
            </a:r>
            <a:endParaRPr lang="en-US" sz="1600" b="1">
              <a:ea typeface="+mn-lt"/>
              <a:cs typeface="+mn-lt"/>
            </a:endParaRPr>
          </a:p>
          <a:p>
            <a:pPr marL="514350" indent="-514350">
              <a:buAutoNum type="arabicPeriod"/>
            </a:pPr>
            <a:endParaRPr lang="en-GB" sz="1600">
              <a:cs typeface="Calibri"/>
            </a:endParaRPr>
          </a:p>
        </p:txBody>
      </p:sp>
      <p:sp>
        <p:nvSpPr>
          <p:cNvPr id="151" name="Rectangle: Rounded Corners 150">
            <a:extLst>
              <a:ext uri="{FF2B5EF4-FFF2-40B4-BE49-F238E27FC236}">
                <a16:creationId xmlns:a16="http://schemas.microsoft.com/office/drawing/2014/main" id="{874583DD-DA3C-216B-4009-A5E04D4CA2B7}"/>
              </a:ext>
            </a:extLst>
          </p:cNvPr>
          <p:cNvSpPr/>
          <p:nvPr/>
        </p:nvSpPr>
        <p:spPr>
          <a:xfrm>
            <a:off x="6167679" y="461580"/>
            <a:ext cx="5736565" cy="891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b="1">
                <a:solidFill>
                  <a:srgbClr val="FFFFFF"/>
                </a:solidFill>
                <a:latin typeface="Calibri"/>
                <a:ea typeface="Arial"/>
                <a:cs typeface="Calibri"/>
              </a:rPr>
              <a:t>5.</a:t>
            </a:r>
            <a:r>
              <a:rPr lang="en-GB">
                <a:solidFill>
                  <a:srgbClr val="FFFFFF"/>
                </a:solidFill>
                <a:latin typeface="Calibri"/>
                <a:ea typeface="Arial"/>
                <a:cs typeface="Calibri"/>
              </a:rPr>
              <a:t>     </a:t>
            </a:r>
            <a:r>
              <a:rPr lang="en-GB" sz="1600">
                <a:solidFill>
                  <a:srgbClr val="FFFFFF"/>
                </a:solidFill>
                <a:latin typeface="Calibri"/>
                <a:ea typeface="Arial"/>
                <a:cs typeface="Calibri"/>
              </a:rPr>
              <a:t>Jung, H., Kim, H., &amp; Moon, S. (2018). </a:t>
            </a:r>
            <a:r>
              <a:rPr lang="en-GB" sz="1600" b="1">
                <a:solidFill>
                  <a:srgbClr val="FFFFFF"/>
                </a:solidFill>
                <a:latin typeface="Calibri"/>
                <a:ea typeface="Arial"/>
                <a:cs typeface="Calibri"/>
              </a:rPr>
              <a:t>Virtual reality training simulator for tooth preparation techniques.</a:t>
            </a:r>
            <a:endParaRPr lang="en-GB" sz="1600" b="1">
              <a:ea typeface="+mn-lt"/>
              <a:cs typeface="+mn-lt"/>
            </a:endParaRPr>
          </a:p>
        </p:txBody>
      </p:sp>
      <p:sp>
        <p:nvSpPr>
          <p:cNvPr id="152" name="Rectangle: Rounded Corners 151">
            <a:extLst>
              <a:ext uri="{FF2B5EF4-FFF2-40B4-BE49-F238E27FC236}">
                <a16:creationId xmlns:a16="http://schemas.microsoft.com/office/drawing/2014/main" id="{E7D09DD3-811E-C6D0-35E1-2199CCD377FB}"/>
              </a:ext>
            </a:extLst>
          </p:cNvPr>
          <p:cNvSpPr/>
          <p:nvPr/>
        </p:nvSpPr>
        <p:spPr>
          <a:xfrm>
            <a:off x="6179775" y="1506563"/>
            <a:ext cx="5736565" cy="1538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rgbClr val="FFFFFF"/>
                </a:solidFill>
                <a:latin typeface="Calibri"/>
                <a:ea typeface="Arial"/>
                <a:cs typeface="Calibri"/>
              </a:rPr>
              <a:t>6. </a:t>
            </a:r>
            <a:r>
              <a:rPr lang="en-GB">
                <a:solidFill>
                  <a:srgbClr val="FFFFFF"/>
                </a:solidFill>
                <a:latin typeface="Calibri"/>
                <a:ea typeface="Arial"/>
                <a:cs typeface="Calibri"/>
              </a:rPr>
              <a:t>   </a:t>
            </a:r>
            <a:r>
              <a:rPr lang="en-GB" sz="1600">
                <a:solidFill>
                  <a:srgbClr val="FFFFFF"/>
                </a:solidFill>
                <a:latin typeface="Calibri"/>
                <a:ea typeface="Arial"/>
                <a:cs typeface="Calibri"/>
              </a:rPr>
              <a:t> Janda, M. S., </a:t>
            </a:r>
            <a:r>
              <a:rPr lang="en-GB" sz="1600" err="1">
                <a:solidFill>
                  <a:srgbClr val="FFFFFF"/>
                </a:solidFill>
                <a:latin typeface="Calibri"/>
                <a:ea typeface="Arial"/>
                <a:cs typeface="Calibri"/>
              </a:rPr>
              <a:t>Mattheos</a:t>
            </a:r>
            <a:r>
              <a:rPr lang="en-GB" sz="1600">
                <a:solidFill>
                  <a:srgbClr val="FFFFFF"/>
                </a:solidFill>
                <a:latin typeface="Calibri"/>
                <a:ea typeface="Arial"/>
                <a:cs typeface="Calibri"/>
              </a:rPr>
              <a:t>, N., Nattestad, A., Wagner, A., Nebel, D., </a:t>
            </a:r>
            <a:r>
              <a:rPr lang="en-GB" sz="1600" err="1">
                <a:solidFill>
                  <a:srgbClr val="FFFFFF"/>
                </a:solidFill>
                <a:latin typeface="Calibri"/>
                <a:ea typeface="Arial"/>
                <a:cs typeface="Calibri"/>
              </a:rPr>
              <a:t>Färbom</a:t>
            </a:r>
            <a:r>
              <a:rPr lang="en-GB" sz="1600">
                <a:solidFill>
                  <a:srgbClr val="FFFFFF"/>
                </a:solidFill>
                <a:latin typeface="Calibri"/>
                <a:ea typeface="Arial"/>
                <a:cs typeface="Calibri"/>
              </a:rPr>
              <a:t>, C., &amp; </a:t>
            </a:r>
            <a:r>
              <a:rPr lang="en-GB" sz="1600" err="1">
                <a:solidFill>
                  <a:srgbClr val="FFFFFF"/>
                </a:solidFill>
                <a:latin typeface="Calibri"/>
                <a:ea typeface="Arial"/>
                <a:cs typeface="Calibri"/>
              </a:rPr>
              <a:t>Attström</a:t>
            </a:r>
            <a:r>
              <a:rPr lang="en-GB" sz="1600">
                <a:solidFill>
                  <a:srgbClr val="FFFFFF"/>
                </a:solidFill>
                <a:latin typeface="Calibri"/>
                <a:ea typeface="Arial"/>
                <a:cs typeface="Calibri"/>
              </a:rPr>
              <a:t>, R (2004). </a:t>
            </a:r>
            <a:r>
              <a:rPr lang="en-GB" sz="1600" b="1">
                <a:solidFill>
                  <a:srgbClr val="FFFFFF"/>
                </a:solidFill>
                <a:latin typeface="Calibri"/>
                <a:ea typeface="Arial"/>
                <a:cs typeface="Calibri"/>
              </a:rPr>
              <a:t>Simulation of patient encounters using a virtual patient in periodontology instruction of dental students: design, usability, and learning effect in history‐taking skills.</a:t>
            </a:r>
            <a:endParaRPr lang="en-US" sz="1600" b="1">
              <a:ea typeface="+mn-lt"/>
              <a:cs typeface="+mn-lt"/>
            </a:endParaRPr>
          </a:p>
        </p:txBody>
      </p:sp>
      <p:sp>
        <p:nvSpPr>
          <p:cNvPr id="153" name="Rectangle: Rounded Corners 152">
            <a:extLst>
              <a:ext uri="{FF2B5EF4-FFF2-40B4-BE49-F238E27FC236}">
                <a16:creationId xmlns:a16="http://schemas.microsoft.com/office/drawing/2014/main" id="{49F70B4C-1A85-1E7D-F0DA-51CB2E0AA53C}"/>
              </a:ext>
            </a:extLst>
          </p:cNvPr>
          <p:cNvSpPr/>
          <p:nvPr/>
        </p:nvSpPr>
        <p:spPr>
          <a:xfrm>
            <a:off x="6166995" y="4855574"/>
            <a:ext cx="5736565" cy="1552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b="1">
                <a:solidFill>
                  <a:srgbClr val="FFFFFF"/>
                </a:solidFill>
                <a:latin typeface="Calibri"/>
                <a:ea typeface="Arial"/>
                <a:cs typeface="Calibri"/>
              </a:rPr>
              <a:t>8. </a:t>
            </a:r>
            <a:r>
              <a:rPr lang="en-GB">
                <a:solidFill>
                  <a:srgbClr val="FFFFFF"/>
                </a:solidFill>
                <a:latin typeface="Calibri"/>
                <a:ea typeface="Arial"/>
                <a:cs typeface="Calibri"/>
              </a:rPr>
              <a:t>   </a:t>
            </a:r>
            <a:r>
              <a:rPr lang="en-GB" sz="1600">
                <a:solidFill>
                  <a:srgbClr val="FFFFFF"/>
                </a:solidFill>
                <a:latin typeface="Calibri"/>
                <a:ea typeface="Arial"/>
                <a:cs typeface="Calibri"/>
              </a:rPr>
              <a:t> Suárez, A., </a:t>
            </a:r>
            <a:r>
              <a:rPr lang="en-GB" sz="1600" err="1">
                <a:solidFill>
                  <a:srgbClr val="FFFFFF"/>
                </a:solidFill>
                <a:latin typeface="Calibri"/>
                <a:ea typeface="Arial"/>
                <a:cs typeface="Calibri"/>
              </a:rPr>
              <a:t>Adanero</a:t>
            </a:r>
            <a:r>
              <a:rPr lang="en-GB" sz="1600">
                <a:solidFill>
                  <a:srgbClr val="FFFFFF"/>
                </a:solidFill>
                <a:latin typeface="Calibri"/>
                <a:ea typeface="Arial"/>
                <a:cs typeface="Calibri"/>
              </a:rPr>
              <a:t>, A., Díaz-Flores García, V., Freire, Y., &amp; Algar, J. (2022). </a:t>
            </a:r>
            <a:r>
              <a:rPr lang="en-GB" sz="1600" b="1">
                <a:solidFill>
                  <a:srgbClr val="FFFFFF"/>
                </a:solidFill>
                <a:latin typeface="Calibri"/>
                <a:ea typeface="Arial"/>
                <a:cs typeface="Calibri"/>
              </a:rPr>
              <a:t>Using a Virtual Patient via an Artificial Intelligence Chatbot to Develop Dental Students’ Diagnostic Skills.</a:t>
            </a:r>
            <a:endParaRPr lang="en-GB" sz="1600">
              <a:ea typeface="+mn-lt"/>
              <a:cs typeface="+mn-lt"/>
            </a:endParaRPr>
          </a:p>
          <a:p>
            <a:pPr algn="ctr"/>
            <a:endParaRPr lang="en-GB" sz="1600">
              <a:ea typeface="+mn-lt"/>
              <a:cs typeface="+mn-lt"/>
            </a:endParaRPr>
          </a:p>
        </p:txBody>
      </p:sp>
      <p:sp>
        <p:nvSpPr>
          <p:cNvPr id="154" name="Rectangle: Rounded Corners 153">
            <a:extLst>
              <a:ext uri="{FF2B5EF4-FFF2-40B4-BE49-F238E27FC236}">
                <a16:creationId xmlns:a16="http://schemas.microsoft.com/office/drawing/2014/main" id="{B149E308-D889-F2E0-50FB-453C5B242C0D}"/>
              </a:ext>
            </a:extLst>
          </p:cNvPr>
          <p:cNvSpPr/>
          <p:nvPr/>
        </p:nvSpPr>
        <p:spPr>
          <a:xfrm>
            <a:off x="6165854" y="3102449"/>
            <a:ext cx="5731772" cy="1682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rgbClr val="FFFFFF"/>
                </a:solidFill>
                <a:latin typeface="Calibri"/>
                <a:ea typeface="Arial"/>
                <a:cs typeface="Calibri"/>
              </a:rPr>
              <a:t>7. </a:t>
            </a:r>
            <a:r>
              <a:rPr lang="en-GB" sz="1600">
                <a:solidFill>
                  <a:srgbClr val="FFFFFF"/>
                </a:solidFill>
                <a:latin typeface="Calibri"/>
                <a:ea typeface="Arial"/>
                <a:cs typeface="Calibri"/>
              </a:rPr>
              <a:t>     Kleinert, R., Heiermann, N., Plum, P.S., Wahba, R., Chang, D.H., Maus, M., Chon, S.H., Hoelscher, A.H. and Stippel, D.L., 2015.</a:t>
            </a:r>
            <a:r>
              <a:rPr lang="en-GB" sz="1600" b="1">
                <a:solidFill>
                  <a:srgbClr val="FFFFFF"/>
                </a:solidFill>
                <a:latin typeface="Calibri"/>
                <a:ea typeface="Arial"/>
                <a:cs typeface="Calibri"/>
              </a:rPr>
              <a:t> Web-based immersive virtual patient simulators: Positive effect on clinical reasoning in medical education</a:t>
            </a:r>
            <a:r>
              <a:rPr lang="en-GB" sz="1600">
                <a:solidFill>
                  <a:srgbClr val="FFFFFF"/>
                </a:solidFill>
                <a:latin typeface="Calibri"/>
                <a:ea typeface="Arial"/>
                <a:cs typeface="Calibri"/>
              </a:rPr>
              <a:t>. </a:t>
            </a:r>
            <a:endParaRPr lang="en-GB" sz="1600">
              <a:ea typeface="+mn-lt"/>
              <a:cs typeface="+mn-lt"/>
            </a:endParaRPr>
          </a:p>
        </p:txBody>
      </p:sp>
    </p:spTree>
    <p:extLst>
      <p:ext uri="{BB962C8B-B14F-4D97-AF65-F5344CB8AC3E}">
        <p14:creationId xmlns:p14="http://schemas.microsoft.com/office/powerpoint/2010/main" val="196114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3F73-870F-B2EF-1F9B-5CE4E7F53DE0}"/>
              </a:ext>
            </a:extLst>
          </p:cNvPr>
          <p:cNvSpPr>
            <a:spLocks noGrp="1"/>
          </p:cNvSpPr>
          <p:nvPr>
            <p:ph type="title"/>
          </p:nvPr>
        </p:nvSpPr>
        <p:spPr>
          <a:xfrm>
            <a:off x="838200" y="444737"/>
            <a:ext cx="10515600" cy="1325563"/>
          </a:xfrm>
        </p:spPr>
        <p:txBody>
          <a:bodyPr/>
          <a:lstStyle/>
          <a:p>
            <a:r>
              <a:rPr lang="en-GB" b="1">
                <a:solidFill>
                  <a:schemeClr val="bg1"/>
                </a:solidFill>
                <a:cs typeface="Calibri Light"/>
              </a:rPr>
              <a:t>Virtual Patient Classification</a:t>
            </a:r>
          </a:p>
        </p:txBody>
      </p:sp>
      <p:graphicFrame>
        <p:nvGraphicFramePr>
          <p:cNvPr id="4" name="Table 4">
            <a:extLst>
              <a:ext uri="{FF2B5EF4-FFF2-40B4-BE49-F238E27FC236}">
                <a16:creationId xmlns:a16="http://schemas.microsoft.com/office/drawing/2014/main" id="{ECC8899E-8B8D-275D-31B6-3DCA670B0035}"/>
              </a:ext>
            </a:extLst>
          </p:cNvPr>
          <p:cNvGraphicFramePr>
            <a:graphicFrameLocks noGrp="1"/>
          </p:cNvGraphicFramePr>
          <p:nvPr>
            <p:ph idx="1"/>
            <p:extLst>
              <p:ext uri="{D42A27DB-BD31-4B8C-83A1-F6EECF244321}">
                <p14:modId xmlns:p14="http://schemas.microsoft.com/office/powerpoint/2010/main" val="3066680266"/>
              </p:ext>
            </p:extLst>
          </p:nvPr>
        </p:nvGraphicFramePr>
        <p:xfrm>
          <a:off x="838200" y="1523244"/>
          <a:ext cx="10515600" cy="4216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453291081"/>
                    </a:ext>
                  </a:extLst>
                </a:gridCol>
                <a:gridCol w="2628900">
                  <a:extLst>
                    <a:ext uri="{9D8B030D-6E8A-4147-A177-3AD203B41FA5}">
                      <a16:colId xmlns:a16="http://schemas.microsoft.com/office/drawing/2014/main" val="790106773"/>
                    </a:ext>
                  </a:extLst>
                </a:gridCol>
                <a:gridCol w="2628900">
                  <a:extLst>
                    <a:ext uri="{9D8B030D-6E8A-4147-A177-3AD203B41FA5}">
                      <a16:colId xmlns:a16="http://schemas.microsoft.com/office/drawing/2014/main" val="2496352178"/>
                    </a:ext>
                  </a:extLst>
                </a:gridCol>
                <a:gridCol w="2628900">
                  <a:extLst>
                    <a:ext uri="{9D8B030D-6E8A-4147-A177-3AD203B41FA5}">
                      <a16:colId xmlns:a16="http://schemas.microsoft.com/office/drawing/2014/main" val="1702183988"/>
                    </a:ext>
                  </a:extLst>
                </a:gridCol>
              </a:tblGrid>
              <a:tr h="370840">
                <a:tc>
                  <a:txBody>
                    <a:bodyPr/>
                    <a:lstStyle/>
                    <a:p>
                      <a:r>
                        <a:rPr lang="en-GB"/>
                        <a:t>Class label</a:t>
                      </a:r>
                    </a:p>
                  </a:txBody>
                  <a:tcPr/>
                </a:tc>
                <a:tc>
                  <a:txBody>
                    <a:bodyPr/>
                    <a:lstStyle/>
                    <a:p>
                      <a:pPr lvl="0">
                        <a:buNone/>
                      </a:pPr>
                      <a:r>
                        <a:rPr lang="en-GB" sz="1800" u="none" strike="noStrike" noProof="0"/>
                        <a:t>Predominant competency</a:t>
                      </a:r>
                      <a:endParaRPr lang="en-US"/>
                    </a:p>
                  </a:txBody>
                  <a:tcPr/>
                </a:tc>
                <a:tc>
                  <a:txBody>
                    <a:bodyPr/>
                    <a:lstStyle/>
                    <a:p>
                      <a:pPr lvl="0">
                        <a:buNone/>
                      </a:pPr>
                      <a:r>
                        <a:rPr lang="en-GB" sz="1800" u="none" strike="noStrike" noProof="0"/>
                        <a:t>Predominant technology</a:t>
                      </a:r>
                      <a:endParaRPr lang="en-US"/>
                    </a:p>
                  </a:txBody>
                  <a:tcPr/>
                </a:tc>
                <a:tc>
                  <a:txBody>
                    <a:bodyPr/>
                    <a:lstStyle/>
                    <a:p>
                      <a:pPr lvl="0">
                        <a:buNone/>
                      </a:pPr>
                      <a:r>
                        <a:rPr lang="en-GB" sz="1800" u="none" strike="noStrike" noProof="0"/>
                        <a:t>Related implementations</a:t>
                      </a:r>
                    </a:p>
                  </a:txBody>
                  <a:tcPr/>
                </a:tc>
                <a:extLst>
                  <a:ext uri="{0D108BD9-81ED-4DB2-BD59-A6C34878D82A}">
                    <a16:rowId xmlns:a16="http://schemas.microsoft.com/office/drawing/2014/main" val="726865520"/>
                  </a:ext>
                </a:extLst>
              </a:tr>
              <a:tr h="370840">
                <a:tc>
                  <a:txBody>
                    <a:bodyPr/>
                    <a:lstStyle/>
                    <a:p>
                      <a:pPr lvl="0">
                        <a:buNone/>
                      </a:pPr>
                      <a:r>
                        <a:rPr lang="en-GB" sz="1800" u="none" strike="noStrike" noProof="0"/>
                        <a:t>Case introductions</a:t>
                      </a:r>
                      <a:endParaRPr lang="en-US"/>
                    </a:p>
                  </a:txBody>
                  <a:tcPr/>
                </a:tc>
                <a:tc>
                  <a:txBody>
                    <a:bodyPr/>
                    <a:lstStyle/>
                    <a:p>
                      <a:pPr lvl="0">
                        <a:buNone/>
                      </a:pPr>
                      <a:r>
                        <a:rPr lang="en-GB" sz="1800" u="none" strike="noStrike" noProof="0"/>
                        <a:t>Knowledge</a:t>
                      </a:r>
                      <a:endParaRPr lang="en-US"/>
                    </a:p>
                  </a:txBody>
                  <a:tcPr/>
                </a:tc>
                <a:tc>
                  <a:txBody>
                    <a:bodyPr/>
                    <a:lstStyle/>
                    <a:p>
                      <a:pPr lvl="0">
                        <a:buNone/>
                      </a:pPr>
                      <a:r>
                        <a:rPr lang="en-GB" sz="1800" u="none" strike="noStrike" noProof="0"/>
                        <a:t>Multimedia systems</a:t>
                      </a:r>
                      <a:endParaRPr lang="en-US"/>
                    </a:p>
                  </a:txBody>
                  <a:tcPr/>
                </a:tc>
                <a:tc>
                  <a:txBody>
                    <a:bodyPr/>
                    <a:lstStyle/>
                    <a:p>
                      <a:pPr lvl="0">
                        <a:buNone/>
                      </a:pPr>
                      <a:r>
                        <a:rPr lang="en-GB" sz="1800" u="none" strike="noStrike" noProof="0"/>
                        <a:t>Web-SP</a:t>
                      </a:r>
                    </a:p>
                  </a:txBody>
                  <a:tcPr/>
                </a:tc>
                <a:extLst>
                  <a:ext uri="{0D108BD9-81ED-4DB2-BD59-A6C34878D82A}">
                    <a16:rowId xmlns:a16="http://schemas.microsoft.com/office/drawing/2014/main" val="3609166635"/>
                  </a:ext>
                </a:extLst>
              </a:tr>
              <a:tr h="370840">
                <a:tc>
                  <a:txBody>
                    <a:bodyPr/>
                    <a:lstStyle/>
                    <a:p>
                      <a:pPr lvl="0">
                        <a:buNone/>
                      </a:pPr>
                      <a:r>
                        <a:rPr lang="en-GB" sz="1800" u="none" strike="noStrike" noProof="0"/>
                        <a:t>Interactive Patient Scenario</a:t>
                      </a:r>
                      <a:endParaRPr lang="en-US"/>
                    </a:p>
                  </a:txBody>
                  <a:tcPr/>
                </a:tc>
                <a:tc>
                  <a:txBody>
                    <a:bodyPr/>
                    <a:lstStyle/>
                    <a:p>
                      <a:pPr lvl="0">
                        <a:buNone/>
                      </a:pPr>
                      <a:r>
                        <a:rPr lang="en-GB" sz="1800" u="none" strike="noStrike" noProof="0"/>
                        <a:t>Clinical reasoning</a:t>
                      </a:r>
                      <a:endParaRPr lang="en-US"/>
                    </a:p>
                  </a:txBody>
                  <a:tcPr/>
                </a:tc>
                <a:tc>
                  <a:txBody>
                    <a:bodyPr/>
                    <a:lstStyle/>
                    <a:p>
                      <a:pPr lvl="0">
                        <a:buNone/>
                      </a:pPr>
                      <a:r>
                        <a:rPr lang="en-GB" sz="1800" u="none" strike="noStrike" noProof="0"/>
                        <a:t>Multimedia systems</a:t>
                      </a:r>
                      <a:endParaRPr lang="en-US"/>
                    </a:p>
                  </a:txBody>
                  <a:tcPr/>
                </a:tc>
                <a:tc>
                  <a:txBody>
                    <a:bodyPr/>
                    <a:lstStyle/>
                    <a:p>
                      <a:pPr lvl="0">
                        <a:buNone/>
                      </a:pPr>
                      <a:r>
                        <a:rPr lang="en-GB" sz="1800" u="none" strike="noStrike" noProof="0"/>
                        <a:t>VPC, VLE</a:t>
                      </a:r>
                    </a:p>
                  </a:txBody>
                  <a:tcPr/>
                </a:tc>
                <a:extLst>
                  <a:ext uri="{0D108BD9-81ED-4DB2-BD59-A6C34878D82A}">
                    <a16:rowId xmlns:a16="http://schemas.microsoft.com/office/drawing/2014/main" val="1161959921"/>
                  </a:ext>
                </a:extLst>
              </a:tr>
              <a:tr h="370840">
                <a:tc>
                  <a:txBody>
                    <a:bodyPr/>
                    <a:lstStyle/>
                    <a:p>
                      <a:pPr lvl="0">
                        <a:buNone/>
                      </a:pPr>
                      <a:r>
                        <a:rPr lang="en-GB" sz="1800" u="none" strike="noStrike" noProof="0"/>
                        <a:t>Gaming environment</a:t>
                      </a:r>
                      <a:endParaRPr lang="en-US"/>
                    </a:p>
                  </a:txBody>
                  <a:tcPr/>
                </a:tc>
                <a:tc>
                  <a:txBody>
                    <a:bodyPr/>
                    <a:lstStyle/>
                    <a:p>
                      <a:pPr lvl="0">
                        <a:buNone/>
                      </a:pPr>
                      <a:r>
                        <a:rPr lang="en-GB" sz="1800" u="none" strike="noStrike" noProof="0"/>
                        <a:t>Clinical reasoning and Team training</a:t>
                      </a:r>
                      <a:endParaRPr lang="en-US"/>
                    </a:p>
                  </a:txBody>
                  <a:tcPr/>
                </a:tc>
                <a:tc>
                  <a:txBody>
                    <a:bodyPr/>
                    <a:lstStyle/>
                    <a:p>
                      <a:pPr lvl="0">
                        <a:buNone/>
                      </a:pPr>
                      <a:r>
                        <a:rPr lang="en-GB" sz="1800" u="none" strike="noStrike" noProof="0"/>
                        <a:t>Virtual worlds</a:t>
                      </a:r>
                      <a:endParaRPr lang="en-US"/>
                    </a:p>
                  </a:txBody>
                  <a:tcPr/>
                </a:tc>
                <a:tc>
                  <a:txBody>
                    <a:bodyPr/>
                    <a:lstStyle/>
                    <a:p>
                      <a:pPr lvl="0">
                        <a:buNone/>
                      </a:pPr>
                      <a:r>
                        <a:rPr lang="en-GB" sz="1800" u="none" strike="noStrike" noProof="0"/>
                        <a:t>Virtual World</a:t>
                      </a:r>
                    </a:p>
                  </a:txBody>
                  <a:tcPr/>
                </a:tc>
                <a:extLst>
                  <a:ext uri="{0D108BD9-81ED-4DB2-BD59-A6C34878D82A}">
                    <a16:rowId xmlns:a16="http://schemas.microsoft.com/office/drawing/2014/main" val="354263514"/>
                  </a:ext>
                </a:extLst>
              </a:tr>
              <a:tr h="370840">
                <a:tc>
                  <a:txBody>
                    <a:bodyPr/>
                    <a:lstStyle/>
                    <a:p>
                      <a:pPr lvl="0">
                        <a:buNone/>
                      </a:pPr>
                      <a:r>
                        <a:rPr lang="en-GB" sz="1800" u="none" strike="noStrike" noProof="0"/>
                        <a:t>High Fidelity Software Simulation</a:t>
                      </a:r>
                      <a:endParaRPr lang="en-US"/>
                    </a:p>
                  </a:txBody>
                  <a:tcPr/>
                </a:tc>
                <a:tc>
                  <a:txBody>
                    <a:bodyPr/>
                    <a:lstStyle/>
                    <a:p>
                      <a:pPr lvl="0">
                        <a:buNone/>
                      </a:pPr>
                      <a:r>
                        <a:rPr lang="en-GB" sz="1800" u="none" strike="noStrike" noProof="0"/>
                        <a:t>Procedural or basic clinical skills</a:t>
                      </a:r>
                      <a:endParaRPr lang="en-US"/>
                    </a:p>
                  </a:txBody>
                  <a:tcPr/>
                </a:tc>
                <a:tc>
                  <a:txBody>
                    <a:bodyPr/>
                    <a:lstStyle/>
                    <a:p>
                      <a:pPr lvl="0">
                        <a:buNone/>
                      </a:pPr>
                      <a:r>
                        <a:rPr lang="en-GB" sz="1800" u="none" strike="noStrike" noProof="0"/>
                        <a:t>Dynamic simulations or mixed reality</a:t>
                      </a:r>
                      <a:endParaRPr lang="en-US"/>
                    </a:p>
                  </a:txBody>
                  <a:tcPr/>
                </a:tc>
                <a:tc>
                  <a:txBody>
                    <a:bodyPr/>
                    <a:lstStyle/>
                    <a:p>
                      <a:pPr lvl="0">
                        <a:buNone/>
                      </a:pPr>
                      <a:r>
                        <a:rPr lang="en-GB" sz="1800" u="none" strike="noStrike" noProof="0"/>
                        <a:t>VTRS</a:t>
                      </a:r>
                    </a:p>
                  </a:txBody>
                  <a:tcPr/>
                </a:tc>
                <a:extLst>
                  <a:ext uri="{0D108BD9-81ED-4DB2-BD59-A6C34878D82A}">
                    <a16:rowId xmlns:a16="http://schemas.microsoft.com/office/drawing/2014/main" val="1416720085"/>
                  </a:ext>
                </a:extLst>
              </a:tr>
              <a:tr h="370840">
                <a:tc>
                  <a:txBody>
                    <a:bodyPr/>
                    <a:lstStyle/>
                    <a:p>
                      <a:pPr lvl="0">
                        <a:buNone/>
                      </a:pPr>
                      <a:r>
                        <a:rPr lang="en-GB" sz="1800" u="none" strike="noStrike" noProof="0"/>
                        <a:t>High Fidelity Manikin</a:t>
                      </a:r>
                      <a:endParaRPr lang="en-US"/>
                    </a:p>
                  </a:txBody>
                  <a:tcPr/>
                </a:tc>
                <a:tc>
                  <a:txBody>
                    <a:bodyPr/>
                    <a:lstStyle/>
                    <a:p>
                      <a:pPr lvl="0">
                        <a:buNone/>
                      </a:pPr>
                      <a:r>
                        <a:rPr lang="en-GB" sz="1800" u="none" strike="noStrike" noProof="0"/>
                        <a:t>Procedural and basic clinical skills, /Team training</a:t>
                      </a:r>
                      <a:endParaRPr lang="en-US"/>
                    </a:p>
                  </a:txBody>
                  <a:tcPr/>
                </a:tc>
                <a:tc>
                  <a:txBody>
                    <a:bodyPr/>
                    <a:lstStyle/>
                    <a:p>
                      <a:pPr lvl="0">
                        <a:buNone/>
                      </a:pPr>
                      <a:r>
                        <a:rPr lang="en-GB" sz="1800" u="none" strike="noStrike" noProof="0"/>
                        <a:t>Manikins or Part Task Trainers</a:t>
                      </a:r>
                      <a:endParaRPr lang="en-US"/>
                    </a:p>
                  </a:txBody>
                  <a:tcPr/>
                </a:tc>
                <a:tc>
                  <a:txBody>
                    <a:bodyPr/>
                    <a:lstStyle/>
                    <a:p>
                      <a:pPr lvl="0">
                        <a:buNone/>
                      </a:pPr>
                      <a:r>
                        <a:rPr lang="en-GB" sz="1800" u="none" strike="noStrike" noProof="0"/>
                        <a:t>COMET, ALICE</a:t>
                      </a:r>
                    </a:p>
                  </a:txBody>
                  <a:tcPr/>
                </a:tc>
                <a:extLst>
                  <a:ext uri="{0D108BD9-81ED-4DB2-BD59-A6C34878D82A}">
                    <a16:rowId xmlns:a16="http://schemas.microsoft.com/office/drawing/2014/main" val="399145182"/>
                  </a:ext>
                </a:extLst>
              </a:tr>
              <a:tr h="370840">
                <a:tc>
                  <a:txBody>
                    <a:bodyPr/>
                    <a:lstStyle/>
                    <a:p>
                      <a:pPr lvl="0">
                        <a:buNone/>
                      </a:pPr>
                      <a:r>
                        <a:rPr lang="en-GB" sz="1800" u="none" strike="noStrike" noProof="0"/>
                        <a:t>Virtual Standardized Patient</a:t>
                      </a:r>
                      <a:endParaRPr lang="en-US"/>
                    </a:p>
                  </a:txBody>
                  <a:tcPr/>
                </a:tc>
                <a:tc>
                  <a:txBody>
                    <a:bodyPr/>
                    <a:lstStyle/>
                    <a:p>
                      <a:pPr lvl="0">
                        <a:buNone/>
                      </a:pPr>
                      <a:r>
                        <a:rPr lang="en-GB" sz="1800" u="none" strike="noStrike" noProof="0"/>
                        <a:t>Patient communication skills</a:t>
                      </a:r>
                      <a:endParaRPr lang="en-US"/>
                    </a:p>
                  </a:txBody>
                  <a:tcPr/>
                </a:tc>
                <a:tc>
                  <a:txBody>
                    <a:bodyPr/>
                    <a:lstStyle/>
                    <a:p>
                      <a:pPr lvl="0">
                        <a:buNone/>
                      </a:pPr>
                      <a:r>
                        <a:rPr lang="en-GB" sz="1800" u="none" strike="noStrike" noProof="0"/>
                        <a:t>Conversational characters</a:t>
                      </a:r>
                      <a:endParaRPr lang="en-US"/>
                    </a:p>
                  </a:txBody>
                  <a:tcPr/>
                </a:tc>
                <a:tc>
                  <a:txBody>
                    <a:bodyPr/>
                    <a:lstStyle/>
                    <a:p>
                      <a:pPr lvl="0">
                        <a:buNone/>
                      </a:pPr>
                      <a:r>
                        <a:rPr lang="en-GB" sz="1800" u="none" strike="noStrike" noProof="0"/>
                        <a:t>AI chatbot</a:t>
                      </a:r>
                    </a:p>
                  </a:txBody>
                  <a:tcPr/>
                </a:tc>
                <a:extLst>
                  <a:ext uri="{0D108BD9-81ED-4DB2-BD59-A6C34878D82A}">
                    <a16:rowId xmlns:a16="http://schemas.microsoft.com/office/drawing/2014/main" val="2371102125"/>
                  </a:ext>
                </a:extLst>
              </a:tr>
            </a:tbl>
          </a:graphicData>
        </a:graphic>
      </p:graphicFrame>
      <p:sp>
        <p:nvSpPr>
          <p:cNvPr id="3" name="TextBox 2">
            <a:extLst>
              <a:ext uri="{FF2B5EF4-FFF2-40B4-BE49-F238E27FC236}">
                <a16:creationId xmlns:a16="http://schemas.microsoft.com/office/drawing/2014/main" id="{DCEBC701-C819-5202-C2C0-B00E9E181459}"/>
              </a:ext>
            </a:extLst>
          </p:cNvPr>
          <p:cNvSpPr txBox="1"/>
          <p:nvPr/>
        </p:nvSpPr>
        <p:spPr>
          <a:xfrm>
            <a:off x="808897" y="5938762"/>
            <a:ext cx="96258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solidFill>
                  <a:schemeClr val="bg1"/>
                </a:solidFill>
                <a:ea typeface="+mn-lt"/>
                <a:cs typeface="+mn-lt"/>
              </a:rPr>
              <a:t>Kononowicz</a:t>
            </a:r>
            <a:r>
              <a:rPr lang="en-GB">
                <a:solidFill>
                  <a:schemeClr val="bg1"/>
                </a:solidFill>
                <a:ea typeface="+mn-lt"/>
                <a:cs typeface="+mn-lt"/>
              </a:rPr>
              <a:t>, A. A., </a:t>
            </a:r>
            <a:r>
              <a:rPr lang="en-GB" err="1">
                <a:solidFill>
                  <a:schemeClr val="bg1"/>
                </a:solidFill>
                <a:ea typeface="+mn-lt"/>
                <a:cs typeface="+mn-lt"/>
              </a:rPr>
              <a:t>Zary</a:t>
            </a:r>
            <a:r>
              <a:rPr lang="en-GB">
                <a:solidFill>
                  <a:schemeClr val="bg1"/>
                </a:solidFill>
                <a:ea typeface="+mn-lt"/>
                <a:cs typeface="+mn-lt"/>
              </a:rPr>
              <a:t>, N., </a:t>
            </a:r>
            <a:r>
              <a:rPr lang="en-GB" err="1">
                <a:solidFill>
                  <a:schemeClr val="bg1"/>
                </a:solidFill>
                <a:ea typeface="+mn-lt"/>
                <a:cs typeface="+mn-lt"/>
              </a:rPr>
              <a:t>Edelbring</a:t>
            </a:r>
            <a:r>
              <a:rPr lang="en-GB">
                <a:solidFill>
                  <a:schemeClr val="bg1"/>
                </a:solidFill>
                <a:ea typeface="+mn-lt"/>
                <a:cs typeface="+mn-lt"/>
              </a:rPr>
              <a:t>, S., Corral, J., &amp; Hege, I. (2015).</a:t>
            </a:r>
            <a:r>
              <a:rPr lang="en-GB" b="1">
                <a:solidFill>
                  <a:schemeClr val="bg1"/>
                </a:solidFill>
                <a:ea typeface="+mn-lt"/>
                <a:cs typeface="+mn-lt"/>
              </a:rPr>
              <a:t> Virtual patients-what are we talking about? A framework to classify the meanings of the term in healthcare education. </a:t>
            </a:r>
            <a:endParaRPr lang="en-GB" b="1" i="1">
              <a:solidFill>
                <a:schemeClr val="bg1"/>
              </a:solidFill>
              <a:cs typeface="Calibri"/>
            </a:endParaRPr>
          </a:p>
        </p:txBody>
      </p:sp>
    </p:spTree>
    <p:extLst>
      <p:ext uri="{BB962C8B-B14F-4D97-AF65-F5344CB8AC3E}">
        <p14:creationId xmlns:p14="http://schemas.microsoft.com/office/powerpoint/2010/main" val="250064497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45AB-CAA7-1259-5195-03EE6A9E038A}"/>
              </a:ext>
            </a:extLst>
          </p:cNvPr>
          <p:cNvSpPr>
            <a:spLocks noGrp="1"/>
          </p:cNvSpPr>
          <p:nvPr>
            <p:ph type="title"/>
          </p:nvPr>
        </p:nvSpPr>
        <p:spPr/>
        <p:txBody>
          <a:bodyPr/>
          <a:lstStyle/>
          <a:p>
            <a:r>
              <a:rPr lang="en-US" b="1">
                <a:solidFill>
                  <a:schemeClr val="bg1"/>
                </a:solidFill>
                <a:cs typeface="Calibri Light"/>
              </a:rPr>
              <a:t>Analysis – Functional comparison</a:t>
            </a:r>
          </a:p>
        </p:txBody>
      </p:sp>
      <p:graphicFrame>
        <p:nvGraphicFramePr>
          <p:cNvPr id="4" name="Table 4">
            <a:extLst>
              <a:ext uri="{FF2B5EF4-FFF2-40B4-BE49-F238E27FC236}">
                <a16:creationId xmlns:a16="http://schemas.microsoft.com/office/drawing/2014/main" id="{1547C080-61A3-FA1B-89BC-37576DB37E24}"/>
              </a:ext>
            </a:extLst>
          </p:cNvPr>
          <p:cNvGraphicFramePr>
            <a:graphicFrameLocks noGrp="1"/>
          </p:cNvGraphicFramePr>
          <p:nvPr>
            <p:ph idx="1"/>
            <p:extLst>
              <p:ext uri="{D42A27DB-BD31-4B8C-83A1-F6EECF244321}">
                <p14:modId xmlns:p14="http://schemas.microsoft.com/office/powerpoint/2010/main" val="4272250362"/>
              </p:ext>
            </p:extLst>
          </p:nvPr>
        </p:nvGraphicFramePr>
        <p:xfrm>
          <a:off x="402566" y="1725283"/>
          <a:ext cx="11326178" cy="4481284"/>
        </p:xfrm>
        <a:graphic>
          <a:graphicData uri="http://schemas.openxmlformats.org/drawingml/2006/table">
            <a:tbl>
              <a:tblPr firstRow="1" bandRow="1">
                <a:tableStyleId>{5C22544A-7EE6-4342-B048-85BDC9FD1C3A}</a:tableStyleId>
              </a:tblPr>
              <a:tblGrid>
                <a:gridCol w="1734765">
                  <a:extLst>
                    <a:ext uri="{9D8B030D-6E8A-4147-A177-3AD203B41FA5}">
                      <a16:colId xmlns:a16="http://schemas.microsoft.com/office/drawing/2014/main" val="693131779"/>
                    </a:ext>
                  </a:extLst>
                </a:gridCol>
                <a:gridCol w="3592669">
                  <a:extLst>
                    <a:ext uri="{9D8B030D-6E8A-4147-A177-3AD203B41FA5}">
                      <a16:colId xmlns:a16="http://schemas.microsoft.com/office/drawing/2014/main" val="2577023388"/>
                    </a:ext>
                  </a:extLst>
                </a:gridCol>
                <a:gridCol w="940339">
                  <a:extLst>
                    <a:ext uri="{9D8B030D-6E8A-4147-A177-3AD203B41FA5}">
                      <a16:colId xmlns:a16="http://schemas.microsoft.com/office/drawing/2014/main" val="645151299"/>
                    </a:ext>
                  </a:extLst>
                </a:gridCol>
                <a:gridCol w="907901">
                  <a:extLst>
                    <a:ext uri="{9D8B030D-6E8A-4147-A177-3AD203B41FA5}">
                      <a16:colId xmlns:a16="http://schemas.microsoft.com/office/drawing/2014/main" val="3001121092"/>
                    </a:ext>
                  </a:extLst>
                </a:gridCol>
                <a:gridCol w="541656">
                  <a:extLst>
                    <a:ext uri="{9D8B030D-6E8A-4147-A177-3AD203B41FA5}">
                      <a16:colId xmlns:a16="http://schemas.microsoft.com/office/drawing/2014/main" val="3671342436"/>
                    </a:ext>
                  </a:extLst>
                </a:gridCol>
                <a:gridCol w="571732">
                  <a:extLst>
                    <a:ext uri="{9D8B030D-6E8A-4147-A177-3AD203B41FA5}">
                      <a16:colId xmlns:a16="http://schemas.microsoft.com/office/drawing/2014/main" val="3755075595"/>
                    </a:ext>
                  </a:extLst>
                </a:gridCol>
                <a:gridCol w="746261">
                  <a:extLst>
                    <a:ext uri="{9D8B030D-6E8A-4147-A177-3AD203B41FA5}">
                      <a16:colId xmlns:a16="http://schemas.microsoft.com/office/drawing/2014/main" val="3886446468"/>
                    </a:ext>
                  </a:extLst>
                </a:gridCol>
                <a:gridCol w="546691">
                  <a:extLst>
                    <a:ext uri="{9D8B030D-6E8A-4147-A177-3AD203B41FA5}">
                      <a16:colId xmlns:a16="http://schemas.microsoft.com/office/drawing/2014/main" val="3726151088"/>
                    </a:ext>
                  </a:extLst>
                </a:gridCol>
                <a:gridCol w="711088">
                  <a:extLst>
                    <a:ext uri="{9D8B030D-6E8A-4147-A177-3AD203B41FA5}">
                      <a16:colId xmlns:a16="http://schemas.microsoft.com/office/drawing/2014/main" val="152781850"/>
                    </a:ext>
                  </a:extLst>
                </a:gridCol>
                <a:gridCol w="1033076">
                  <a:extLst>
                    <a:ext uri="{9D8B030D-6E8A-4147-A177-3AD203B41FA5}">
                      <a16:colId xmlns:a16="http://schemas.microsoft.com/office/drawing/2014/main" val="3138989970"/>
                    </a:ext>
                  </a:extLst>
                </a:gridCol>
              </a:tblGrid>
              <a:tr h="671285">
                <a:tc>
                  <a:txBody>
                    <a:bodyPr/>
                    <a:lstStyle/>
                    <a:p>
                      <a:r>
                        <a:rPr lang="en-US" dirty="0"/>
                        <a:t>Features</a:t>
                      </a:r>
                    </a:p>
                  </a:txBody>
                  <a:tcPr/>
                </a:tc>
                <a:tc>
                  <a:txBody>
                    <a:bodyPr/>
                    <a:lstStyle/>
                    <a:p>
                      <a:r>
                        <a:rPr lang="en-US" dirty="0"/>
                        <a:t>Techniques</a:t>
                      </a:r>
                      <a:endParaRPr lang="en-US" dirty="0" err="1"/>
                    </a:p>
                  </a:txBody>
                  <a:tcPr/>
                </a:tc>
                <a:tc>
                  <a:txBody>
                    <a:bodyPr/>
                    <a:lstStyle/>
                    <a:p>
                      <a:r>
                        <a:rPr lang="en-US" dirty="0"/>
                        <a:t>Web-SP</a:t>
                      </a:r>
                    </a:p>
                  </a:txBody>
                  <a:tcPr/>
                </a:tc>
                <a:tc>
                  <a:txBody>
                    <a:bodyPr/>
                    <a:lstStyle/>
                    <a:p>
                      <a:r>
                        <a:rPr lang="en-US" dirty="0"/>
                        <a:t>COMET</a:t>
                      </a:r>
                    </a:p>
                  </a:txBody>
                  <a:tcPr/>
                </a:tc>
                <a:tc>
                  <a:txBody>
                    <a:bodyPr/>
                    <a:lstStyle/>
                    <a:p>
                      <a:r>
                        <a:rPr lang="en-US" dirty="0"/>
                        <a:t>VW</a:t>
                      </a:r>
                    </a:p>
                  </a:txBody>
                  <a:tcPr/>
                </a:tc>
                <a:tc>
                  <a:txBody>
                    <a:bodyPr/>
                    <a:lstStyle/>
                    <a:p>
                      <a:r>
                        <a:rPr lang="en-US" dirty="0"/>
                        <a:t>VPC</a:t>
                      </a:r>
                    </a:p>
                  </a:txBody>
                  <a:tcPr/>
                </a:tc>
                <a:tc>
                  <a:txBody>
                    <a:bodyPr/>
                    <a:lstStyle/>
                    <a:p>
                      <a:r>
                        <a:rPr lang="en-US" dirty="0"/>
                        <a:t>VRTS</a:t>
                      </a:r>
                    </a:p>
                  </a:txBody>
                  <a:tcPr/>
                </a:tc>
                <a:tc>
                  <a:txBody>
                    <a:bodyPr/>
                    <a:lstStyle/>
                    <a:p>
                      <a:r>
                        <a:rPr lang="en-US" dirty="0"/>
                        <a:t>VLE</a:t>
                      </a:r>
                    </a:p>
                  </a:txBody>
                  <a:tcPr/>
                </a:tc>
                <a:tc>
                  <a:txBody>
                    <a:bodyPr/>
                    <a:lstStyle/>
                    <a:p>
                      <a:r>
                        <a:rPr lang="en-US" dirty="0"/>
                        <a:t>ALICE</a:t>
                      </a:r>
                    </a:p>
                  </a:txBody>
                  <a:tcPr/>
                </a:tc>
                <a:tc>
                  <a:txBody>
                    <a:bodyPr/>
                    <a:lstStyle/>
                    <a:p>
                      <a:r>
                        <a:rPr lang="en-US" dirty="0"/>
                        <a:t>AI Chatbot</a:t>
                      </a:r>
                    </a:p>
                  </a:txBody>
                  <a:tcPr/>
                </a:tc>
                <a:extLst>
                  <a:ext uri="{0D108BD9-81ED-4DB2-BD59-A6C34878D82A}">
                    <a16:rowId xmlns:a16="http://schemas.microsoft.com/office/drawing/2014/main" val="2292423141"/>
                  </a:ext>
                </a:extLst>
              </a:tr>
              <a:tr h="507999">
                <a:tc>
                  <a:txBody>
                    <a:bodyPr/>
                    <a:lstStyle/>
                    <a:p>
                      <a:pPr lvl="0">
                        <a:buNone/>
                      </a:pPr>
                      <a:r>
                        <a:rPr lang="en-US" dirty="0"/>
                        <a:t>Haptic-based</a:t>
                      </a:r>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3574480232"/>
                  </a:ext>
                </a:extLst>
              </a:tr>
              <a:tr h="332361">
                <a:tc rowSpan="2">
                  <a:txBody>
                    <a:bodyPr/>
                    <a:lstStyle/>
                    <a:p>
                      <a:pPr lvl="0" algn="l">
                        <a:lnSpc>
                          <a:spcPct val="100000"/>
                        </a:lnSpc>
                        <a:spcBef>
                          <a:spcPts val="0"/>
                        </a:spcBef>
                        <a:spcAft>
                          <a:spcPts val="0"/>
                        </a:spcAft>
                        <a:buNone/>
                      </a:pPr>
                      <a:r>
                        <a:rPr lang="en-US" sz="1800" b="0" i="0" u="none" strike="noStrike" noProof="0" dirty="0"/>
                        <a:t>Introduction to the system</a:t>
                      </a:r>
                      <a:endParaRPr lang="en-US" dirty="0"/>
                    </a:p>
                  </a:txBody>
                  <a:tcPr/>
                </a:tc>
                <a:tc>
                  <a:txBody>
                    <a:bodyPr/>
                    <a:lstStyle/>
                    <a:p>
                      <a:pPr lvl="0">
                        <a:buNone/>
                      </a:pPr>
                      <a:r>
                        <a:rPr lang="en-US" sz="1800" b="0" i="0" u="none" strike="noStrike" noProof="0" dirty="0"/>
                        <a:t>Instructions in text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sz="1800" b="0" i="0" u="none" strike="noStrike" noProof="0" dirty="0">
                        <a:latin typeface="Calibri"/>
                      </a:endParaRPr>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extLst>
                  <a:ext uri="{0D108BD9-81ED-4DB2-BD59-A6C34878D82A}">
                    <a16:rowId xmlns:a16="http://schemas.microsoft.com/office/drawing/2014/main" val="2160647599"/>
                  </a:ext>
                </a:extLst>
              </a:tr>
              <a:tr h="332361">
                <a:tc vMerge="1">
                  <a:txBody>
                    <a:bodyPr/>
                    <a:lstStyle/>
                    <a:p>
                      <a:endParaRPr lang="en-US"/>
                    </a:p>
                  </a:txBody>
                  <a:tcPr/>
                </a:tc>
                <a:tc>
                  <a:txBody>
                    <a:bodyPr/>
                    <a:lstStyle/>
                    <a:p>
                      <a:pPr lvl="0">
                        <a:buNone/>
                      </a:pPr>
                      <a:r>
                        <a:rPr lang="en-US" sz="1800" b="0" i="0" u="none" strike="noStrike" noProof="0" dirty="0"/>
                        <a:t>Instruction in video</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extLst>
                  <a:ext uri="{0D108BD9-81ED-4DB2-BD59-A6C34878D82A}">
                    <a16:rowId xmlns:a16="http://schemas.microsoft.com/office/drawing/2014/main" val="3808791437"/>
                  </a:ext>
                </a:extLst>
              </a:tr>
              <a:tr h="370840">
                <a:tc>
                  <a:txBody>
                    <a:bodyPr/>
                    <a:lstStyle/>
                    <a:p>
                      <a:pPr lvl="0">
                        <a:buNone/>
                      </a:pPr>
                      <a:r>
                        <a:rPr lang="en-US" sz="1800" b="0" i="0" u="none" strike="noStrike" noProof="0" dirty="0">
                          <a:latin typeface="Calibri"/>
                        </a:rPr>
                        <a:t>History taking</a:t>
                      </a:r>
                      <a:endParaRPr lang="en-US" dirty="0"/>
                    </a:p>
                  </a:txBody>
                  <a:tcPr/>
                </a:tc>
                <a:tc>
                  <a:txBody>
                    <a:bodyPr/>
                    <a:lstStyle/>
                    <a:p>
                      <a:pPr lvl="0">
                        <a:buNone/>
                      </a:pPr>
                      <a:r>
                        <a:rPr lang="en-US" sz="1800" b="0" i="0" u="none" strike="noStrike" noProof="0" dirty="0">
                          <a:latin typeface="Calibri"/>
                        </a:rPr>
                        <a:t>Textual</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extLst>
                  <a:ext uri="{0D108BD9-81ED-4DB2-BD59-A6C34878D82A}">
                    <a16:rowId xmlns:a16="http://schemas.microsoft.com/office/drawing/2014/main" val="1054431049"/>
                  </a:ext>
                </a:extLst>
              </a:tr>
              <a:tr h="239948">
                <a:tc rowSpan="5">
                  <a:txBody>
                    <a:bodyPr/>
                    <a:lstStyle/>
                    <a:p>
                      <a:pPr lvl="0">
                        <a:buNone/>
                      </a:pPr>
                      <a:r>
                        <a:rPr lang="en-US" sz="1800" b="0" i="0" u="none" strike="noStrike" noProof="0" dirty="0">
                          <a:latin typeface="Calibri"/>
                        </a:rPr>
                        <a:t>Examination and investigation</a:t>
                      </a:r>
                      <a:endParaRPr lang="en-US" dirty="0"/>
                    </a:p>
                  </a:txBody>
                  <a:tcPr/>
                </a:tc>
                <a:tc>
                  <a:txBody>
                    <a:bodyPr/>
                    <a:lstStyle/>
                    <a:p>
                      <a:pPr lvl="0">
                        <a:buNone/>
                      </a:pPr>
                      <a:r>
                        <a:rPr lang="en-US" sz="1800" b="0" i="0" u="none" strike="noStrike" noProof="0" dirty="0">
                          <a:latin typeface="Calibri"/>
                        </a:rPr>
                        <a:t>Textual</a:t>
                      </a:r>
                      <a:endParaRPr lang="en-US" dirty="0"/>
                    </a:p>
                  </a:txBody>
                  <a:tcPr/>
                </a:tc>
                <a:tc>
                  <a:txBody>
                    <a:bodyPr/>
                    <a:lstStyle/>
                    <a:p>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extLst>
                  <a:ext uri="{0D108BD9-81ED-4DB2-BD59-A6C34878D82A}">
                    <a16:rowId xmlns:a16="http://schemas.microsoft.com/office/drawing/2014/main" val="3860497455"/>
                  </a:ext>
                </a:extLst>
              </a:tr>
              <a:tr h="239948">
                <a:tc vMerge="1">
                  <a:txBody>
                    <a:bodyPr/>
                    <a:lstStyle/>
                    <a:p>
                      <a:pPr lvl="0">
                        <a:buNone/>
                      </a:pPr>
                      <a:endParaRPr lang="en-US"/>
                    </a:p>
                  </a:txBody>
                  <a:tcPr/>
                </a:tc>
                <a:tc>
                  <a:txBody>
                    <a:bodyPr/>
                    <a:lstStyle/>
                    <a:p>
                      <a:pPr lvl="0">
                        <a:buNone/>
                      </a:pPr>
                      <a:r>
                        <a:rPr lang="en-US" sz="1800" b="0" i="0" u="none" strike="noStrike" noProof="0" dirty="0">
                          <a:latin typeface="Calibri"/>
                        </a:rPr>
                        <a:t>Selecting from drop-down list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4048111738"/>
                  </a:ext>
                </a:extLst>
              </a:tr>
              <a:tr h="239948">
                <a:tc vMerge="1">
                  <a:txBody>
                    <a:bodyPr/>
                    <a:lstStyle/>
                    <a:p>
                      <a:pPr lvl="0">
                        <a:buNone/>
                      </a:pPr>
                      <a:endParaRPr lang="en-US"/>
                    </a:p>
                  </a:txBody>
                  <a:tcPr/>
                </a:tc>
                <a:tc>
                  <a:txBody>
                    <a:bodyPr/>
                    <a:lstStyle/>
                    <a:p>
                      <a:pPr lvl="0">
                        <a:buNone/>
                      </a:pPr>
                      <a:r>
                        <a:rPr lang="en-US" sz="1800" b="0" i="0" u="none" strike="noStrike" noProof="0" dirty="0">
                          <a:latin typeface="Calibri"/>
                        </a:rPr>
                        <a:t>Providing resources with 3D images</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2642610276"/>
                  </a:ext>
                </a:extLst>
              </a:tr>
              <a:tr h="239948">
                <a:tc vMerge="1">
                  <a:txBody>
                    <a:bodyPr/>
                    <a:lstStyle/>
                    <a:p>
                      <a:pPr lvl="0">
                        <a:buNone/>
                      </a:pPr>
                      <a:endParaRPr lang="en-US"/>
                    </a:p>
                  </a:txBody>
                  <a:tcPr/>
                </a:tc>
                <a:tc>
                  <a:txBody>
                    <a:bodyPr/>
                    <a:lstStyle/>
                    <a:p>
                      <a:pPr lvl="0">
                        <a:buNone/>
                      </a:pPr>
                      <a:r>
                        <a:rPr lang="en-US" sz="1800" b="0" i="0" u="none" strike="noStrike" noProof="0" dirty="0">
                          <a:latin typeface="Calibri"/>
                        </a:rPr>
                        <a:t>Providing resources with 2D images</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extLst>
                  <a:ext uri="{0D108BD9-81ED-4DB2-BD59-A6C34878D82A}">
                    <a16:rowId xmlns:a16="http://schemas.microsoft.com/office/drawing/2014/main" val="1796403335"/>
                  </a:ext>
                </a:extLst>
              </a:tr>
              <a:tr h="239948">
                <a:tc vMerge="1">
                  <a:txBody>
                    <a:bodyPr/>
                    <a:lstStyle/>
                    <a:p>
                      <a:pPr lvl="0">
                        <a:buNone/>
                      </a:pPr>
                      <a:endParaRPr lang="en-US"/>
                    </a:p>
                  </a:txBody>
                  <a:tcPr/>
                </a:tc>
                <a:tc>
                  <a:txBody>
                    <a:bodyPr/>
                    <a:lstStyle/>
                    <a:p>
                      <a:pPr lvl="0">
                        <a:buNone/>
                      </a:pPr>
                      <a:r>
                        <a:rPr lang="en-US" sz="1800" b="0" i="0" u="none" strike="noStrike" noProof="0" dirty="0">
                          <a:latin typeface="Calibri"/>
                        </a:rPr>
                        <a:t>Proving resources with videos</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endParaRPr lang="en-US"/>
                    </a:p>
                  </a:txBody>
                  <a:tcPr/>
                </a:tc>
                <a:extLst>
                  <a:ext uri="{0D108BD9-81ED-4DB2-BD59-A6C34878D82A}">
                    <a16:rowId xmlns:a16="http://schemas.microsoft.com/office/drawing/2014/main" val="2063985180"/>
                  </a:ext>
                </a:extLst>
              </a:tr>
              <a:tr h="370840">
                <a:tc>
                  <a:txBody>
                    <a:bodyPr/>
                    <a:lstStyle/>
                    <a:p>
                      <a:pPr lvl="0">
                        <a:buNone/>
                      </a:pPr>
                      <a:r>
                        <a:rPr lang="en-US" sz="1800" b="0" i="0" u="none" strike="noStrike" noProof="0" dirty="0">
                          <a:latin typeface="Calibri"/>
                        </a:rPr>
                        <a:t>PBL</a:t>
                      </a:r>
                      <a:endParaRPr lang="en-US" dirty="0"/>
                    </a:p>
                  </a:txBody>
                  <a:tcPr/>
                </a:tc>
                <a:tc>
                  <a:txBody>
                    <a:bodyPr/>
                    <a:lstStyle/>
                    <a:p>
                      <a:endParaRPr lang="en-US"/>
                    </a:p>
                  </a:txBody>
                  <a:tcPr/>
                </a:tc>
                <a:tc>
                  <a:txBody>
                    <a:bodyPr/>
                    <a:lstStyle/>
                    <a:p>
                      <a:endParaRPr lang="en-US"/>
                    </a:p>
                  </a:txBody>
                  <a:tcPr/>
                </a:tc>
                <a:tc>
                  <a:txBody>
                    <a:bodyPr/>
                    <a:lstStyle/>
                    <a:p>
                      <a:pPr lvl="0">
                        <a:buNone/>
                      </a:pP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34059538"/>
                  </a:ext>
                </a:extLst>
              </a:tr>
            </a:tbl>
          </a:graphicData>
        </a:graphic>
      </p:graphicFrame>
    </p:spTree>
    <p:extLst>
      <p:ext uri="{BB962C8B-B14F-4D97-AF65-F5344CB8AC3E}">
        <p14:creationId xmlns:p14="http://schemas.microsoft.com/office/powerpoint/2010/main" val="305117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547C080-61A3-FA1B-89BC-37576DB37E24}"/>
              </a:ext>
            </a:extLst>
          </p:cNvPr>
          <p:cNvGraphicFramePr>
            <a:graphicFrameLocks noGrp="1"/>
          </p:cNvGraphicFramePr>
          <p:nvPr>
            <p:ph idx="1"/>
            <p:extLst>
              <p:ext uri="{D42A27DB-BD31-4B8C-83A1-F6EECF244321}">
                <p14:modId xmlns:p14="http://schemas.microsoft.com/office/powerpoint/2010/main" val="2121299166"/>
              </p:ext>
            </p:extLst>
          </p:nvPr>
        </p:nvGraphicFramePr>
        <p:xfrm>
          <a:off x="431321" y="1695388"/>
          <a:ext cx="11326171" cy="4542815"/>
        </p:xfrm>
        <a:graphic>
          <a:graphicData uri="http://schemas.openxmlformats.org/drawingml/2006/table">
            <a:tbl>
              <a:tblPr firstRow="1" bandRow="1">
                <a:tableStyleId>{5C22544A-7EE6-4342-B048-85BDC9FD1C3A}</a:tableStyleId>
              </a:tblPr>
              <a:tblGrid>
                <a:gridCol w="1637487">
                  <a:extLst>
                    <a:ext uri="{9D8B030D-6E8A-4147-A177-3AD203B41FA5}">
                      <a16:colId xmlns:a16="http://schemas.microsoft.com/office/drawing/2014/main" val="693131779"/>
                    </a:ext>
                  </a:extLst>
                </a:gridCol>
                <a:gridCol w="3689942">
                  <a:extLst>
                    <a:ext uri="{9D8B030D-6E8A-4147-A177-3AD203B41FA5}">
                      <a16:colId xmlns:a16="http://schemas.microsoft.com/office/drawing/2014/main" val="2577023388"/>
                    </a:ext>
                  </a:extLst>
                </a:gridCol>
                <a:gridCol w="997857">
                  <a:extLst>
                    <a:ext uri="{9D8B030D-6E8A-4147-A177-3AD203B41FA5}">
                      <a16:colId xmlns:a16="http://schemas.microsoft.com/office/drawing/2014/main" val="645151299"/>
                    </a:ext>
                  </a:extLst>
                </a:gridCol>
                <a:gridCol w="850381">
                  <a:extLst>
                    <a:ext uri="{9D8B030D-6E8A-4147-A177-3AD203B41FA5}">
                      <a16:colId xmlns:a16="http://schemas.microsoft.com/office/drawing/2014/main" val="3001121092"/>
                    </a:ext>
                  </a:extLst>
                </a:gridCol>
                <a:gridCol w="541656">
                  <a:extLst>
                    <a:ext uri="{9D8B030D-6E8A-4147-A177-3AD203B41FA5}">
                      <a16:colId xmlns:a16="http://schemas.microsoft.com/office/drawing/2014/main" val="3671342436"/>
                    </a:ext>
                  </a:extLst>
                </a:gridCol>
                <a:gridCol w="571732">
                  <a:extLst>
                    <a:ext uri="{9D8B030D-6E8A-4147-A177-3AD203B41FA5}">
                      <a16:colId xmlns:a16="http://schemas.microsoft.com/office/drawing/2014/main" val="3755075595"/>
                    </a:ext>
                  </a:extLst>
                </a:gridCol>
                <a:gridCol w="746261">
                  <a:extLst>
                    <a:ext uri="{9D8B030D-6E8A-4147-A177-3AD203B41FA5}">
                      <a16:colId xmlns:a16="http://schemas.microsoft.com/office/drawing/2014/main" val="3886446468"/>
                    </a:ext>
                  </a:extLst>
                </a:gridCol>
                <a:gridCol w="546691">
                  <a:extLst>
                    <a:ext uri="{9D8B030D-6E8A-4147-A177-3AD203B41FA5}">
                      <a16:colId xmlns:a16="http://schemas.microsoft.com/office/drawing/2014/main" val="3726151088"/>
                    </a:ext>
                  </a:extLst>
                </a:gridCol>
                <a:gridCol w="711088">
                  <a:extLst>
                    <a:ext uri="{9D8B030D-6E8A-4147-A177-3AD203B41FA5}">
                      <a16:colId xmlns:a16="http://schemas.microsoft.com/office/drawing/2014/main" val="152781850"/>
                    </a:ext>
                  </a:extLst>
                </a:gridCol>
                <a:gridCol w="1033076">
                  <a:extLst>
                    <a:ext uri="{9D8B030D-6E8A-4147-A177-3AD203B41FA5}">
                      <a16:colId xmlns:a16="http://schemas.microsoft.com/office/drawing/2014/main" val="3138989970"/>
                    </a:ext>
                  </a:extLst>
                </a:gridCol>
              </a:tblGrid>
              <a:tr h="664723">
                <a:tc>
                  <a:txBody>
                    <a:bodyPr/>
                    <a:lstStyle/>
                    <a:p>
                      <a:pPr lvl="0">
                        <a:buNone/>
                      </a:pPr>
                      <a:r>
                        <a:rPr lang="en-US" sz="1800" b="1" i="0" u="none" strike="noStrike" noProof="0">
                          <a:latin typeface="Calibri"/>
                        </a:rPr>
                        <a:t>Features</a:t>
                      </a:r>
                      <a:endParaRPr lang="en-US"/>
                    </a:p>
                  </a:txBody>
                  <a:tcPr/>
                </a:tc>
                <a:tc>
                  <a:txBody>
                    <a:bodyPr/>
                    <a:lstStyle/>
                    <a:p>
                      <a:pPr lvl="0">
                        <a:buNone/>
                      </a:pPr>
                      <a:r>
                        <a:rPr lang="en-US" sz="1800" b="1" i="0" u="none" strike="noStrike" noProof="0">
                          <a:latin typeface="Calibri"/>
                        </a:rPr>
                        <a:t>Techniques</a:t>
                      </a:r>
                      <a:endParaRPr lang="en-US"/>
                    </a:p>
                  </a:txBody>
                  <a:tcPr/>
                </a:tc>
                <a:tc>
                  <a:txBody>
                    <a:bodyPr/>
                    <a:lstStyle/>
                    <a:p>
                      <a:r>
                        <a:rPr lang="en-US"/>
                        <a:t>Web-SP</a:t>
                      </a:r>
                    </a:p>
                  </a:txBody>
                  <a:tcPr/>
                </a:tc>
                <a:tc>
                  <a:txBody>
                    <a:bodyPr/>
                    <a:lstStyle/>
                    <a:p>
                      <a:r>
                        <a:rPr lang="en-US"/>
                        <a:t>COMET</a:t>
                      </a:r>
                    </a:p>
                  </a:txBody>
                  <a:tcPr/>
                </a:tc>
                <a:tc>
                  <a:txBody>
                    <a:bodyPr/>
                    <a:lstStyle/>
                    <a:p>
                      <a:r>
                        <a:rPr lang="en-US"/>
                        <a:t>VW</a:t>
                      </a:r>
                    </a:p>
                  </a:txBody>
                  <a:tcPr/>
                </a:tc>
                <a:tc>
                  <a:txBody>
                    <a:bodyPr/>
                    <a:lstStyle/>
                    <a:p>
                      <a:r>
                        <a:rPr lang="en-US"/>
                        <a:t>VPC</a:t>
                      </a:r>
                    </a:p>
                  </a:txBody>
                  <a:tcPr/>
                </a:tc>
                <a:tc>
                  <a:txBody>
                    <a:bodyPr/>
                    <a:lstStyle/>
                    <a:p>
                      <a:r>
                        <a:rPr lang="en-US"/>
                        <a:t>VRTS</a:t>
                      </a:r>
                    </a:p>
                  </a:txBody>
                  <a:tcPr/>
                </a:tc>
                <a:tc>
                  <a:txBody>
                    <a:bodyPr/>
                    <a:lstStyle/>
                    <a:p>
                      <a:r>
                        <a:rPr lang="en-US"/>
                        <a:t>VLE</a:t>
                      </a:r>
                    </a:p>
                  </a:txBody>
                  <a:tcPr/>
                </a:tc>
                <a:tc>
                  <a:txBody>
                    <a:bodyPr/>
                    <a:lstStyle/>
                    <a:p>
                      <a:r>
                        <a:rPr lang="en-US"/>
                        <a:t>ALICE</a:t>
                      </a:r>
                    </a:p>
                  </a:txBody>
                  <a:tcPr/>
                </a:tc>
                <a:tc>
                  <a:txBody>
                    <a:bodyPr/>
                    <a:lstStyle/>
                    <a:p>
                      <a:r>
                        <a:rPr lang="en-US"/>
                        <a:t>AI Chatbot</a:t>
                      </a:r>
                    </a:p>
                  </a:txBody>
                  <a:tcPr/>
                </a:tc>
                <a:extLst>
                  <a:ext uri="{0D108BD9-81ED-4DB2-BD59-A6C34878D82A}">
                    <a16:rowId xmlns:a16="http://schemas.microsoft.com/office/drawing/2014/main" val="2292423141"/>
                  </a:ext>
                </a:extLst>
              </a:tr>
              <a:tr h="664722">
                <a:tc>
                  <a:txBody>
                    <a:bodyPr/>
                    <a:lstStyle/>
                    <a:p>
                      <a:pPr lvl="0" algn="l">
                        <a:lnSpc>
                          <a:spcPct val="100000"/>
                        </a:lnSpc>
                        <a:spcBef>
                          <a:spcPts val="0"/>
                        </a:spcBef>
                        <a:spcAft>
                          <a:spcPts val="0"/>
                        </a:spcAft>
                        <a:buNone/>
                      </a:pPr>
                      <a:r>
                        <a:rPr lang="en-US" sz="1800" b="0" i="0" u="none" strike="noStrike" noProof="0">
                          <a:latin typeface="Calibri"/>
                        </a:rPr>
                        <a:t>Chat System</a:t>
                      </a:r>
                      <a:endParaRPr lang="en-US"/>
                    </a:p>
                    <a:p>
                      <a:pPr lvl="0" algn="l">
                        <a:lnSpc>
                          <a:spcPct val="100000"/>
                        </a:lnSpc>
                        <a:spcBef>
                          <a:spcPts val="0"/>
                        </a:spcBef>
                        <a:spcAft>
                          <a:spcPts val="0"/>
                        </a:spcAft>
                        <a:buNone/>
                      </a:pPr>
                      <a:r>
                        <a:rPr lang="en-US" sz="1800" b="0" i="0" u="none" strike="noStrike" noProof="0">
                          <a:latin typeface="Calibri"/>
                        </a:rPr>
                        <a:t>(with the patient)</a:t>
                      </a:r>
                      <a:endParaRPr lang="en-US"/>
                    </a:p>
                  </a:txBody>
                  <a:tcPr/>
                </a:tc>
                <a:tc>
                  <a:txBody>
                    <a:bodyPr/>
                    <a:lstStyle/>
                    <a:p>
                      <a:pPr lvl="0">
                        <a:buNone/>
                      </a:pPr>
                      <a:r>
                        <a:rPr lang="en-US" sz="1800" b="0" i="0" u="none" strike="noStrike" noProof="0">
                          <a:latin typeface="Calibri"/>
                        </a:rPr>
                        <a:t>Textual</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sz="1800" b="0" i="0" u="none" strike="noStrike" noProof="0">
                        <a:latin typeface="Calibri"/>
                      </a:endParaRPr>
                    </a:p>
                  </a:txBody>
                  <a:tcPr/>
                </a:tc>
                <a:tc>
                  <a:txBody>
                    <a:bodyPr/>
                    <a:lstStyle/>
                    <a:p>
                      <a:pPr lvl="0">
                        <a:buNone/>
                      </a:pPr>
                      <a:r>
                        <a:rPr lang="en-US" sz="1800" b="0" i="0" u="none" strike="noStrike" noProof="0"/>
                        <a:t>✔</a:t>
                      </a: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extLst>
                  <a:ext uri="{0D108BD9-81ED-4DB2-BD59-A6C34878D82A}">
                    <a16:rowId xmlns:a16="http://schemas.microsoft.com/office/drawing/2014/main" val="1547396427"/>
                  </a:ext>
                </a:extLst>
              </a:tr>
              <a:tr h="372893">
                <a:tc>
                  <a:txBody>
                    <a:bodyPr/>
                    <a:lstStyle/>
                    <a:p>
                      <a:pPr lvl="0" algn="l">
                        <a:lnSpc>
                          <a:spcPct val="100000"/>
                        </a:lnSpc>
                        <a:spcBef>
                          <a:spcPts val="0"/>
                        </a:spcBef>
                        <a:spcAft>
                          <a:spcPts val="0"/>
                        </a:spcAft>
                        <a:buNone/>
                      </a:pPr>
                      <a:r>
                        <a:rPr lang="en-US" sz="1800" b="0" i="0" u="none" strike="noStrike" noProof="0"/>
                        <a:t>Tool Selection</a:t>
                      </a:r>
                      <a:endParaRPr lang="en-US"/>
                    </a:p>
                  </a:txBody>
                  <a:tcPr/>
                </a:tc>
                <a:tc>
                  <a:txBody>
                    <a:bodyPr/>
                    <a:lstStyle/>
                    <a:p>
                      <a:pPr lvl="0">
                        <a:buNone/>
                      </a:pPr>
                      <a:r>
                        <a:rPr lang="en-US" sz="1800" b="0" i="0" u="none" strike="noStrike" noProof="0"/>
                        <a:t>3D images</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sz="1800" b="0" i="0" u="none" strike="noStrike" noProof="0">
                        <a:latin typeface="Calibri"/>
                      </a:endParaRPr>
                    </a:p>
                  </a:txBody>
                  <a:tcPr/>
                </a:tc>
                <a:tc>
                  <a:txBody>
                    <a:bodyPr/>
                    <a:lstStyle/>
                    <a:p>
                      <a:pPr lvl="0">
                        <a:buNone/>
                      </a:pPr>
                      <a:endParaRPr lang="en-US"/>
                    </a:p>
                  </a:txBody>
                  <a:tcPr/>
                </a:tc>
                <a:extLst>
                  <a:ext uri="{0D108BD9-81ED-4DB2-BD59-A6C34878D82A}">
                    <a16:rowId xmlns:a16="http://schemas.microsoft.com/office/drawing/2014/main" val="2654912048"/>
                  </a:ext>
                </a:extLst>
              </a:tr>
              <a:tr h="186446">
                <a:tc rowSpan="2">
                  <a:txBody>
                    <a:bodyPr/>
                    <a:lstStyle/>
                    <a:p>
                      <a:pPr lvl="0">
                        <a:buNone/>
                      </a:pPr>
                      <a:r>
                        <a:rPr lang="en-US" sz="1800" b="0" i="0" u="none" strike="noStrike" noProof="0"/>
                        <a:t>Diagnosis</a:t>
                      </a:r>
                      <a:endParaRPr lang="en-US"/>
                    </a:p>
                  </a:txBody>
                  <a:tcPr/>
                </a:tc>
                <a:tc>
                  <a:txBody>
                    <a:bodyPr/>
                    <a:lstStyle/>
                    <a:p>
                      <a:pPr lvl="0">
                        <a:buNone/>
                      </a:pPr>
                      <a:r>
                        <a:rPr lang="en-US" sz="1800" b="0" i="0" u="none" strike="noStrike" noProof="0">
                          <a:latin typeface="Calibri"/>
                        </a:rPr>
                        <a:t>Only diagnosis</a:t>
                      </a: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771843763"/>
                  </a:ext>
                </a:extLst>
              </a:tr>
              <a:tr h="186446">
                <a:tc vMerge="1">
                  <a:txBody>
                    <a:bodyPr/>
                    <a:lstStyle/>
                    <a:p>
                      <a:endParaRPr lang="en-US"/>
                    </a:p>
                  </a:txBody>
                  <a:tcPr/>
                </a:tc>
                <a:tc>
                  <a:txBody>
                    <a:bodyPr/>
                    <a:lstStyle/>
                    <a:p>
                      <a:pPr lvl="0">
                        <a:buNone/>
                      </a:pPr>
                      <a:r>
                        <a:rPr lang="en-US" sz="1800" b="0" i="0" u="none" strike="noStrike" noProof="0">
                          <a:latin typeface="Calibri"/>
                        </a:rPr>
                        <a:t>Diagnosis with treatment instructions</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extLst>
                  <a:ext uri="{0D108BD9-81ED-4DB2-BD59-A6C34878D82A}">
                    <a16:rowId xmlns:a16="http://schemas.microsoft.com/office/drawing/2014/main" val="3079573221"/>
                  </a:ext>
                </a:extLst>
              </a:tr>
              <a:tr h="124297">
                <a:tc rowSpan="3">
                  <a:txBody>
                    <a:bodyPr/>
                    <a:lstStyle/>
                    <a:p>
                      <a:pPr lvl="0">
                        <a:buNone/>
                      </a:pPr>
                      <a:r>
                        <a:rPr lang="en-US" sz="1800" b="0" i="0" u="none" strike="noStrike" noProof="0"/>
                        <a:t>Feedback System</a:t>
                      </a:r>
                      <a:endParaRPr lang="en-US"/>
                    </a:p>
                  </a:txBody>
                  <a:tcPr/>
                </a:tc>
                <a:tc>
                  <a:txBody>
                    <a:bodyPr/>
                    <a:lstStyle/>
                    <a:p>
                      <a:pPr lvl="0">
                        <a:buNone/>
                      </a:pPr>
                      <a:r>
                        <a:rPr lang="en-US" sz="1800" b="0" i="0" u="none" strike="noStrike" noProof="0">
                          <a:latin typeface="Calibri"/>
                        </a:rPr>
                        <a:t>Textual</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endParaRPr lang="en-US"/>
                    </a:p>
                  </a:txBody>
                  <a:tcPr/>
                </a:tc>
                <a:tc>
                  <a:txBody>
                    <a:bodyPr/>
                    <a:lstStyle/>
                    <a:p>
                      <a:pPr lvl="0">
                        <a:buNone/>
                      </a:pPr>
                      <a:r>
                        <a:rPr lang="en-US" sz="1800" b="0" i="0" u="none" strike="noStrike" noProof="0">
                          <a:latin typeface="Calibri"/>
                        </a:rPr>
                        <a:t>✔</a:t>
                      </a:r>
                      <a:endParaRPr lang="en-US"/>
                    </a:p>
                  </a:txBody>
                  <a:tcPr/>
                </a:tc>
                <a:extLst>
                  <a:ext uri="{0D108BD9-81ED-4DB2-BD59-A6C34878D82A}">
                    <a16:rowId xmlns:a16="http://schemas.microsoft.com/office/drawing/2014/main" val="1054431049"/>
                  </a:ext>
                </a:extLst>
              </a:tr>
              <a:tr h="124297">
                <a:tc vMerge="1">
                  <a:txBody>
                    <a:bodyPr/>
                    <a:lstStyle/>
                    <a:p>
                      <a:pPr lvl="0">
                        <a:buNone/>
                      </a:pPr>
                      <a:endParaRPr lang="en-US"/>
                    </a:p>
                  </a:txBody>
                  <a:tcPr/>
                </a:tc>
                <a:tc>
                  <a:txBody>
                    <a:bodyPr/>
                    <a:lstStyle/>
                    <a:p>
                      <a:pPr lvl="0">
                        <a:buNone/>
                      </a:pPr>
                      <a:r>
                        <a:rPr lang="en-US" sz="1800" b="0" i="0" u="none" strike="noStrike" noProof="0"/>
                        <a:t>Access to the previous diagnosis</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273815405"/>
                  </a:ext>
                </a:extLst>
              </a:tr>
              <a:tr h="124297">
                <a:tc vMerge="1">
                  <a:txBody>
                    <a:bodyPr/>
                    <a:lstStyle/>
                    <a:p>
                      <a:pPr lvl="0">
                        <a:buNone/>
                      </a:pPr>
                      <a:endParaRPr lang="en-US"/>
                    </a:p>
                  </a:txBody>
                  <a:tcPr/>
                </a:tc>
                <a:tc>
                  <a:txBody>
                    <a:bodyPr/>
                    <a:lstStyle/>
                    <a:p>
                      <a:pPr lvl="0">
                        <a:buNone/>
                      </a:pPr>
                      <a:r>
                        <a:rPr lang="en-US" sz="1800" b="0" i="0" u="none" strike="noStrike" noProof="0"/>
                        <a:t>Case feedback for the tutor</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1054834977"/>
                  </a:ext>
                </a:extLst>
              </a:tr>
              <a:tr h="389106">
                <a:tc rowSpan="2">
                  <a:txBody>
                    <a:bodyPr/>
                    <a:lstStyle/>
                    <a:p>
                      <a:pPr lvl="0">
                        <a:buNone/>
                      </a:pPr>
                      <a:r>
                        <a:rPr lang="en-US" sz="1800" b="0" i="0" u="none" strike="noStrike" noProof="0"/>
                        <a:t>Individual Supervision</a:t>
                      </a:r>
                      <a:endParaRPr lang="en-US"/>
                    </a:p>
                  </a:txBody>
                  <a:tcPr/>
                </a:tc>
                <a:tc>
                  <a:txBody>
                    <a:bodyPr/>
                    <a:lstStyle/>
                    <a:p>
                      <a:pPr lvl="0">
                        <a:buNone/>
                      </a:pPr>
                      <a:r>
                        <a:rPr lang="en-US" sz="1800" b="0" i="0" u="none" strike="noStrike" noProof="0"/>
                        <a:t>Tracking log</a:t>
                      </a:r>
                      <a:endParaRPr lang="en-US"/>
                    </a:p>
                  </a:txBody>
                  <a:tcPr/>
                </a:tc>
                <a:tc>
                  <a:txBody>
                    <a:bodyPr/>
                    <a:lstStyle/>
                    <a:p>
                      <a:pPr lvl="0">
                        <a:buNone/>
                      </a:pPr>
                      <a:r>
                        <a:rPr lang="en-US" sz="1800" b="0" i="0" u="none" strike="noStrike" noProof="0">
                          <a:latin typeface="Calibri"/>
                        </a:rPr>
                        <a:t>✔</a:t>
                      </a:r>
                      <a:endParaRPr lang="en-US"/>
                    </a:p>
                  </a:txBody>
                  <a:tcPr/>
                </a:tc>
                <a:tc>
                  <a:txBody>
                    <a:bodyPr/>
                    <a:lstStyle/>
                    <a:p>
                      <a:endParaRPr lang="en-US"/>
                    </a:p>
                  </a:txBody>
                  <a:tcPr/>
                </a:tc>
                <a:tc>
                  <a:txBody>
                    <a:bodyPr/>
                    <a:lstStyle/>
                    <a:p>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3860497455"/>
                  </a:ext>
                </a:extLst>
              </a:tr>
              <a:tr h="372893">
                <a:tc vMerge="1">
                  <a:txBody>
                    <a:bodyPr/>
                    <a:lstStyle/>
                    <a:p>
                      <a:pPr lvl="0">
                        <a:buNone/>
                      </a:pPr>
                      <a:endParaRPr lang="en-US"/>
                    </a:p>
                  </a:txBody>
                  <a:tcPr/>
                </a:tc>
                <a:tc>
                  <a:txBody>
                    <a:bodyPr/>
                    <a:lstStyle/>
                    <a:p>
                      <a:pPr lvl="0">
                        <a:buNone/>
                      </a:pPr>
                      <a:r>
                        <a:rPr lang="en-US" sz="1800" b="0" i="0" u="none" strike="noStrike" noProof="0"/>
                        <a:t>Evaluation</a:t>
                      </a: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tc>
                  <a:txBody>
                    <a:bodyPr/>
                    <a:lstStyle/>
                    <a:p>
                      <a:pPr lvl="0">
                        <a:buNone/>
                      </a:pPr>
                      <a:r>
                        <a:rPr lang="en-US" sz="1800" b="0" i="0" u="none" strike="noStrike" noProof="0">
                          <a:latin typeface="Calibri"/>
                        </a:rPr>
                        <a:t>✔</a:t>
                      </a:r>
                      <a:endParaRPr lang="en-US"/>
                    </a:p>
                  </a:txBody>
                  <a:tcPr/>
                </a:tc>
                <a:extLst>
                  <a:ext uri="{0D108BD9-81ED-4DB2-BD59-A6C34878D82A}">
                    <a16:rowId xmlns:a16="http://schemas.microsoft.com/office/drawing/2014/main" val="1060618601"/>
                  </a:ext>
                </a:extLst>
              </a:tr>
            </a:tbl>
          </a:graphicData>
        </a:graphic>
      </p:graphicFrame>
      <p:sp>
        <p:nvSpPr>
          <p:cNvPr id="3" name="Title 1">
            <a:extLst>
              <a:ext uri="{FF2B5EF4-FFF2-40B4-BE49-F238E27FC236}">
                <a16:creationId xmlns:a16="http://schemas.microsoft.com/office/drawing/2014/main" id="{6CB04DA4-C629-6E14-1308-467881306725}"/>
              </a:ext>
            </a:extLst>
          </p:cNvPr>
          <p:cNvSpPr>
            <a:spLocks noGrp="1"/>
          </p:cNvSpPr>
          <p:nvPr>
            <p:ph type="title"/>
          </p:nvPr>
        </p:nvSpPr>
        <p:spPr>
          <a:xfrm>
            <a:off x="838200" y="365125"/>
            <a:ext cx="10515600" cy="1325563"/>
          </a:xfrm>
        </p:spPr>
        <p:txBody>
          <a:bodyPr/>
          <a:lstStyle/>
          <a:p>
            <a:r>
              <a:rPr lang="en-US" b="1">
                <a:solidFill>
                  <a:schemeClr val="bg1"/>
                </a:solidFill>
                <a:cs typeface="Calibri Light"/>
              </a:rPr>
              <a:t>Analysis – Functional comparison</a:t>
            </a:r>
          </a:p>
        </p:txBody>
      </p:sp>
    </p:spTree>
    <p:extLst>
      <p:ext uri="{BB962C8B-B14F-4D97-AF65-F5344CB8AC3E}">
        <p14:creationId xmlns:p14="http://schemas.microsoft.com/office/powerpoint/2010/main" val="316252882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Cover and End Slide Master">
  <a:themeElements>
    <a:clrScheme name="ALLPPT-COLOR 02">
      <a:dk1>
        <a:sysClr val="windowText" lastClr="000000"/>
      </a:dk1>
      <a:lt1>
        <a:sysClr val="window" lastClr="FFFFFF"/>
      </a:lt1>
      <a:dk2>
        <a:srgbClr val="44546A"/>
      </a:dk2>
      <a:lt2>
        <a:srgbClr val="E7E6E6"/>
      </a:lt2>
      <a:accent1>
        <a:srgbClr val="84CCC6"/>
      </a:accent1>
      <a:accent2>
        <a:srgbClr val="F8D45E"/>
      </a:accent2>
      <a:accent3>
        <a:srgbClr val="F27161"/>
      </a:accent3>
      <a:accent4>
        <a:srgbClr val="7CC8EC"/>
      </a:accent4>
      <a:accent5>
        <a:srgbClr val="525168"/>
      </a:accent5>
      <a:accent6>
        <a:srgbClr val="1A6BA5"/>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ection Break Slide Master">
  <a:themeElements>
    <a:clrScheme name="ALLPPT-COLOR 02">
      <a:dk1>
        <a:sysClr val="windowText" lastClr="000000"/>
      </a:dk1>
      <a:lt1>
        <a:sysClr val="window" lastClr="FFFFFF"/>
      </a:lt1>
      <a:dk2>
        <a:srgbClr val="44546A"/>
      </a:dk2>
      <a:lt2>
        <a:srgbClr val="E7E6E6"/>
      </a:lt2>
      <a:accent1>
        <a:srgbClr val="84CCC6"/>
      </a:accent1>
      <a:accent2>
        <a:srgbClr val="F8D45E"/>
      </a:accent2>
      <a:accent3>
        <a:srgbClr val="F27161"/>
      </a:accent3>
      <a:accent4>
        <a:srgbClr val="7CC8EC"/>
      </a:accent4>
      <a:accent5>
        <a:srgbClr val="525168"/>
      </a:accent5>
      <a:accent6>
        <a:srgbClr val="1A6BA5"/>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tents Slide Master">
  <a:themeElements>
    <a:clrScheme name="ALLPPT-COLOR 02">
      <a:dk1>
        <a:sysClr val="windowText" lastClr="000000"/>
      </a:dk1>
      <a:lt1>
        <a:sysClr val="window" lastClr="FFFFFF"/>
      </a:lt1>
      <a:dk2>
        <a:srgbClr val="44546A"/>
      </a:dk2>
      <a:lt2>
        <a:srgbClr val="E7E6E6"/>
      </a:lt2>
      <a:accent1>
        <a:srgbClr val="84CCC6"/>
      </a:accent1>
      <a:accent2>
        <a:srgbClr val="F8D45E"/>
      </a:accent2>
      <a:accent3>
        <a:srgbClr val="F27161"/>
      </a:accent3>
      <a:accent4>
        <a:srgbClr val="7CC8EC"/>
      </a:accent4>
      <a:accent5>
        <a:srgbClr val="525168"/>
      </a:accent5>
      <a:accent6>
        <a:srgbClr val="1A6BA5"/>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Office Theme</vt:lpstr>
      <vt:lpstr>BrushVTI</vt:lpstr>
      <vt:lpstr>Cover and End Slide Master</vt:lpstr>
      <vt:lpstr>Section Break Slide Master</vt:lpstr>
      <vt:lpstr>Contents Slide Master</vt:lpstr>
      <vt:lpstr>PowerPoint Presentation</vt:lpstr>
      <vt:lpstr>PowerPoint Presentation</vt:lpstr>
      <vt:lpstr>Motivation</vt:lpstr>
      <vt:lpstr>Methodology</vt:lpstr>
      <vt:lpstr>Related Work</vt:lpstr>
      <vt:lpstr>PowerPoint Presentation</vt:lpstr>
      <vt:lpstr>Virtual Patient Classification</vt:lpstr>
      <vt:lpstr>Analysis – Functional comparison</vt:lpstr>
      <vt:lpstr>Analysis – Functional comparison</vt:lpstr>
      <vt:lpstr>Analysis –Technical comparison</vt:lpstr>
      <vt:lpstr>PowerPoint Presentation</vt:lpstr>
      <vt:lpstr>Research Gap 01.</vt:lpstr>
      <vt:lpstr>Game Engines </vt:lpstr>
      <vt:lpstr>Generating 3D images  Unity 3D can be identified as the most efficient game engine </vt:lpstr>
      <vt:lpstr>Research Gap 02.</vt:lpstr>
      <vt:lpstr>Research Gap 03.</vt:lpstr>
      <vt:lpstr>Recaps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2022-07-25T12:26:38Z</dcterms:created>
  <dcterms:modified xsi:type="dcterms:W3CDTF">2023-02-20T17:14:46Z</dcterms:modified>
</cp:coreProperties>
</file>