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RK76twTzVIGFcXcMRvRFqpIaMF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D Leuke Bandara"/>
  <p:cmAuthor clrIdx="1" id="1" initials="" lastIdx="3" name="Upul Jayasingh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618689-1CFA-4F83-9756-E43063F24312}">
  <a:tblStyle styleId="{B6618689-1CFA-4F83-9756-E43063F24312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FF2"/>
          </a:solidFill>
        </a:fill>
      </a:tcStyle>
    </a:wholeTbl>
    <a:band1H>
      <a:tcTxStyle/>
      <a:tcStyle>
        <a:fill>
          <a:solidFill>
            <a:srgbClr val="CDDEE4"/>
          </a:solidFill>
        </a:fill>
      </a:tcStyle>
    </a:band1H>
    <a:band2H>
      <a:tcTxStyle/>
    </a:band2H>
    <a:band1V>
      <a:tcTxStyle/>
      <a:tcStyle>
        <a:fill>
          <a:solidFill>
            <a:srgbClr val="CDDEE4"/>
          </a:solidFill>
        </a:fill>
      </a:tcStyle>
    </a:band1V>
    <a:band2V>
      <a:tcTxStyle/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1-18T07:49:23.072">
    <p:pos x="492" y="1136"/>
    <p:text>better remove this..not correct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ngO9Ujs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3-01-17T23:02:22.783">
    <p:pos x="453" y="390"/>
    <p:text>add screen shots from your web interface for each item
history taking, investigation and examination and briefly examination. or else small video demonstration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nfH-rPo"/>
      </p:ext>
    </p:extLst>
  </p:cm>
  <p:cm authorId="1" idx="2" dt="2023-01-17T23:02:22.783">
    <p:pos x="453" y="390"/>
    <p:text>video would be better</p:text>
    <p:extLst>
      <p:ext uri="{C676402C-5697-4E1C-873F-D02D1690AC5C}">
        <p15:threadingInfo timeZoneBias="0">
          <p15:parentCm authorId="1" idx="1"/>
        </p15:threadingInfo>
      </p:ext>
      <p:ext uri="http://customooxmlschemas.google.com/">
        <go:slidesCustomData xmlns:go="http://customooxmlschemas.google.com/" commentPostId="AAAAnfH-rQ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1-18T08:00:24.588">
    <p:pos x="453" y="2939"/>
    <p:text>OSCEs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ngO9Ujw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3-01-17T23:00:30.212">
    <p:pos x="453" y="390"/>
    <p:text>change accordingly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nfH-rP4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90dbea8e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90dbea8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02eac397a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02eac397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ctrTitle"/>
          </p:nvPr>
        </p:nvSpPr>
        <p:spPr>
          <a:xfrm>
            <a:off x="2640013" y="484479"/>
            <a:ext cx="6911974" cy="29546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2640013" y="3799133"/>
            <a:ext cx="6911974" cy="19698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" type="body"/>
          </p:nvPr>
        </p:nvSpPr>
        <p:spPr>
          <a:xfrm rot="5400000">
            <a:off x="4518094" y="-1161256"/>
            <a:ext cx="3132137" cy="1072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 rot="5400000">
            <a:off x="8354663" y="2505824"/>
            <a:ext cx="50489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 rot="5400000">
            <a:off x="2672158" y="-1220319"/>
            <a:ext cx="5048975" cy="8929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720000" y="619200"/>
            <a:ext cx="10728325" cy="673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" type="body"/>
          </p:nvPr>
        </p:nvSpPr>
        <p:spPr>
          <a:xfrm>
            <a:off x="7200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" name="Google Shape;21;p14"/>
          <p:cNvSpPr txBox="1"/>
          <p:nvPr>
            <p:ph idx="2" type="body"/>
          </p:nvPr>
        </p:nvSpPr>
        <p:spPr>
          <a:xfrm>
            <a:off x="720000" y="2541600"/>
            <a:ext cx="5003801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3" type="body"/>
          </p:nvPr>
        </p:nvSpPr>
        <p:spPr>
          <a:xfrm>
            <a:off x="64584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" name="Google Shape;23;p14"/>
          <p:cNvSpPr txBox="1"/>
          <p:nvPr>
            <p:ph idx="4" type="body"/>
          </p:nvPr>
        </p:nvSpPr>
        <p:spPr>
          <a:xfrm>
            <a:off x="64584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720000" y="619200"/>
            <a:ext cx="10728326" cy="28797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719910" y="3858924"/>
            <a:ext cx="10728326" cy="1919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7200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2" type="body"/>
          </p:nvPr>
        </p:nvSpPr>
        <p:spPr>
          <a:xfrm>
            <a:off x="6458400" y="2541600"/>
            <a:ext cx="5003801" cy="32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720000" y="619200"/>
            <a:ext cx="310746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4548188" y="584662"/>
            <a:ext cx="6911974" cy="5184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720000" y="2541600"/>
            <a:ext cx="3107463" cy="32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720000" y="619200"/>
            <a:ext cx="3095626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/>
          <p:nvPr>
            <p:ph idx="2" type="pic"/>
          </p:nvPr>
        </p:nvSpPr>
        <p:spPr>
          <a:xfrm>
            <a:off x="4548188" y="728664"/>
            <a:ext cx="6923812" cy="5040312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720000" y="2541600"/>
            <a:ext cx="3095625" cy="3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1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4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2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4.xml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4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4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720000" y="619725"/>
            <a:ext cx="51393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GB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Virtual Patient Simulator for Skill Training in Dentistry</a:t>
            </a:r>
            <a:endParaRPr b="1"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720000" y="2527223"/>
            <a:ext cx="4991962" cy="3446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16 :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E/16/086 Virajani Dharmathilaka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E/16/156 Tharushini Jayathilaka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3175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E/16/223 Chanika Madushanki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016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Supervisors: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Roshan G. Ragel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3175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Dr. Upul Jayasinghe 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3175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Dr. D Leuke Bandara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88900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889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descr="Icon&#10;&#10;Description automatically generated" id="90" name="Google Shape;90;p1"/>
          <p:cNvPicPr preferRelativeResize="0"/>
          <p:nvPr/>
        </p:nvPicPr>
        <p:blipFill rotWithShape="1">
          <a:blip r:embed="rId3">
            <a:alphaModFix/>
          </a:blip>
          <a:srcRect b="0" l="13915" r="0" t="0"/>
          <a:stretch/>
        </p:blipFill>
        <p:spPr>
          <a:xfrm>
            <a:off x="6623610" y="720000"/>
            <a:ext cx="4656629" cy="5409338"/>
          </a:xfrm>
          <a:custGeom>
            <a:rect b="b" l="l" r="r" t="t"/>
            <a:pathLst>
              <a:path extrusionOk="0" h="5409338" w="5014800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720000" y="619200"/>
            <a:ext cx="10728322" cy="974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venir"/>
              <a:buNone/>
            </a:pPr>
            <a:r>
              <a:rPr b="1" lang="en-GB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Results</a:t>
            </a:r>
            <a:r>
              <a:rPr b="1" lang="en-GB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of the </a:t>
            </a:r>
            <a:r>
              <a:rPr b="1" lang="en-GB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Feedback Evaluation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venir"/>
              <a:buNone/>
            </a:pPr>
            <a:r>
              <a:t/>
            </a:r>
            <a:endParaRPr>
              <a:solidFill>
                <a:srgbClr val="FFC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68" name="Google Shape;168;p8"/>
          <p:cNvGraphicFramePr/>
          <p:nvPr/>
        </p:nvGraphicFramePr>
        <p:xfrm>
          <a:off x="720725" y="17652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{B6618689-1CFA-4F83-9756-E43063F24312}</a:tableStyleId>
              </a:tblPr>
              <a:tblGrid>
                <a:gridCol w="2383800"/>
                <a:gridCol w="1756625"/>
                <a:gridCol w="3010975"/>
                <a:gridCol w="2383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Mean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Standard Deviation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1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Pre </a:t>
                      </a: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r>
                        <a:rPr b="1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questionnaire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lang="en-GB" sz="1800"/>
                        <a:t>Control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44.64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9.896441807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lang="en-GB" sz="1800"/>
                        <a:t>VP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44.21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13.77025356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1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Post questionnaire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lang="en-GB" sz="1800"/>
                        <a:t>Control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58.93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9.64336588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lang="en-GB" sz="1800"/>
                        <a:t>VP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58.95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11.85314625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9" name="Google Shape;169;p8"/>
          <p:cNvGraphicFramePr/>
          <p:nvPr/>
        </p:nvGraphicFramePr>
        <p:xfrm>
          <a:off x="720000" y="46663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{B6618689-1CFA-4F83-9756-E43063F24312}</a:tableStyleId>
              </a:tblPr>
              <a:tblGrid>
                <a:gridCol w="2419350"/>
                <a:gridCol w="3432650"/>
              </a:tblGrid>
              <a:tr h="35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P-value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1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  <a:extLst>
                            <a:ext uri="http://customooxmlschemas.google.com/">
                              <go:slidesCustomData xmlns:go="http://customooxmlschemas.google.com/" textRoundtripDataId="5"/>
                            </a:ext>
                          </a:extLst>
                        </a:rPr>
                        <a:t>Pre </a:t>
                      </a: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  <a:extLst>
                            <a:ext uri="http://customooxmlschemas.google.com/">
                              <go:slidesCustomData xmlns:go="http://customooxmlschemas.google.com/" textRoundtripDataId="6"/>
                            </a:ext>
                          </a:extLst>
                        </a:rPr>
                        <a:t> </a:t>
                      </a:r>
                      <a:r>
                        <a:rPr b="1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  <a:extLst>
                            <a:ext uri="http://customooxmlschemas.google.com/">
                              <go:slidesCustomData xmlns:go="http://customooxmlschemas.google.com/" textRoundtripDataId="7"/>
                            </a:ext>
                          </a:extLst>
                        </a:rPr>
                        <a:t>questionnaire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0.818235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1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Post questionnaire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0.666375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venir"/>
              <a:buNone/>
            </a:pPr>
            <a:r>
              <a:rPr b="1" lang="en-GB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Results</a:t>
            </a:r>
            <a:r>
              <a:rPr b="1" lang="en-GB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of the System</a:t>
            </a:r>
            <a:r>
              <a:rPr b="1" lang="en-GB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Evaluation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venir"/>
              <a:buNone/>
            </a:pPr>
            <a:r>
              <a:t/>
            </a:r>
            <a:endParaRPr>
              <a:solidFill>
                <a:srgbClr val="FFC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75" name="Google Shape;175;p9"/>
          <p:cNvGraphicFramePr/>
          <p:nvPr/>
        </p:nvGraphicFramePr>
        <p:xfrm>
          <a:off x="1037027" y="2311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{B6618689-1CFA-4F83-9756-E43063F24312}</a:tableStyleId>
              </a:tblPr>
              <a:tblGrid>
                <a:gridCol w="7822925"/>
                <a:gridCol w="1781425"/>
              </a:tblGrid>
              <a:tr h="54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lang="en-GB" sz="2000" u="none" strike="noStrike"/>
                        <a:t>Concept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lang="en-GB" sz="2000"/>
                        <a:t>Mean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88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1" lang="en-GB" sz="20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Authenticity of patient encounter and the consultation</a:t>
                      </a:r>
                      <a:endParaRPr b="1" sz="2000" u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3.3125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619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1" lang="en-GB" sz="20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Professional approach in the consultation</a:t>
                      </a:r>
                      <a:endParaRPr b="1" sz="20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b="1" i="0" sz="2000" u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3.50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619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1" i="0" lang="en-GB" sz="20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Coaching during consultation</a:t>
                      </a:r>
                      <a:endParaRPr b="1" sz="20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b="1" sz="20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3.857143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101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1" i="0" lang="en-GB" sz="20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Overall judgment of case workup</a:t>
                      </a:r>
                      <a:endParaRPr b="1" sz="20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b="1" i="0" sz="2000" u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3.125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6" name="Google Shape;176;p9"/>
          <p:cNvSpPr txBox="1"/>
          <p:nvPr/>
        </p:nvSpPr>
        <p:spPr>
          <a:xfrm>
            <a:off x="632952" y="1536290"/>
            <a:ext cx="468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System Evaluation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en-GB">
                <a:solidFill>
                  <a:srgbClr val="FFC000"/>
                </a:solidFill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Results</a:t>
            </a:r>
            <a:endParaRPr/>
          </a:p>
        </p:txBody>
      </p:sp>
      <p:pic>
        <p:nvPicPr>
          <p:cNvPr descr="Chart, pie chart&#10;&#10;Description automatically generated" id="182" name="Google Shape;182;p1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80" y="1436700"/>
            <a:ext cx="7297365" cy="322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183" name="Google Shape;183;p10"/>
          <p:cNvPicPr preferRelativeResize="0"/>
          <p:nvPr/>
        </p:nvPicPr>
        <p:blipFill rotWithShape="1">
          <a:blip r:embed="rId5">
            <a:alphaModFix/>
          </a:blip>
          <a:srcRect b="-407" l="0" r="0" t="9756"/>
          <a:stretch/>
        </p:blipFill>
        <p:spPr>
          <a:xfrm>
            <a:off x="5765800" y="3914242"/>
            <a:ext cx="5829300" cy="2838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4394806" y="2868329"/>
            <a:ext cx="3464742" cy="1022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venir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720000" y="619200"/>
            <a:ext cx="10728325" cy="673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en-GB">
                <a:solidFill>
                  <a:srgbClr val="FFC000"/>
                </a:solidFill>
              </a:rPr>
              <a:t>Background</a:t>
            </a:r>
            <a:endParaRPr>
              <a:solidFill>
                <a:srgbClr val="FFC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lang="en-GB"/>
            </a:b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705623" y="1423755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GB" sz="21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DENTAL STUDENTS</a:t>
            </a:r>
            <a:endParaRPr sz="21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>
            <p:ph idx="2" type="body"/>
          </p:nvPr>
        </p:nvSpPr>
        <p:spPr>
          <a:xfrm>
            <a:off x="705623" y="2124657"/>
            <a:ext cx="5003801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 sz="2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Appropriate </a:t>
            </a:r>
            <a:r>
              <a:rPr lang="en-GB" sz="2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patient assessment for clinical disciplines.</a:t>
            </a:r>
            <a:endParaRPr sz="21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 sz="2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Including proper 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 sz="2100">
                <a:solidFill>
                  <a:srgbClr val="E3ABAC"/>
                </a:solidFill>
                <a:latin typeface="Calibri"/>
                <a:ea typeface="Calibri"/>
                <a:cs typeface="Calibri"/>
                <a:sym typeface="Calibri"/>
              </a:rPr>
              <a:t>History taking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 sz="2100">
                <a:solidFill>
                  <a:srgbClr val="E3ABAC"/>
                </a:solidFill>
                <a:latin typeface="Calibri"/>
                <a:ea typeface="Calibri"/>
                <a:cs typeface="Calibri"/>
                <a:sym typeface="Calibri"/>
              </a:rPr>
              <a:t>Examination  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 sz="2100">
                <a:solidFill>
                  <a:srgbClr val="E3ABAC"/>
                </a:solidFill>
                <a:latin typeface="Calibri"/>
                <a:ea typeface="Calibri"/>
                <a:cs typeface="Calibri"/>
                <a:sym typeface="Calibri"/>
              </a:rPr>
              <a:t>Decision on required investigations</a:t>
            </a:r>
            <a:endParaRPr sz="2100">
              <a:solidFill>
                <a:srgbClr val="E3ABA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2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br>
              <a:rPr lang="en-GB" sz="2100">
                <a:latin typeface="Calibri"/>
                <a:ea typeface="Calibri"/>
                <a:cs typeface="Calibri"/>
                <a:sym typeface="Calibri"/>
              </a:rPr>
            </a:b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>
            <p:ph idx="3" type="body"/>
          </p:nvPr>
        </p:nvSpPr>
        <p:spPr>
          <a:xfrm>
            <a:off x="6444023" y="1423755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GB" sz="21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VIRTUAL PATIENTS (VP)</a:t>
            </a:r>
            <a:endParaRPr sz="21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>
            <p:ph idx="4" type="body"/>
          </p:nvPr>
        </p:nvSpPr>
        <p:spPr>
          <a:xfrm>
            <a:off x="6444023" y="2124657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349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 sz="2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Used for 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 sz="2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Repetitive and deliberate practice</a:t>
            </a:r>
            <a:endParaRPr sz="21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 sz="2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Record keeping &amp; reproducibility, assessment</a:t>
            </a:r>
            <a:endParaRPr sz="21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8000" y="4641616"/>
            <a:ext cx="2114275" cy="14018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in in head with solid fill"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5054" y="3805002"/>
            <a:ext cx="1115683" cy="1115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venir"/>
              <a:buNone/>
            </a:pPr>
            <a:r>
              <a:rPr b="1" lang="en-GB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07" name="Google Shape;10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656" y="1705386"/>
            <a:ext cx="2843841" cy="281508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3717984" y="1618890"/>
            <a:ext cx="79908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Need for,</a:t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524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Appropriate patient assessment</a:t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524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Proper clinical reasoning methods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Adequate training in problem based decision making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Lack of fair Assessment process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 chances for a real time tutoring system 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 human resources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720000" y="1578317"/>
            <a:ext cx="103833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4871"/>
              <a:buNone/>
            </a:pPr>
            <a:r>
              <a:rPr lang="en-GB">
                <a:solidFill>
                  <a:srgbClr val="FFC000"/>
                </a:solidFill>
              </a:rPr>
              <a:t> </a:t>
            </a:r>
            <a:r>
              <a:rPr b="1" lang="en-GB" sz="2708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Virtual Patient</a:t>
            </a:r>
            <a:r>
              <a:rPr b="1" lang="en-GB" sz="2708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Simulator</a:t>
            </a:r>
            <a:br>
              <a:rPr b="1" lang="en-GB" sz="2108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10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005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GB" sz="2508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Assist the students using  a virtual environment.</a:t>
            </a:r>
            <a:endParaRPr sz="2108">
              <a:latin typeface="Calibri"/>
              <a:ea typeface="Calibri"/>
              <a:cs typeface="Calibri"/>
              <a:sym typeface="Calibri"/>
            </a:endParaRPr>
          </a:p>
          <a:p>
            <a:pPr indent="-223005" lvl="1" marL="6858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GB" sz="2508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develop clinical reasoning and decision making skills</a:t>
            </a:r>
            <a:endParaRPr sz="2508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630" lvl="1" marL="6858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95689"/>
              <a:buNone/>
            </a:pPr>
            <a:r>
              <a:t/>
            </a:r>
            <a:endParaRPr sz="2508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005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GB" sz="2508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Virtual interface to practice patient assessment </a:t>
            </a:r>
            <a:endParaRPr sz="2108">
              <a:latin typeface="Calibri"/>
              <a:ea typeface="Calibri"/>
              <a:cs typeface="Calibri"/>
              <a:sym typeface="Calibri"/>
            </a:endParaRPr>
          </a:p>
          <a:p>
            <a:pPr indent="-223005" lvl="1" marL="6858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GB" sz="2508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following the main phases as in a real patient assessment. </a:t>
            </a:r>
            <a:endParaRPr sz="2508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br>
              <a:rPr lang="en-GB"/>
            </a:br>
            <a:endParaRPr>
              <a:solidFill>
                <a:srgbClr val="FFFFFF"/>
              </a:solidFill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8450" r="0" t="0"/>
          <a:stretch/>
        </p:blipFill>
        <p:spPr>
          <a:xfrm>
            <a:off x="8525125" y="1941700"/>
            <a:ext cx="3308426" cy="26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venir"/>
              <a:buNone/>
            </a:pPr>
            <a:r>
              <a:rPr b="1" lang="en-GB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imeline&#10;&#10;Description automatically generated" id="121" name="Google Shape;12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3168" l="0" r="-251" t="0"/>
          <a:stretch/>
        </p:blipFill>
        <p:spPr>
          <a:xfrm>
            <a:off x="1133316" y="1509214"/>
            <a:ext cx="10295031" cy="3487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22" name="Google Shape;1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3820" y="5240594"/>
            <a:ext cx="1256071" cy="12560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3270" y="5240593"/>
            <a:ext cx="1256071" cy="12560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24" name="Google Shape;12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9206" y="5179141"/>
            <a:ext cx="1256071" cy="1256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720000" y="619200"/>
            <a:ext cx="10728322" cy="969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venir"/>
              <a:buNone/>
            </a:pPr>
            <a:r>
              <a:rPr b="1" lang="en-GB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" name="Google Shape;130;p6"/>
          <p:cNvGraphicFramePr/>
          <p:nvPr/>
        </p:nvGraphicFramePr>
        <p:xfrm>
          <a:off x="782177" y="18041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{B6618689-1CFA-4F83-9756-E43063F24312}</a:tableStyleId>
              </a:tblPr>
              <a:tblGrid>
                <a:gridCol w="2667000"/>
                <a:gridCol w="4207575"/>
                <a:gridCol w="3853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Challenge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Solution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Data Set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Multiple defects in a single x-ray</a:t>
                      </a:r>
                      <a:endParaRPr sz="18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Multiple diagnosis selection choice for a student</a:t>
                      </a:r>
                      <a:endParaRPr sz="18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  <a:extLst>
                            <a:ext uri="http://customooxmlschemas.google.com/">
                              <go:slidesCustomData xmlns:go="http://customooxmlschemas.google.com/" textRoundtripDataId="1"/>
                            </a:ext>
                          </a:extLst>
                        </a:rPr>
                        <a:t>Inability to provide single x-rays for each tooth</a:t>
                      </a:r>
                      <a:endParaRPr b="0" sz="18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Provide x-ray for the specific tooth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lang="en-GB" sz="1800">
                          <a:latin typeface="Avenir"/>
                          <a:ea typeface="Avenir"/>
                          <a:cs typeface="Avenir"/>
                          <a:sym typeface="Avenir"/>
                        </a:rPr>
                        <a:t>Evaluation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lang="en-GB" sz="18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1.History Taking phase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Categorize the questions as relevant/ irrelevant </a:t>
                      </a:r>
                      <a:endParaRPr sz="18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feedback for question selecting order</a:t>
                      </a:r>
                      <a:endParaRPr sz="18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No particular order in a section.</a:t>
                      </a:r>
                      <a:br>
                        <a:rPr b="0" i="0" lang="en-GB" sz="1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endParaRPr b="0" i="0" sz="1800" u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Consider</a:t>
                      </a:r>
                      <a:endParaRPr b="0" i="0" sz="1800" u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Critical/Fatal Questions</a:t>
                      </a:r>
                      <a:endParaRPr b="0" i="0" sz="1800" u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GB" sz="1800" u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Not applicable (N/A) groups and questions</a:t>
                      </a:r>
                      <a:br>
                        <a:rPr b="0" i="0" lang="en-GB" sz="1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endParaRPr b="0" i="0" sz="1800" u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90dbea8e9_0_0"/>
          <p:cNvSpPr txBox="1"/>
          <p:nvPr>
            <p:ph type="title"/>
          </p:nvPr>
        </p:nvSpPr>
        <p:spPr>
          <a:xfrm>
            <a:off x="720000" y="619200"/>
            <a:ext cx="10728300" cy="14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C000"/>
                </a:solidFill>
              </a:rPr>
              <a:t>System </a:t>
            </a:r>
            <a:r>
              <a:rPr lang="en-GB">
                <a:solidFill>
                  <a:srgbClr val="FFC000"/>
                </a:solidFill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Implementation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136" name="Google Shape;136;g1d90dbea8e9_0_0"/>
          <p:cNvSpPr txBox="1"/>
          <p:nvPr>
            <p:ph idx="1" type="body"/>
          </p:nvPr>
        </p:nvSpPr>
        <p:spPr>
          <a:xfrm>
            <a:off x="720000" y="2541600"/>
            <a:ext cx="10728300" cy="322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720000" y="619200"/>
            <a:ext cx="10728322" cy="803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venir"/>
              <a:buNone/>
            </a:pPr>
            <a:r>
              <a:rPr b="1" lang="en-GB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Study </a:t>
            </a:r>
            <a:r>
              <a:rPr b="1" lang="en-GB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Design</a:t>
            </a:r>
            <a:r>
              <a:rPr b="1" lang="en-GB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for Feedback Evaluation</a:t>
            </a:r>
            <a:r>
              <a:rPr b="1" lang="en-GB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4356652" y="1319694"/>
            <a:ext cx="4141303" cy="5853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B73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Participants-Dental Undergraduates</a:t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4356651" y="2512390"/>
            <a:ext cx="4141303" cy="5853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B73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Pre assessment questionnaire</a:t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3053520" y="3815520"/>
            <a:ext cx="2076173" cy="5411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B73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Control Group</a:t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7978911" y="3804478"/>
            <a:ext cx="2771912" cy="56321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B73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Intervention group</a:t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2015433" y="4787346"/>
            <a:ext cx="4141303" cy="5853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B73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Clinical case in </a:t>
            </a:r>
            <a:r>
              <a:rPr lang="en-GB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powerpoint</a:t>
            </a:r>
            <a:r>
              <a:rPr lang="en-GB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questionnaire</a:t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7548215" y="4787346"/>
            <a:ext cx="4141303" cy="5853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B73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Clinical case in VP</a:t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4356651" y="5924825"/>
            <a:ext cx="4141303" cy="5853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B73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Post assessment questionnaire</a:t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6211956" y="2059609"/>
            <a:ext cx="265043" cy="36443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9304130" y="4422913"/>
            <a:ext cx="265043" cy="36443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3959086" y="4422913"/>
            <a:ext cx="265043" cy="36443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8288129" y="3329608"/>
            <a:ext cx="265043" cy="36443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4356651" y="3329608"/>
            <a:ext cx="265043" cy="36443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7846391" y="5472044"/>
            <a:ext cx="265043" cy="36443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4787347" y="5461000"/>
            <a:ext cx="265043" cy="36443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02eac397a_2_0"/>
          <p:cNvSpPr txBox="1"/>
          <p:nvPr>
            <p:ph type="title"/>
          </p:nvPr>
        </p:nvSpPr>
        <p:spPr>
          <a:xfrm>
            <a:off x="720000" y="619200"/>
            <a:ext cx="10728300" cy="14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e02eac397a_2_0"/>
          <p:cNvSpPr txBox="1"/>
          <p:nvPr>
            <p:ph idx="1" type="body"/>
          </p:nvPr>
        </p:nvSpPr>
        <p:spPr>
          <a:xfrm>
            <a:off x="6823200" y="3376775"/>
            <a:ext cx="4625100" cy="239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g1e02eac397a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9200"/>
            <a:ext cx="8115199" cy="60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ob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2023-01-17T18:00:44Z</dcterms:created>
</cp:coreProperties>
</file>