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8b3ec7f8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8b3ec7f8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8b3ec7f8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8b3ec7f8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8b3ec7f8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8b3ec7f8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8b3ec7f8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8b3ec7f8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8b3ec7f8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8b3ec7f8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8b3ec7f8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8b3ec7f8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8b3ec7f8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8b3ec7f8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8b3ec7f8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8b3ec7f8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8b3ec7f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8b3ec7f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8b3ec7f8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8b3ec7f8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8b3ec7f8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8b3ec7f8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8b3ec7f8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8b3ec7f8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8b3ec7f8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8b3ec7f8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8b3ec7f8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8b3ec7f8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8b3ec7f8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8b3ec7f8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8b3ec7f8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8b3ec7f8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8b3ec7f8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8b3ec7f8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8b3ec7f8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8b3ec7f8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8b3ec7f8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8b3ec7f8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11125" y="407325"/>
            <a:ext cx="8049300" cy="1656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600"/>
              <a:t>Title:  </a:t>
            </a:r>
            <a:r>
              <a:rPr lang="en" sz="2600">
                <a:solidFill>
                  <a:srgbClr val="F3F3F3"/>
                </a:solidFill>
              </a:rPr>
              <a:t>Enhancing Recommender Systems with NLP-based Biased Singular Value Decomposition</a:t>
            </a:r>
            <a:endParaRPr sz="2600">
              <a:solidFill>
                <a:srgbClr val="F3F3F3"/>
              </a:solidFill>
            </a:endParaRPr>
          </a:p>
        </p:txBody>
      </p:sp>
      <p:sp>
        <p:nvSpPr>
          <p:cNvPr id="86" name="Google Shape;86;p13"/>
          <p:cNvSpPr txBox="1"/>
          <p:nvPr>
            <p:ph idx="1" type="subTitle"/>
          </p:nvPr>
        </p:nvSpPr>
        <p:spPr>
          <a:xfrm>
            <a:off x="411125" y="3287275"/>
            <a:ext cx="4224000" cy="16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CCCCCC"/>
                </a:solidFill>
              </a:rPr>
              <a:t>Submitted by:</a:t>
            </a:r>
            <a:endParaRPr sz="2000">
              <a:solidFill>
                <a:srgbClr val="CCCCCC"/>
              </a:solidFill>
            </a:endParaRPr>
          </a:p>
          <a:p>
            <a:pPr indent="0" lvl="0" marL="0" rtl="0" algn="l">
              <a:spcBef>
                <a:spcPts val="0"/>
              </a:spcBef>
              <a:spcAft>
                <a:spcPts val="0"/>
              </a:spcAft>
              <a:buNone/>
            </a:pPr>
            <a:r>
              <a:rPr lang="en" sz="2400"/>
              <a:t>Md Rishat Sheakh</a:t>
            </a:r>
            <a:br>
              <a:rPr lang="en" sz="2400"/>
            </a:br>
            <a:r>
              <a:rPr lang="en" sz="2300"/>
              <a:t>ID:20301305</a:t>
            </a:r>
            <a:endParaRPr sz="2300"/>
          </a:p>
          <a:p>
            <a:pPr indent="0" lvl="0" marL="0" rtl="0" algn="l">
              <a:spcBef>
                <a:spcPts val="0"/>
              </a:spcBef>
              <a:spcAft>
                <a:spcPts val="0"/>
              </a:spcAft>
              <a:buNone/>
            </a:pPr>
            <a:r>
              <a:t/>
            </a:r>
            <a:endParaRPr sz="2300"/>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3"/>
          <p:cNvSpPr txBox="1"/>
          <p:nvPr/>
        </p:nvSpPr>
        <p:spPr>
          <a:xfrm>
            <a:off x="4911125" y="3327625"/>
            <a:ext cx="3769200" cy="157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00">
                <a:solidFill>
                  <a:srgbClr val="CCCCCC"/>
                </a:solidFill>
              </a:rPr>
              <a:t>ST_RA:</a:t>
            </a:r>
            <a:br>
              <a:rPr lang="en" sz="2200">
                <a:solidFill>
                  <a:schemeClr val="lt1"/>
                </a:solidFill>
              </a:rPr>
            </a:br>
            <a:r>
              <a:rPr lang="en" sz="2200">
                <a:solidFill>
                  <a:schemeClr val="lt1"/>
                </a:solidFill>
              </a:rPr>
              <a:t>Farah Binta Haque</a:t>
            </a:r>
            <a:br>
              <a:rPr lang="en" sz="2200">
                <a:solidFill>
                  <a:schemeClr val="lt1"/>
                </a:solidFill>
              </a:rPr>
            </a:br>
            <a:r>
              <a:rPr lang="en" sz="2200">
                <a:solidFill>
                  <a:schemeClr val="lt1"/>
                </a:solidFill>
              </a:rPr>
              <a:t>Md Sabbir Hossain</a:t>
            </a:r>
            <a:endParaRPr sz="2200">
              <a:solidFill>
                <a:schemeClr val="lt1"/>
              </a:solidFill>
              <a:latin typeface="Roboto"/>
              <a:ea typeface="Roboto"/>
              <a:cs typeface="Roboto"/>
              <a:sym typeface="Roboto"/>
            </a:endParaRPr>
          </a:p>
        </p:txBody>
      </p:sp>
      <p:sp>
        <p:nvSpPr>
          <p:cNvPr id="89" name="Google Shape;89;p13"/>
          <p:cNvSpPr txBox="1"/>
          <p:nvPr/>
        </p:nvSpPr>
        <p:spPr>
          <a:xfrm>
            <a:off x="411125" y="2098388"/>
            <a:ext cx="6764100" cy="11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Roboto"/>
                <a:ea typeface="Roboto"/>
                <a:cs typeface="Roboto"/>
                <a:sym typeface="Roboto"/>
              </a:rPr>
              <a:t>Group - 40</a:t>
            </a:r>
            <a:br>
              <a:rPr lang="en" sz="2000">
                <a:solidFill>
                  <a:schemeClr val="lt1"/>
                </a:solidFill>
                <a:latin typeface="Roboto"/>
                <a:ea typeface="Roboto"/>
                <a:cs typeface="Roboto"/>
                <a:sym typeface="Roboto"/>
              </a:rPr>
            </a:br>
            <a:r>
              <a:rPr lang="en" sz="2000">
                <a:solidFill>
                  <a:schemeClr val="lt1"/>
                </a:solidFill>
                <a:latin typeface="Roboto"/>
                <a:ea typeface="Roboto"/>
                <a:cs typeface="Roboto"/>
                <a:sym typeface="Roboto"/>
              </a:rPr>
              <a:t>Section: 2, CSE431</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ctrTitle"/>
          </p:nvPr>
        </p:nvSpPr>
        <p:spPr>
          <a:xfrm>
            <a:off x="598100" y="204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Methodology</a:t>
            </a:r>
            <a:endParaRPr sz="4000"/>
          </a:p>
        </p:txBody>
      </p:sp>
      <p:sp>
        <p:nvSpPr>
          <p:cNvPr id="166" name="Google Shape;166;p22"/>
          <p:cNvSpPr txBox="1"/>
          <p:nvPr>
            <p:ph idx="1" type="subTitle"/>
          </p:nvPr>
        </p:nvSpPr>
        <p:spPr>
          <a:xfrm>
            <a:off x="598100" y="1392365"/>
            <a:ext cx="8222100" cy="32589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Dataset: Utilized the Amazon 5-core Movies and TV dataset (2018) for robust analysis.</a:t>
            </a:r>
            <a:endParaRPr sz="1800"/>
          </a:p>
          <a:p>
            <a:pPr indent="-342900" lvl="0" marL="457200" rtl="0" algn="l">
              <a:lnSpc>
                <a:spcPct val="115000"/>
              </a:lnSpc>
              <a:spcBef>
                <a:spcPts val="0"/>
              </a:spcBef>
              <a:spcAft>
                <a:spcPts val="0"/>
              </a:spcAft>
              <a:buSzPts val="1800"/>
              <a:buChar char="●"/>
            </a:pPr>
            <a:r>
              <a:rPr lang="en" sz="1800"/>
              <a:t>Approach: Combined Biased SVD with NLP techniques, integrating sentiment analysis for a comprehensive understanding of user-item interactions.</a:t>
            </a:r>
            <a:endParaRPr sz="1800"/>
          </a:p>
          <a:p>
            <a:pPr indent="-342900" lvl="0" marL="457200" rtl="0" algn="l">
              <a:lnSpc>
                <a:spcPct val="115000"/>
              </a:lnSpc>
              <a:spcBef>
                <a:spcPts val="0"/>
              </a:spcBef>
              <a:spcAft>
                <a:spcPts val="0"/>
              </a:spcAft>
              <a:buSzPts val="1800"/>
              <a:buChar char="●"/>
            </a:pPr>
            <a:r>
              <a:rPr lang="en" sz="1800"/>
              <a:t>Model Improvements: Introduced Biased SVD (ratings only) and Biased SVD (ratings + sentiment).</a:t>
            </a:r>
            <a:endParaRPr sz="1800">
              <a:solidFill>
                <a:srgbClr val="D1D5DB"/>
              </a:solidFill>
              <a:highlight>
                <a:srgbClr val="343541"/>
              </a:highlight>
            </a:endParaRPr>
          </a:p>
          <a:p>
            <a:pPr indent="0" lvl="0" marL="0" rtl="0" algn="l">
              <a:lnSpc>
                <a:spcPct val="115000"/>
              </a:lnSpc>
              <a:spcBef>
                <a:spcPts val="0"/>
              </a:spcBef>
              <a:spcAft>
                <a:spcPts val="0"/>
              </a:spcAft>
              <a:buNone/>
            </a:pPr>
            <a:r>
              <a:t/>
            </a:r>
            <a:endParaRPr sz="1200">
              <a:solidFill>
                <a:srgbClr val="D1D5DB"/>
              </a:solidFill>
              <a:highlight>
                <a:srgbClr val="343541"/>
              </a:highlight>
            </a:endParaRPr>
          </a:p>
        </p:txBody>
      </p:sp>
      <p:sp>
        <p:nvSpPr>
          <p:cNvPr id="167" name="Google Shape;167;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3"/>
          <p:cNvSpPr txBox="1"/>
          <p:nvPr>
            <p:ph type="ctrTitle"/>
          </p:nvPr>
        </p:nvSpPr>
        <p:spPr>
          <a:xfrm>
            <a:off x="1964025" y="1957875"/>
            <a:ext cx="71799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Dataset and Results</a:t>
            </a:r>
            <a:endParaRPr sz="4800"/>
          </a:p>
        </p:txBody>
      </p:sp>
      <p:sp>
        <p:nvSpPr>
          <p:cNvPr id="174" name="Google Shape;174;p23"/>
          <p:cNvSpPr/>
          <p:nvPr/>
        </p:nvSpPr>
        <p:spPr>
          <a:xfrm>
            <a:off x="1117775" y="2094375"/>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5</a:t>
            </a:r>
            <a:endParaRPr sz="4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ctrTitle"/>
          </p:nvPr>
        </p:nvSpPr>
        <p:spPr>
          <a:xfrm>
            <a:off x="536250" y="2536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Dataset and Results</a:t>
            </a:r>
            <a:endParaRPr sz="4000"/>
          </a:p>
        </p:txBody>
      </p:sp>
      <p:sp>
        <p:nvSpPr>
          <p:cNvPr id="180" name="Google Shape;180;p24"/>
          <p:cNvSpPr txBox="1"/>
          <p:nvPr>
            <p:ph idx="1" type="subTitle"/>
          </p:nvPr>
        </p:nvSpPr>
        <p:spPr>
          <a:xfrm>
            <a:off x="598100" y="1417115"/>
            <a:ext cx="8222100" cy="32340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0"/>
              </a:spcBef>
              <a:spcAft>
                <a:spcPts val="0"/>
              </a:spcAft>
              <a:buNone/>
            </a:pPr>
            <a:r>
              <a:rPr lang="en"/>
              <a:t>Utilizing the Amazon 5-core Movies and TV dataset from 2018 provides a solid foundation for robust analysis, ensuring the reliability and consistency of the results.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Clr>
                <a:srgbClr val="D1D5DB"/>
              </a:buClr>
              <a:buSzPct val="100000"/>
              <a:buFont typeface="Roboto"/>
              <a:buNone/>
            </a:pPr>
            <a:r>
              <a:rPr lang="en"/>
              <a:t>Findings: The experimental results demonstrate that biased models, especially the Ratings SVD, outperform the baseline Simon Funk SVD model. This not only showcases enhanced performance but also faster convergence times.</a:t>
            </a:r>
            <a:endParaRPr sz="1200">
              <a:solidFill>
                <a:srgbClr val="D1D5DB"/>
              </a:solidFill>
              <a:highlight>
                <a:srgbClr val="343541"/>
              </a:highlight>
            </a:endParaRPr>
          </a:p>
          <a:p>
            <a:pPr indent="0" lvl="0" marL="0" rtl="0" algn="l">
              <a:lnSpc>
                <a:spcPct val="150000"/>
              </a:lnSpc>
              <a:spcBef>
                <a:spcPts val="0"/>
              </a:spcBef>
              <a:spcAft>
                <a:spcPts val="0"/>
              </a:spcAft>
              <a:buNone/>
            </a:pPr>
            <a:r>
              <a:t/>
            </a:r>
            <a:endParaRPr sz="1200">
              <a:solidFill>
                <a:srgbClr val="D1D5DB"/>
              </a:solidFill>
              <a:highlight>
                <a:srgbClr val="343541"/>
              </a:highlight>
            </a:endParaRPr>
          </a:p>
        </p:txBody>
      </p:sp>
      <p:sp>
        <p:nvSpPr>
          <p:cNvPr id="181" name="Google Shape;181;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ctrTitle"/>
          </p:nvPr>
        </p:nvSpPr>
        <p:spPr>
          <a:xfrm>
            <a:off x="460950" y="2297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Pictures of Result</a:t>
            </a:r>
            <a:endParaRPr/>
          </a:p>
        </p:txBody>
      </p:sp>
      <p:sp>
        <p:nvSpPr>
          <p:cNvPr id="187" name="Google Shape;187;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5"/>
          <p:cNvPicPr preferRelativeResize="0"/>
          <p:nvPr/>
        </p:nvPicPr>
        <p:blipFill>
          <a:blip r:embed="rId3">
            <a:alphaModFix/>
          </a:blip>
          <a:stretch>
            <a:fillRect/>
          </a:stretch>
        </p:blipFill>
        <p:spPr>
          <a:xfrm>
            <a:off x="2010750" y="1388509"/>
            <a:ext cx="4886975" cy="1392692"/>
          </a:xfrm>
          <a:prstGeom prst="rect">
            <a:avLst/>
          </a:prstGeom>
          <a:noFill/>
          <a:ln>
            <a:noFill/>
          </a:ln>
        </p:spPr>
      </p:pic>
      <p:pic>
        <p:nvPicPr>
          <p:cNvPr id="189" name="Google Shape;189;p25"/>
          <p:cNvPicPr preferRelativeResize="0"/>
          <p:nvPr/>
        </p:nvPicPr>
        <p:blipFill>
          <a:blip r:embed="rId4">
            <a:alphaModFix/>
          </a:blip>
          <a:stretch>
            <a:fillRect/>
          </a:stretch>
        </p:blipFill>
        <p:spPr>
          <a:xfrm>
            <a:off x="2010750" y="2959511"/>
            <a:ext cx="4886976" cy="15882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26"/>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Limitations</a:t>
            </a:r>
            <a:endParaRPr sz="4800"/>
          </a:p>
        </p:txBody>
      </p:sp>
      <p:sp>
        <p:nvSpPr>
          <p:cNvPr id="196" name="Google Shape;196;p26"/>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6</a:t>
            </a:r>
            <a:endParaRPr sz="4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ctrTitle"/>
          </p:nvPr>
        </p:nvSpPr>
        <p:spPr>
          <a:xfrm>
            <a:off x="386700" y="2485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Limitation</a:t>
            </a:r>
            <a:endParaRPr sz="4000"/>
          </a:p>
        </p:txBody>
      </p:sp>
      <p:sp>
        <p:nvSpPr>
          <p:cNvPr id="202" name="Google Shape;202;p27"/>
          <p:cNvSpPr txBox="1"/>
          <p:nvPr>
            <p:ph idx="1" type="subTitle"/>
          </p:nvPr>
        </p:nvSpPr>
        <p:spPr>
          <a:xfrm>
            <a:off x="671700" y="1496074"/>
            <a:ext cx="8148600" cy="2607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Base Simon Funk SVD model exhibited longer convergence time; potential for further exploration.</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Trade-off observed between sentiment analysis and ratings in the proposed models.</a:t>
            </a:r>
            <a:endParaRPr/>
          </a:p>
          <a:p>
            <a:pPr indent="0" lvl="0" marL="0" rtl="0" algn="l">
              <a:spcBef>
                <a:spcPts val="0"/>
              </a:spcBef>
              <a:spcAft>
                <a:spcPts val="0"/>
              </a:spcAft>
              <a:buNone/>
            </a:pPr>
            <a:r>
              <a:t/>
            </a:r>
            <a:endParaRPr/>
          </a:p>
        </p:txBody>
      </p:sp>
      <p:sp>
        <p:nvSpPr>
          <p:cNvPr id="203" name="Google Shape;203;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8"/>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Future Work</a:t>
            </a:r>
            <a:endParaRPr sz="4800"/>
          </a:p>
        </p:txBody>
      </p:sp>
      <p:sp>
        <p:nvSpPr>
          <p:cNvPr id="210" name="Google Shape;210;p28"/>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7</a:t>
            </a:r>
            <a:endParaRPr sz="4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ctrTitle"/>
          </p:nvPr>
        </p:nvSpPr>
        <p:spPr>
          <a:xfrm>
            <a:off x="410200" y="3747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Future Works</a:t>
            </a:r>
            <a:endParaRPr sz="4000"/>
          </a:p>
        </p:txBody>
      </p:sp>
      <p:sp>
        <p:nvSpPr>
          <p:cNvPr id="216" name="Google Shape;216;p29"/>
          <p:cNvSpPr txBox="1"/>
          <p:nvPr>
            <p:ph idx="1" type="subTitle"/>
          </p:nvPr>
        </p:nvSpPr>
        <p:spPr>
          <a:xfrm>
            <a:off x="316300" y="1400720"/>
            <a:ext cx="8409900" cy="2749200"/>
          </a:xfrm>
          <a:prstGeom prst="rect">
            <a:avLst/>
          </a:prstGeom>
        </p:spPr>
        <p:txBody>
          <a:bodyPr anchorCtr="0" anchor="ctr" bIns="91425" lIns="91425" spcFirstLastPara="1" rIns="91425" wrap="square" tIns="91425">
            <a:normAutofit fontScale="77500" lnSpcReduction="20000"/>
          </a:bodyPr>
          <a:lstStyle/>
          <a:p>
            <a:pPr indent="-331946" lvl="0" marL="457200" rtl="0" algn="l">
              <a:lnSpc>
                <a:spcPct val="150000"/>
              </a:lnSpc>
              <a:spcBef>
                <a:spcPts val="0"/>
              </a:spcBef>
              <a:spcAft>
                <a:spcPts val="0"/>
              </a:spcAft>
              <a:buSzPct val="100000"/>
              <a:buChar char="●"/>
            </a:pPr>
            <a:r>
              <a:rPr lang="en"/>
              <a:t>Optimizing Sentiment Analysis Integration: Explore configurations for improved integration of sentiment analysis and ratings, balancing recommendation accuracy and computational efficiency.</a:t>
            </a:r>
            <a:endParaRPr/>
          </a:p>
          <a:p>
            <a:pPr indent="-331946" lvl="0" marL="457200" rtl="0" algn="l">
              <a:lnSpc>
                <a:spcPct val="150000"/>
              </a:lnSpc>
              <a:spcBef>
                <a:spcPts val="0"/>
              </a:spcBef>
              <a:spcAft>
                <a:spcPts val="0"/>
              </a:spcAft>
              <a:buSzPct val="100000"/>
              <a:buChar char="●"/>
            </a:pPr>
            <a:r>
              <a:rPr lang="en"/>
              <a:t>Enhancing Baseline Model: Investigate strategies to reduce convergence times and enhance efficiency in the baseline Simon Funk SVD model.</a:t>
            </a:r>
            <a:endParaRPr/>
          </a:p>
          <a:p>
            <a:pPr indent="-331946" lvl="0" marL="457200" rtl="0" algn="l">
              <a:lnSpc>
                <a:spcPct val="150000"/>
              </a:lnSpc>
              <a:spcBef>
                <a:spcPts val="0"/>
              </a:spcBef>
              <a:spcAft>
                <a:spcPts val="0"/>
              </a:spcAft>
              <a:buSzPct val="100000"/>
              <a:buChar char="●"/>
            </a:pPr>
            <a:r>
              <a:rPr lang="en"/>
              <a:t>Advanced Algorithmic Exploration: Consider integrating additional advanced algorithms/models for further performance improvement.</a:t>
            </a:r>
            <a:endParaRPr/>
          </a:p>
          <a:p>
            <a:pPr indent="0" lvl="0" marL="0" rtl="0" algn="l">
              <a:lnSpc>
                <a:spcPct val="150000"/>
              </a:lnSpc>
              <a:spcBef>
                <a:spcPts val="0"/>
              </a:spcBef>
              <a:spcAft>
                <a:spcPts val="0"/>
              </a:spcAft>
              <a:buNone/>
            </a:pPr>
            <a:r>
              <a:t/>
            </a:r>
            <a:endParaRPr/>
          </a:p>
        </p:txBody>
      </p:sp>
      <p:sp>
        <p:nvSpPr>
          <p:cNvPr id="217" name="Google Shape;217;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Conclusion</a:t>
            </a:r>
            <a:endParaRPr sz="4800"/>
          </a:p>
        </p:txBody>
      </p:sp>
      <p:sp>
        <p:nvSpPr>
          <p:cNvPr id="224" name="Google Shape;224;p30"/>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8</a:t>
            </a:r>
            <a:endParaRPr sz="4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ctrTitle"/>
          </p:nvPr>
        </p:nvSpPr>
        <p:spPr>
          <a:xfrm>
            <a:off x="598100" y="204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Conclusion</a:t>
            </a:r>
            <a:endParaRPr sz="4000"/>
          </a:p>
        </p:txBody>
      </p:sp>
      <p:sp>
        <p:nvSpPr>
          <p:cNvPr id="230" name="Google Shape;230;p31"/>
          <p:cNvSpPr txBox="1"/>
          <p:nvPr>
            <p:ph idx="1" type="subTitle"/>
          </p:nvPr>
        </p:nvSpPr>
        <p:spPr>
          <a:xfrm>
            <a:off x="363225" y="1447727"/>
            <a:ext cx="8222100" cy="25965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2000"/>
              <a:t>The paper concludes by demonstrating the effectiveness of the proposed NLP-based Biased SVD Recommender System in addressing existing limitations and providing robust, fair, and personalized recommendations. Additionally, FPMC is identified as a promising algorithm for sequential models on the Amazon 5-core Movies and TV dataset.</a:t>
            </a:r>
            <a:endParaRPr sz="2000"/>
          </a:p>
        </p:txBody>
      </p:sp>
      <p:sp>
        <p:nvSpPr>
          <p:cNvPr id="231" name="Google Shape;231;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460950" y="2154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t>Table of Contents</a:t>
            </a:r>
            <a:endParaRPr sz="3900"/>
          </a:p>
        </p:txBody>
      </p:sp>
      <p:sp>
        <p:nvSpPr>
          <p:cNvPr id="95" name="Google Shape;95;p14"/>
          <p:cNvSpPr txBox="1"/>
          <p:nvPr>
            <p:ph idx="1" type="subTitle"/>
          </p:nvPr>
        </p:nvSpPr>
        <p:spPr>
          <a:xfrm>
            <a:off x="1276525" y="1394150"/>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Introduction</a:t>
            </a:r>
            <a:endParaRPr sz="2000">
              <a:solidFill>
                <a:srgbClr val="FFFFFF"/>
              </a:solidFill>
            </a:endParaRPr>
          </a:p>
        </p:txBody>
      </p:sp>
      <p:sp>
        <p:nvSpPr>
          <p:cNvPr id="96" name="Google Shape;96;p14"/>
          <p:cNvSpPr txBox="1"/>
          <p:nvPr>
            <p:ph idx="12" type="sldNum"/>
          </p:nvPr>
        </p:nvSpPr>
        <p:spPr>
          <a:xfrm>
            <a:off x="77746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4"/>
          <p:cNvSpPr/>
          <p:nvPr/>
        </p:nvSpPr>
        <p:spPr>
          <a:xfrm>
            <a:off x="750250" y="150370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1</a:t>
            </a:r>
            <a:endParaRPr sz="2000">
              <a:latin typeface="Roboto"/>
              <a:ea typeface="Roboto"/>
              <a:cs typeface="Roboto"/>
              <a:sym typeface="Roboto"/>
            </a:endParaRPr>
          </a:p>
        </p:txBody>
      </p:sp>
      <p:sp>
        <p:nvSpPr>
          <p:cNvPr id="98" name="Google Shape;98;p14"/>
          <p:cNvSpPr txBox="1"/>
          <p:nvPr>
            <p:ph idx="1" type="subTitle"/>
          </p:nvPr>
        </p:nvSpPr>
        <p:spPr>
          <a:xfrm>
            <a:off x="1276525" y="2263513"/>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Motivation</a:t>
            </a:r>
            <a:endParaRPr sz="2000"/>
          </a:p>
        </p:txBody>
      </p:sp>
      <p:sp>
        <p:nvSpPr>
          <p:cNvPr id="99" name="Google Shape;99;p14"/>
          <p:cNvSpPr txBox="1"/>
          <p:nvPr>
            <p:ph idx="1" type="subTitle"/>
          </p:nvPr>
        </p:nvSpPr>
        <p:spPr>
          <a:xfrm>
            <a:off x="1276525" y="3096738"/>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Contribution</a:t>
            </a:r>
            <a:endParaRPr sz="2000"/>
          </a:p>
        </p:txBody>
      </p:sp>
      <p:sp>
        <p:nvSpPr>
          <p:cNvPr id="100" name="Google Shape;100;p14"/>
          <p:cNvSpPr txBox="1"/>
          <p:nvPr>
            <p:ph idx="1" type="subTitle"/>
          </p:nvPr>
        </p:nvSpPr>
        <p:spPr>
          <a:xfrm>
            <a:off x="1276525" y="3929950"/>
            <a:ext cx="3525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2000"/>
              <a:t>Methodology &amp; </a:t>
            </a:r>
            <a:r>
              <a:rPr lang="en" sz="2000"/>
              <a:t>Experiment</a:t>
            </a:r>
            <a:endParaRPr sz="2000"/>
          </a:p>
        </p:txBody>
      </p:sp>
      <p:sp>
        <p:nvSpPr>
          <p:cNvPr id="101" name="Google Shape;101;p14"/>
          <p:cNvSpPr txBox="1"/>
          <p:nvPr>
            <p:ph idx="1" type="subTitle"/>
          </p:nvPr>
        </p:nvSpPr>
        <p:spPr>
          <a:xfrm>
            <a:off x="5501275" y="1394150"/>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Datasets and Results</a:t>
            </a:r>
            <a:endParaRPr sz="2000"/>
          </a:p>
        </p:txBody>
      </p:sp>
      <p:sp>
        <p:nvSpPr>
          <p:cNvPr id="102" name="Google Shape;102;p14"/>
          <p:cNvSpPr txBox="1"/>
          <p:nvPr>
            <p:ph idx="1" type="subTitle"/>
          </p:nvPr>
        </p:nvSpPr>
        <p:spPr>
          <a:xfrm>
            <a:off x="5501275" y="2263525"/>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Limitations</a:t>
            </a:r>
            <a:endParaRPr sz="2000"/>
          </a:p>
        </p:txBody>
      </p:sp>
      <p:sp>
        <p:nvSpPr>
          <p:cNvPr id="103" name="Google Shape;103;p14"/>
          <p:cNvSpPr txBox="1"/>
          <p:nvPr>
            <p:ph idx="1" type="subTitle"/>
          </p:nvPr>
        </p:nvSpPr>
        <p:spPr>
          <a:xfrm>
            <a:off x="5501275" y="3132900"/>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Future Work</a:t>
            </a:r>
            <a:endParaRPr sz="2000"/>
          </a:p>
        </p:txBody>
      </p:sp>
      <p:sp>
        <p:nvSpPr>
          <p:cNvPr id="104" name="Google Shape;104;p14"/>
          <p:cNvSpPr txBox="1"/>
          <p:nvPr>
            <p:ph idx="1" type="subTitle"/>
          </p:nvPr>
        </p:nvSpPr>
        <p:spPr>
          <a:xfrm>
            <a:off x="5501275" y="3929950"/>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Conclusion</a:t>
            </a:r>
            <a:endParaRPr sz="2000"/>
          </a:p>
        </p:txBody>
      </p:sp>
      <p:sp>
        <p:nvSpPr>
          <p:cNvPr id="105" name="Google Shape;105;p14"/>
          <p:cNvSpPr/>
          <p:nvPr/>
        </p:nvSpPr>
        <p:spPr>
          <a:xfrm>
            <a:off x="750250" y="235605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2</a:t>
            </a:r>
            <a:endParaRPr sz="2000">
              <a:latin typeface="Roboto"/>
              <a:ea typeface="Roboto"/>
              <a:cs typeface="Roboto"/>
              <a:sym typeface="Roboto"/>
            </a:endParaRPr>
          </a:p>
        </p:txBody>
      </p:sp>
      <p:sp>
        <p:nvSpPr>
          <p:cNvPr id="106" name="Google Shape;106;p14"/>
          <p:cNvSpPr/>
          <p:nvPr/>
        </p:nvSpPr>
        <p:spPr>
          <a:xfrm>
            <a:off x="750250" y="316980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3</a:t>
            </a:r>
            <a:endParaRPr sz="2000">
              <a:latin typeface="Roboto"/>
              <a:ea typeface="Roboto"/>
              <a:cs typeface="Roboto"/>
              <a:sym typeface="Roboto"/>
            </a:endParaRPr>
          </a:p>
        </p:txBody>
      </p:sp>
      <p:sp>
        <p:nvSpPr>
          <p:cNvPr id="107" name="Google Shape;107;p14"/>
          <p:cNvSpPr/>
          <p:nvPr/>
        </p:nvSpPr>
        <p:spPr>
          <a:xfrm>
            <a:off x="750250" y="401140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4</a:t>
            </a:r>
            <a:endParaRPr sz="2000">
              <a:latin typeface="Roboto"/>
              <a:ea typeface="Roboto"/>
              <a:cs typeface="Roboto"/>
              <a:sym typeface="Roboto"/>
            </a:endParaRPr>
          </a:p>
        </p:txBody>
      </p:sp>
      <p:sp>
        <p:nvSpPr>
          <p:cNvPr id="108" name="Google Shape;108;p14"/>
          <p:cNvSpPr/>
          <p:nvPr/>
        </p:nvSpPr>
        <p:spPr>
          <a:xfrm>
            <a:off x="5013700" y="151505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5</a:t>
            </a:r>
            <a:endParaRPr sz="2000">
              <a:latin typeface="Roboto"/>
              <a:ea typeface="Roboto"/>
              <a:cs typeface="Roboto"/>
              <a:sym typeface="Roboto"/>
            </a:endParaRPr>
          </a:p>
        </p:txBody>
      </p:sp>
      <p:sp>
        <p:nvSpPr>
          <p:cNvPr id="109" name="Google Shape;109;p14"/>
          <p:cNvSpPr/>
          <p:nvPr/>
        </p:nvSpPr>
        <p:spPr>
          <a:xfrm>
            <a:off x="5013700" y="320595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7</a:t>
            </a:r>
            <a:endParaRPr sz="2000">
              <a:latin typeface="Roboto"/>
              <a:ea typeface="Roboto"/>
              <a:cs typeface="Roboto"/>
              <a:sym typeface="Roboto"/>
            </a:endParaRPr>
          </a:p>
        </p:txBody>
      </p:sp>
      <p:sp>
        <p:nvSpPr>
          <p:cNvPr id="110" name="Google Shape;110;p14"/>
          <p:cNvSpPr/>
          <p:nvPr/>
        </p:nvSpPr>
        <p:spPr>
          <a:xfrm>
            <a:off x="5013700" y="401140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p:txBody>
      </p:sp>
      <p:sp>
        <p:nvSpPr>
          <p:cNvPr id="111" name="Google Shape;111;p14"/>
          <p:cNvSpPr/>
          <p:nvPr/>
        </p:nvSpPr>
        <p:spPr>
          <a:xfrm>
            <a:off x="5013700" y="2336575"/>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6</a:t>
            </a:r>
            <a:endParaRPr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ctrTitle"/>
          </p:nvPr>
        </p:nvSpPr>
        <p:spPr>
          <a:xfrm>
            <a:off x="460950" y="2012197"/>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Thanks for Watching </a:t>
            </a:r>
            <a:endParaRPr/>
          </a:p>
        </p:txBody>
      </p:sp>
      <p:sp>
        <p:nvSpPr>
          <p:cNvPr id="237" name="Google Shape;237;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Introduction</a:t>
            </a:r>
            <a:endParaRPr sz="4800"/>
          </a:p>
        </p:txBody>
      </p:sp>
      <p:sp>
        <p:nvSpPr>
          <p:cNvPr id="117" name="Google Shape;117;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5"/>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1</a:t>
            </a:r>
            <a:endParaRPr sz="4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ctrTitle"/>
          </p:nvPr>
        </p:nvSpPr>
        <p:spPr>
          <a:xfrm>
            <a:off x="384450" y="2295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Introduction</a:t>
            </a:r>
            <a:endParaRPr sz="4000"/>
          </a:p>
        </p:txBody>
      </p:sp>
      <p:sp>
        <p:nvSpPr>
          <p:cNvPr id="124" name="Google Shape;124;p16"/>
          <p:cNvSpPr txBox="1"/>
          <p:nvPr>
            <p:ph idx="1" type="subTitle"/>
          </p:nvPr>
        </p:nvSpPr>
        <p:spPr>
          <a:xfrm>
            <a:off x="384450" y="1573500"/>
            <a:ext cx="8375100" cy="357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t>This research introduces an advanced Recommender System using Natural Language Processing (NLP) and Biased Singular Value Decomposition (SVD). It addresses limitations in existing methods, incorporating controlled bias for enhanced performance, fairness, and transparency. Neural network-driven sequential models further boost efficiency. The goal is to advance recommender systems to be efficient, fair, and transparent, meeting diverse user needs in the digital era.</a:t>
            </a:r>
            <a:endParaRPr sz="1800"/>
          </a:p>
        </p:txBody>
      </p:sp>
      <p:sp>
        <p:nvSpPr>
          <p:cNvPr id="125" name="Google Shape;125;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7"/>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Motivation</a:t>
            </a:r>
            <a:endParaRPr sz="4800"/>
          </a:p>
        </p:txBody>
      </p:sp>
      <p:sp>
        <p:nvSpPr>
          <p:cNvPr id="132" name="Google Shape;132;p17"/>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2</a:t>
            </a:r>
            <a:endParaRPr sz="4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ctrTitle"/>
          </p:nvPr>
        </p:nvSpPr>
        <p:spPr>
          <a:xfrm>
            <a:off x="521900" y="3102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Motivation</a:t>
            </a:r>
            <a:endParaRPr sz="4000"/>
          </a:p>
        </p:txBody>
      </p:sp>
      <p:sp>
        <p:nvSpPr>
          <p:cNvPr id="138" name="Google Shape;138;p18"/>
          <p:cNvSpPr txBox="1"/>
          <p:nvPr>
            <p:ph idx="1" type="subTitle"/>
          </p:nvPr>
        </p:nvSpPr>
        <p:spPr>
          <a:xfrm>
            <a:off x="598100" y="1628001"/>
            <a:ext cx="8222100" cy="2834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t>The paper introduces a novel Natural Language Processing (NLP)-based Biased Singular Value Decomposition (SVD) Recommender System to overcome limitations in existing methods while providing high-quality recommendations. The primary motivation is to leverage advanced NLP techniques and Biased SVD to introduce controlled bias for user and item preferences, enhancing system performance with fairness and transparency.</a:t>
            </a:r>
            <a:endParaRPr sz="1800"/>
          </a:p>
        </p:txBody>
      </p:sp>
      <p:sp>
        <p:nvSpPr>
          <p:cNvPr id="139" name="Google Shape;139;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19"/>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Contribution</a:t>
            </a:r>
            <a:endParaRPr sz="4800"/>
          </a:p>
        </p:txBody>
      </p:sp>
      <p:sp>
        <p:nvSpPr>
          <p:cNvPr id="146" name="Google Shape;146;p19"/>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3</a:t>
            </a:r>
            <a:endParaRPr sz="4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ctrTitle"/>
          </p:nvPr>
        </p:nvSpPr>
        <p:spPr>
          <a:xfrm>
            <a:off x="598100" y="3031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Contribution</a:t>
            </a:r>
            <a:endParaRPr sz="4000"/>
          </a:p>
        </p:txBody>
      </p:sp>
      <p:sp>
        <p:nvSpPr>
          <p:cNvPr id="152" name="Google Shape;152;p20"/>
          <p:cNvSpPr txBox="1"/>
          <p:nvPr>
            <p:ph idx="1" type="subTitle"/>
          </p:nvPr>
        </p:nvSpPr>
        <p:spPr>
          <a:xfrm>
            <a:off x="598100" y="1284700"/>
            <a:ext cx="8222100" cy="2873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t/>
            </a:r>
            <a:endParaRPr/>
          </a:p>
          <a:p>
            <a:pPr indent="-328136" lvl="0" marL="457200" rtl="0" algn="l">
              <a:lnSpc>
                <a:spcPct val="150000"/>
              </a:lnSpc>
              <a:spcBef>
                <a:spcPts val="0"/>
              </a:spcBef>
              <a:spcAft>
                <a:spcPts val="0"/>
              </a:spcAft>
              <a:buSzPct val="100000"/>
              <a:buChar char="●"/>
            </a:pPr>
            <a:r>
              <a:rPr lang="en" sz="2850"/>
              <a:t>Innovative Recommender System: NLP-based Biased SVD approach</a:t>
            </a:r>
            <a:endParaRPr sz="2850"/>
          </a:p>
          <a:p>
            <a:pPr indent="-328136" lvl="0" marL="457200" rtl="0" algn="l">
              <a:lnSpc>
                <a:spcPct val="150000"/>
              </a:lnSpc>
              <a:spcBef>
                <a:spcPts val="0"/>
              </a:spcBef>
              <a:spcAft>
                <a:spcPts val="0"/>
              </a:spcAft>
              <a:buSzPct val="100000"/>
              <a:buChar char="●"/>
            </a:pPr>
            <a:r>
              <a:rPr lang="en" sz="2850"/>
              <a:t>Controlled Bias Implementation: Considers user and item biases for enhanced performance</a:t>
            </a:r>
            <a:endParaRPr sz="2850"/>
          </a:p>
          <a:p>
            <a:pPr indent="-328136" lvl="0" marL="457200" rtl="0" algn="l">
              <a:lnSpc>
                <a:spcPct val="150000"/>
              </a:lnSpc>
              <a:spcBef>
                <a:spcPts val="0"/>
              </a:spcBef>
              <a:spcAft>
                <a:spcPts val="0"/>
              </a:spcAft>
              <a:buSzPct val="100000"/>
              <a:buChar char="●"/>
            </a:pPr>
            <a:r>
              <a:rPr lang="en" sz="2850"/>
              <a:t>Advanced NLP Techniques:Leverages NLP for meaningful data analysis</a:t>
            </a:r>
            <a:endParaRPr sz="2850"/>
          </a:p>
          <a:p>
            <a:pPr indent="-328136" lvl="0" marL="457200" rtl="0" algn="l">
              <a:lnSpc>
                <a:spcPct val="150000"/>
              </a:lnSpc>
              <a:spcBef>
                <a:spcPts val="0"/>
              </a:spcBef>
              <a:spcAft>
                <a:spcPts val="0"/>
              </a:spcAft>
              <a:buSzPct val="100000"/>
              <a:buChar char="●"/>
            </a:pPr>
            <a:r>
              <a:rPr lang="en" sz="2850"/>
              <a:t>Sequential Models Integration: Incorporates neural network-driven sequential models</a:t>
            </a:r>
            <a:endParaRPr sz="2850"/>
          </a:p>
          <a:p>
            <a:pPr indent="-328136" lvl="0" marL="457200" rtl="0" algn="l">
              <a:lnSpc>
                <a:spcPct val="150000"/>
              </a:lnSpc>
              <a:spcBef>
                <a:spcPts val="0"/>
              </a:spcBef>
              <a:spcAft>
                <a:spcPts val="0"/>
              </a:spcAft>
              <a:buSzPct val="100000"/>
              <a:buChar char="●"/>
            </a:pPr>
            <a:r>
              <a:rPr lang="en" sz="2850"/>
              <a:t>Advancing Recommender System Development: Contributes to efficient, fair, and transparent recommender systems</a:t>
            </a:r>
            <a:endParaRPr sz="2850"/>
          </a:p>
          <a:p>
            <a:pPr indent="0" lvl="0" marL="0" rtl="0" algn="l">
              <a:spcBef>
                <a:spcPts val="0"/>
              </a:spcBef>
              <a:spcAft>
                <a:spcPts val="0"/>
              </a:spcAft>
              <a:buNone/>
            </a:pPr>
            <a:r>
              <a:t/>
            </a:r>
            <a:endParaRPr/>
          </a:p>
        </p:txBody>
      </p:sp>
      <p:sp>
        <p:nvSpPr>
          <p:cNvPr id="153" name="Google Shape;153;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1"/>
          <p:cNvSpPr txBox="1"/>
          <p:nvPr>
            <p:ph type="ctrTitle"/>
          </p:nvPr>
        </p:nvSpPr>
        <p:spPr>
          <a:xfrm>
            <a:off x="2370400" y="1941750"/>
            <a:ext cx="66387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Methodology and Experiment</a:t>
            </a:r>
            <a:endParaRPr sz="3900"/>
          </a:p>
        </p:txBody>
      </p:sp>
      <p:sp>
        <p:nvSpPr>
          <p:cNvPr id="160" name="Google Shape;160;p21"/>
          <p:cNvSpPr/>
          <p:nvPr/>
        </p:nvSpPr>
        <p:spPr>
          <a:xfrm>
            <a:off x="1472950"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4</a:t>
            </a:r>
            <a:endParaRPr sz="4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