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8b3ec7f8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8b3ec7f8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8b3ec7f8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8b3ec7f8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8b3ec7f8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8b3ec7f8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8b3ec7f8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8b3ec7f8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a8b3ec7f8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a8b3ec7f8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8b3ec7f8a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a8b3ec7f8a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a8b3ec7f8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a8b3ec7f8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8b3ec7f8a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a8b3ec7f8a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a8b3ec7f8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a8b3ec7f8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a8b3ec7f8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a8b3ec7f8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8b3ec7f8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8b3ec7f8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a8b3ec7f8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a8b3ec7f8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8b3ec7f8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8b3ec7f8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8b3ec7f8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a8b3ec7f8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8b3ec7f8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8b3ec7f8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8b3ec7f8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8b3ec7f8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8b3ec7f8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8b3ec7f8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8b3ec7f8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8b3ec7f8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8b3ec7f8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8b3ec7f8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11750" y="9364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000"/>
              <a:t>Title:  Applicant Screening System Using NLP</a:t>
            </a:r>
            <a:endParaRPr sz="3000"/>
          </a:p>
          <a:p>
            <a:pPr indent="0" lvl="0" marL="0" rtl="0" algn="l">
              <a:spcBef>
                <a:spcPts val="0"/>
              </a:spcBef>
              <a:spcAft>
                <a:spcPts val="0"/>
              </a:spcAft>
              <a:buSzPts val="990"/>
              <a:buNone/>
            </a:pPr>
            <a:r>
              <a:t/>
            </a:r>
            <a:endParaRPr sz="3000"/>
          </a:p>
        </p:txBody>
      </p:sp>
      <p:sp>
        <p:nvSpPr>
          <p:cNvPr id="86" name="Google Shape;86;p1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7" name="Google Shape;87;p13"/>
          <p:cNvSpPr txBox="1"/>
          <p:nvPr/>
        </p:nvSpPr>
        <p:spPr>
          <a:xfrm>
            <a:off x="411125" y="3103800"/>
            <a:ext cx="3958800" cy="203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CCCCCC"/>
                </a:solidFill>
                <a:latin typeface="Roboto"/>
                <a:ea typeface="Roboto"/>
                <a:cs typeface="Roboto"/>
                <a:sym typeface="Roboto"/>
              </a:rPr>
              <a:t>Submitted by:</a:t>
            </a:r>
            <a:endParaRPr sz="2000">
              <a:solidFill>
                <a:srgbClr val="CCCCCC"/>
              </a:solidFill>
              <a:latin typeface="Roboto"/>
              <a:ea typeface="Roboto"/>
              <a:cs typeface="Roboto"/>
              <a:sym typeface="Roboto"/>
            </a:endParaRPr>
          </a:p>
          <a:p>
            <a:pPr indent="0" lvl="0" marL="0" rtl="0" algn="l">
              <a:spcBef>
                <a:spcPts val="0"/>
              </a:spcBef>
              <a:spcAft>
                <a:spcPts val="0"/>
              </a:spcAft>
              <a:buNone/>
            </a:pPr>
            <a:r>
              <a:rPr lang="en" sz="2400">
                <a:solidFill>
                  <a:srgbClr val="FFFFFF"/>
                </a:solidFill>
                <a:latin typeface="Roboto"/>
                <a:ea typeface="Roboto"/>
                <a:cs typeface="Roboto"/>
                <a:sym typeface="Roboto"/>
              </a:rPr>
              <a:t>Md Rishat Sheakh</a:t>
            </a:r>
            <a:br>
              <a:rPr lang="en" sz="2400">
                <a:solidFill>
                  <a:srgbClr val="FFFFFF"/>
                </a:solidFill>
                <a:latin typeface="Roboto"/>
                <a:ea typeface="Roboto"/>
                <a:cs typeface="Roboto"/>
                <a:sym typeface="Roboto"/>
              </a:rPr>
            </a:br>
            <a:r>
              <a:rPr lang="en" sz="2400">
                <a:solidFill>
                  <a:srgbClr val="FFFFFF"/>
                </a:solidFill>
                <a:latin typeface="Roboto"/>
                <a:ea typeface="Roboto"/>
                <a:cs typeface="Roboto"/>
                <a:sym typeface="Roboto"/>
              </a:rPr>
              <a:t>ID:20301305</a:t>
            </a:r>
            <a:endParaRPr sz="2400">
              <a:solidFill>
                <a:srgbClr val="FFFFFF"/>
              </a:solidFill>
              <a:latin typeface="Roboto"/>
              <a:ea typeface="Roboto"/>
              <a:cs typeface="Roboto"/>
              <a:sym typeface="Roboto"/>
            </a:endParaRPr>
          </a:p>
          <a:p>
            <a:pPr indent="0" lvl="0" marL="0" rtl="0" algn="l">
              <a:spcBef>
                <a:spcPts val="0"/>
              </a:spcBef>
              <a:spcAft>
                <a:spcPts val="0"/>
              </a:spcAft>
              <a:buNone/>
            </a:pPr>
            <a:r>
              <a:t/>
            </a:r>
            <a:endParaRPr sz="2800">
              <a:solidFill>
                <a:srgbClr val="FFFFFF"/>
              </a:solidFill>
              <a:latin typeface="Roboto"/>
              <a:ea typeface="Roboto"/>
              <a:cs typeface="Roboto"/>
              <a:sym typeface="Roboto"/>
            </a:endParaRPr>
          </a:p>
        </p:txBody>
      </p:sp>
      <p:sp>
        <p:nvSpPr>
          <p:cNvPr id="88" name="Google Shape;88;p13"/>
          <p:cNvSpPr txBox="1"/>
          <p:nvPr/>
        </p:nvSpPr>
        <p:spPr>
          <a:xfrm>
            <a:off x="4911125" y="3327625"/>
            <a:ext cx="3769200" cy="1575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700">
                <a:solidFill>
                  <a:srgbClr val="CCCCCC"/>
                </a:solidFill>
              </a:rPr>
              <a:t>ST_RA:</a:t>
            </a:r>
            <a:br>
              <a:rPr lang="en" sz="2200">
                <a:solidFill>
                  <a:srgbClr val="FFFFFF"/>
                </a:solidFill>
              </a:rPr>
            </a:br>
            <a:r>
              <a:rPr lang="en" sz="2200">
                <a:solidFill>
                  <a:srgbClr val="FFFFFF"/>
                </a:solidFill>
              </a:rPr>
              <a:t>Farah Binta Haque</a:t>
            </a:r>
            <a:br>
              <a:rPr lang="en" sz="2200">
                <a:solidFill>
                  <a:srgbClr val="FFFFFF"/>
                </a:solidFill>
              </a:rPr>
            </a:br>
            <a:r>
              <a:rPr lang="en" sz="2200">
                <a:solidFill>
                  <a:srgbClr val="FFFFFF"/>
                </a:solidFill>
              </a:rPr>
              <a:t>Md Sabbir Hossain</a:t>
            </a:r>
            <a:endParaRPr sz="2200">
              <a:solidFill>
                <a:srgbClr val="FFFFFF"/>
              </a:solidFill>
              <a:latin typeface="Roboto"/>
              <a:ea typeface="Roboto"/>
              <a:cs typeface="Roboto"/>
              <a:sym typeface="Roboto"/>
            </a:endParaRPr>
          </a:p>
        </p:txBody>
      </p:sp>
      <p:sp>
        <p:nvSpPr>
          <p:cNvPr id="89" name="Google Shape;89;p13"/>
          <p:cNvSpPr txBox="1"/>
          <p:nvPr/>
        </p:nvSpPr>
        <p:spPr>
          <a:xfrm>
            <a:off x="481575" y="1994538"/>
            <a:ext cx="6764100" cy="11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Roboto"/>
                <a:ea typeface="Roboto"/>
                <a:cs typeface="Roboto"/>
                <a:sym typeface="Roboto"/>
              </a:rPr>
              <a:t>Group - 40</a:t>
            </a:r>
            <a:br>
              <a:rPr lang="en" sz="2000">
                <a:solidFill>
                  <a:srgbClr val="FFFFFF"/>
                </a:solidFill>
                <a:latin typeface="Roboto"/>
                <a:ea typeface="Roboto"/>
                <a:cs typeface="Roboto"/>
                <a:sym typeface="Roboto"/>
              </a:rPr>
            </a:br>
            <a:r>
              <a:rPr lang="en" sz="2000">
                <a:solidFill>
                  <a:srgbClr val="FFFFFF"/>
                </a:solidFill>
                <a:latin typeface="Roboto"/>
                <a:ea typeface="Roboto"/>
                <a:cs typeface="Roboto"/>
                <a:sym typeface="Roboto"/>
              </a:rPr>
              <a:t>Section: 2, CSE431</a:t>
            </a:r>
            <a:endParaRPr sz="2000">
              <a:solidFill>
                <a:srgbClr val="FFFFFF"/>
              </a:solidFill>
              <a:latin typeface="Roboto"/>
              <a:ea typeface="Roboto"/>
              <a:cs typeface="Roboto"/>
              <a:sym typeface="Roboto"/>
            </a:endParaRPr>
          </a:p>
          <a:p>
            <a:pPr indent="0" lvl="0" marL="0" rtl="0" algn="l">
              <a:spcBef>
                <a:spcPts val="0"/>
              </a:spcBef>
              <a:spcAft>
                <a:spcPts val="0"/>
              </a:spcAft>
              <a:buNone/>
            </a:pPr>
            <a:r>
              <a:t/>
            </a:r>
            <a:endParaRPr sz="200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ctrTitle"/>
          </p:nvPr>
        </p:nvSpPr>
        <p:spPr>
          <a:xfrm>
            <a:off x="598100" y="42409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66" name="Google Shape;166;p22"/>
          <p:cNvSpPr txBox="1"/>
          <p:nvPr>
            <p:ph idx="1" type="subTitle"/>
          </p:nvPr>
        </p:nvSpPr>
        <p:spPr>
          <a:xfrm>
            <a:off x="598100" y="1262949"/>
            <a:ext cx="8222100" cy="3720900"/>
          </a:xfrm>
          <a:prstGeom prst="rect">
            <a:avLst/>
          </a:prstGeom>
        </p:spPr>
        <p:txBody>
          <a:bodyPr anchorCtr="0" anchor="t" bIns="91425" lIns="91425" spcFirstLastPara="1" rIns="91425" wrap="square" tIns="91425">
            <a:normAutofit lnSpcReduction="20000"/>
          </a:bodyPr>
          <a:lstStyle/>
          <a:p>
            <a:pPr indent="-361950" lvl="0" marL="457200" rtl="0" algn="l">
              <a:spcBef>
                <a:spcPts val="0"/>
              </a:spcBef>
              <a:spcAft>
                <a:spcPts val="0"/>
              </a:spcAft>
              <a:buSzPts val="2100"/>
              <a:buChar char="●"/>
            </a:pPr>
            <a:r>
              <a:rPr lang="en"/>
              <a:t>Existing Method: Manual candidate eligibility assessment is time-consuming and impractical as the number of applications increases.</a:t>
            </a:r>
            <a:endParaRPr/>
          </a:p>
          <a:p>
            <a:pPr indent="-361950" lvl="0" marL="457200" rtl="0" algn="l">
              <a:spcBef>
                <a:spcPts val="0"/>
              </a:spcBef>
              <a:spcAft>
                <a:spcPts val="0"/>
              </a:spcAft>
              <a:buSzPts val="2100"/>
              <a:buChar char="●"/>
            </a:pPr>
            <a:r>
              <a:rPr lang="en"/>
              <a:t>Proposed Method: Introduces Natural Language Processing (NLP) for automated resume-job description matching.</a:t>
            </a:r>
            <a:endParaRPr/>
          </a:p>
          <a:p>
            <a:pPr indent="-361950" lvl="0" marL="457200" rtl="0" algn="l">
              <a:spcBef>
                <a:spcPts val="0"/>
              </a:spcBef>
              <a:spcAft>
                <a:spcPts val="0"/>
              </a:spcAft>
              <a:buSzPts val="2100"/>
              <a:buChar char="●"/>
            </a:pPr>
            <a:r>
              <a:rPr lang="en"/>
              <a:t>Working Model: User-friendly process involves uploading files, Spacy procedure, and cosine similarity calculation for efficient screening.</a:t>
            </a:r>
            <a:endParaRPr/>
          </a:p>
          <a:p>
            <a:pPr indent="-361950" lvl="0" marL="457200" rtl="0" algn="l">
              <a:spcBef>
                <a:spcPts val="0"/>
              </a:spcBef>
              <a:spcAft>
                <a:spcPts val="0"/>
              </a:spcAft>
              <a:buSzPts val="2100"/>
              <a:buChar char="●"/>
            </a:pPr>
            <a:r>
              <a:rPr lang="en"/>
              <a:t>NLP Tools: Utilizes NLTK and Spacy to enhance capabilities, offering advanced tools like tokenization and part-of-speech tagging.</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
        <p:nvSpPr>
          <p:cNvPr id="167" name="Google Shape;167;p2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3" name="Google Shape;173;p23"/>
          <p:cNvSpPr txBox="1"/>
          <p:nvPr>
            <p:ph type="ctrTitle"/>
          </p:nvPr>
        </p:nvSpPr>
        <p:spPr>
          <a:xfrm>
            <a:off x="1964025" y="1957875"/>
            <a:ext cx="71799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Dataset and Results</a:t>
            </a:r>
            <a:endParaRPr sz="4800"/>
          </a:p>
        </p:txBody>
      </p:sp>
      <p:sp>
        <p:nvSpPr>
          <p:cNvPr id="174" name="Google Shape;174;p23"/>
          <p:cNvSpPr/>
          <p:nvPr/>
        </p:nvSpPr>
        <p:spPr>
          <a:xfrm>
            <a:off x="1117775" y="2094375"/>
            <a:ext cx="729900" cy="565800"/>
          </a:xfrm>
          <a:prstGeom prst="rect">
            <a:avLst/>
          </a:prstGeom>
          <a:gradFill>
            <a:gsLst>
              <a:gs pos="0">
                <a:srgbClr val="A8B8DF"/>
              </a:gs>
              <a:gs pos="100000">
                <a:srgbClr val="516DB4"/>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Roboto"/>
                <a:ea typeface="Roboto"/>
                <a:cs typeface="Roboto"/>
                <a:sym typeface="Roboto"/>
              </a:rPr>
              <a:t>5</a:t>
            </a:r>
            <a:endParaRPr sz="48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ctrTitle"/>
          </p:nvPr>
        </p:nvSpPr>
        <p:spPr>
          <a:xfrm>
            <a:off x="598100" y="2334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 and Results</a:t>
            </a:r>
            <a:endParaRPr/>
          </a:p>
        </p:txBody>
      </p:sp>
      <p:sp>
        <p:nvSpPr>
          <p:cNvPr id="180" name="Google Shape;180;p24"/>
          <p:cNvSpPr txBox="1"/>
          <p:nvPr>
            <p:ph idx="1" type="subTitle"/>
          </p:nvPr>
        </p:nvSpPr>
        <p:spPr>
          <a:xfrm>
            <a:off x="598100" y="1203305"/>
            <a:ext cx="8222100" cy="32775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61950" lvl="0" marL="457200" rtl="0" algn="l">
              <a:spcBef>
                <a:spcPts val="0"/>
              </a:spcBef>
              <a:spcAft>
                <a:spcPts val="0"/>
              </a:spcAft>
              <a:buSzPts val="2100"/>
              <a:buChar char="●"/>
            </a:pPr>
            <a:r>
              <a:rPr lang="en"/>
              <a:t>User details are stored in the "sql yog enterprise" database upon registration, enabling secure and efficient logins by fetching the necessary information during subsequent login attempts.</a:t>
            </a:r>
            <a:endParaRPr/>
          </a:p>
          <a:p>
            <a:pPr indent="-361950" lvl="0" marL="457200" rtl="0" algn="l">
              <a:spcBef>
                <a:spcPts val="0"/>
              </a:spcBef>
              <a:spcAft>
                <a:spcPts val="0"/>
              </a:spcAft>
              <a:buSzPts val="2100"/>
              <a:buChar char="●"/>
            </a:pPr>
            <a:r>
              <a:rPr lang="en"/>
              <a:t>Experimental Results: New applicants register, upload documents, and receive a similarity percentage calculated by cosine similarity, setting a threshold above 70% for job suitability.</a:t>
            </a:r>
            <a:endParaRPr/>
          </a:p>
        </p:txBody>
      </p:sp>
      <p:sp>
        <p:nvSpPr>
          <p:cNvPr id="181" name="Google Shape;181;p2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ctrTitle"/>
          </p:nvPr>
        </p:nvSpPr>
        <p:spPr>
          <a:xfrm>
            <a:off x="418525" y="18354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000"/>
              <a:t>Experimental Result</a:t>
            </a:r>
            <a:endParaRPr sz="4000"/>
          </a:p>
        </p:txBody>
      </p:sp>
      <p:sp>
        <p:nvSpPr>
          <p:cNvPr id="187" name="Google Shape;187;p2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8" name="Google Shape;188;p25"/>
          <p:cNvPicPr preferRelativeResize="0"/>
          <p:nvPr/>
        </p:nvPicPr>
        <p:blipFill>
          <a:blip r:embed="rId3">
            <a:alphaModFix/>
          </a:blip>
          <a:stretch>
            <a:fillRect/>
          </a:stretch>
        </p:blipFill>
        <p:spPr>
          <a:xfrm>
            <a:off x="701800" y="1186475"/>
            <a:ext cx="3199050" cy="1454233"/>
          </a:xfrm>
          <a:prstGeom prst="rect">
            <a:avLst/>
          </a:prstGeom>
          <a:noFill/>
          <a:ln>
            <a:noFill/>
          </a:ln>
        </p:spPr>
      </p:pic>
      <p:pic>
        <p:nvPicPr>
          <p:cNvPr id="189" name="Google Shape;189;p25"/>
          <p:cNvPicPr preferRelativeResize="0"/>
          <p:nvPr/>
        </p:nvPicPr>
        <p:blipFill>
          <a:blip r:embed="rId4">
            <a:alphaModFix/>
          </a:blip>
          <a:stretch>
            <a:fillRect/>
          </a:stretch>
        </p:blipFill>
        <p:spPr>
          <a:xfrm>
            <a:off x="701800" y="3196975"/>
            <a:ext cx="3199050" cy="1454225"/>
          </a:xfrm>
          <a:prstGeom prst="rect">
            <a:avLst/>
          </a:prstGeom>
          <a:noFill/>
          <a:ln>
            <a:noFill/>
          </a:ln>
        </p:spPr>
      </p:pic>
      <p:pic>
        <p:nvPicPr>
          <p:cNvPr id="190" name="Google Shape;190;p25"/>
          <p:cNvPicPr preferRelativeResize="0"/>
          <p:nvPr/>
        </p:nvPicPr>
        <p:blipFill>
          <a:blip r:embed="rId5">
            <a:alphaModFix/>
          </a:blip>
          <a:stretch>
            <a:fillRect/>
          </a:stretch>
        </p:blipFill>
        <p:spPr>
          <a:xfrm>
            <a:off x="4965350" y="3128818"/>
            <a:ext cx="3124550" cy="1522392"/>
          </a:xfrm>
          <a:prstGeom prst="rect">
            <a:avLst/>
          </a:prstGeom>
          <a:noFill/>
          <a:ln>
            <a:noFill/>
          </a:ln>
        </p:spPr>
      </p:pic>
      <p:pic>
        <p:nvPicPr>
          <p:cNvPr id="191" name="Google Shape;191;p25"/>
          <p:cNvPicPr preferRelativeResize="0"/>
          <p:nvPr/>
        </p:nvPicPr>
        <p:blipFill>
          <a:blip r:embed="rId6">
            <a:alphaModFix/>
          </a:blip>
          <a:stretch>
            <a:fillRect/>
          </a:stretch>
        </p:blipFill>
        <p:spPr>
          <a:xfrm>
            <a:off x="5008000" y="1186475"/>
            <a:ext cx="3124551" cy="1454225"/>
          </a:xfrm>
          <a:prstGeom prst="rect">
            <a:avLst/>
          </a:prstGeom>
          <a:noFill/>
          <a:ln>
            <a:noFill/>
          </a:ln>
        </p:spPr>
      </p:pic>
      <p:sp>
        <p:nvSpPr>
          <p:cNvPr id="192" name="Google Shape;192;p25"/>
          <p:cNvSpPr txBox="1"/>
          <p:nvPr/>
        </p:nvSpPr>
        <p:spPr>
          <a:xfrm>
            <a:off x="1476250" y="2651975"/>
            <a:ext cx="202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Home Page</a:t>
            </a:r>
            <a:endParaRPr sz="1800">
              <a:solidFill>
                <a:schemeClr val="lt1"/>
              </a:solidFill>
              <a:latin typeface="Roboto"/>
              <a:ea typeface="Roboto"/>
              <a:cs typeface="Roboto"/>
              <a:sym typeface="Roboto"/>
            </a:endParaRPr>
          </a:p>
        </p:txBody>
      </p:sp>
      <p:sp>
        <p:nvSpPr>
          <p:cNvPr id="193" name="Google Shape;193;p25"/>
          <p:cNvSpPr txBox="1"/>
          <p:nvPr/>
        </p:nvSpPr>
        <p:spPr>
          <a:xfrm>
            <a:off x="5690975" y="2571750"/>
            <a:ext cx="1970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Roboto"/>
                <a:ea typeface="Roboto"/>
                <a:cs typeface="Roboto"/>
                <a:sym typeface="Roboto"/>
              </a:rPr>
              <a:t>Upload Page</a:t>
            </a:r>
            <a:endParaRPr sz="1500">
              <a:solidFill>
                <a:schemeClr val="lt1"/>
              </a:solidFill>
              <a:latin typeface="Roboto"/>
              <a:ea typeface="Roboto"/>
              <a:cs typeface="Roboto"/>
              <a:sym typeface="Roboto"/>
            </a:endParaRPr>
          </a:p>
        </p:txBody>
      </p:sp>
      <p:sp>
        <p:nvSpPr>
          <p:cNvPr id="194" name="Google Shape;194;p25"/>
          <p:cNvSpPr txBox="1"/>
          <p:nvPr/>
        </p:nvSpPr>
        <p:spPr>
          <a:xfrm>
            <a:off x="1373375" y="4636950"/>
            <a:ext cx="2025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Roboto"/>
                <a:ea typeface="Roboto"/>
                <a:cs typeface="Roboto"/>
                <a:sym typeface="Roboto"/>
              </a:rPr>
              <a:t>Registration Page</a:t>
            </a:r>
            <a:endParaRPr sz="1500">
              <a:solidFill>
                <a:schemeClr val="lt1"/>
              </a:solidFill>
              <a:latin typeface="Roboto"/>
              <a:ea typeface="Roboto"/>
              <a:cs typeface="Roboto"/>
              <a:sym typeface="Roboto"/>
            </a:endParaRPr>
          </a:p>
        </p:txBody>
      </p:sp>
      <p:sp>
        <p:nvSpPr>
          <p:cNvPr id="195" name="Google Shape;195;p25"/>
          <p:cNvSpPr txBox="1"/>
          <p:nvPr/>
        </p:nvSpPr>
        <p:spPr>
          <a:xfrm>
            <a:off x="5769575" y="4644600"/>
            <a:ext cx="202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Login Page</a:t>
            </a:r>
            <a:endParaRPr>
              <a:solidFill>
                <a:schemeClr val="lt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1" name="Google Shape;201;p26"/>
          <p:cNvSpPr txBox="1"/>
          <p:nvPr>
            <p:ph type="ctrTitle"/>
          </p:nvPr>
        </p:nvSpPr>
        <p:spPr>
          <a:xfrm>
            <a:off x="3207125" y="1941750"/>
            <a:ext cx="58020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Limitations</a:t>
            </a:r>
            <a:endParaRPr sz="4800"/>
          </a:p>
        </p:txBody>
      </p:sp>
      <p:sp>
        <p:nvSpPr>
          <p:cNvPr id="202" name="Google Shape;202;p26"/>
          <p:cNvSpPr/>
          <p:nvPr/>
        </p:nvSpPr>
        <p:spPr>
          <a:xfrm>
            <a:off x="2360875" y="2078250"/>
            <a:ext cx="729900" cy="565800"/>
          </a:xfrm>
          <a:prstGeom prst="rect">
            <a:avLst/>
          </a:prstGeom>
          <a:gradFill>
            <a:gsLst>
              <a:gs pos="0">
                <a:srgbClr val="A8B8DF"/>
              </a:gs>
              <a:gs pos="100000">
                <a:srgbClr val="516DB4"/>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Roboto"/>
                <a:ea typeface="Roboto"/>
                <a:cs typeface="Roboto"/>
                <a:sym typeface="Roboto"/>
              </a:rPr>
              <a:t>6</a:t>
            </a:r>
            <a:endParaRPr sz="48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type="ctrTitle"/>
          </p:nvPr>
        </p:nvSpPr>
        <p:spPr>
          <a:xfrm>
            <a:off x="598100" y="37474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Limitation</a:t>
            </a:r>
            <a:endParaRPr/>
          </a:p>
        </p:txBody>
      </p:sp>
      <p:sp>
        <p:nvSpPr>
          <p:cNvPr id="208" name="Google Shape;208;p27"/>
          <p:cNvSpPr txBox="1"/>
          <p:nvPr>
            <p:ph idx="1" type="subTitle"/>
          </p:nvPr>
        </p:nvSpPr>
        <p:spPr>
          <a:xfrm>
            <a:off x="445425" y="1472576"/>
            <a:ext cx="6837600" cy="2348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a:p>
          <a:p>
            <a:pPr indent="-361950" lvl="0" marL="457200" rtl="0" algn="l">
              <a:lnSpc>
                <a:spcPct val="115000"/>
              </a:lnSpc>
              <a:spcBef>
                <a:spcPts val="0"/>
              </a:spcBef>
              <a:spcAft>
                <a:spcPts val="0"/>
              </a:spcAft>
              <a:buSzPts val="2100"/>
              <a:buChar char="●"/>
            </a:pPr>
            <a:r>
              <a:rPr lang="en"/>
              <a:t>Limited Data Variability</a:t>
            </a:r>
            <a:endParaRPr/>
          </a:p>
          <a:p>
            <a:pPr indent="-361950" lvl="0" marL="457200" rtl="0" algn="l">
              <a:lnSpc>
                <a:spcPct val="115000"/>
              </a:lnSpc>
              <a:spcBef>
                <a:spcPts val="0"/>
              </a:spcBef>
              <a:spcAft>
                <a:spcPts val="0"/>
              </a:spcAft>
              <a:buSzPts val="2100"/>
              <a:buChar char="●"/>
            </a:pPr>
            <a:r>
              <a:rPr lang="en"/>
              <a:t>Dependency on Data Quality</a:t>
            </a:r>
            <a:endParaRPr/>
          </a:p>
          <a:p>
            <a:pPr indent="-361950" lvl="0" marL="457200" rtl="0" algn="l">
              <a:lnSpc>
                <a:spcPct val="115000"/>
              </a:lnSpc>
              <a:spcBef>
                <a:spcPts val="0"/>
              </a:spcBef>
              <a:spcAft>
                <a:spcPts val="0"/>
              </a:spcAft>
              <a:buSzPts val="2100"/>
              <a:buChar char="●"/>
            </a:pPr>
            <a:r>
              <a:rPr lang="en"/>
              <a:t>Language Sensitivity</a:t>
            </a:r>
            <a:endParaRPr/>
          </a:p>
          <a:p>
            <a:pPr indent="-361950" lvl="0" marL="457200" rtl="0" algn="l">
              <a:lnSpc>
                <a:spcPct val="115000"/>
              </a:lnSpc>
              <a:spcBef>
                <a:spcPts val="0"/>
              </a:spcBef>
              <a:spcAft>
                <a:spcPts val="0"/>
              </a:spcAft>
              <a:buSzPts val="2100"/>
              <a:buChar char="●"/>
            </a:pPr>
            <a:r>
              <a:rPr lang="en"/>
              <a:t>Inherent Biases</a:t>
            </a:r>
            <a:endParaRPr/>
          </a:p>
        </p:txBody>
      </p:sp>
      <p:sp>
        <p:nvSpPr>
          <p:cNvPr id="209" name="Google Shape;209;p2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5" name="Google Shape;215;p28"/>
          <p:cNvSpPr txBox="1"/>
          <p:nvPr>
            <p:ph type="ctrTitle"/>
          </p:nvPr>
        </p:nvSpPr>
        <p:spPr>
          <a:xfrm>
            <a:off x="3207125" y="1941750"/>
            <a:ext cx="58020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Future Work</a:t>
            </a:r>
            <a:endParaRPr sz="4800"/>
          </a:p>
        </p:txBody>
      </p:sp>
      <p:sp>
        <p:nvSpPr>
          <p:cNvPr id="216" name="Google Shape;216;p28"/>
          <p:cNvSpPr/>
          <p:nvPr/>
        </p:nvSpPr>
        <p:spPr>
          <a:xfrm>
            <a:off x="2360875" y="2078250"/>
            <a:ext cx="729900" cy="565800"/>
          </a:xfrm>
          <a:prstGeom prst="rect">
            <a:avLst/>
          </a:prstGeom>
          <a:gradFill>
            <a:gsLst>
              <a:gs pos="0">
                <a:srgbClr val="A8B8DF"/>
              </a:gs>
              <a:gs pos="100000">
                <a:srgbClr val="516DB4"/>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Roboto"/>
                <a:ea typeface="Roboto"/>
                <a:cs typeface="Roboto"/>
                <a:sym typeface="Roboto"/>
              </a:rPr>
              <a:t>7</a:t>
            </a:r>
            <a:endParaRPr sz="48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type="ctrTitle"/>
          </p:nvPr>
        </p:nvSpPr>
        <p:spPr>
          <a:xfrm>
            <a:off x="598100" y="251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000"/>
              <a:t>Future Works</a:t>
            </a:r>
            <a:endParaRPr sz="4000"/>
          </a:p>
        </p:txBody>
      </p:sp>
      <p:sp>
        <p:nvSpPr>
          <p:cNvPr id="222" name="Google Shape;222;p29"/>
          <p:cNvSpPr txBox="1"/>
          <p:nvPr>
            <p:ph idx="1" type="subTitle"/>
          </p:nvPr>
        </p:nvSpPr>
        <p:spPr>
          <a:xfrm>
            <a:off x="598100" y="1257289"/>
            <a:ext cx="8222100" cy="339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61950" lvl="0" marL="457200" rtl="0" algn="l">
              <a:spcBef>
                <a:spcPts val="0"/>
              </a:spcBef>
              <a:spcAft>
                <a:spcPts val="0"/>
              </a:spcAft>
              <a:buSzPts val="2100"/>
              <a:buChar char="●"/>
            </a:pPr>
            <a:r>
              <a:rPr lang="en"/>
              <a:t>Upgrade the application to enable precise matching of resumes and job descriptions to specific categories, such as years of experience and candidate skills.</a:t>
            </a:r>
            <a:endParaRPr/>
          </a:p>
          <a:p>
            <a:pPr indent="0" lvl="0" marL="457200" rtl="0" algn="l">
              <a:spcBef>
                <a:spcPts val="0"/>
              </a:spcBef>
              <a:spcAft>
                <a:spcPts val="0"/>
              </a:spcAft>
              <a:buNone/>
            </a:pPr>
            <a:r>
              <a:t/>
            </a:r>
            <a:endParaRPr/>
          </a:p>
          <a:p>
            <a:pPr indent="-361950" lvl="0" marL="457200" rtl="0" algn="l">
              <a:spcBef>
                <a:spcPts val="0"/>
              </a:spcBef>
              <a:spcAft>
                <a:spcPts val="0"/>
              </a:spcAft>
              <a:buSzPts val="2100"/>
              <a:buChar char="●"/>
            </a:pPr>
            <a:r>
              <a:rPr lang="en"/>
              <a:t>Implement a feature allowing the application to guide job seekers directly to the category that aligns with their requirements.</a:t>
            </a:r>
            <a:endParaRPr/>
          </a:p>
          <a:p>
            <a:pPr indent="0" lvl="0" marL="457200" rtl="0" algn="l">
              <a:spcBef>
                <a:spcPts val="0"/>
              </a:spcBef>
              <a:spcAft>
                <a:spcPts val="0"/>
              </a:spcAft>
              <a:buNone/>
            </a:pPr>
            <a:r>
              <a:t/>
            </a:r>
            <a:endParaRPr/>
          </a:p>
        </p:txBody>
      </p:sp>
      <p:sp>
        <p:nvSpPr>
          <p:cNvPr id="223" name="Google Shape;223;p2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9" name="Google Shape;229;p30"/>
          <p:cNvSpPr txBox="1"/>
          <p:nvPr>
            <p:ph type="ctrTitle"/>
          </p:nvPr>
        </p:nvSpPr>
        <p:spPr>
          <a:xfrm>
            <a:off x="3207125" y="1941750"/>
            <a:ext cx="58020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Conclusion</a:t>
            </a:r>
            <a:endParaRPr sz="4800"/>
          </a:p>
        </p:txBody>
      </p:sp>
      <p:sp>
        <p:nvSpPr>
          <p:cNvPr id="230" name="Google Shape;230;p30"/>
          <p:cNvSpPr/>
          <p:nvPr/>
        </p:nvSpPr>
        <p:spPr>
          <a:xfrm>
            <a:off x="2360875" y="2078250"/>
            <a:ext cx="729900" cy="565800"/>
          </a:xfrm>
          <a:prstGeom prst="rect">
            <a:avLst/>
          </a:prstGeom>
          <a:gradFill>
            <a:gsLst>
              <a:gs pos="0">
                <a:srgbClr val="A8B8DF"/>
              </a:gs>
              <a:gs pos="100000">
                <a:srgbClr val="516DB4"/>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Roboto"/>
                <a:ea typeface="Roboto"/>
                <a:cs typeface="Roboto"/>
                <a:sym typeface="Roboto"/>
              </a:rPr>
              <a:t>8</a:t>
            </a:r>
            <a:endParaRPr sz="48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type="ctrTitle"/>
          </p:nvPr>
        </p:nvSpPr>
        <p:spPr>
          <a:xfrm>
            <a:off x="536450" y="37474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36" name="Google Shape;236;p31"/>
          <p:cNvSpPr txBox="1"/>
          <p:nvPr>
            <p:ph idx="1" type="subTitle"/>
          </p:nvPr>
        </p:nvSpPr>
        <p:spPr>
          <a:xfrm>
            <a:off x="598100" y="1378666"/>
            <a:ext cx="8222100" cy="31038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sz="1900"/>
              <a:t>The NLP-based Applicant Screening System revolutionizes traditional hiring processes, ensuring efficiency and accuracy. Designed for user benefit, it streamlines job searches for applicants and enhances the selection process for hiring agencies. Acknowledging limitations, future work prioritizes continuous improvement through user feedback, dataset diversification, multilingual support exploration, algorithm refinement, and scalability considerations. In summary, it stands as a promising and impactful solution for the dynamic recruitment landscape.</a:t>
            </a:r>
            <a:endParaRPr sz="1900"/>
          </a:p>
        </p:txBody>
      </p:sp>
      <p:sp>
        <p:nvSpPr>
          <p:cNvPr id="237" name="Google Shape;237;p3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ctrTitle"/>
          </p:nvPr>
        </p:nvSpPr>
        <p:spPr>
          <a:xfrm>
            <a:off x="460950" y="21549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900"/>
              <a:t>Table of Contents</a:t>
            </a:r>
            <a:endParaRPr sz="3900"/>
          </a:p>
        </p:txBody>
      </p:sp>
      <p:sp>
        <p:nvSpPr>
          <p:cNvPr id="95" name="Google Shape;95;p14"/>
          <p:cNvSpPr txBox="1"/>
          <p:nvPr>
            <p:ph idx="1" type="subTitle"/>
          </p:nvPr>
        </p:nvSpPr>
        <p:spPr>
          <a:xfrm>
            <a:off x="1276525" y="1394150"/>
            <a:ext cx="26973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Introduction</a:t>
            </a:r>
            <a:endParaRPr sz="2000"/>
          </a:p>
        </p:txBody>
      </p:sp>
      <p:sp>
        <p:nvSpPr>
          <p:cNvPr id="96" name="Google Shape;96;p14"/>
          <p:cNvSpPr txBox="1"/>
          <p:nvPr>
            <p:ph idx="12" type="sldNum"/>
          </p:nvPr>
        </p:nvSpPr>
        <p:spPr>
          <a:xfrm>
            <a:off x="8455731" y="4639415"/>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7" name="Google Shape;97;p14"/>
          <p:cNvSpPr/>
          <p:nvPr/>
        </p:nvSpPr>
        <p:spPr>
          <a:xfrm>
            <a:off x="750250" y="1503700"/>
            <a:ext cx="409500" cy="311100"/>
          </a:xfrm>
          <a:prstGeom prst="rect">
            <a:avLst/>
          </a:prstGeom>
          <a:gradFill>
            <a:gsLst>
              <a:gs pos="0">
                <a:srgbClr val="A8B8DF"/>
              </a:gs>
              <a:gs pos="100000">
                <a:srgbClr val="516DB4"/>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1</a:t>
            </a:r>
            <a:endParaRPr sz="2000">
              <a:latin typeface="Roboto"/>
              <a:ea typeface="Roboto"/>
              <a:cs typeface="Roboto"/>
              <a:sym typeface="Roboto"/>
            </a:endParaRPr>
          </a:p>
        </p:txBody>
      </p:sp>
      <p:sp>
        <p:nvSpPr>
          <p:cNvPr id="98" name="Google Shape;98;p14"/>
          <p:cNvSpPr txBox="1"/>
          <p:nvPr>
            <p:ph idx="1" type="subTitle"/>
          </p:nvPr>
        </p:nvSpPr>
        <p:spPr>
          <a:xfrm>
            <a:off x="1276525" y="2263513"/>
            <a:ext cx="26973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Motivation</a:t>
            </a:r>
            <a:endParaRPr sz="2000"/>
          </a:p>
        </p:txBody>
      </p:sp>
      <p:sp>
        <p:nvSpPr>
          <p:cNvPr id="99" name="Google Shape;99;p14"/>
          <p:cNvSpPr txBox="1"/>
          <p:nvPr>
            <p:ph idx="1" type="subTitle"/>
          </p:nvPr>
        </p:nvSpPr>
        <p:spPr>
          <a:xfrm>
            <a:off x="1276525" y="3096738"/>
            <a:ext cx="26973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Contribution</a:t>
            </a:r>
            <a:endParaRPr sz="2000"/>
          </a:p>
        </p:txBody>
      </p:sp>
      <p:sp>
        <p:nvSpPr>
          <p:cNvPr id="100" name="Google Shape;100;p14"/>
          <p:cNvSpPr txBox="1"/>
          <p:nvPr>
            <p:ph idx="1" type="subTitle"/>
          </p:nvPr>
        </p:nvSpPr>
        <p:spPr>
          <a:xfrm>
            <a:off x="1276525" y="3929950"/>
            <a:ext cx="35256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lang="en" sz="2000"/>
              <a:t>Methodology &amp; </a:t>
            </a:r>
            <a:r>
              <a:rPr lang="en" sz="2000"/>
              <a:t>Experiment</a:t>
            </a:r>
            <a:endParaRPr sz="2000"/>
          </a:p>
        </p:txBody>
      </p:sp>
      <p:sp>
        <p:nvSpPr>
          <p:cNvPr id="101" name="Google Shape;101;p14"/>
          <p:cNvSpPr txBox="1"/>
          <p:nvPr>
            <p:ph idx="1" type="subTitle"/>
          </p:nvPr>
        </p:nvSpPr>
        <p:spPr>
          <a:xfrm>
            <a:off x="5501275" y="1394150"/>
            <a:ext cx="26973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Datasets and Results</a:t>
            </a:r>
            <a:endParaRPr sz="2000"/>
          </a:p>
        </p:txBody>
      </p:sp>
      <p:sp>
        <p:nvSpPr>
          <p:cNvPr id="102" name="Google Shape;102;p14"/>
          <p:cNvSpPr txBox="1"/>
          <p:nvPr>
            <p:ph idx="1" type="subTitle"/>
          </p:nvPr>
        </p:nvSpPr>
        <p:spPr>
          <a:xfrm>
            <a:off x="5501275" y="2263525"/>
            <a:ext cx="26973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Limitations</a:t>
            </a:r>
            <a:endParaRPr sz="2000"/>
          </a:p>
        </p:txBody>
      </p:sp>
      <p:sp>
        <p:nvSpPr>
          <p:cNvPr id="103" name="Google Shape;103;p14"/>
          <p:cNvSpPr txBox="1"/>
          <p:nvPr>
            <p:ph idx="1" type="subTitle"/>
          </p:nvPr>
        </p:nvSpPr>
        <p:spPr>
          <a:xfrm>
            <a:off x="5501275" y="3132900"/>
            <a:ext cx="26973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Future Work</a:t>
            </a:r>
            <a:endParaRPr sz="2000"/>
          </a:p>
        </p:txBody>
      </p:sp>
      <p:sp>
        <p:nvSpPr>
          <p:cNvPr id="104" name="Google Shape;104;p14"/>
          <p:cNvSpPr txBox="1"/>
          <p:nvPr>
            <p:ph idx="1" type="subTitle"/>
          </p:nvPr>
        </p:nvSpPr>
        <p:spPr>
          <a:xfrm>
            <a:off x="5501275" y="3929950"/>
            <a:ext cx="26973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Conclusion</a:t>
            </a:r>
            <a:endParaRPr sz="2000"/>
          </a:p>
        </p:txBody>
      </p:sp>
      <p:sp>
        <p:nvSpPr>
          <p:cNvPr id="105" name="Google Shape;105;p14"/>
          <p:cNvSpPr/>
          <p:nvPr/>
        </p:nvSpPr>
        <p:spPr>
          <a:xfrm>
            <a:off x="750250" y="2356050"/>
            <a:ext cx="409500" cy="311100"/>
          </a:xfrm>
          <a:prstGeom prst="rect">
            <a:avLst/>
          </a:prstGeom>
          <a:gradFill>
            <a:gsLst>
              <a:gs pos="0">
                <a:srgbClr val="A8B8DF"/>
              </a:gs>
              <a:gs pos="100000">
                <a:srgbClr val="516DB4"/>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2</a:t>
            </a:r>
            <a:endParaRPr sz="2000">
              <a:latin typeface="Roboto"/>
              <a:ea typeface="Roboto"/>
              <a:cs typeface="Roboto"/>
              <a:sym typeface="Roboto"/>
            </a:endParaRPr>
          </a:p>
        </p:txBody>
      </p:sp>
      <p:sp>
        <p:nvSpPr>
          <p:cNvPr id="106" name="Google Shape;106;p14"/>
          <p:cNvSpPr/>
          <p:nvPr/>
        </p:nvSpPr>
        <p:spPr>
          <a:xfrm>
            <a:off x="750250" y="3169800"/>
            <a:ext cx="409500" cy="311100"/>
          </a:xfrm>
          <a:prstGeom prst="rect">
            <a:avLst/>
          </a:prstGeom>
          <a:gradFill>
            <a:gsLst>
              <a:gs pos="0">
                <a:srgbClr val="A8B8DF"/>
              </a:gs>
              <a:gs pos="100000">
                <a:srgbClr val="516DB4"/>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3</a:t>
            </a:r>
            <a:endParaRPr sz="2000">
              <a:latin typeface="Roboto"/>
              <a:ea typeface="Roboto"/>
              <a:cs typeface="Roboto"/>
              <a:sym typeface="Roboto"/>
            </a:endParaRPr>
          </a:p>
        </p:txBody>
      </p:sp>
      <p:sp>
        <p:nvSpPr>
          <p:cNvPr id="107" name="Google Shape;107;p14"/>
          <p:cNvSpPr/>
          <p:nvPr/>
        </p:nvSpPr>
        <p:spPr>
          <a:xfrm>
            <a:off x="750250" y="4011400"/>
            <a:ext cx="409500" cy="311100"/>
          </a:xfrm>
          <a:prstGeom prst="rect">
            <a:avLst/>
          </a:prstGeom>
          <a:gradFill>
            <a:gsLst>
              <a:gs pos="0">
                <a:srgbClr val="A8B8DF"/>
              </a:gs>
              <a:gs pos="100000">
                <a:srgbClr val="516DB4"/>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4</a:t>
            </a:r>
            <a:endParaRPr sz="2000">
              <a:latin typeface="Roboto"/>
              <a:ea typeface="Roboto"/>
              <a:cs typeface="Roboto"/>
              <a:sym typeface="Roboto"/>
            </a:endParaRPr>
          </a:p>
        </p:txBody>
      </p:sp>
      <p:sp>
        <p:nvSpPr>
          <p:cNvPr id="108" name="Google Shape;108;p14"/>
          <p:cNvSpPr/>
          <p:nvPr/>
        </p:nvSpPr>
        <p:spPr>
          <a:xfrm>
            <a:off x="5013700" y="1515050"/>
            <a:ext cx="409500" cy="311100"/>
          </a:xfrm>
          <a:prstGeom prst="rect">
            <a:avLst/>
          </a:prstGeom>
          <a:gradFill>
            <a:gsLst>
              <a:gs pos="0">
                <a:srgbClr val="A8B8DF"/>
              </a:gs>
              <a:gs pos="100000">
                <a:srgbClr val="516DB4"/>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5</a:t>
            </a:r>
            <a:endParaRPr sz="2000">
              <a:latin typeface="Roboto"/>
              <a:ea typeface="Roboto"/>
              <a:cs typeface="Roboto"/>
              <a:sym typeface="Roboto"/>
            </a:endParaRPr>
          </a:p>
        </p:txBody>
      </p:sp>
      <p:sp>
        <p:nvSpPr>
          <p:cNvPr id="109" name="Google Shape;109;p14"/>
          <p:cNvSpPr/>
          <p:nvPr/>
        </p:nvSpPr>
        <p:spPr>
          <a:xfrm>
            <a:off x="5013700" y="3205950"/>
            <a:ext cx="409500" cy="311100"/>
          </a:xfrm>
          <a:prstGeom prst="rect">
            <a:avLst/>
          </a:prstGeom>
          <a:gradFill>
            <a:gsLst>
              <a:gs pos="0">
                <a:srgbClr val="A8B8DF"/>
              </a:gs>
              <a:gs pos="100000">
                <a:srgbClr val="516DB4"/>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7</a:t>
            </a:r>
            <a:endParaRPr sz="2000">
              <a:latin typeface="Roboto"/>
              <a:ea typeface="Roboto"/>
              <a:cs typeface="Roboto"/>
              <a:sym typeface="Roboto"/>
            </a:endParaRPr>
          </a:p>
        </p:txBody>
      </p:sp>
      <p:sp>
        <p:nvSpPr>
          <p:cNvPr id="110" name="Google Shape;110;p14"/>
          <p:cNvSpPr/>
          <p:nvPr/>
        </p:nvSpPr>
        <p:spPr>
          <a:xfrm>
            <a:off x="5013700" y="4011400"/>
            <a:ext cx="409500" cy="311100"/>
          </a:xfrm>
          <a:prstGeom prst="rect">
            <a:avLst/>
          </a:prstGeom>
          <a:gradFill>
            <a:gsLst>
              <a:gs pos="0">
                <a:srgbClr val="A8B8DF"/>
              </a:gs>
              <a:gs pos="100000">
                <a:srgbClr val="516DB4"/>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8</a:t>
            </a:r>
            <a:endParaRPr sz="2000">
              <a:latin typeface="Roboto"/>
              <a:ea typeface="Roboto"/>
              <a:cs typeface="Roboto"/>
              <a:sym typeface="Roboto"/>
            </a:endParaRPr>
          </a:p>
        </p:txBody>
      </p:sp>
      <p:sp>
        <p:nvSpPr>
          <p:cNvPr id="111" name="Google Shape;111;p14"/>
          <p:cNvSpPr/>
          <p:nvPr/>
        </p:nvSpPr>
        <p:spPr>
          <a:xfrm>
            <a:off x="5013700" y="2336575"/>
            <a:ext cx="409500" cy="311100"/>
          </a:xfrm>
          <a:prstGeom prst="rect">
            <a:avLst/>
          </a:prstGeom>
          <a:gradFill>
            <a:gsLst>
              <a:gs pos="0">
                <a:srgbClr val="A8B8DF"/>
              </a:gs>
              <a:gs pos="100000">
                <a:srgbClr val="516DB4"/>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6</a:t>
            </a:r>
            <a:endParaRPr sz="20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ctrTitle"/>
          </p:nvPr>
        </p:nvSpPr>
        <p:spPr>
          <a:xfrm>
            <a:off x="460950" y="2152347"/>
            <a:ext cx="8222100" cy="83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Thanks for Watching</a:t>
            </a:r>
            <a:endParaRPr/>
          </a:p>
        </p:txBody>
      </p:sp>
      <p:sp>
        <p:nvSpPr>
          <p:cNvPr id="243" name="Google Shape;243;p3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5"/>
          <p:cNvSpPr txBox="1"/>
          <p:nvPr>
            <p:ph type="ctrTitle"/>
          </p:nvPr>
        </p:nvSpPr>
        <p:spPr>
          <a:xfrm>
            <a:off x="3207125" y="1941750"/>
            <a:ext cx="58020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Introduction</a:t>
            </a:r>
            <a:endParaRPr sz="4800"/>
          </a:p>
        </p:txBody>
      </p:sp>
      <p:sp>
        <p:nvSpPr>
          <p:cNvPr id="117" name="Google Shape;117;p1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15"/>
          <p:cNvSpPr/>
          <p:nvPr/>
        </p:nvSpPr>
        <p:spPr>
          <a:xfrm>
            <a:off x="2360875" y="2078250"/>
            <a:ext cx="729900" cy="565800"/>
          </a:xfrm>
          <a:prstGeom prst="rect">
            <a:avLst/>
          </a:prstGeom>
          <a:gradFill>
            <a:gsLst>
              <a:gs pos="0">
                <a:srgbClr val="A8B8DF"/>
              </a:gs>
              <a:gs pos="100000">
                <a:srgbClr val="516DB4"/>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Roboto"/>
                <a:ea typeface="Roboto"/>
                <a:cs typeface="Roboto"/>
                <a:sym typeface="Roboto"/>
              </a:rPr>
              <a:t>1</a:t>
            </a:r>
            <a:endParaRPr sz="4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ph type="ctrTitle"/>
          </p:nvPr>
        </p:nvSpPr>
        <p:spPr>
          <a:xfrm>
            <a:off x="598100" y="60344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24" name="Google Shape;124;p16"/>
          <p:cNvSpPr txBox="1"/>
          <p:nvPr>
            <p:ph idx="1" type="subTitle"/>
          </p:nvPr>
        </p:nvSpPr>
        <p:spPr>
          <a:xfrm>
            <a:off x="598100" y="1637020"/>
            <a:ext cx="8222100" cy="2924100"/>
          </a:xfrm>
          <a:prstGeom prst="rect">
            <a:avLst/>
          </a:prstGeom>
        </p:spPr>
        <p:txBody>
          <a:bodyPr anchorCtr="0" anchor="t" bIns="91425" lIns="91425" spcFirstLastPara="1" rIns="91425" wrap="square" tIns="91425">
            <a:normAutofit/>
          </a:bodyPr>
          <a:lstStyle/>
          <a:p>
            <a:pPr indent="-349250" lvl="0" marL="457200" rtl="0" algn="l">
              <a:lnSpc>
                <a:spcPct val="90000"/>
              </a:lnSpc>
              <a:spcBef>
                <a:spcPts val="0"/>
              </a:spcBef>
              <a:spcAft>
                <a:spcPts val="0"/>
              </a:spcAft>
              <a:buSzPts val="1900"/>
              <a:buChar char="●"/>
            </a:pPr>
            <a:r>
              <a:rPr lang="en" sz="1900"/>
              <a:t>"Applicant Screening System Using NLP" addresses modern recruitment challenges.</a:t>
            </a:r>
            <a:endParaRPr sz="1900"/>
          </a:p>
          <a:p>
            <a:pPr indent="-349250" lvl="0" marL="457200" rtl="0" algn="l">
              <a:lnSpc>
                <a:spcPct val="90000"/>
              </a:lnSpc>
              <a:spcBef>
                <a:spcPts val="0"/>
              </a:spcBef>
              <a:spcAft>
                <a:spcPts val="0"/>
              </a:spcAft>
              <a:buSzPts val="1900"/>
              <a:buChar char="●"/>
            </a:pPr>
            <a:r>
              <a:rPr lang="en" sz="1900"/>
              <a:t>Leverages Natural Language Processing (NLP) for streamlined candidate selection.</a:t>
            </a:r>
            <a:endParaRPr sz="1900"/>
          </a:p>
          <a:p>
            <a:pPr indent="-349250" lvl="0" marL="457200" rtl="0" algn="l">
              <a:lnSpc>
                <a:spcPct val="90000"/>
              </a:lnSpc>
              <a:spcBef>
                <a:spcPts val="0"/>
              </a:spcBef>
              <a:spcAft>
                <a:spcPts val="0"/>
              </a:spcAft>
              <a:buSzPts val="1900"/>
              <a:buChar char="●"/>
            </a:pPr>
            <a:r>
              <a:rPr lang="en" sz="1900"/>
              <a:t>Key features include resume-to-job-description comparison using cosine similarity.</a:t>
            </a:r>
            <a:endParaRPr sz="1900"/>
          </a:p>
          <a:p>
            <a:pPr indent="-349250" lvl="0" marL="457200" rtl="0" algn="l">
              <a:lnSpc>
                <a:spcPct val="90000"/>
              </a:lnSpc>
              <a:spcBef>
                <a:spcPts val="0"/>
              </a:spcBef>
              <a:spcAft>
                <a:spcPts val="0"/>
              </a:spcAft>
              <a:buSzPts val="1900"/>
              <a:buChar char="●"/>
            </a:pPr>
            <a:r>
              <a:rPr lang="en" sz="1900"/>
              <a:t>Significantly departs from complex algorithms, opting for the simplicity and accuracy of NLP tools.</a:t>
            </a:r>
            <a:endParaRPr sz="1900"/>
          </a:p>
          <a:p>
            <a:pPr indent="0" lvl="0" marL="0" rtl="0" algn="l">
              <a:lnSpc>
                <a:spcPct val="90000"/>
              </a:lnSpc>
              <a:spcBef>
                <a:spcPts val="0"/>
              </a:spcBef>
              <a:spcAft>
                <a:spcPts val="0"/>
              </a:spcAft>
              <a:buNone/>
            </a:pPr>
            <a:r>
              <a:t/>
            </a:r>
            <a:endParaRPr sz="1900"/>
          </a:p>
        </p:txBody>
      </p:sp>
      <p:sp>
        <p:nvSpPr>
          <p:cNvPr id="125" name="Google Shape;125;p1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17"/>
          <p:cNvSpPr txBox="1"/>
          <p:nvPr>
            <p:ph type="ctrTitle"/>
          </p:nvPr>
        </p:nvSpPr>
        <p:spPr>
          <a:xfrm>
            <a:off x="3207125" y="1941750"/>
            <a:ext cx="58020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Motivation</a:t>
            </a:r>
            <a:endParaRPr sz="4800"/>
          </a:p>
        </p:txBody>
      </p:sp>
      <p:sp>
        <p:nvSpPr>
          <p:cNvPr id="132" name="Google Shape;132;p17"/>
          <p:cNvSpPr/>
          <p:nvPr/>
        </p:nvSpPr>
        <p:spPr>
          <a:xfrm>
            <a:off x="2360875" y="2078250"/>
            <a:ext cx="729900" cy="565800"/>
          </a:xfrm>
          <a:prstGeom prst="rect">
            <a:avLst/>
          </a:prstGeom>
          <a:gradFill>
            <a:gsLst>
              <a:gs pos="0">
                <a:srgbClr val="A8B8DF"/>
              </a:gs>
              <a:gs pos="100000">
                <a:srgbClr val="516DB4"/>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Roboto"/>
                <a:ea typeface="Roboto"/>
                <a:cs typeface="Roboto"/>
                <a:sym typeface="Roboto"/>
              </a:rPr>
              <a:t>2</a:t>
            </a:r>
            <a:endParaRPr sz="4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ctrTitle"/>
          </p:nvPr>
        </p:nvSpPr>
        <p:spPr>
          <a:xfrm>
            <a:off x="598100" y="48009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138" name="Google Shape;138;p18"/>
          <p:cNvSpPr txBox="1"/>
          <p:nvPr>
            <p:ph idx="1" type="subTitle"/>
          </p:nvPr>
        </p:nvSpPr>
        <p:spPr>
          <a:xfrm>
            <a:off x="598100" y="1531320"/>
            <a:ext cx="8222100" cy="2670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61950" lvl="0" marL="457200" rtl="0" algn="l">
              <a:spcBef>
                <a:spcPts val="0"/>
              </a:spcBef>
              <a:spcAft>
                <a:spcPts val="0"/>
              </a:spcAft>
              <a:buSzPts val="2100"/>
              <a:buChar char="●"/>
            </a:pPr>
            <a:r>
              <a:rPr lang="en"/>
              <a:t>Dynamic Technological Landscape</a:t>
            </a:r>
            <a:endParaRPr/>
          </a:p>
          <a:p>
            <a:pPr indent="-361950" lvl="0" marL="457200" rtl="0" algn="l">
              <a:spcBef>
                <a:spcPts val="0"/>
              </a:spcBef>
              <a:spcAft>
                <a:spcPts val="0"/>
              </a:spcAft>
              <a:buSzPts val="2100"/>
              <a:buChar char="●"/>
            </a:pPr>
            <a:r>
              <a:rPr lang="en"/>
              <a:t>Need for Efficient Human Resource Management</a:t>
            </a:r>
            <a:endParaRPr/>
          </a:p>
          <a:p>
            <a:pPr indent="-361950" lvl="0" marL="457200" rtl="0" algn="l">
              <a:spcBef>
                <a:spcPts val="0"/>
              </a:spcBef>
              <a:spcAft>
                <a:spcPts val="0"/>
              </a:spcAft>
              <a:buSzPts val="2100"/>
              <a:buChar char="●"/>
            </a:pPr>
            <a:r>
              <a:rPr lang="en"/>
              <a:t>Struggles of Traditional Hiring</a:t>
            </a:r>
            <a:endParaRPr/>
          </a:p>
          <a:p>
            <a:pPr indent="-361950" lvl="0" marL="457200" rtl="0" algn="l">
              <a:spcBef>
                <a:spcPts val="0"/>
              </a:spcBef>
              <a:spcAft>
                <a:spcPts val="0"/>
              </a:spcAft>
              <a:buSzPts val="2100"/>
              <a:buChar char="●"/>
            </a:pPr>
            <a:r>
              <a:rPr lang="en"/>
              <a:t>Exploration of Innovative Solutions</a:t>
            </a:r>
            <a:endParaRPr/>
          </a:p>
          <a:p>
            <a:pPr indent="0" lvl="0" marL="457200" rtl="0" algn="l">
              <a:spcBef>
                <a:spcPts val="0"/>
              </a:spcBef>
              <a:spcAft>
                <a:spcPts val="0"/>
              </a:spcAft>
              <a:buNone/>
            </a:pPr>
            <a:r>
              <a:t/>
            </a:r>
            <a:endParaRPr/>
          </a:p>
        </p:txBody>
      </p:sp>
      <p:sp>
        <p:nvSpPr>
          <p:cNvPr id="139" name="Google Shape;139;p1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5" name="Google Shape;145;p19"/>
          <p:cNvSpPr txBox="1"/>
          <p:nvPr>
            <p:ph type="ctrTitle"/>
          </p:nvPr>
        </p:nvSpPr>
        <p:spPr>
          <a:xfrm>
            <a:off x="3207125" y="1941750"/>
            <a:ext cx="58020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Contribution</a:t>
            </a:r>
            <a:endParaRPr sz="4800"/>
          </a:p>
        </p:txBody>
      </p:sp>
      <p:sp>
        <p:nvSpPr>
          <p:cNvPr id="146" name="Google Shape;146;p19"/>
          <p:cNvSpPr/>
          <p:nvPr/>
        </p:nvSpPr>
        <p:spPr>
          <a:xfrm>
            <a:off x="2360875" y="2078250"/>
            <a:ext cx="729900" cy="565800"/>
          </a:xfrm>
          <a:prstGeom prst="rect">
            <a:avLst/>
          </a:prstGeom>
          <a:gradFill>
            <a:gsLst>
              <a:gs pos="0">
                <a:srgbClr val="A8B8DF"/>
              </a:gs>
              <a:gs pos="100000">
                <a:srgbClr val="516DB4"/>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Roboto"/>
                <a:ea typeface="Roboto"/>
                <a:cs typeface="Roboto"/>
                <a:sym typeface="Roboto"/>
              </a:rPr>
              <a:t>3</a:t>
            </a:r>
            <a:endParaRPr sz="4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ctrTitle"/>
          </p:nvPr>
        </p:nvSpPr>
        <p:spPr>
          <a:xfrm>
            <a:off x="598100" y="4554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Contribution</a:t>
            </a:r>
            <a:endParaRPr/>
          </a:p>
        </p:txBody>
      </p:sp>
      <p:sp>
        <p:nvSpPr>
          <p:cNvPr id="152" name="Google Shape;152;p20"/>
          <p:cNvSpPr txBox="1"/>
          <p:nvPr>
            <p:ph idx="1" type="subTitle"/>
          </p:nvPr>
        </p:nvSpPr>
        <p:spPr>
          <a:xfrm>
            <a:off x="598100" y="1294226"/>
            <a:ext cx="8222100" cy="3110400"/>
          </a:xfrm>
          <a:prstGeom prst="rect">
            <a:avLst/>
          </a:prstGeom>
        </p:spPr>
        <p:txBody>
          <a:bodyPr anchorCtr="0" anchor="t" bIns="91425" lIns="91425" spcFirstLastPara="1" rIns="91425" wrap="square" tIns="91425">
            <a:normAutofit fontScale="85000" lnSpcReduction="10000"/>
          </a:bodyPr>
          <a:lstStyle/>
          <a:p>
            <a:pPr indent="-341947" lvl="0" marL="457200" rtl="0" algn="l">
              <a:spcBef>
                <a:spcPts val="0"/>
              </a:spcBef>
              <a:spcAft>
                <a:spcPts val="0"/>
              </a:spcAft>
              <a:buSzPct val="100000"/>
              <a:buChar char="●"/>
            </a:pPr>
            <a:r>
              <a:rPr lang="en"/>
              <a:t>This paper proposes and develops an Applicant Screening System using Natural Language Processing (NLP).</a:t>
            </a:r>
            <a:endParaRPr/>
          </a:p>
          <a:p>
            <a:pPr indent="-341947" lvl="0" marL="457200" rtl="0" algn="l">
              <a:spcBef>
                <a:spcPts val="0"/>
              </a:spcBef>
              <a:spcAft>
                <a:spcPts val="0"/>
              </a:spcAft>
              <a:buSzPct val="100000"/>
              <a:buChar char="●"/>
            </a:pPr>
            <a:r>
              <a:rPr lang="en"/>
              <a:t>Represents a transformative departure from traditional, time-consuming hiring methods.</a:t>
            </a:r>
            <a:endParaRPr/>
          </a:p>
          <a:p>
            <a:pPr indent="-341947" lvl="0" marL="457200" rtl="0" algn="l">
              <a:spcBef>
                <a:spcPts val="0"/>
              </a:spcBef>
              <a:spcAft>
                <a:spcPts val="0"/>
              </a:spcAft>
              <a:buSzPct val="100000"/>
              <a:buChar char="●"/>
            </a:pPr>
            <a:r>
              <a:rPr lang="en"/>
              <a:t>Aims to automate the comparison of job descriptions and applicant resumes, ensuring efficiency.</a:t>
            </a:r>
            <a:endParaRPr/>
          </a:p>
          <a:p>
            <a:pPr indent="-341947" lvl="0" marL="457200" rtl="0" algn="l">
              <a:spcBef>
                <a:spcPts val="0"/>
              </a:spcBef>
              <a:spcAft>
                <a:spcPts val="0"/>
              </a:spcAft>
              <a:buSzPct val="100000"/>
              <a:buChar char="●"/>
            </a:pPr>
            <a:r>
              <a:rPr lang="en"/>
              <a:t>Focuses on overcoming drawbacks of existing methodologies.</a:t>
            </a:r>
            <a:endParaRPr/>
          </a:p>
          <a:p>
            <a:pPr indent="-341947" lvl="0" marL="457200" rtl="0" algn="l">
              <a:spcBef>
                <a:spcPts val="0"/>
              </a:spcBef>
              <a:spcAft>
                <a:spcPts val="0"/>
              </a:spcAft>
              <a:buSzPct val="100000"/>
              <a:buChar char="●"/>
            </a:pPr>
            <a:r>
              <a:rPr lang="en"/>
              <a:t>Utilizes NLP tools like NLTK and Spacy to enhance system capabilities.</a:t>
            </a:r>
            <a:endParaRPr/>
          </a:p>
          <a:p>
            <a:pPr indent="-341947" lvl="0" marL="457200" rtl="0" algn="l">
              <a:spcBef>
                <a:spcPts val="0"/>
              </a:spcBef>
              <a:spcAft>
                <a:spcPts val="0"/>
              </a:spcAft>
              <a:buSzPct val="100000"/>
              <a:buChar char="●"/>
            </a:pPr>
            <a:r>
              <a:rPr lang="en"/>
              <a:t>Positions the proposed system as a significant advancement in applicant screening, promising increased efficiency, accuracy, and adaptability.</a:t>
            </a:r>
            <a:endParaRPr/>
          </a:p>
          <a:p>
            <a:pPr indent="0" lvl="0" marL="0" rtl="0" algn="l">
              <a:spcBef>
                <a:spcPts val="0"/>
              </a:spcBef>
              <a:spcAft>
                <a:spcPts val="0"/>
              </a:spcAft>
              <a:buNone/>
            </a:pPr>
            <a:r>
              <a:t/>
            </a:r>
            <a:endParaRPr/>
          </a:p>
        </p:txBody>
      </p:sp>
      <p:sp>
        <p:nvSpPr>
          <p:cNvPr id="153" name="Google Shape;153;p2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9" name="Google Shape;159;p21"/>
          <p:cNvSpPr txBox="1"/>
          <p:nvPr>
            <p:ph type="ctrTitle"/>
          </p:nvPr>
        </p:nvSpPr>
        <p:spPr>
          <a:xfrm>
            <a:off x="2370400" y="1941750"/>
            <a:ext cx="66387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t>Methodology and Experiment</a:t>
            </a:r>
            <a:endParaRPr sz="3900"/>
          </a:p>
        </p:txBody>
      </p:sp>
      <p:sp>
        <p:nvSpPr>
          <p:cNvPr id="160" name="Google Shape;160;p21"/>
          <p:cNvSpPr/>
          <p:nvPr/>
        </p:nvSpPr>
        <p:spPr>
          <a:xfrm>
            <a:off x="1472950" y="2078250"/>
            <a:ext cx="729900" cy="565800"/>
          </a:xfrm>
          <a:prstGeom prst="rect">
            <a:avLst/>
          </a:prstGeom>
          <a:gradFill>
            <a:gsLst>
              <a:gs pos="0">
                <a:srgbClr val="A8B8DF"/>
              </a:gs>
              <a:gs pos="100000">
                <a:srgbClr val="516DB4"/>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Roboto"/>
                <a:ea typeface="Roboto"/>
                <a:cs typeface="Roboto"/>
                <a:sym typeface="Roboto"/>
              </a:rPr>
              <a:t>4</a:t>
            </a:r>
            <a:endParaRPr sz="4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