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8b3ec7f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8b3ec7f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8b3ec7f8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8b3ec7f8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8b3ec7f8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8b3ec7f8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8b3ec7f8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8b3ec7f8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8b3ec7f8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8b3ec7f8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8b3ec7f8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8b3ec7f8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8b3ec7f8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8b3ec7f8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8b3ec7f8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8b3ec7f8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8b3ec7f8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8b3ec7f8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8b3ec7f8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8b3ec7f8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8b3ec7f8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8b3ec7f8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8b3ec7f8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8b3ec7f8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8b3ec7f8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8b3ec7f8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8b3ec7f8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8b3ec7f8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8b3ec7f8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8b3ec7f8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8b3ec7f8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8b3ec7f8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8b3ec7f8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8b3ec7f8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8b3ec7f8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8b3ec7f8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8b3ec7f8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8b3ec7f8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11125" y="407325"/>
            <a:ext cx="8049300" cy="16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Title:  </a:t>
            </a:r>
            <a:r>
              <a:rPr lang="en" sz="2600">
                <a:solidFill>
                  <a:srgbClr val="F3F3F3"/>
                </a:solidFill>
              </a:rPr>
              <a:t>Enhancing Recommender Systems with NLP-based Biased Singular Value Decomposition</a:t>
            </a:r>
            <a:endParaRPr sz="2600">
              <a:solidFill>
                <a:srgbClr val="F3F3F3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11125" y="3287275"/>
            <a:ext cx="4224000" cy="16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</a:rPr>
              <a:t>Submitted by:</a:t>
            </a:r>
            <a:endParaRPr sz="20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Md Rishat Sheakh</a:t>
            </a:r>
            <a:br>
              <a:rPr lang="en" sz="2400"/>
            </a:br>
            <a:r>
              <a:rPr lang="en" sz="2300"/>
              <a:t>ID:20301305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911125" y="3327625"/>
            <a:ext cx="3769200" cy="1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CCCC"/>
                </a:solidFill>
              </a:rPr>
              <a:t>ST_RA:</a:t>
            </a:r>
            <a:br>
              <a:rPr lang="en" sz="2200">
                <a:solidFill>
                  <a:schemeClr val="lt1"/>
                </a:solidFill>
              </a:rPr>
            </a:br>
            <a:r>
              <a:rPr lang="en" sz="2200">
                <a:solidFill>
                  <a:schemeClr val="lt1"/>
                </a:solidFill>
              </a:rPr>
              <a:t>Farah Binta Haque</a:t>
            </a:r>
            <a:br>
              <a:rPr lang="en" sz="2200">
                <a:solidFill>
                  <a:schemeClr val="lt1"/>
                </a:solidFill>
              </a:rPr>
            </a:br>
            <a:r>
              <a:rPr lang="en" sz="2200">
                <a:solidFill>
                  <a:schemeClr val="lt1"/>
                </a:solidFill>
              </a:rPr>
              <a:t>Md Sabbir Hossain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11125" y="2098388"/>
            <a:ext cx="6764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 - 40</a:t>
            </a:r>
            <a:b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Section: 2, CSE431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ctrTitle"/>
          </p:nvPr>
        </p:nvSpPr>
        <p:spPr>
          <a:xfrm>
            <a:off x="598100" y="204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Methodology</a:t>
            </a:r>
            <a:endParaRPr sz="4000"/>
          </a:p>
        </p:txBody>
      </p:sp>
      <p:sp>
        <p:nvSpPr>
          <p:cNvPr id="166" name="Google Shape;166;p22"/>
          <p:cNvSpPr txBox="1"/>
          <p:nvPr>
            <p:ph idx="1" type="subTitle"/>
          </p:nvPr>
        </p:nvSpPr>
        <p:spPr>
          <a:xfrm>
            <a:off x="598100" y="1217651"/>
            <a:ext cx="8222100" cy="20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Approach: Combined Biased SVD with NLP techniques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Bias-SVD Models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SVD (ratings only)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Biased SVD (ratings + sentiment)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Sequential Model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350" y="2924101"/>
            <a:ext cx="3454085" cy="161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3"/>
          <p:cNvSpPr txBox="1"/>
          <p:nvPr>
            <p:ph type="ctrTitle"/>
          </p:nvPr>
        </p:nvSpPr>
        <p:spPr>
          <a:xfrm>
            <a:off x="1964025" y="1957875"/>
            <a:ext cx="71799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Dataset and Results</a:t>
            </a:r>
            <a:endParaRPr sz="4800"/>
          </a:p>
        </p:txBody>
      </p:sp>
      <p:sp>
        <p:nvSpPr>
          <p:cNvPr id="175" name="Google Shape;175;p23"/>
          <p:cNvSpPr/>
          <p:nvPr/>
        </p:nvSpPr>
        <p:spPr>
          <a:xfrm>
            <a:off x="1117775" y="2094375"/>
            <a:ext cx="729900" cy="565800"/>
          </a:xfrm>
          <a:prstGeom prst="rect">
            <a:avLst/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5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ctrTitle"/>
          </p:nvPr>
        </p:nvSpPr>
        <p:spPr>
          <a:xfrm>
            <a:off x="536250" y="2536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Dataset and Results</a:t>
            </a:r>
            <a:endParaRPr sz="4000"/>
          </a:p>
        </p:txBody>
      </p:sp>
      <p:sp>
        <p:nvSpPr>
          <p:cNvPr id="181" name="Google Shape;181;p24"/>
          <p:cNvSpPr txBox="1"/>
          <p:nvPr>
            <p:ph idx="1" type="subTitle"/>
          </p:nvPr>
        </p:nvSpPr>
        <p:spPr>
          <a:xfrm>
            <a:off x="598100" y="1141375"/>
            <a:ext cx="7262400" cy="22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89"/>
              <a:buNone/>
            </a:pPr>
            <a:r>
              <a:rPr lang="en" sz="1800"/>
              <a:t>Datasets: Amazon 5-core Movies and TV dataset from 2018 comprising 3,410,019 reviews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89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860"/>
              <a:buFont typeface="Roboto"/>
              <a:buNone/>
            </a:pPr>
            <a:r>
              <a:rPr lang="en" sz="1800"/>
              <a:t>Results: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Bias-SVD Models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Simon Funk SVD model exhibited the poorest performance, with the longest convergence time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860"/>
              <a:buFont typeface="Roboto"/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812" y="3578834"/>
            <a:ext cx="4886975" cy="1392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ctrTitle"/>
          </p:nvPr>
        </p:nvSpPr>
        <p:spPr>
          <a:xfrm>
            <a:off x="513975" y="2509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Dataset and Results</a:t>
            </a:r>
            <a:endParaRPr sz="3900"/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863" y="2926361"/>
            <a:ext cx="4886976" cy="158826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604500" y="1213013"/>
            <a:ext cx="7319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Sequential Model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FPMC outperforms GRU4Rec and SLi-REC on Amazon 5-core Movies and TV dataset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6"/>
          <p:cNvSpPr txBox="1"/>
          <p:nvPr>
            <p:ph type="ctrTitle"/>
          </p:nvPr>
        </p:nvSpPr>
        <p:spPr>
          <a:xfrm>
            <a:off x="3207125" y="1941750"/>
            <a:ext cx="58020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Limitations</a:t>
            </a:r>
            <a:endParaRPr sz="4800"/>
          </a:p>
        </p:txBody>
      </p:sp>
      <p:sp>
        <p:nvSpPr>
          <p:cNvPr id="198" name="Google Shape;198;p26"/>
          <p:cNvSpPr/>
          <p:nvPr/>
        </p:nvSpPr>
        <p:spPr>
          <a:xfrm>
            <a:off x="2360875" y="2078250"/>
            <a:ext cx="729900" cy="565800"/>
          </a:xfrm>
          <a:prstGeom prst="rect">
            <a:avLst/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6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ctrTitle"/>
          </p:nvPr>
        </p:nvSpPr>
        <p:spPr>
          <a:xfrm>
            <a:off x="386700" y="2485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Limitation</a:t>
            </a:r>
            <a:endParaRPr sz="4000"/>
          </a:p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671700" y="1496074"/>
            <a:ext cx="8148600" cy="26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Base Simon Funk SVD model exhibited longer convergence time; potential for further exploration.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Trade-off observed between sentiment analysis and ratings in the proposed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8"/>
          <p:cNvSpPr txBox="1"/>
          <p:nvPr>
            <p:ph type="ctrTitle"/>
          </p:nvPr>
        </p:nvSpPr>
        <p:spPr>
          <a:xfrm>
            <a:off x="3207125" y="1941750"/>
            <a:ext cx="58020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Future Work</a:t>
            </a:r>
            <a:endParaRPr sz="4800"/>
          </a:p>
        </p:txBody>
      </p:sp>
      <p:sp>
        <p:nvSpPr>
          <p:cNvPr id="212" name="Google Shape;212;p28"/>
          <p:cNvSpPr/>
          <p:nvPr/>
        </p:nvSpPr>
        <p:spPr>
          <a:xfrm>
            <a:off x="2360875" y="2078250"/>
            <a:ext cx="729900" cy="565800"/>
          </a:xfrm>
          <a:prstGeom prst="rect">
            <a:avLst/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7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ctrTitle"/>
          </p:nvPr>
        </p:nvSpPr>
        <p:spPr>
          <a:xfrm>
            <a:off x="410200" y="374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Future Works</a:t>
            </a:r>
            <a:endParaRPr sz="4000"/>
          </a:p>
        </p:txBody>
      </p:sp>
      <p:sp>
        <p:nvSpPr>
          <p:cNvPr id="218" name="Google Shape;218;p29"/>
          <p:cNvSpPr txBox="1"/>
          <p:nvPr>
            <p:ph idx="1" type="subTitle"/>
          </p:nvPr>
        </p:nvSpPr>
        <p:spPr>
          <a:xfrm>
            <a:off x="316300" y="1400720"/>
            <a:ext cx="8409900" cy="27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2"/>
              <a:buChar char="●"/>
            </a:pPr>
            <a:r>
              <a:rPr lang="en" sz="1842"/>
              <a:t>Optimizing Sentiment Analysis Integration: Explore configurations for improved integration of sentiment analysis and ratings, balancing recommendation accuracy and computational efficiency.</a:t>
            </a:r>
            <a:endParaRPr sz="1842"/>
          </a:p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2"/>
              <a:buChar char="●"/>
            </a:pPr>
            <a:r>
              <a:rPr lang="en" sz="1842"/>
              <a:t>Enhancing Baseline Model: Investigate strategies to reduce convergence times and enhance efficiency in the baseline Simon Funk SVD model.</a:t>
            </a:r>
            <a:endParaRPr sz="1842"/>
          </a:p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2"/>
              <a:buChar char="●"/>
            </a:pPr>
            <a:r>
              <a:rPr lang="en" sz="1842"/>
              <a:t>Advanced Algorithmic Exploration: Consider integrating additional advanced algorithms/models for further performance improvement.</a:t>
            </a:r>
            <a:endParaRPr sz="1842"/>
          </a:p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2"/>
              <a:buChar char="●"/>
            </a:pPr>
            <a:r>
              <a:rPr lang="en" sz="1842"/>
              <a:t>Real-world Implementation</a:t>
            </a:r>
            <a:endParaRPr sz="184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42"/>
          </a:p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0"/>
          <p:cNvSpPr txBox="1"/>
          <p:nvPr>
            <p:ph type="ctrTitle"/>
          </p:nvPr>
        </p:nvSpPr>
        <p:spPr>
          <a:xfrm>
            <a:off x="3207125" y="1941750"/>
            <a:ext cx="58020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Conclusion</a:t>
            </a:r>
            <a:endParaRPr sz="4800"/>
          </a:p>
        </p:txBody>
      </p:sp>
      <p:sp>
        <p:nvSpPr>
          <p:cNvPr id="226" name="Google Shape;226;p30"/>
          <p:cNvSpPr/>
          <p:nvPr/>
        </p:nvSpPr>
        <p:spPr>
          <a:xfrm>
            <a:off x="2360875" y="2078250"/>
            <a:ext cx="729900" cy="565800"/>
          </a:xfrm>
          <a:prstGeom prst="rect">
            <a:avLst/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8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ctrTitle"/>
          </p:nvPr>
        </p:nvSpPr>
        <p:spPr>
          <a:xfrm>
            <a:off x="598100" y="204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</a:t>
            </a:r>
            <a:endParaRPr sz="4000"/>
          </a:p>
        </p:txBody>
      </p:sp>
      <p:sp>
        <p:nvSpPr>
          <p:cNvPr id="232" name="Google Shape;232;p31"/>
          <p:cNvSpPr txBox="1"/>
          <p:nvPr>
            <p:ph idx="1" type="subTitle"/>
          </p:nvPr>
        </p:nvSpPr>
        <p:spPr>
          <a:xfrm>
            <a:off x="363225" y="1447727"/>
            <a:ext cx="82221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paper concludes by demonstrating the effectiveness of the proposed NLP-based Biased SVD Recommender System in addressing existing limitations and providing robust, fair, and personalized recommendations. Additionally, FPMC is identified as a promising algorithm for sequential models on the Amazon 5-core Movies and TV dataset.</a:t>
            </a:r>
            <a:endParaRPr sz="2000"/>
          </a:p>
        </p:txBody>
      </p:sp>
      <p:sp>
        <p:nvSpPr>
          <p:cNvPr id="233" name="Google Shape;233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460950" y="2154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Table of Contents</a:t>
            </a:r>
            <a:endParaRPr sz="3900"/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1276525" y="1394150"/>
            <a:ext cx="2697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Introduction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77746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0250" y="1503700"/>
            <a:ext cx="409500" cy="311100"/>
          </a:xfrm>
          <a:prstGeom prst="rect">
            <a:avLst/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1276525" y="2263513"/>
            <a:ext cx="2697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Motivation</a:t>
            </a:r>
            <a:endParaRPr sz="2000"/>
          </a:p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1276525" y="3096738"/>
            <a:ext cx="2697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Contribution</a:t>
            </a:r>
            <a:endParaRPr sz="2000"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1276525" y="3929950"/>
            <a:ext cx="3525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/>
              <a:t>Methodology &amp; </a:t>
            </a:r>
            <a:r>
              <a:rPr lang="en" sz="2000"/>
              <a:t>Experiment</a:t>
            </a:r>
            <a:endParaRPr sz="2000"/>
          </a:p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5501275" y="1394150"/>
            <a:ext cx="2697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Datasets and Results</a:t>
            </a:r>
            <a:endParaRPr sz="2000"/>
          </a:p>
        </p:txBody>
      </p:sp>
      <p:sp>
        <p:nvSpPr>
          <p:cNvPr id="102" name="Google Shape;102;p14"/>
          <p:cNvSpPr txBox="1"/>
          <p:nvPr>
            <p:ph idx="1" type="subTitle"/>
          </p:nvPr>
        </p:nvSpPr>
        <p:spPr>
          <a:xfrm>
            <a:off x="5501275" y="2263525"/>
            <a:ext cx="2697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Limitations</a:t>
            </a:r>
            <a:endParaRPr sz="2000"/>
          </a:p>
        </p:txBody>
      </p:sp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5501275" y="3132900"/>
            <a:ext cx="2697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Future Work</a:t>
            </a:r>
            <a:endParaRPr sz="2000"/>
          </a:p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5501275" y="3929950"/>
            <a:ext cx="2697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Conclusion</a:t>
            </a:r>
            <a:endParaRPr sz="2000"/>
          </a:p>
        </p:txBody>
      </p:sp>
      <p:sp>
        <p:nvSpPr>
          <p:cNvPr id="105" name="Google Shape;105;p14"/>
          <p:cNvSpPr/>
          <p:nvPr/>
        </p:nvSpPr>
        <p:spPr>
          <a:xfrm>
            <a:off x="750250" y="2356050"/>
            <a:ext cx="409500" cy="311100"/>
          </a:xfrm>
          <a:prstGeom prst="rect">
            <a:avLst/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750250" y="3169800"/>
            <a:ext cx="409500" cy="311100"/>
          </a:xfrm>
          <a:prstGeom prst="rect">
            <a:avLst/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3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750250" y="4011400"/>
            <a:ext cx="409500" cy="311100"/>
          </a:xfrm>
          <a:prstGeom prst="rect">
            <a:avLst/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013700" y="1515050"/>
            <a:ext cx="409500" cy="311100"/>
          </a:xfrm>
          <a:prstGeom prst="rect">
            <a:avLst/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5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5013700" y="3205950"/>
            <a:ext cx="409500" cy="311100"/>
          </a:xfrm>
          <a:prstGeom prst="rect">
            <a:avLst/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7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5013700" y="4011400"/>
            <a:ext cx="409500" cy="311100"/>
          </a:xfrm>
          <a:prstGeom prst="rect">
            <a:avLst/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8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5013700" y="2336575"/>
            <a:ext cx="409500" cy="311100"/>
          </a:xfrm>
          <a:prstGeom prst="rect">
            <a:avLst/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6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ctrTitle"/>
          </p:nvPr>
        </p:nvSpPr>
        <p:spPr>
          <a:xfrm>
            <a:off x="460950" y="20121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 </a:t>
            </a:r>
            <a:endParaRPr/>
          </a:p>
        </p:txBody>
      </p:sp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ctrTitle"/>
          </p:nvPr>
        </p:nvSpPr>
        <p:spPr>
          <a:xfrm>
            <a:off x="3207125" y="1941750"/>
            <a:ext cx="58020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Introduction</a:t>
            </a:r>
            <a:endParaRPr sz="4800"/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2360875" y="2078250"/>
            <a:ext cx="729900" cy="565800"/>
          </a:xfrm>
          <a:prstGeom prst="rect">
            <a:avLst/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1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ctrTitle"/>
          </p:nvPr>
        </p:nvSpPr>
        <p:spPr>
          <a:xfrm>
            <a:off x="384450" y="2295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</a:t>
            </a:r>
            <a:endParaRPr sz="4000"/>
          </a:p>
        </p:txBody>
      </p:sp>
      <p:sp>
        <p:nvSpPr>
          <p:cNvPr id="124" name="Google Shape;124;p16"/>
          <p:cNvSpPr txBox="1"/>
          <p:nvPr>
            <p:ph idx="1" type="subTitle"/>
          </p:nvPr>
        </p:nvSpPr>
        <p:spPr>
          <a:xfrm>
            <a:off x="384450" y="1573500"/>
            <a:ext cx="8375100" cy="3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Introduces a pioneering NLP-based Biased Singular Value Decomposition (SVD) model.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Addresses inherent limitations of existing recommendation methods and offers a unique viewpoint to ensure high-quality recommendations.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Championing Fairness and Transparency: Advocates for fairness and transparency in user-item interactions.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type="ctrTitle"/>
          </p:nvPr>
        </p:nvSpPr>
        <p:spPr>
          <a:xfrm>
            <a:off x="3207125" y="1941750"/>
            <a:ext cx="58020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Motivation</a:t>
            </a:r>
            <a:endParaRPr sz="4800"/>
          </a:p>
        </p:txBody>
      </p:sp>
      <p:sp>
        <p:nvSpPr>
          <p:cNvPr id="132" name="Google Shape;132;p17"/>
          <p:cNvSpPr/>
          <p:nvPr/>
        </p:nvSpPr>
        <p:spPr>
          <a:xfrm>
            <a:off x="2360875" y="2078250"/>
            <a:ext cx="729900" cy="565800"/>
          </a:xfrm>
          <a:prstGeom prst="rect">
            <a:avLst/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2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ctrTitle"/>
          </p:nvPr>
        </p:nvSpPr>
        <p:spPr>
          <a:xfrm>
            <a:off x="521900" y="3102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Motivation</a:t>
            </a:r>
            <a:endParaRPr sz="4000"/>
          </a:p>
        </p:txBody>
      </p:sp>
      <p:sp>
        <p:nvSpPr>
          <p:cNvPr id="138" name="Google Shape;138;p18"/>
          <p:cNvSpPr txBox="1"/>
          <p:nvPr>
            <p:ph idx="1" type="subTitle"/>
          </p:nvPr>
        </p:nvSpPr>
        <p:spPr>
          <a:xfrm>
            <a:off x="587475" y="1154700"/>
            <a:ext cx="8222100" cy="3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Exponential Growth of Digital Content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Demand for Personalization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Limitations in Existing Methods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Incorporation of Advanced NLP Techniques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Addressing Challenges of Bias and Fairness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Setting a Benchmark for Efficiency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19"/>
          <p:cNvSpPr txBox="1"/>
          <p:nvPr>
            <p:ph type="ctrTitle"/>
          </p:nvPr>
        </p:nvSpPr>
        <p:spPr>
          <a:xfrm>
            <a:off x="3207125" y="1941750"/>
            <a:ext cx="58020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Contribution</a:t>
            </a:r>
            <a:endParaRPr sz="4800"/>
          </a:p>
        </p:txBody>
      </p:sp>
      <p:sp>
        <p:nvSpPr>
          <p:cNvPr id="146" name="Google Shape;146;p19"/>
          <p:cNvSpPr/>
          <p:nvPr/>
        </p:nvSpPr>
        <p:spPr>
          <a:xfrm>
            <a:off x="2360875" y="2078250"/>
            <a:ext cx="729900" cy="565800"/>
          </a:xfrm>
          <a:prstGeom prst="rect">
            <a:avLst/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3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ctrTitle"/>
          </p:nvPr>
        </p:nvSpPr>
        <p:spPr>
          <a:xfrm>
            <a:off x="598100" y="3031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Contribution</a:t>
            </a:r>
            <a:endParaRPr sz="4000"/>
          </a:p>
        </p:txBody>
      </p:sp>
      <p:sp>
        <p:nvSpPr>
          <p:cNvPr id="152" name="Google Shape;152;p20"/>
          <p:cNvSpPr txBox="1"/>
          <p:nvPr>
            <p:ph idx="1" type="subTitle"/>
          </p:nvPr>
        </p:nvSpPr>
        <p:spPr>
          <a:xfrm>
            <a:off x="598100" y="1284700"/>
            <a:ext cx="8222100" cy="28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813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Innovative Recommender System: NLP-based Biased SVD approach</a:t>
            </a:r>
            <a:endParaRPr sz="2850"/>
          </a:p>
          <a:p>
            <a:pPr indent="-32813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Controlled Bias Implementation: Considers user and item biases for enhanced performance</a:t>
            </a:r>
            <a:endParaRPr sz="2850"/>
          </a:p>
          <a:p>
            <a:pPr indent="-32813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Advanced NLP Techniques: Leverages NLP for meaningful data analysis</a:t>
            </a:r>
            <a:endParaRPr sz="2850"/>
          </a:p>
          <a:p>
            <a:pPr indent="-32813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Sequential Models Integration: Incorporates neural network-driven sequential models</a:t>
            </a:r>
            <a:endParaRPr sz="2850"/>
          </a:p>
          <a:p>
            <a:pPr indent="-32813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Advancing Recommender System Development: Contributes to efficient, fair, and transparent recommender systems</a:t>
            </a:r>
            <a:endParaRPr sz="2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1"/>
          <p:cNvSpPr txBox="1"/>
          <p:nvPr>
            <p:ph type="ctrTitle"/>
          </p:nvPr>
        </p:nvSpPr>
        <p:spPr>
          <a:xfrm>
            <a:off x="2370400" y="1941750"/>
            <a:ext cx="66387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Methodology and Experiment</a:t>
            </a:r>
            <a:endParaRPr sz="3900"/>
          </a:p>
        </p:txBody>
      </p:sp>
      <p:sp>
        <p:nvSpPr>
          <p:cNvPr id="160" name="Google Shape;160;p21"/>
          <p:cNvSpPr/>
          <p:nvPr/>
        </p:nvSpPr>
        <p:spPr>
          <a:xfrm>
            <a:off x="1472950" y="2078250"/>
            <a:ext cx="729900" cy="565800"/>
          </a:xfrm>
          <a:prstGeom prst="rect">
            <a:avLst/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4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