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B65C5E-4DCB-4482-ADEB-16E3B87171C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B65C5E-4DCB-4482-ADEB-16E3B87171C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B65C5E-4DCB-4482-ADEB-16E3B87171C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B65C5E-4DCB-4482-ADEB-16E3B87171C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B65C5E-4DCB-4482-ADEB-16E3B87171C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B65C5E-4DCB-4482-ADEB-16E3B87171C2}"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B65C5E-4DCB-4482-ADEB-16E3B87171C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B65C5E-4DCB-4482-ADEB-16E3B87171C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B65C5E-4DCB-4482-ADEB-16E3B87171C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FB65C5E-4DCB-4482-ADEB-16E3B87171C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17D93-31BA-496E-9436-05A62132D70B}" type="datetimeFigureOut">
              <a:rPr lang="en-US" smtClean="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B65C5E-4DCB-4482-ADEB-16E3B87171C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EE17D93-31BA-496E-9436-05A62132D70B}" type="datetimeFigureOut">
              <a:rPr lang="en-US" smtClean="0"/>
              <a:t>1/10/2021</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FB65C5E-4DCB-4482-ADEB-16E3B87171C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3200400"/>
          </a:xfrm>
        </p:spPr>
        <p:txBody>
          <a:bodyPr>
            <a:noAutofit/>
          </a:bodyPr>
          <a:lstStyle/>
          <a:p>
            <a:r>
              <a:rPr lang="en-US" sz="4400" b="1" dirty="0" smtClean="0"/>
              <a:t>Ml Hackathon Project on Child-Birth and Child Dataset Provided By</a:t>
            </a:r>
            <a:br>
              <a:rPr lang="en-US" sz="4400" b="1" dirty="0" smtClean="0"/>
            </a:br>
            <a:r>
              <a:rPr lang="en-US" sz="4400" b="1" i="1" u="sng" dirty="0" smtClean="0"/>
              <a:t>Yenapova Medical College</a:t>
            </a:r>
            <a:endParaRPr lang="en-US" sz="4400" b="1" i="1" u="sng" dirty="0"/>
          </a:p>
        </p:txBody>
      </p:sp>
      <p:sp>
        <p:nvSpPr>
          <p:cNvPr id="3" name="Subtitle 2"/>
          <p:cNvSpPr>
            <a:spLocks noGrp="1"/>
          </p:cNvSpPr>
          <p:nvPr>
            <p:ph type="subTitle" idx="1"/>
          </p:nvPr>
        </p:nvSpPr>
        <p:spPr>
          <a:xfrm>
            <a:off x="2590800" y="5943600"/>
            <a:ext cx="6400800" cy="762000"/>
          </a:xfrm>
        </p:spPr>
        <p:txBody>
          <a:bodyPr/>
          <a:lstStyle/>
          <a:p>
            <a:r>
              <a:rPr lang="en-US" dirty="0" smtClean="0"/>
              <a:t>             </a:t>
            </a:r>
            <a:r>
              <a:rPr lang="en-US" sz="1800" b="1" dirty="0" smtClean="0"/>
              <a:t>Submitted To:-Board Infinity</a:t>
            </a:r>
          </a:p>
          <a:p>
            <a:r>
              <a:rPr lang="en-US" sz="1800" b="1" dirty="0" smtClean="0"/>
              <a:t>                        Submitted By:- Rishav</a:t>
            </a:r>
            <a:endParaRPr lang="en-US" sz="1800" b="1" dirty="0"/>
          </a:p>
        </p:txBody>
      </p:sp>
    </p:spTree>
    <p:extLst>
      <p:ext uri="{BB962C8B-B14F-4D97-AF65-F5344CB8AC3E}">
        <p14:creationId xmlns:p14="http://schemas.microsoft.com/office/powerpoint/2010/main" val="155058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4282440"/>
          </a:xfrm>
        </p:spPr>
        <p:txBody>
          <a:bodyPr/>
          <a:lstStyle/>
          <a:p>
            <a:endParaRPr lang="en-US" dirty="0"/>
          </a:p>
        </p:txBody>
      </p:sp>
      <p:sp>
        <p:nvSpPr>
          <p:cNvPr id="3" name="Content Placeholder 2"/>
          <p:cNvSpPr>
            <a:spLocks noGrp="1"/>
          </p:cNvSpPr>
          <p:nvPr>
            <p:ph idx="1"/>
          </p:nvPr>
        </p:nvSpPr>
        <p:spPr>
          <a:xfrm>
            <a:off x="360362" y="5334000"/>
            <a:ext cx="8250238" cy="1099077"/>
          </a:xfrm>
        </p:spPr>
        <p:txBody>
          <a:bodyPr>
            <a:normAutofit lnSpcReduction="10000"/>
          </a:bodyPr>
          <a:lstStyle/>
          <a:p>
            <a:r>
              <a:rPr lang="en-US" sz="2400" dirty="0" smtClean="0"/>
              <a:t>Insight: :-From </a:t>
            </a:r>
            <a:r>
              <a:rPr lang="en-US" sz="2400" dirty="0"/>
              <a:t>above Bargraph we can see that On Date 2 and 31 Highest Amount of Milk Consumed from Bottle by Babies.It means on these Days babies did not Cry more</a:t>
            </a:r>
          </a:p>
          <a:p>
            <a:endParaRPr lang="en-US" dirty="0"/>
          </a:p>
        </p:txBody>
      </p:sp>
      <p:pic>
        <p:nvPicPr>
          <p:cNvPr id="9218" name="Picture 2" descr="C:\Users\Rishav Rajput\Desktop\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2" y="381000"/>
            <a:ext cx="8421687"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58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53400" cy="4358640"/>
          </a:xfrm>
        </p:spPr>
        <p:txBody>
          <a:bodyPr/>
          <a:lstStyle/>
          <a:p>
            <a:endParaRPr lang="en-US" dirty="0"/>
          </a:p>
        </p:txBody>
      </p:sp>
      <p:sp>
        <p:nvSpPr>
          <p:cNvPr id="3" name="Content Placeholder 2"/>
          <p:cNvSpPr>
            <a:spLocks noGrp="1"/>
          </p:cNvSpPr>
          <p:nvPr>
            <p:ph idx="1"/>
          </p:nvPr>
        </p:nvSpPr>
        <p:spPr>
          <a:xfrm>
            <a:off x="366857" y="5410200"/>
            <a:ext cx="8450263" cy="1022877"/>
          </a:xfrm>
        </p:spPr>
        <p:txBody>
          <a:bodyPr>
            <a:normAutofit fontScale="92500" lnSpcReduction="10000"/>
          </a:bodyPr>
          <a:lstStyle/>
          <a:p>
            <a:r>
              <a:rPr lang="en-US" sz="2400" dirty="0" smtClean="0"/>
              <a:t>Insight :-From </a:t>
            </a:r>
            <a:r>
              <a:rPr lang="en-US" sz="2400" dirty="0"/>
              <a:t>Above bar Graph we Can see that FirstTime Parent is highest on Date 21 Aug 2015.Which means Most of the Baby born on that Day.Doctors worked Hard on That Day</a:t>
            </a:r>
          </a:p>
          <a:p>
            <a:endParaRPr lang="en-US" dirty="0"/>
          </a:p>
        </p:txBody>
      </p:sp>
      <p:pic>
        <p:nvPicPr>
          <p:cNvPr id="10242" name="Picture 2" descr="C:\Users\Rishav Rajput\Desktop\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57" y="381000"/>
            <a:ext cx="8450263"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52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4434840"/>
          </a:xfrm>
        </p:spPr>
        <p:txBody>
          <a:bodyPr/>
          <a:lstStyle/>
          <a:p>
            <a:endParaRPr lang="en-US" dirty="0"/>
          </a:p>
        </p:txBody>
      </p:sp>
      <p:sp>
        <p:nvSpPr>
          <p:cNvPr id="3" name="Content Placeholder 2"/>
          <p:cNvSpPr>
            <a:spLocks noGrp="1"/>
          </p:cNvSpPr>
          <p:nvPr>
            <p:ph idx="1"/>
          </p:nvPr>
        </p:nvSpPr>
        <p:spPr>
          <a:xfrm>
            <a:off x="457200" y="5410200"/>
            <a:ext cx="7901940" cy="1143000"/>
          </a:xfrm>
        </p:spPr>
        <p:txBody>
          <a:bodyPr>
            <a:normAutofit fontScale="92500" lnSpcReduction="10000"/>
          </a:bodyPr>
          <a:lstStyle/>
          <a:p>
            <a:r>
              <a:rPr lang="en-US" dirty="0"/>
              <a:t> </a:t>
            </a:r>
            <a:r>
              <a:rPr lang="en-US" sz="2000" dirty="0" smtClean="0"/>
              <a:t>Insight :-From </a:t>
            </a:r>
            <a:r>
              <a:rPr lang="en-US" sz="2000" dirty="0"/>
              <a:t>the Above Time Series Analysis of Line Plot we can see a Linear Relationship b/w Firsttime Parents and Crying Date.Which means Who becomes First Time Parents their Baby Cry More.Because Parents Are Not Experienced.</a:t>
            </a:r>
          </a:p>
          <a:p>
            <a:endParaRPr lang="en-US" dirty="0"/>
          </a:p>
        </p:txBody>
      </p:sp>
      <p:pic>
        <p:nvPicPr>
          <p:cNvPr id="11266" name="Picture 2" descr="C:\Users\Rishav Rajput\Desktop\1.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305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94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20940" cy="4511040"/>
          </a:xfrm>
        </p:spPr>
        <p:txBody>
          <a:bodyPr/>
          <a:lstStyle/>
          <a:p>
            <a:r>
              <a:rPr lang="en-US" sz="6600" dirty="0" smtClean="0">
                <a:solidFill>
                  <a:srgbClr val="002060"/>
                </a:solidFill>
              </a:rPr>
              <a:t>Now,</a:t>
            </a:r>
            <a:br>
              <a:rPr lang="en-US" sz="6600" dirty="0" smtClean="0">
                <a:solidFill>
                  <a:srgbClr val="002060"/>
                </a:solidFill>
              </a:rPr>
            </a:br>
            <a:r>
              <a:rPr lang="en-US" sz="6600" dirty="0" smtClean="0">
                <a:solidFill>
                  <a:srgbClr val="002060"/>
                </a:solidFill>
              </a:rPr>
              <a:t>BIRTH DATASET INSIGHTS</a:t>
            </a:r>
            <a:endParaRPr lang="en-US" sz="6600" dirty="0">
              <a:solidFill>
                <a:srgbClr val="002060"/>
              </a:solidFill>
            </a:endParaRPr>
          </a:p>
        </p:txBody>
      </p:sp>
    </p:spTree>
    <p:extLst>
      <p:ext uri="{BB962C8B-B14F-4D97-AF65-F5344CB8AC3E}">
        <p14:creationId xmlns:p14="http://schemas.microsoft.com/office/powerpoint/2010/main" val="365229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760"/>
            <a:ext cx="8305800" cy="4587240"/>
          </a:xfrm>
        </p:spPr>
        <p:txBody>
          <a:bodyPr/>
          <a:lstStyle/>
          <a:p>
            <a:endParaRPr lang="en-US" dirty="0"/>
          </a:p>
        </p:txBody>
      </p:sp>
      <p:sp>
        <p:nvSpPr>
          <p:cNvPr id="3" name="Content Placeholder 2"/>
          <p:cNvSpPr>
            <a:spLocks noGrp="1"/>
          </p:cNvSpPr>
          <p:nvPr>
            <p:ph idx="1"/>
          </p:nvPr>
        </p:nvSpPr>
        <p:spPr>
          <a:xfrm>
            <a:off x="381000" y="5410200"/>
            <a:ext cx="8305800" cy="1219200"/>
          </a:xfrm>
        </p:spPr>
        <p:txBody>
          <a:bodyPr/>
          <a:lstStyle/>
          <a:p>
            <a:r>
              <a:rPr lang="en-US" sz="2000" dirty="0"/>
              <a:t>Insight:- In upper heatmap, we clearly see a strong positive corelation b/w Mom_weight &amp; Birth_weight.which means if the Mom weight increases then birth_weight will also increases</a:t>
            </a:r>
          </a:p>
          <a:p>
            <a:endParaRPr lang="en-US" dirty="0"/>
          </a:p>
        </p:txBody>
      </p:sp>
      <p:pic>
        <p:nvPicPr>
          <p:cNvPr id="12290" name="Picture 2" descr="C:\Users\Rishav Rajput\Desktop\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74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760"/>
            <a:ext cx="8305800" cy="4587240"/>
          </a:xfrm>
        </p:spPr>
        <p:txBody>
          <a:bodyPr/>
          <a:lstStyle/>
          <a:p>
            <a:endParaRPr lang="en-US" dirty="0"/>
          </a:p>
        </p:txBody>
      </p:sp>
      <p:sp>
        <p:nvSpPr>
          <p:cNvPr id="3" name="Content Placeholder 2"/>
          <p:cNvSpPr>
            <a:spLocks noGrp="1"/>
          </p:cNvSpPr>
          <p:nvPr>
            <p:ph idx="1"/>
          </p:nvPr>
        </p:nvSpPr>
        <p:spPr>
          <a:xfrm>
            <a:off x="381000" y="5181600"/>
            <a:ext cx="8382000" cy="1524000"/>
          </a:xfrm>
        </p:spPr>
        <p:txBody>
          <a:bodyPr>
            <a:normAutofit fontScale="32500" lnSpcReduction="20000"/>
          </a:bodyPr>
          <a:lstStyle/>
          <a:p>
            <a:r>
              <a:rPr lang="en-US" sz="7200" b="0" dirty="0"/>
              <a:t>insight:- from this heat map we can analyed the data and make a decision that the covariance between Mom Weight and Birth_weight is vary high and Somehow Covariance of Mom Height is Also Good with Birth_weight. so that we can say that all three Columns data move together in the dataset.</a:t>
            </a:r>
          </a:p>
          <a:p>
            <a:endParaRPr lang="en-US" dirty="0"/>
          </a:p>
        </p:txBody>
      </p:sp>
      <p:pic>
        <p:nvPicPr>
          <p:cNvPr id="13314" name="Picture 2" descr="C:\Users\Rishav Rajput\Desktop\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38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86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4587240"/>
          </a:xfrm>
        </p:spPr>
        <p:txBody>
          <a:bodyPr/>
          <a:lstStyle/>
          <a:p>
            <a:endParaRPr lang="en-US" dirty="0"/>
          </a:p>
        </p:txBody>
      </p:sp>
      <p:sp>
        <p:nvSpPr>
          <p:cNvPr id="3" name="Content Placeholder 2"/>
          <p:cNvSpPr>
            <a:spLocks noGrp="1"/>
          </p:cNvSpPr>
          <p:nvPr>
            <p:ph idx="1"/>
          </p:nvPr>
        </p:nvSpPr>
        <p:spPr>
          <a:xfrm>
            <a:off x="304800" y="5257800"/>
            <a:ext cx="8458200" cy="1371600"/>
          </a:xfrm>
        </p:spPr>
        <p:txBody>
          <a:bodyPr>
            <a:normAutofit fontScale="92500" lnSpcReduction="10000"/>
          </a:bodyPr>
          <a:lstStyle/>
          <a:p>
            <a:r>
              <a:rPr lang="en-US" sz="2400" dirty="0"/>
              <a:t>Insight:- In above Pairplot we can clearly see the positive Linear relationship b/w Mom_weight &amp; Mom_height with Birth_weight. which means If Mom_weight and Mom_height increase Than Birth_weight will also Increase</a:t>
            </a:r>
          </a:p>
          <a:p>
            <a:endParaRPr lang="en-US" dirty="0"/>
          </a:p>
        </p:txBody>
      </p:sp>
      <p:pic>
        <p:nvPicPr>
          <p:cNvPr id="14338" name="Picture 2" descr="C:\Users\Rishav Rajput\Desktop\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5623"/>
            <a:ext cx="830580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06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760"/>
            <a:ext cx="8229600" cy="4358640"/>
          </a:xfrm>
        </p:spPr>
        <p:txBody>
          <a:bodyPr/>
          <a:lstStyle/>
          <a:p>
            <a:endParaRPr lang="en-US" dirty="0"/>
          </a:p>
        </p:txBody>
      </p:sp>
      <p:sp>
        <p:nvSpPr>
          <p:cNvPr id="3" name="Content Placeholder 2"/>
          <p:cNvSpPr>
            <a:spLocks noGrp="1"/>
          </p:cNvSpPr>
          <p:nvPr>
            <p:ph idx="1"/>
          </p:nvPr>
        </p:nvSpPr>
        <p:spPr>
          <a:xfrm>
            <a:off x="381000" y="5105400"/>
            <a:ext cx="8305800" cy="1403877"/>
          </a:xfrm>
        </p:spPr>
        <p:txBody>
          <a:bodyPr>
            <a:normAutofit fontScale="92500" lnSpcReduction="20000"/>
          </a:bodyPr>
          <a:lstStyle/>
          <a:p>
            <a:r>
              <a:rPr lang="en-US" dirty="0"/>
              <a:t> </a:t>
            </a:r>
            <a:r>
              <a:rPr lang="en-US" sz="1900" dirty="0"/>
              <a:t>Insight:-Here, we can see that the Accuracy Score is not so good,it is beacuse we have a less no. of data in a dataset to train and test.But We will Try Another Algorithm like Random Forest </a:t>
            </a:r>
            <a:r>
              <a:rPr lang="en-US" sz="1900" dirty="0" smtClean="0"/>
              <a:t>Regressor</a:t>
            </a:r>
          </a:p>
          <a:p>
            <a:r>
              <a:rPr lang="en-US" sz="1900" dirty="0"/>
              <a:t>From the above evaluation of Linear Regression Model we can see by giving input values.The baby_weight is 1.35kg.</a:t>
            </a:r>
          </a:p>
          <a:p>
            <a:endParaRPr lang="en-US" dirty="0"/>
          </a:p>
          <a:p>
            <a:endParaRPr lang="en-US" dirty="0"/>
          </a:p>
        </p:txBody>
      </p:sp>
      <p:pic>
        <p:nvPicPr>
          <p:cNvPr id="15362" name="Picture 2" descr="C:\Users\Rishav Rajput\Desktop\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458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959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4511040"/>
          </a:xfrm>
        </p:spPr>
        <p:txBody>
          <a:bodyPr/>
          <a:lstStyle/>
          <a:p>
            <a:endParaRPr lang="en-US" dirty="0"/>
          </a:p>
        </p:txBody>
      </p:sp>
      <p:sp>
        <p:nvSpPr>
          <p:cNvPr id="3" name="Content Placeholder 2"/>
          <p:cNvSpPr>
            <a:spLocks noGrp="1"/>
          </p:cNvSpPr>
          <p:nvPr>
            <p:ph idx="1"/>
          </p:nvPr>
        </p:nvSpPr>
        <p:spPr>
          <a:xfrm>
            <a:off x="304801" y="5257800"/>
            <a:ext cx="8534399" cy="1600200"/>
          </a:xfrm>
        </p:spPr>
        <p:txBody>
          <a:bodyPr>
            <a:normAutofit/>
          </a:bodyPr>
          <a:lstStyle/>
          <a:p>
            <a:r>
              <a:rPr lang="en-US" dirty="0"/>
              <a:t> </a:t>
            </a:r>
            <a:r>
              <a:rPr lang="en-US" sz="2000" dirty="0"/>
              <a:t>Here,we can see that we are getting much good Accuracy by using Random Forest Regressor as Compare to Linear Regression.</a:t>
            </a:r>
          </a:p>
          <a:p>
            <a:r>
              <a:rPr lang="en-US" sz="2000" dirty="0"/>
              <a:t>From the above evaluation of Random Forest Regressor we can see by giving input values.The baby_weight_new is 1.63kg</a:t>
            </a:r>
          </a:p>
          <a:p>
            <a:endParaRPr lang="en-US" dirty="0"/>
          </a:p>
        </p:txBody>
      </p:sp>
      <p:pic>
        <p:nvPicPr>
          <p:cNvPr id="16386" name="Picture 2" descr="C:\Users\Rishav Rajput\Desktop\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52401"/>
            <a:ext cx="830579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14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r>
              <a:rPr lang="en-US" dirty="0" smtClean="0"/>
              <a:t>Introduction:-</a:t>
            </a:r>
            <a:endParaRPr lang="en-US" dirty="0"/>
          </a:p>
        </p:txBody>
      </p:sp>
      <p:sp>
        <p:nvSpPr>
          <p:cNvPr id="3" name="Content Placeholder 2"/>
          <p:cNvSpPr>
            <a:spLocks noGrp="1"/>
          </p:cNvSpPr>
          <p:nvPr>
            <p:ph idx="1"/>
          </p:nvPr>
        </p:nvSpPr>
        <p:spPr>
          <a:xfrm>
            <a:off x="609600" y="762000"/>
            <a:ext cx="7734300" cy="5715000"/>
          </a:xfrm>
        </p:spPr>
        <p:txBody>
          <a:bodyPr>
            <a:noAutofit/>
          </a:bodyPr>
          <a:lstStyle/>
          <a:p>
            <a:r>
              <a:rPr lang="en-US" sz="2000" b="0" dirty="0" smtClean="0">
                <a:solidFill>
                  <a:schemeClr val="accent3">
                    <a:lumMod val="50000"/>
                  </a:schemeClr>
                </a:solidFill>
              </a:rPr>
              <a:t>Here ,YENAPONA MEDICAL COLLEGE  provided us the two Data Set</a:t>
            </a:r>
          </a:p>
          <a:p>
            <a:r>
              <a:rPr lang="en-US" sz="2000" b="0" dirty="0" smtClean="0">
                <a:solidFill>
                  <a:schemeClr val="accent3">
                    <a:lumMod val="50000"/>
                  </a:schemeClr>
                </a:solidFill>
              </a:rPr>
              <a:t>Of Name Child-Birth and Birth Dataset .These datasets are  all about Babies Birth and  Their Required Analysis Report.All  where we have to do some Statistical Analysis and Find some Insights and also Build a Regressor Model.</a:t>
            </a:r>
          </a:p>
          <a:p>
            <a:r>
              <a:rPr lang="en-US" sz="2000" b="0" dirty="0" smtClean="0">
                <a:solidFill>
                  <a:schemeClr val="accent3">
                    <a:lumMod val="50000"/>
                  </a:schemeClr>
                </a:solidFill>
              </a:rPr>
              <a:t>In Birth Dataset I have Different Feauteres</a:t>
            </a:r>
            <a:r>
              <a:rPr lang="en-US" sz="2000" b="0" dirty="0">
                <a:solidFill>
                  <a:schemeClr val="accent3">
                    <a:lumMod val="50000"/>
                  </a:schemeClr>
                </a:solidFill>
              </a:rPr>
              <a:t> </a:t>
            </a:r>
            <a:r>
              <a:rPr lang="en-US" sz="2000" b="0" dirty="0" smtClean="0">
                <a:solidFill>
                  <a:schemeClr val="accent3">
                    <a:lumMod val="50000"/>
                  </a:schemeClr>
                </a:solidFill>
              </a:rPr>
              <a:t>and This Dataset Contain Many Null Values.First of all I do a Exploratory Data Analysis on Whole dataset To clean Null Values,Remove Outliers and Also Lot of Statsctical Analysis by the Use of Charts to Find the Insights From Them.</a:t>
            </a:r>
          </a:p>
          <a:p>
            <a:r>
              <a:rPr lang="en-US" sz="2000" b="0" dirty="0" smtClean="0">
                <a:solidFill>
                  <a:schemeClr val="accent3">
                    <a:lumMod val="50000"/>
                  </a:schemeClr>
                </a:solidFill>
              </a:rPr>
              <a:t>In Birth Dataset I Did same Things But This Dataset Does Not Had any null Values.Here I just Detect Outliers And Removes Them and after that I did some Statistical  Analysis  by The Use of Various Charts.After that I just Buid Linear regression and Random Forest Regressor Model to Predict The Birth_weight.</a:t>
            </a:r>
          </a:p>
        </p:txBody>
      </p:sp>
    </p:spTree>
    <p:extLst>
      <p:ext uri="{BB962C8B-B14F-4D97-AF65-F5344CB8AC3E}">
        <p14:creationId xmlns:p14="http://schemas.microsoft.com/office/powerpoint/2010/main" val="145674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860" y="332510"/>
            <a:ext cx="7520940" cy="3368040"/>
          </a:xfrm>
        </p:spPr>
        <p:txBody>
          <a:bodyPr/>
          <a:lstStyle/>
          <a:p>
            <a:endParaRPr lang="en-US" dirty="0"/>
          </a:p>
        </p:txBody>
      </p:sp>
      <p:sp>
        <p:nvSpPr>
          <p:cNvPr id="3" name="Content Placeholder 2"/>
          <p:cNvSpPr>
            <a:spLocks noGrp="1"/>
          </p:cNvSpPr>
          <p:nvPr>
            <p:ph idx="1"/>
          </p:nvPr>
        </p:nvSpPr>
        <p:spPr>
          <a:xfrm>
            <a:off x="228600" y="5181600"/>
            <a:ext cx="8610600" cy="1676400"/>
          </a:xfrm>
        </p:spPr>
        <p:txBody>
          <a:bodyPr>
            <a:normAutofit/>
          </a:bodyPr>
          <a:lstStyle/>
          <a:p>
            <a:r>
              <a:rPr lang="en-US" dirty="0" smtClean="0"/>
              <a:t>INSIGHT:-1 . </a:t>
            </a:r>
            <a:r>
              <a:rPr lang="en-US" dirty="0"/>
              <a:t>by using heat map to find the correlation we can see that,those who become first time parent are negatively corelated with bottle amount and sleeping </a:t>
            </a:r>
            <a:r>
              <a:rPr lang="en-US" dirty="0" smtClean="0"/>
              <a:t>second.</a:t>
            </a:r>
          </a:p>
          <a:p>
            <a:r>
              <a:rPr lang="en-US" dirty="0" smtClean="0"/>
              <a:t>      we </a:t>
            </a:r>
            <a:r>
              <a:rPr lang="en-US" dirty="0"/>
              <a:t>can also visualize that bottle amount in dataset is positively corelated with the sleeping second that mean if the baby feeding have been done than the babies will sleep more as compared to less feeding</a:t>
            </a:r>
          </a:p>
          <a:p>
            <a:endParaRPr lang="en-US" dirty="0" smtClean="0"/>
          </a:p>
          <a:p>
            <a:endParaRPr lang="en-US" dirty="0" smtClean="0"/>
          </a:p>
          <a:p>
            <a:endParaRPr lang="en-US" dirty="0"/>
          </a:p>
          <a:p>
            <a:endParaRPr lang="en-US" dirty="0"/>
          </a:p>
        </p:txBody>
      </p:sp>
      <p:pic>
        <p:nvPicPr>
          <p:cNvPr id="2050" name="Picture 2" descr="C:\Users\Rishav Rajput\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
            <a:ext cx="7924800" cy="47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75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4434840"/>
          </a:xfrm>
        </p:spPr>
        <p:txBody>
          <a:bodyPr/>
          <a:lstStyle/>
          <a:p>
            <a:endParaRPr lang="en-US" dirty="0"/>
          </a:p>
        </p:txBody>
      </p:sp>
      <p:sp>
        <p:nvSpPr>
          <p:cNvPr id="3" name="Content Placeholder 2"/>
          <p:cNvSpPr>
            <a:spLocks noGrp="1"/>
          </p:cNvSpPr>
          <p:nvPr>
            <p:ph idx="1"/>
          </p:nvPr>
        </p:nvSpPr>
        <p:spPr>
          <a:xfrm>
            <a:off x="228600" y="5181600"/>
            <a:ext cx="8435340" cy="1295400"/>
          </a:xfrm>
        </p:spPr>
        <p:txBody>
          <a:bodyPr>
            <a:normAutofit fontScale="92500" lnSpcReduction="20000"/>
          </a:bodyPr>
          <a:lstStyle/>
          <a:p>
            <a:r>
              <a:rPr lang="en-US" sz="2400" dirty="0"/>
              <a:t>I</a:t>
            </a:r>
            <a:r>
              <a:rPr lang="en-US" sz="2400" dirty="0" smtClean="0"/>
              <a:t>nsight</a:t>
            </a:r>
            <a:r>
              <a:rPr lang="en-US" sz="2400" dirty="0"/>
              <a:t>:- from this heat map we can analyed the data and make a decision that the covariance between first time parent and sleeping second of babies are vary high. so that we can say that both the data move together in the dataset</a:t>
            </a:r>
          </a:p>
          <a:p>
            <a:endParaRPr lang="en-US" dirty="0"/>
          </a:p>
        </p:txBody>
      </p:sp>
      <p:pic>
        <p:nvPicPr>
          <p:cNvPr id="3074" name="Picture 2" descr="C:\Users\Rishav Rajput\Desktop\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0580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44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760"/>
            <a:ext cx="7810500" cy="4130040"/>
          </a:xfrm>
        </p:spPr>
        <p:txBody>
          <a:bodyPr/>
          <a:lstStyle/>
          <a:p>
            <a:endParaRPr lang="en-US" dirty="0"/>
          </a:p>
        </p:txBody>
      </p:sp>
      <p:sp>
        <p:nvSpPr>
          <p:cNvPr id="3" name="Content Placeholder 2"/>
          <p:cNvSpPr>
            <a:spLocks noGrp="1"/>
          </p:cNvSpPr>
          <p:nvPr>
            <p:ph idx="1"/>
          </p:nvPr>
        </p:nvSpPr>
        <p:spPr>
          <a:xfrm>
            <a:off x="228600" y="5181600"/>
            <a:ext cx="8534400" cy="1403877"/>
          </a:xfrm>
        </p:spPr>
        <p:txBody>
          <a:bodyPr/>
          <a:lstStyle/>
          <a:p>
            <a:r>
              <a:rPr lang="en-US" sz="2000" dirty="0"/>
              <a:t>INSIGHT:-From the above pairplot we can see that Bottle Amount does not follow a Linear relationship with Sleeping Seconds.which means if the Sleeping seconds are High than Bottle Amount will be Low.If the Child will Sleep More than he/she will Feed Less.</a:t>
            </a:r>
          </a:p>
          <a:p>
            <a:endParaRPr lang="en-US" dirty="0"/>
          </a:p>
        </p:txBody>
      </p:sp>
      <p:pic>
        <p:nvPicPr>
          <p:cNvPr id="4098" name="Picture 2" descr="C:\Users\Rishav Rajput\Desktop\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91" y="152400"/>
            <a:ext cx="8229600" cy="47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19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4358640"/>
          </a:xfrm>
        </p:spPr>
        <p:txBody>
          <a:bodyPr/>
          <a:lstStyle/>
          <a:p>
            <a:endParaRPr lang="en-US" dirty="0"/>
          </a:p>
        </p:txBody>
      </p:sp>
      <p:sp>
        <p:nvSpPr>
          <p:cNvPr id="3" name="Content Placeholder 2"/>
          <p:cNvSpPr>
            <a:spLocks noGrp="1"/>
          </p:cNvSpPr>
          <p:nvPr>
            <p:ph idx="1"/>
          </p:nvPr>
        </p:nvSpPr>
        <p:spPr>
          <a:xfrm>
            <a:off x="228600" y="5486400"/>
            <a:ext cx="8458200" cy="1143000"/>
          </a:xfrm>
        </p:spPr>
        <p:txBody>
          <a:bodyPr>
            <a:normAutofit lnSpcReduction="10000"/>
          </a:bodyPr>
          <a:lstStyle/>
          <a:p>
            <a:r>
              <a:rPr lang="en-US" sz="2400" dirty="0" smtClean="0"/>
              <a:t>INSIGHT:-From </a:t>
            </a:r>
            <a:r>
              <a:rPr lang="en-US" sz="2400" dirty="0"/>
              <a:t>the Above Boxplot we can clearly see so much Outliers.which means most of Babies Sleeps More which is not so good for Baby Health.Doctors have to Focus on that</a:t>
            </a:r>
          </a:p>
          <a:p>
            <a:endParaRPr lang="en-US" dirty="0"/>
          </a:p>
        </p:txBody>
      </p:sp>
      <p:pic>
        <p:nvPicPr>
          <p:cNvPr id="5122" name="Picture 2" descr="C:\Users\Rishav Rajput\Desktop\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158163"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56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760"/>
            <a:ext cx="8153400" cy="4453890"/>
          </a:xfrm>
        </p:spPr>
        <p:txBody>
          <a:bodyPr/>
          <a:lstStyle/>
          <a:p>
            <a:endParaRPr lang="en-US" dirty="0"/>
          </a:p>
        </p:txBody>
      </p:sp>
      <p:sp>
        <p:nvSpPr>
          <p:cNvPr id="3" name="Content Placeholder 2"/>
          <p:cNvSpPr>
            <a:spLocks noGrp="1"/>
          </p:cNvSpPr>
          <p:nvPr>
            <p:ph idx="1"/>
          </p:nvPr>
        </p:nvSpPr>
        <p:spPr>
          <a:xfrm>
            <a:off x="152400" y="5334000"/>
            <a:ext cx="8534400" cy="1295400"/>
          </a:xfrm>
        </p:spPr>
        <p:txBody>
          <a:bodyPr>
            <a:normAutofit fontScale="92500" lnSpcReduction="20000"/>
          </a:bodyPr>
          <a:lstStyle/>
          <a:p>
            <a:r>
              <a:rPr lang="en-US" sz="1800" dirty="0"/>
              <a:t>insight:- from histograms we made gave as the </a:t>
            </a:r>
            <a:r>
              <a:rPr lang="en-US" sz="1800" dirty="0" smtClean="0"/>
              <a:t>knowledge </a:t>
            </a:r>
            <a:r>
              <a:rPr lang="en-US" sz="1800" dirty="0"/>
              <a:t>that the bottle amount is equally distributed throughout the graph i.e makes and gaussian </a:t>
            </a:r>
            <a:r>
              <a:rPr lang="en-US" sz="1800" dirty="0" smtClean="0"/>
              <a:t>distribution</a:t>
            </a:r>
          </a:p>
          <a:p>
            <a:r>
              <a:rPr lang="en-US" sz="1800" dirty="0"/>
              <a:t>insight:- In the third histogram for sleeping second we can see that the graph is negatively skewed in the dataset that mean the sleeping time of babies are no equally distrubuted,some of them have a good sleep as compared to others</a:t>
            </a:r>
          </a:p>
          <a:p>
            <a:endParaRPr lang="en-US" dirty="0"/>
          </a:p>
          <a:p>
            <a:endParaRPr lang="en-US" dirty="0"/>
          </a:p>
        </p:txBody>
      </p:sp>
      <p:pic>
        <p:nvPicPr>
          <p:cNvPr id="6146" name="Picture 2" descr="C:\Users\Rishav Rajput\Desktop\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38200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4434840"/>
          </a:xfrm>
        </p:spPr>
        <p:txBody>
          <a:bodyPr/>
          <a:lstStyle/>
          <a:p>
            <a:endParaRPr lang="en-US" dirty="0"/>
          </a:p>
        </p:txBody>
      </p:sp>
      <p:sp>
        <p:nvSpPr>
          <p:cNvPr id="3" name="Content Placeholder 2"/>
          <p:cNvSpPr>
            <a:spLocks noGrp="1"/>
          </p:cNvSpPr>
          <p:nvPr>
            <p:ph idx="1"/>
          </p:nvPr>
        </p:nvSpPr>
        <p:spPr>
          <a:xfrm>
            <a:off x="228599" y="5257800"/>
            <a:ext cx="8503661" cy="1295400"/>
          </a:xfrm>
        </p:spPr>
        <p:txBody>
          <a:bodyPr>
            <a:normAutofit fontScale="92500" lnSpcReduction="20000"/>
          </a:bodyPr>
          <a:lstStyle/>
          <a:p>
            <a:r>
              <a:rPr lang="en-US" sz="2400" dirty="0"/>
              <a:t>Insight:- The above Bar graph shows that the Bottle Amount is High b/w 2015/08/01 to 2015/08/08.Which describes that Crying time and Sleeping time of Babies will be Less b/w These days as Compare to Other Days.</a:t>
            </a:r>
          </a:p>
          <a:p>
            <a:endParaRPr lang="en-US" dirty="0"/>
          </a:p>
        </p:txBody>
      </p:sp>
      <p:pic>
        <p:nvPicPr>
          <p:cNvPr id="7170" name="Picture 2" descr="C:\Users\Rishav Rajput\Desktop\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381000"/>
            <a:ext cx="827506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19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53400" cy="4434840"/>
          </a:xfrm>
        </p:spPr>
        <p:txBody>
          <a:bodyPr/>
          <a:lstStyle/>
          <a:p>
            <a:endParaRPr lang="en-US" dirty="0"/>
          </a:p>
        </p:txBody>
      </p:sp>
      <p:sp>
        <p:nvSpPr>
          <p:cNvPr id="3" name="Content Placeholder 2"/>
          <p:cNvSpPr>
            <a:spLocks noGrp="1"/>
          </p:cNvSpPr>
          <p:nvPr>
            <p:ph idx="1"/>
          </p:nvPr>
        </p:nvSpPr>
        <p:spPr>
          <a:xfrm>
            <a:off x="360363" y="5257800"/>
            <a:ext cx="8227377" cy="1295400"/>
          </a:xfrm>
        </p:spPr>
        <p:txBody>
          <a:bodyPr>
            <a:normAutofit fontScale="92500" lnSpcReduction="20000"/>
          </a:bodyPr>
          <a:lstStyle/>
          <a:p>
            <a:r>
              <a:rPr lang="en-US" sz="2400" dirty="0"/>
              <a:t>Insight:- The above Bar graph shows that the Sleeping Second is very High on Date 2015/08/29.Which describes that Crying time and Feeding Time of Babies will be Less on Other Days as Compare to this Day.</a:t>
            </a:r>
          </a:p>
          <a:p>
            <a:endParaRPr lang="en-US" dirty="0"/>
          </a:p>
        </p:txBody>
      </p:sp>
      <p:pic>
        <p:nvPicPr>
          <p:cNvPr id="8194" name="Picture 2" descr="C:\Users\Rishav Rajput\Desktop\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381000"/>
            <a:ext cx="8421687"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0141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108</TotalTime>
  <Words>688</Words>
  <Application>Microsoft Office PowerPoint</Application>
  <PresentationFormat>On-screen Show (4:3)</PresentationFormat>
  <Paragraphs>30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Angles</vt:lpstr>
      <vt:lpstr>Ml Hackathon Project on Child-Birth and Child Dataset Provided By Yenapova Medical College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BIRTH DATASET INSIGHTS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Rishav Rajput</dc:creator>
  <cp:lastModifiedBy>Rishav Rajput</cp:lastModifiedBy>
  <cp:revision>9</cp:revision>
  <dcterms:created xsi:type="dcterms:W3CDTF">2021-01-10T13:38:52Z</dcterms:created>
  <dcterms:modified xsi:type="dcterms:W3CDTF">2021-01-10T15:27:39Z</dcterms:modified>
</cp:coreProperties>
</file>