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8226C32-8588-4262-8E20-6F2A9C31F911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21FFC30-18C3-4A04-A6BA-D67374C5010B}" type="slidenum">
              <a:rPr lang="en-I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795600"/>
            <a:ext cx="12183120" cy="5793120"/>
            <a:chOff x="0" y="795600"/>
            <a:chExt cx="12183120" cy="5793120"/>
          </a:xfrm>
        </p:grpSpPr>
        <p:grpSp>
          <p:nvGrpSpPr>
            <p:cNvPr id="39" name="Group 2"/>
            <p:cNvGrpSpPr/>
            <p:nvPr/>
          </p:nvGrpSpPr>
          <p:grpSpPr>
            <a:xfrm>
              <a:off x="190080" y="803880"/>
              <a:ext cx="11811240" cy="5784840"/>
              <a:chOff x="190080" y="803880"/>
              <a:chExt cx="11811240" cy="5784840"/>
            </a:xfrm>
          </p:grpSpPr>
          <p:sp>
            <p:nvSpPr>
              <p:cNvPr id="40" name="Line 3"/>
              <p:cNvSpPr/>
              <p:nvPr/>
            </p:nvSpPr>
            <p:spPr>
              <a:xfrm>
                <a:off x="190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Line 4"/>
              <p:cNvSpPr/>
              <p:nvPr/>
            </p:nvSpPr>
            <p:spPr>
              <a:xfrm>
                <a:off x="3934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Line 5"/>
              <p:cNvSpPr/>
              <p:nvPr/>
            </p:nvSpPr>
            <p:spPr>
              <a:xfrm>
                <a:off x="597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Line 6"/>
              <p:cNvSpPr/>
              <p:nvPr/>
            </p:nvSpPr>
            <p:spPr>
              <a:xfrm>
                <a:off x="801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Line 7"/>
              <p:cNvSpPr/>
              <p:nvPr/>
            </p:nvSpPr>
            <p:spPr>
              <a:xfrm>
                <a:off x="10044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Line 8"/>
              <p:cNvSpPr/>
              <p:nvPr/>
            </p:nvSpPr>
            <p:spPr>
              <a:xfrm>
                <a:off x="1208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Line 9"/>
              <p:cNvSpPr/>
              <p:nvPr/>
            </p:nvSpPr>
            <p:spPr>
              <a:xfrm>
                <a:off x="1411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Line 10"/>
              <p:cNvSpPr/>
              <p:nvPr/>
            </p:nvSpPr>
            <p:spPr>
              <a:xfrm>
                <a:off x="16153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" name="Line 11"/>
              <p:cNvSpPr/>
              <p:nvPr/>
            </p:nvSpPr>
            <p:spPr>
              <a:xfrm>
                <a:off x="1819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" name="Line 12"/>
              <p:cNvSpPr/>
              <p:nvPr/>
            </p:nvSpPr>
            <p:spPr>
              <a:xfrm>
                <a:off x="2022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Line 13"/>
              <p:cNvSpPr/>
              <p:nvPr/>
            </p:nvSpPr>
            <p:spPr>
              <a:xfrm>
                <a:off x="22262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Line 14"/>
              <p:cNvSpPr/>
              <p:nvPr/>
            </p:nvSpPr>
            <p:spPr>
              <a:xfrm>
                <a:off x="2430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Line 15"/>
              <p:cNvSpPr/>
              <p:nvPr/>
            </p:nvSpPr>
            <p:spPr>
              <a:xfrm>
                <a:off x="2633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Line 16"/>
              <p:cNvSpPr/>
              <p:nvPr/>
            </p:nvSpPr>
            <p:spPr>
              <a:xfrm>
                <a:off x="28371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Line 17"/>
              <p:cNvSpPr/>
              <p:nvPr/>
            </p:nvSpPr>
            <p:spPr>
              <a:xfrm>
                <a:off x="3040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Line 18"/>
              <p:cNvSpPr/>
              <p:nvPr/>
            </p:nvSpPr>
            <p:spPr>
              <a:xfrm>
                <a:off x="3244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Line 19"/>
              <p:cNvSpPr/>
              <p:nvPr/>
            </p:nvSpPr>
            <p:spPr>
              <a:xfrm>
                <a:off x="34480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Line 20"/>
              <p:cNvSpPr/>
              <p:nvPr/>
            </p:nvSpPr>
            <p:spPr>
              <a:xfrm>
                <a:off x="3651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Line 21"/>
              <p:cNvSpPr/>
              <p:nvPr/>
            </p:nvSpPr>
            <p:spPr>
              <a:xfrm>
                <a:off x="3855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Line 22"/>
              <p:cNvSpPr/>
              <p:nvPr/>
            </p:nvSpPr>
            <p:spPr>
              <a:xfrm>
                <a:off x="4059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Line 23"/>
              <p:cNvSpPr/>
              <p:nvPr/>
            </p:nvSpPr>
            <p:spPr>
              <a:xfrm>
                <a:off x="4262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Line 24"/>
              <p:cNvSpPr/>
              <p:nvPr/>
            </p:nvSpPr>
            <p:spPr>
              <a:xfrm>
                <a:off x="4466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Line 25"/>
              <p:cNvSpPr/>
              <p:nvPr/>
            </p:nvSpPr>
            <p:spPr>
              <a:xfrm>
                <a:off x="4669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Line 26"/>
              <p:cNvSpPr/>
              <p:nvPr/>
            </p:nvSpPr>
            <p:spPr>
              <a:xfrm>
                <a:off x="4873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Line 27"/>
              <p:cNvSpPr/>
              <p:nvPr/>
            </p:nvSpPr>
            <p:spPr>
              <a:xfrm>
                <a:off x="5077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Line 28"/>
              <p:cNvSpPr/>
              <p:nvPr/>
            </p:nvSpPr>
            <p:spPr>
              <a:xfrm>
                <a:off x="5280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Line 29"/>
              <p:cNvSpPr/>
              <p:nvPr/>
            </p:nvSpPr>
            <p:spPr>
              <a:xfrm>
                <a:off x="5484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Line 30"/>
              <p:cNvSpPr/>
              <p:nvPr/>
            </p:nvSpPr>
            <p:spPr>
              <a:xfrm>
                <a:off x="56880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Line 31"/>
              <p:cNvSpPr/>
              <p:nvPr/>
            </p:nvSpPr>
            <p:spPr>
              <a:xfrm>
                <a:off x="5891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Line 32"/>
              <p:cNvSpPr/>
              <p:nvPr/>
            </p:nvSpPr>
            <p:spPr>
              <a:xfrm>
                <a:off x="6095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Line 33"/>
              <p:cNvSpPr/>
              <p:nvPr/>
            </p:nvSpPr>
            <p:spPr>
              <a:xfrm>
                <a:off x="62989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Line 34"/>
              <p:cNvSpPr/>
              <p:nvPr/>
            </p:nvSpPr>
            <p:spPr>
              <a:xfrm>
                <a:off x="6502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Line 35"/>
              <p:cNvSpPr/>
              <p:nvPr/>
            </p:nvSpPr>
            <p:spPr>
              <a:xfrm>
                <a:off x="6706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Line 36"/>
              <p:cNvSpPr/>
              <p:nvPr/>
            </p:nvSpPr>
            <p:spPr>
              <a:xfrm>
                <a:off x="69098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Line 37"/>
              <p:cNvSpPr/>
              <p:nvPr/>
            </p:nvSpPr>
            <p:spPr>
              <a:xfrm>
                <a:off x="7113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Line 38"/>
              <p:cNvSpPr/>
              <p:nvPr/>
            </p:nvSpPr>
            <p:spPr>
              <a:xfrm>
                <a:off x="7317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Line 39"/>
              <p:cNvSpPr/>
              <p:nvPr/>
            </p:nvSpPr>
            <p:spPr>
              <a:xfrm>
                <a:off x="75207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Line 40"/>
              <p:cNvSpPr/>
              <p:nvPr/>
            </p:nvSpPr>
            <p:spPr>
              <a:xfrm>
                <a:off x="7724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Line 41"/>
              <p:cNvSpPr/>
              <p:nvPr/>
            </p:nvSpPr>
            <p:spPr>
              <a:xfrm>
                <a:off x="7928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Line 42"/>
              <p:cNvSpPr/>
              <p:nvPr/>
            </p:nvSpPr>
            <p:spPr>
              <a:xfrm>
                <a:off x="81316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Line 43"/>
              <p:cNvSpPr/>
              <p:nvPr/>
            </p:nvSpPr>
            <p:spPr>
              <a:xfrm>
                <a:off x="8335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Line 44"/>
              <p:cNvSpPr/>
              <p:nvPr/>
            </p:nvSpPr>
            <p:spPr>
              <a:xfrm>
                <a:off x="8539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Line 45"/>
              <p:cNvSpPr/>
              <p:nvPr/>
            </p:nvSpPr>
            <p:spPr>
              <a:xfrm>
                <a:off x="87426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Line 46"/>
              <p:cNvSpPr/>
              <p:nvPr/>
            </p:nvSpPr>
            <p:spPr>
              <a:xfrm>
                <a:off x="8946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Line 47"/>
              <p:cNvSpPr/>
              <p:nvPr/>
            </p:nvSpPr>
            <p:spPr>
              <a:xfrm>
                <a:off x="9150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Line 48"/>
              <p:cNvSpPr/>
              <p:nvPr/>
            </p:nvSpPr>
            <p:spPr>
              <a:xfrm>
                <a:off x="93535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Line 49"/>
              <p:cNvSpPr/>
              <p:nvPr/>
            </p:nvSpPr>
            <p:spPr>
              <a:xfrm>
                <a:off x="9557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Line 50"/>
              <p:cNvSpPr/>
              <p:nvPr/>
            </p:nvSpPr>
            <p:spPr>
              <a:xfrm>
                <a:off x="9761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Line 51"/>
              <p:cNvSpPr/>
              <p:nvPr/>
            </p:nvSpPr>
            <p:spPr>
              <a:xfrm>
                <a:off x="99644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Line 52"/>
              <p:cNvSpPr/>
              <p:nvPr/>
            </p:nvSpPr>
            <p:spPr>
              <a:xfrm>
                <a:off x="10168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Line 53"/>
              <p:cNvSpPr/>
              <p:nvPr/>
            </p:nvSpPr>
            <p:spPr>
              <a:xfrm>
                <a:off x="10371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Line 54"/>
              <p:cNvSpPr/>
              <p:nvPr/>
            </p:nvSpPr>
            <p:spPr>
              <a:xfrm>
                <a:off x="105753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2" name="Line 55"/>
              <p:cNvSpPr/>
              <p:nvPr/>
            </p:nvSpPr>
            <p:spPr>
              <a:xfrm>
                <a:off x="1077912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3" name="Line 56"/>
              <p:cNvSpPr/>
              <p:nvPr/>
            </p:nvSpPr>
            <p:spPr>
              <a:xfrm>
                <a:off x="109828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Line 57"/>
              <p:cNvSpPr/>
              <p:nvPr/>
            </p:nvSpPr>
            <p:spPr>
              <a:xfrm>
                <a:off x="1118628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Line 58"/>
              <p:cNvSpPr/>
              <p:nvPr/>
            </p:nvSpPr>
            <p:spPr>
              <a:xfrm>
                <a:off x="1139004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6" name="Line 59"/>
              <p:cNvSpPr/>
              <p:nvPr/>
            </p:nvSpPr>
            <p:spPr>
              <a:xfrm>
                <a:off x="115938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Line 60"/>
              <p:cNvSpPr/>
              <p:nvPr/>
            </p:nvSpPr>
            <p:spPr>
              <a:xfrm>
                <a:off x="1179720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Line 61"/>
              <p:cNvSpPr/>
              <p:nvPr/>
            </p:nvSpPr>
            <p:spPr>
              <a:xfrm>
                <a:off x="12000960" y="803880"/>
                <a:ext cx="360" cy="578484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99" name="Line 62"/>
            <p:cNvSpPr/>
            <p:nvPr/>
          </p:nvSpPr>
          <p:spPr>
            <a:xfrm flipH="1">
              <a:off x="0" y="795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Line 63"/>
            <p:cNvSpPr/>
            <p:nvPr/>
          </p:nvSpPr>
          <p:spPr>
            <a:xfrm flipH="1">
              <a:off x="0" y="999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Line 64"/>
            <p:cNvSpPr/>
            <p:nvPr/>
          </p:nvSpPr>
          <p:spPr>
            <a:xfrm flipH="1">
              <a:off x="0" y="1203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Line 65"/>
            <p:cNvSpPr/>
            <p:nvPr/>
          </p:nvSpPr>
          <p:spPr>
            <a:xfrm flipH="1">
              <a:off x="0" y="1406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Line 66"/>
            <p:cNvSpPr/>
            <p:nvPr/>
          </p:nvSpPr>
          <p:spPr>
            <a:xfrm flipH="1">
              <a:off x="0" y="16110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Line 67"/>
            <p:cNvSpPr/>
            <p:nvPr/>
          </p:nvSpPr>
          <p:spPr>
            <a:xfrm flipH="1">
              <a:off x="0" y="1814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Line 68"/>
            <p:cNvSpPr/>
            <p:nvPr/>
          </p:nvSpPr>
          <p:spPr>
            <a:xfrm flipH="1">
              <a:off x="0" y="2018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Line 69"/>
            <p:cNvSpPr/>
            <p:nvPr/>
          </p:nvSpPr>
          <p:spPr>
            <a:xfrm flipH="1">
              <a:off x="0" y="2222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Line 70"/>
            <p:cNvSpPr/>
            <p:nvPr/>
          </p:nvSpPr>
          <p:spPr>
            <a:xfrm flipH="1">
              <a:off x="0" y="2426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Line 71"/>
            <p:cNvSpPr/>
            <p:nvPr/>
          </p:nvSpPr>
          <p:spPr>
            <a:xfrm flipH="1">
              <a:off x="0" y="2629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72"/>
            <p:cNvSpPr/>
            <p:nvPr/>
          </p:nvSpPr>
          <p:spPr>
            <a:xfrm flipH="1">
              <a:off x="0" y="2833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Line 73"/>
            <p:cNvSpPr/>
            <p:nvPr/>
          </p:nvSpPr>
          <p:spPr>
            <a:xfrm flipH="1">
              <a:off x="0" y="3037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Line 74"/>
            <p:cNvSpPr/>
            <p:nvPr/>
          </p:nvSpPr>
          <p:spPr>
            <a:xfrm flipH="1">
              <a:off x="0" y="3241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Line 75"/>
            <p:cNvSpPr/>
            <p:nvPr/>
          </p:nvSpPr>
          <p:spPr>
            <a:xfrm flipH="1">
              <a:off x="0" y="3444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Line 76"/>
            <p:cNvSpPr/>
            <p:nvPr/>
          </p:nvSpPr>
          <p:spPr>
            <a:xfrm flipH="1">
              <a:off x="0" y="3648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Line 77"/>
            <p:cNvSpPr/>
            <p:nvPr/>
          </p:nvSpPr>
          <p:spPr>
            <a:xfrm flipH="1">
              <a:off x="0" y="38523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Line 78"/>
            <p:cNvSpPr/>
            <p:nvPr/>
          </p:nvSpPr>
          <p:spPr>
            <a:xfrm flipH="1">
              <a:off x="0" y="40561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Line 79"/>
            <p:cNvSpPr/>
            <p:nvPr/>
          </p:nvSpPr>
          <p:spPr>
            <a:xfrm flipH="1">
              <a:off x="0" y="42598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" name="Line 80"/>
            <p:cNvSpPr/>
            <p:nvPr/>
          </p:nvSpPr>
          <p:spPr>
            <a:xfrm flipH="1">
              <a:off x="0" y="44636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Line 81"/>
            <p:cNvSpPr/>
            <p:nvPr/>
          </p:nvSpPr>
          <p:spPr>
            <a:xfrm flipH="1">
              <a:off x="0" y="46677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Line 82"/>
            <p:cNvSpPr/>
            <p:nvPr/>
          </p:nvSpPr>
          <p:spPr>
            <a:xfrm flipH="1">
              <a:off x="0" y="48715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" name="Line 83"/>
            <p:cNvSpPr/>
            <p:nvPr/>
          </p:nvSpPr>
          <p:spPr>
            <a:xfrm flipH="1">
              <a:off x="0" y="50752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Line 84"/>
            <p:cNvSpPr/>
            <p:nvPr/>
          </p:nvSpPr>
          <p:spPr>
            <a:xfrm flipH="1">
              <a:off x="0" y="52790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Line 85"/>
            <p:cNvSpPr/>
            <p:nvPr/>
          </p:nvSpPr>
          <p:spPr>
            <a:xfrm flipH="1">
              <a:off x="0" y="54828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Line 86"/>
            <p:cNvSpPr/>
            <p:nvPr/>
          </p:nvSpPr>
          <p:spPr>
            <a:xfrm flipH="1">
              <a:off x="0" y="568656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Line 87"/>
            <p:cNvSpPr/>
            <p:nvPr/>
          </p:nvSpPr>
          <p:spPr>
            <a:xfrm flipH="1">
              <a:off x="0" y="589032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88"/>
            <p:cNvSpPr/>
            <p:nvPr/>
          </p:nvSpPr>
          <p:spPr>
            <a:xfrm flipH="1">
              <a:off x="0" y="609408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Line 89"/>
            <p:cNvSpPr/>
            <p:nvPr/>
          </p:nvSpPr>
          <p:spPr>
            <a:xfrm flipH="1">
              <a:off x="0" y="629784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Line 90"/>
            <p:cNvSpPr/>
            <p:nvPr/>
          </p:nvSpPr>
          <p:spPr>
            <a:xfrm flipH="1">
              <a:off x="0" y="6501600"/>
              <a:ext cx="12183120" cy="36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91"/>
          <p:cNvGrpSpPr/>
          <p:nvPr/>
        </p:nvGrpSpPr>
        <p:grpSpPr>
          <a:xfrm>
            <a:off x="333360" y="633600"/>
            <a:ext cx="57308040" cy="714600"/>
            <a:chOff x="333360" y="633600"/>
            <a:chExt cx="57308040" cy="714600"/>
          </a:xfrm>
        </p:grpSpPr>
        <p:sp>
          <p:nvSpPr>
            <p:cNvPr id="129" name="CustomShape 92"/>
            <p:cNvSpPr/>
            <p:nvPr/>
          </p:nvSpPr>
          <p:spPr>
            <a:xfrm>
              <a:off x="333360" y="633600"/>
              <a:ext cx="11445120" cy="14220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93"/>
            <p:cNvSpPr/>
            <p:nvPr/>
          </p:nvSpPr>
          <p:spPr>
            <a:xfrm rot="10800000" flipH="1" flipV="1">
              <a:off x="57641400" y="1347840"/>
              <a:ext cx="11445120" cy="142200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rotWithShape="0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1" name="PlaceHolder 9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9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 flipH="1">
            <a:off x="-1440" y="0"/>
            <a:ext cx="6171120" cy="6856200"/>
          </a:xfrm>
          <a:custGeom>
            <a:avLst/>
            <a:gdLst/>
            <a:ahLst/>
            <a:cxn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7272000" y="4744080"/>
            <a:ext cx="4899600" cy="58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By Rishav Raj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853960" y="2345400"/>
            <a:ext cx="6428880" cy="160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IN" sz="4800" b="1" strike="noStrike" spc="-1">
                <a:solidFill>
                  <a:srgbClr val="E2F0D9"/>
                </a:solidFill>
                <a:latin typeface="Trebuchet MS"/>
                <a:ea typeface="DejaVu Sans"/>
              </a:rPr>
              <a:t>Calculating credit worthiness for rural India </a:t>
            </a:r>
            <a:r>
              <a:rPr lang="en-IN" sz="4800" b="1" strike="noStrike" spc="-1">
                <a:solidFill>
                  <a:srgbClr val="E2F0D9"/>
                </a:solidFill>
                <a:latin typeface="Calibri"/>
                <a:ea typeface="DejaVu Sans"/>
              </a:rPr>
              <a:t> 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Calibri"/>
              </a:rPr>
              <a:t>Feature Importance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2" name="Picture 251"/>
          <p:cNvPicPr/>
          <p:nvPr/>
        </p:nvPicPr>
        <p:blipFill>
          <a:blip r:embed="rId2"/>
          <a:stretch/>
        </p:blipFill>
        <p:spPr>
          <a:xfrm>
            <a:off x="528480" y="1224000"/>
            <a:ext cx="6527160" cy="403164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7056000" y="1080000"/>
            <a:ext cx="4824000" cy="3442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 importance is calculated by using ExtraTreesRegressor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Monthly Expenses is the most important feature</a:t>
            </a: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Sex is the least important feature.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49320"/>
            <a:ext cx="11806560" cy="57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Correlation Matrix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304000" y="5328000"/>
            <a:ext cx="7127640" cy="1216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Feature are highly correlated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56" name="Picture 255"/>
          <p:cNvPicPr/>
          <p:nvPr/>
        </p:nvPicPr>
        <p:blipFill>
          <a:blip r:embed="rId2"/>
          <a:stretch/>
        </p:blipFill>
        <p:spPr>
          <a:xfrm>
            <a:off x="144000" y="1062360"/>
            <a:ext cx="10871640" cy="37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Creation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90040" y="1625040"/>
            <a:ext cx="10859400" cy="3773520"/>
          </a:xfrm>
          <a:prstGeom prst="rect">
            <a:avLst/>
          </a:prstGeom>
          <a:ln w="2844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marL="343080" indent="-341280" algn="just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Various Machine learning algorithms are developed, and accuracy is  compared.</a:t>
            </a:r>
            <a:endParaRPr lang="en-IN" sz="2400" b="0" strike="noStrike" spc="-1">
              <a:latin typeface="Arial"/>
            </a:endParaRPr>
          </a:p>
          <a:p>
            <a:pPr marL="343080" indent="-34128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Linear regression,Decision Tree and Random forest algorithms are used for creating model.</a:t>
            </a:r>
            <a:endParaRPr lang="en-IN" sz="2400" b="0" strike="noStrike" spc="-1">
              <a:latin typeface="Arial"/>
            </a:endParaRPr>
          </a:p>
          <a:p>
            <a:pPr marL="343080" indent="-341280" algn="just">
              <a:lnSpc>
                <a:spcPct val="115000"/>
              </a:lnSpc>
              <a:spcAft>
                <a:spcPts val="901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Arial"/>
              </a:rPr>
              <a:t>MAE,MSE and RMSE  are used as metrics.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574640" y="3796200"/>
          <a:ext cx="541656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86.639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85.5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71.33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1" name="CustomShape 3"/>
          <p:cNvSpPr/>
          <p:nvPr/>
        </p:nvSpPr>
        <p:spPr>
          <a:xfrm>
            <a:off x="216000" y="864000"/>
            <a:ext cx="11735640" cy="2303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the accuracy is compared by using the following formular: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errorrate=(abs(actualvalue-predictedvalue)/actualvalue)*100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meanerrorate=mean(errorrate)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accuracy=100-meanerrorate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Model Accuracy Result</a:t>
            </a:r>
            <a:endParaRPr lang="en-IN" sz="3200" b="0" strike="noStrike" spc="-1">
              <a:latin typeface="Arial"/>
            </a:endParaRPr>
          </a:p>
        </p:txBody>
      </p:sp>
      <p:graphicFrame>
        <p:nvGraphicFramePr>
          <p:cNvPr id="263" name="Table 2"/>
          <p:cNvGraphicFramePr/>
          <p:nvPr/>
        </p:nvGraphicFramePr>
        <p:xfrm>
          <a:off x="285840" y="2565000"/>
          <a:ext cx="1083168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MSE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RMSE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2301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166813299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12915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1399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194093830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13931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2282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latin typeface="Arial"/>
                        </a:rPr>
                        <a:t>166992843</a:t>
                      </a: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12922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CustomShape 3"/>
          <p:cNvSpPr/>
          <p:nvPr/>
        </p:nvSpPr>
        <p:spPr>
          <a:xfrm>
            <a:off x="1832040" y="1222920"/>
            <a:ext cx="8126280" cy="815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The model is trained on 70%  data and MAE,MSE and RMSE are compared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Answers to the Problem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16000" y="1080000"/>
            <a:ext cx="11975760" cy="55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1. Do a descriptive analysis of all the variables.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Ans:A descriptive analysis is performed in EDA and Model creation jupyter notebook.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2.There is a new customer who needs a loan. Which models will be best suited to predict the loan_amount that can be granted to the customer?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Ans:</a:t>
            </a:r>
            <a:r>
              <a:rPr lang="en-IN" sz="1800" b="0" strike="noStrike" spc="-1">
                <a:latin typeface="Arial"/>
              </a:rPr>
              <a:t>This is a regression problem.Regression models will be best suited to predict the loan_amount that can be granted to the customer.I have used linear regression ,decision tree and Random forest algorithm.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3. Build a model to predict the maximum loan_amount that can be granted to the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customer. Which all variables are good predictors?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 The code is shared and all good predictors are also included in the jupyter notebook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4.Is loan_purpose a significant predictor? The business has insisted on using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loan_purpose as a predictor. If it is not already a significant contributor, can we still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modify the model to include it?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Ans:I have included this feature in the model and I have handled this feature</a:t>
            </a: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5. How will you measure the fitness of the model? Which metrics (accuracy, recall, etc.)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are most relevant?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Ans: This answer is included in jupyter notebook.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Future work and Conclusion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84040" y="1162440"/>
            <a:ext cx="9221040" cy="445032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>
            <a:solidFill>
              <a:srgbClr val="1AB5EE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1513440" y="1310760"/>
            <a:ext cx="8562960" cy="41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Analysis for  the data is performed and 86% accuracy is achieved. 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The accuracy of the algorithm can be increased by increasing data and by hyperparameter tuning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Deep learning algorithms can be developed, and the accuracy can be  compared. 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The model created by auto ml gives less accuracy than the model created by machine learning.</a:t>
            </a:r>
            <a:endParaRPr lang="en-IN" sz="2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IN" sz="2400" b="0" strike="noStrike" spc="-1">
                <a:solidFill>
                  <a:srgbClr val="FFFFFF"/>
                </a:solidFill>
                <a:latin typeface="Calibri"/>
                <a:ea typeface="Arial"/>
              </a:rPr>
              <a:t>Categorical features can be handled in other ways to check the accuracy of the model.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69320" y="1923120"/>
            <a:ext cx="10654200" cy="25401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i="1" u="sng" strike="noStrike" spc="-1">
                <a:solidFill>
                  <a:srgbClr val="FFFFFF"/>
                </a:solidFill>
                <a:uFillTx/>
                <a:latin typeface="Arial"/>
                <a:ea typeface="DejaVu Sans"/>
              </a:rPr>
              <a:t>Goal: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i="1" strike="noStrike" spc="-1">
                <a:solidFill>
                  <a:srgbClr val="FFFFFF"/>
                </a:solidFill>
                <a:latin typeface="Arial"/>
                <a:ea typeface="DejaVu Sans"/>
              </a:rPr>
              <a:t>Performing descriptive analysis of the features of the data and understanding  the maximum repayment capability of customers which can be used to grant them the desired amount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53520" y="73800"/>
            <a:ext cx="1148544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DejaVu Sans"/>
              </a:rPr>
              <a:t>Calculating credit worthiness for rural India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21840" y="1278360"/>
            <a:ext cx="11675880" cy="21456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Banking industry, loan applications are generally approved after a thorough background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 of the customer's repayment capabilities.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Credit Score plays a significant role in identifying customer's financial behaviour (specifically default).</a:t>
            </a: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People belonging to rural India do not have credit score and it is difficult to do a direct assessment.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20760" y="892440"/>
            <a:ext cx="11675880" cy="384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Background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21840" y="4396320"/>
            <a:ext cx="11675880" cy="2460960"/>
          </a:xfrm>
          <a:prstGeom prst="rect">
            <a:avLst/>
          </a:prstGeom>
          <a:noFill/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Primary Key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Personal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city, age, sex, social_class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Financial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primary_business, secondary_business, annual_income, monthly_expenses,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old_dependents, young_dependents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House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home_ownership, type_of_house, occupants_count, house_area, sanitary_availability,water_availability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5.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Loan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Details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loan_purpose, loan_tenure, loan_installments, loan_amount (these contain loan details of loans that have been previously given, and which have been repaid)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21840" y="4059360"/>
            <a:ext cx="116758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Attribute Information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 rot="10800000">
            <a:off x="9981360" y="4639680"/>
            <a:ext cx="2938320" cy="57960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6440" y="-183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Dataset &amp; Attribute Information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91520" y="2180520"/>
            <a:ext cx="5106240" cy="327636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dataset contains some of the information that is collected for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loan applications of rural customers.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84320" y="1842840"/>
            <a:ext cx="51202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Dataset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938920" y="1935000"/>
            <a:ext cx="5928120" cy="375300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5938920" y="1615680"/>
            <a:ext cx="592812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Attribute Overview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230" name="Table 6"/>
          <p:cNvGraphicFramePr/>
          <p:nvPr/>
        </p:nvGraphicFramePr>
        <p:xfrm>
          <a:off x="6027120" y="2011680"/>
          <a:ext cx="5776560" cy="3612600"/>
        </p:xfrm>
        <a:graphic>
          <a:graphicData uri="http://schemas.openxmlformats.org/drawingml/2006/table">
            <a:tbl>
              <a:tblPr/>
              <a:tblGrid>
                <a:gridCol w="354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Dataset Attribute 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Set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Multivariate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Instances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Categorical, Integer,float,object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Attributes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Associated Tasks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 rot="5400000">
            <a:off x="4187880" y="3660120"/>
            <a:ext cx="2938320" cy="29664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 Solution Approach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14800" y="877320"/>
            <a:ext cx="6807960" cy="903240"/>
          </a:xfrm>
          <a:prstGeom prst="rect">
            <a:avLst/>
          </a:prstGeom>
          <a:noFill/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60000" y="1152000"/>
            <a:ext cx="11447640" cy="596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Steps Followed for Building Machine Learning  Model: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1: Loading the dataset from the  prompt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-The user is asked to select the input file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-The user is allowed to load only  CSV file format as per current   					scenario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2 :Handling missing values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-Mode is used for handling categorical missing value and mean 					is used for numerical value.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3 :Performing one-hot encoding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-One-hot encoding is performed on categorical features:sex and 					type_of_house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4:Converting loan_purpose features into 0 and 1: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	-Top 10 most frequent categories in loan_purpose features are taken 				and one hot encoding is performed and the remaining categories are 				placed with 0.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 5 :Model Creation and Evaluation: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	-Model is created , accuracy and MSE,MAE and RMSE are calculated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23280" y="327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Features overview-Checking null values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1296000" y="1101600"/>
            <a:ext cx="7055640" cy="487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296000" y="4476960"/>
            <a:ext cx="9935640" cy="14266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255960" y="1008000"/>
            <a:ext cx="3415680" cy="2951640"/>
          </a:xfrm>
          <a:prstGeom prst="rect">
            <a:avLst/>
          </a:prstGeom>
          <a:ln>
            <a:noFill/>
          </a:ln>
        </p:spPr>
      </p:pic>
      <p:pic>
        <p:nvPicPr>
          <p:cNvPr id="241" name="Picture 240"/>
          <p:cNvPicPr/>
          <p:nvPr/>
        </p:nvPicPr>
        <p:blipFill>
          <a:blip r:embed="rId3"/>
          <a:stretch/>
        </p:blipFill>
        <p:spPr>
          <a:xfrm>
            <a:off x="5715360" y="1157760"/>
            <a:ext cx="6476400" cy="251388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1512000" y="4680000"/>
            <a:ext cx="935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205,288 are the values of age features.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 766105 is a mistyped age value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Since there are only such three records in the dataset,so we can drop those values.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002060"/>
                </a:solidFill>
                <a:latin typeface="Calibri"/>
                <a:ea typeface="Calibri"/>
              </a:rPr>
              <a:t>Summary Statistics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3240000" y="803160"/>
            <a:ext cx="7199640" cy="2580480"/>
          </a:xfrm>
          <a:prstGeom prst="rect">
            <a:avLst/>
          </a:prstGeom>
          <a:ln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504000" y="4176000"/>
            <a:ext cx="5985360" cy="265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b="1" strike="noStrike" spc="-1">
                <a:solidFill>
                  <a:srgbClr val="002060"/>
                </a:solidFill>
                <a:latin typeface="Calibri"/>
                <a:ea typeface="Calibri"/>
              </a:rPr>
              <a:t>Handling Missing values and Categorical Features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176000" y="3528000"/>
            <a:ext cx="2519640" cy="26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648000" y="936000"/>
            <a:ext cx="9935640" cy="395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 is used for handling categorical features and mean is used for handling numerical features.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Since sex and type of house are categorical feature, so one hot encoding is perfromed on these features.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Dummy variable trap is handled.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loan_purpose is a categorical feature and has many categories.Since loan_purpose is an important feature, this feature should be handled properly.</a:t>
            </a:r>
            <a:endParaRPr lang="en-IN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Top 10 most frequent categories are calculated and one hot encoding is performed on these features and for remaining categories 0 are placed. </a:t>
            </a:r>
            <a:endParaRPr lang="en-IN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6435</TotalTime>
  <Words>1096</Words>
  <Application>Microsoft Office PowerPoint</Application>
  <PresentationFormat>Widescreen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Weekly Review</dc:title>
  <dc:subject/>
  <dc:creator>Bommu Venkat Suresh Babu</dc:creator>
  <dc:description/>
  <cp:lastModifiedBy>rishav raj</cp:lastModifiedBy>
  <cp:revision>277</cp:revision>
  <dcterms:created xsi:type="dcterms:W3CDTF">2019-12-18T06:44:07Z</dcterms:created>
  <dcterms:modified xsi:type="dcterms:W3CDTF">2023-11-27T13:33:12Z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4b5591f2-6b23-403d-aa5f-b6d577f5e572_ActionId">
    <vt:lpwstr>452cde24-386b-47ca-b7de-000093a89051</vt:lpwstr>
  </property>
  <property fmtid="{D5CDD505-2E9C-101B-9397-08002B2CF9AE}" pid="8" name="MSIP_Label_4b5591f2-6b23-403d-aa5f-b6d577f5e572_ContentBits">
    <vt:lpwstr>0</vt:lpwstr>
  </property>
  <property fmtid="{D5CDD505-2E9C-101B-9397-08002B2CF9AE}" pid="9" name="MSIP_Label_4b5591f2-6b23-403d-aa5f-b6d577f5e572_Enabled">
    <vt:lpwstr>true</vt:lpwstr>
  </property>
  <property fmtid="{D5CDD505-2E9C-101B-9397-08002B2CF9AE}" pid="10" name="MSIP_Label_4b5591f2-6b23-403d-aa5f-b6d577f5e572_Method">
    <vt:lpwstr>Standard</vt:lpwstr>
  </property>
  <property fmtid="{D5CDD505-2E9C-101B-9397-08002B2CF9AE}" pid="11" name="MSIP_Label_4b5591f2-6b23-403d-aa5f-b6d577f5e572_Name">
    <vt:lpwstr>4b5591f2-6b23-403d-aa5f-b6d577f5e572</vt:lpwstr>
  </property>
  <property fmtid="{D5CDD505-2E9C-101B-9397-08002B2CF9AE}" pid="12" name="MSIP_Label_4b5591f2-6b23-403d-aa5f-b6d577f5e572_SetDate">
    <vt:lpwstr>2020-09-23T07:23:26Z</vt:lpwstr>
  </property>
  <property fmtid="{D5CDD505-2E9C-101B-9397-08002B2CF9AE}" pid="13" name="MSIP_Label_4b5591f2-6b23-403d-aa5f-b6d577f5e572_SiteId">
    <vt:lpwstr>311b3378-8e8a-4b5e-a33f-e80a3d8ba60a</vt:lpwstr>
  </property>
  <property fmtid="{D5CDD505-2E9C-101B-9397-08002B2CF9AE}" pid="14" name="Notes">
    <vt:i4>4</vt:i4>
  </property>
  <property fmtid="{D5CDD505-2E9C-101B-9397-08002B2CF9AE}" pid="15" name="PresentationFormat">
    <vt:lpwstr>Widescreen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38</vt:i4>
  </property>
</Properties>
</file>