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AV%20SINHA\Downloads\KPMG_VI%20Revis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Revised.xlsx]Sheet3!PivotTable2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7-4FEF-8759-4203763C497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C7-4FEF-8759-4203763C4973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C7-4FEF-8759-4203763C4973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C7-4FEF-8759-4203763C4973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C7-4FEF-8759-4203763C4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347151"/>
        <c:axId val="373349743"/>
      </c:barChart>
      <c:catAx>
        <c:axId val="672347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49743"/>
        <c:crosses val="autoZero"/>
        <c:auto val="1"/>
        <c:lblAlgn val="ctr"/>
        <c:lblOffset val="100"/>
        <c:noMultiLvlLbl val="0"/>
      </c:catAx>
      <c:valAx>
        <c:axId val="37334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4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215686274509789"/>
          <c:y val="0.32755176436278804"/>
          <c:w val="0.19215686274509802"/>
          <c:h val="0.43646835812190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RMF</a:t>
            </a:r>
            <a:r>
              <a:rPr lang="en-IN" baseline="0"/>
              <a:t> Segmentation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4-4DBD-A37E-192D3F29804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Sheet1!$C$5</c:f>
              <c:numCache>
                <c:formatCode>General</c:formatCode>
                <c:ptCount val="1"/>
                <c:pt idx="0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14-4DBD-A37E-192D3F29804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1611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14-4DBD-A37E-192D3F29804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14-4DBD-A37E-192D3F298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797807"/>
        <c:axId val="1828544927"/>
      </c:barChart>
      <c:catAx>
        <c:axId val="681797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Title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544927"/>
        <c:crosses val="autoZero"/>
        <c:auto val="1"/>
        <c:lblAlgn val="ctr"/>
        <c:lblOffset val="100"/>
        <c:noMultiLvlLbl val="0"/>
      </c:catAx>
      <c:valAx>
        <c:axId val="182854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79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Revised.xlsx]Sheet6!PivotTable3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/>
              <a:t>New Customer Age Distribution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F-4373-9A76-B60272F52C51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F-4373-9A76-B60272F52C51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F-4373-9A76-B60272F52C51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General</c:formatCode>
                <c:ptCount val="1"/>
                <c:pt idx="0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BF-4373-9A76-B60272F52C51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Sheet6!$F$5</c:f>
              <c:numCache>
                <c:formatCode>General</c:formatCode>
                <c:ptCount val="1"/>
                <c:pt idx="0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BF-4373-9A76-B60272F52C51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Sheet6!$G$5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BF-4373-9A76-B60272F52C51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Sheet6!$H$5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BF-4373-9A76-B60272F52C51}"/>
            </c:ext>
          </c:extLst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130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Sheet6!$I$5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1BF-4373-9A76-B60272F52C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0151600"/>
        <c:axId val="2081164432"/>
      </c:barChart>
      <c:catAx>
        <c:axId val="14015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164432"/>
        <c:crosses val="autoZero"/>
        <c:auto val="1"/>
        <c:lblAlgn val="ctr"/>
        <c:lblOffset val="100"/>
        <c:noMultiLvlLbl val="0"/>
      </c:catAx>
      <c:valAx>
        <c:axId val="208116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5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Revised.xlsx]Sheet14!PivotTable10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50"/>
              <a:t>Bike Reated Purchases for past 3 years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Sheet14!$B$4:$B$5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Sheet14!$B$6</c:f>
              <c:numCache>
                <c:formatCode>0.00%</c:formatCode>
                <c:ptCount val="1"/>
                <c:pt idx="0">
                  <c:v>0.51351351351351349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8-418B-BAF7-3BA4D0D301F0}"/>
            </c:ext>
          </c:extLst>
        </c:ser>
        <c:ser>
          <c:idx val="1"/>
          <c:order val="1"/>
          <c:tx>
            <c:strRef>
              <c:f>Sheet14!$C$4:$C$5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Sheet14!$C$6</c:f>
              <c:numCache>
                <c:formatCode>0.00%</c:formatCode>
                <c:ptCount val="1"/>
                <c:pt idx="0">
                  <c:v>0.47047047047047047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78-418B-BAF7-3BA4D0D301F0}"/>
            </c:ext>
          </c:extLst>
        </c:ser>
        <c:ser>
          <c:idx val="2"/>
          <c:order val="2"/>
          <c:tx>
            <c:strRef>
              <c:f>Sheet14!$D$4:$D$5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Sheet14!$D$6</c:f>
              <c:numCache>
                <c:formatCode>0.00%</c:formatCode>
                <c:ptCount val="1"/>
                <c:pt idx="0">
                  <c:v>1.6016016016016016E-2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78-418B-BAF7-3BA4D0D301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5635184"/>
        <c:axId val="382979184"/>
      </c:barChart>
      <c:catAx>
        <c:axId val="18563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79184"/>
        <c:crosses val="autoZero"/>
        <c:auto val="1"/>
        <c:lblAlgn val="ctr"/>
        <c:lblOffset val="100"/>
        <c:noMultiLvlLbl val="0"/>
      </c:catAx>
      <c:valAx>
        <c:axId val="38297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Percentage of bike related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3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Revised.xlsx]Sheet15!PivotTable11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50"/>
              <a:t>Bike related purchases over past 3 years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Sheet15!$B$5</c:f>
              <c:numCache>
                <c:formatCode>General</c:formatCode>
                <c:ptCount val="1"/>
                <c:pt idx="0">
                  <c:v>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9-4CD9-95F2-51F726AF6176}"/>
            </c:ext>
          </c:extLst>
        </c:ser>
        <c:ser>
          <c:idx val="1"/>
          <c:order val="1"/>
          <c:tx>
            <c:strRef>
              <c:f>Sheet15!$C$3:$C$4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Sheet15!$C$5</c:f>
              <c:numCache>
                <c:formatCode>General</c:formatCode>
                <c:ptCount val="1"/>
                <c:pt idx="0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9-4CD9-95F2-51F726AF6176}"/>
            </c:ext>
          </c:extLst>
        </c:ser>
        <c:ser>
          <c:idx val="2"/>
          <c:order val="2"/>
          <c:tx>
            <c:strRef>
              <c:f>Sheet15!$D$3:$D$4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Sheet15!$D$5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69-4CD9-95F2-51F726AF6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1097568"/>
        <c:axId val="373026640"/>
      </c:barChart>
      <c:catAx>
        <c:axId val="42109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26640"/>
        <c:crosses val="autoZero"/>
        <c:auto val="1"/>
        <c:lblAlgn val="ctr"/>
        <c:lblOffset val="100"/>
        <c:noMultiLvlLbl val="0"/>
      </c:catAx>
      <c:valAx>
        <c:axId val="37302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iof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09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Revised.xlsx]Sheet11!PivotTable7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Old</a:t>
            </a:r>
            <a:r>
              <a:rPr lang="en-US" sz="1050" baseline="0"/>
              <a:t> Customer Job Industry Distribution</a:t>
            </a:r>
            <a:endParaRPr lang="en-US" sz="105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57-4323-9655-08412650E18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857-4323-9655-08412650E18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857-4323-9655-08412650E18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857-4323-9655-08412650E18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857-4323-9655-08412650E18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857-4323-9655-08412650E18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857-4323-9655-08412650E18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857-4323-9655-08412650E18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857-4323-9655-08412650E1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Sheet11!$B$4:$B$13</c:f>
              <c:numCache>
                <c:formatCode>General</c:formatCode>
                <c:ptCount val="9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267</c:v>
                </c:pt>
                <c:pt idx="7">
                  <c:v>358</c:v>
                </c:pt>
                <c:pt idx="8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857-4323-9655-08412650E18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94591245324351"/>
          <c:y val="0.17460342615403429"/>
          <c:w val="0.32629107981220656"/>
          <c:h val="0.744264102886883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Revised.xlsx]Sheet12!PivotTable8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New</a:t>
            </a:r>
            <a:r>
              <a:rPr lang="en-US" sz="1050" baseline="0"/>
              <a:t> Customer Job Industry Distribution</a:t>
            </a:r>
            <a:endParaRPr lang="en-US" sz="105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D3-4C45-ADCC-B56ACCBDDEF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D3-4C45-ADCC-B56ACCBDDEF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AD3-4C45-ADCC-B56ACCBDDEF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AD3-4C45-ADCC-B56ACCBDDEF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AD3-4C45-ADCC-B56ACCBDDEF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AD3-4C45-ADCC-B56ACCBDDEF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AD3-4C45-ADCC-B56ACCBDDEF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AD3-4C45-ADCC-B56ACCBDDEF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AD3-4C45-ADCC-B56ACCBDDE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Sheet12!$B$4:$B$13</c:f>
              <c:numCache>
                <c:formatCode>General</c:formatCode>
                <c:ptCount val="9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50</c:v>
                </c:pt>
                <c:pt idx="5">
                  <c:v>199</c:v>
                </c:pt>
                <c:pt idx="6">
                  <c:v>64</c:v>
                </c:pt>
                <c:pt idx="7">
                  <c:v>78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AD3-4C45-ADCC-B56ACCBDDEF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74999999999998"/>
          <c:y val="0.24306321084864391"/>
          <c:w val="0.28958333333333336"/>
          <c:h val="0.6582232429279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Revised.xlsx]Sheet5!PivotTable2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Wealth Segment By Age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3-4CA4-8081-0BAA656DC330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3-4CA4-8081-0BAA656DC330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3-4CA4-8081-0BAA656DC3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2567568"/>
        <c:axId val="358757584"/>
      </c:barChart>
      <c:catAx>
        <c:axId val="37256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Wealth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57584"/>
        <c:crosses val="autoZero"/>
        <c:auto val="1"/>
        <c:lblAlgn val="ctr"/>
        <c:lblOffset val="100"/>
        <c:noMultiLvlLbl val="0"/>
      </c:catAx>
      <c:valAx>
        <c:axId val="35875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people in each age category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1.8623284678169112E-2"/>
              <c:y val="0.11127569649076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34044537511993"/>
          <c:y val="0.38182354405823199"/>
          <c:w val="0.20269209111625328"/>
          <c:h val="0.26491674675948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Revised.xlsx]Sheet9!PivotTable5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 Wealth Segment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Sheet9!$B$5</c:f>
              <c:numCache>
                <c:formatCode>General</c:formatCode>
                <c:ptCount val="1"/>
                <c:pt idx="0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1-44B8-B07B-D43335ADE67A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Sheet9!$C$5</c:f>
              <c:numCache>
                <c:formatCode>General</c:formatCode>
                <c:ptCount val="1"/>
                <c:pt idx="0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1-44B8-B07B-D43335ADE67A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Sheet9!$D$5</c:f>
              <c:numCache>
                <c:formatCode>General</c:formatCode>
                <c:ptCount val="1"/>
                <c:pt idx="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D1-44B8-B07B-D43335ADE67A}"/>
            </c:ext>
          </c:extLst>
        </c:ser>
        <c:ser>
          <c:idx val="3"/>
          <c:order val="3"/>
          <c:tx>
            <c:strRef>
              <c:f>Sheet9!$E$3:$E$4</c:f>
              <c:strCache>
                <c:ptCount val="1"/>
                <c:pt idx="0">
                  <c:v>Trek Bicycles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Sheet9!$E$5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3-11D1-44B8-B07B-D43335ADE6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5915840"/>
        <c:axId val="382977264"/>
      </c:barChart>
      <c:catAx>
        <c:axId val="204591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977264"/>
        <c:crosses val="autoZero"/>
        <c:auto val="1"/>
        <c:lblAlgn val="ctr"/>
        <c:lblOffset val="100"/>
        <c:noMultiLvlLbl val="0"/>
      </c:catAx>
      <c:valAx>
        <c:axId val="3829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91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 Revised.xlsx]Sheet16!PivotTable12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</a:t>
            </a:r>
            <a:r>
              <a:rPr lang="en-IN" baseline="0"/>
              <a:t> of Cars owned in each state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Sheet16!$B$3:$B$4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Sheet16!$B$5:$B$8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A-461A-ABB3-65BB135C188F}"/>
            </c:ext>
          </c:extLst>
        </c:ser>
        <c:ser>
          <c:idx val="1"/>
          <c:order val="1"/>
          <c:tx>
            <c:strRef>
              <c:f>Sheet16!$C$3:$C$4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Sheet16!$C$5:$C$8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DA-461A-ABB3-65BB135C1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660048"/>
        <c:axId val="373038160"/>
      </c:barChart>
      <c:catAx>
        <c:axId val="673660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</a:t>
                </a:r>
                <a:r>
                  <a:rPr lang="en-IN" baseline="0"/>
                  <a:t> names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38160"/>
        <c:crosses val="autoZero"/>
        <c:auto val="1"/>
        <c:lblAlgn val="ctr"/>
        <c:lblOffset val="100"/>
        <c:noMultiLvlLbl val="0"/>
      </c:catAx>
      <c:valAx>
        <c:axId val="37303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cars owned or not owned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9451137884872823E-2"/>
              <c:y val="8.842592592592592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66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9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Rishav Sinha	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RMF Segmentation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15753" y="2149226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RMF Analysis is used to determine which customers a business should target to increase its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RMF model shows customers that have displayed high levels of engagement with the business in the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EC9214-2DA2-4C97-876E-4886DAF20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047573"/>
              </p:ext>
            </p:extLst>
          </p:nvPr>
        </p:nvGraphicFramePr>
        <p:xfrm>
          <a:off x="4250353" y="1656993"/>
          <a:ext cx="4577810" cy="285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74898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All supporting items are in that attachment.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36849" y="974063"/>
            <a:ext cx="8886701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and recommend Top 1000 Customer to Target from Dataset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43928"/>
            <a:ext cx="4459965" cy="311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Outline of Problem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Their marketing team is looking to boost business sales by analysing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Using the 3 datasets provided the aim is to analyze and recommend 1000 customers that Sprocket Central should target to drive higher value for the company.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sz="1100" dirty="0"/>
              <a:t>This will be done with the three phases of: Data exploration, Model development and Interpretation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5EFD5A32-25C3-C45A-74BB-0E60052492F6}"/>
              </a:ext>
            </a:extLst>
          </p:cNvPr>
          <p:cNvSpPr/>
          <p:nvPr/>
        </p:nvSpPr>
        <p:spPr>
          <a:xfrm>
            <a:off x="4549203" y="1643928"/>
            <a:ext cx="4459965" cy="250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Contents of Data Analysis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New and Old customer age distributions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Bike related purchases over the last 3 years by gender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Job industry distributions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Wealth segmentation by age category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Number of cars owned and not owned by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dirty="0"/>
              <a:t>RFM analysis and customer classification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21055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 and ‘Clean Up’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4" y="1965287"/>
            <a:ext cx="4242989" cy="290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400" b="1" dirty="0"/>
              <a:t>Key Issues for Data Quality Assessment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Accuracy: Correct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Completeness: Data fields with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Consistency: Values up to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Relevancy: Data items with value Meta-Data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Validity: Data containing Allowable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Uniqueness: Records that are Duplicated</a:t>
            </a:r>
          </a:p>
          <a:p>
            <a:pPr>
              <a:lnSpc>
                <a:spcPct val="150000"/>
              </a:lnSpc>
            </a:pP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sz="900" dirty="0"/>
              <a:t>An in-depth analysis has been sent via mail.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1808F-1F48-1EF3-27F6-C15A7C47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185262"/>
            <a:ext cx="4603901" cy="21287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3497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81877" y="826193"/>
            <a:ext cx="5575843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633230" y="1717630"/>
            <a:ext cx="4134600" cy="314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customers are aged between 40-49 in 'New.’ In 'Old' majority of customers are  aged between 40-49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lowest age groups are under 20 and 80+ for both 'New' and 'Old' customer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'New' customer list suggests that age groups 20-29 and 40-69 are most populated.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•     The 'Old' customer list suggests 20-69.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is a steep drop of customers in the 30-39 age group in 'New.’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2B3BB43-56DF-45AE-8D7C-CB1AF4EBD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148330"/>
              </p:ext>
            </p:extLst>
          </p:nvPr>
        </p:nvGraphicFramePr>
        <p:xfrm>
          <a:off x="5219182" y="826193"/>
          <a:ext cx="3742941" cy="2161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7D5928-8BD8-499E-B874-B33428394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012209"/>
              </p:ext>
            </p:extLst>
          </p:nvPr>
        </p:nvGraphicFramePr>
        <p:xfrm>
          <a:off x="5219182" y="2891150"/>
          <a:ext cx="3742941" cy="2161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6" y="1083299"/>
            <a:ext cx="4855171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over last 3 years by gender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72058" cy="229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 the last three years about 50% of bike related purchases were made by females to 48% of purchases made by males. Approximately 2% were made by unknown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Numerically, females </a:t>
            </a:r>
            <a:r>
              <a:rPr lang="en-US" sz="1100" dirty="0"/>
              <a:t>purchases</a:t>
            </a:r>
            <a:r>
              <a:rPr lang="en-US" sz="1200" dirty="0"/>
              <a:t> almost 10 000 more than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Females make up majority of bike related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2E6639A-0342-4D0B-B70B-C8D0B604F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18491"/>
              </p:ext>
            </p:extLst>
          </p:nvPr>
        </p:nvGraphicFramePr>
        <p:xfrm>
          <a:off x="4572000" y="840000"/>
          <a:ext cx="4366974" cy="2146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CB1CAE-4184-43E5-9B25-98B40D85F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188801"/>
              </p:ext>
            </p:extLst>
          </p:nvPr>
        </p:nvGraphicFramePr>
        <p:xfrm>
          <a:off x="4826307" y="2986231"/>
          <a:ext cx="3944318" cy="222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4366975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'New' Customers are in Manufacturing and Financial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smallest number of customers are in Agriculture and Telecommunications at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Similar pattern in 'Old' customer list, at 20% and 19% in Manufacturing and Financial Services respectively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5E3C3E-CAC0-40B6-BED2-AAB14B262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178591"/>
              </p:ext>
            </p:extLst>
          </p:nvPr>
        </p:nvGraphicFramePr>
        <p:xfrm>
          <a:off x="4847173" y="756384"/>
          <a:ext cx="4152178" cy="227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2E1FAA-5B82-4DFE-A1D0-0FE17E57B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968631"/>
              </p:ext>
            </p:extLst>
          </p:nvPr>
        </p:nvGraphicFramePr>
        <p:xfrm>
          <a:off x="5031176" y="2923433"/>
          <a:ext cx="3784171" cy="227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20860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all age categories the largest number of customers are classified as 'Mass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﻿﻿The next category is the 'High Net Worth'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'Affluent Customer' can outperforms the 'High Net Worth' customer in the 40-49 age group.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3BF69F3-AAB1-4855-92E7-884839CE4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041983"/>
              </p:ext>
            </p:extLst>
          </p:nvPr>
        </p:nvGraphicFramePr>
        <p:xfrm>
          <a:off x="5122189" y="852495"/>
          <a:ext cx="3949004" cy="2386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D65FED6-0A46-4518-A0BD-B06702CDD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186141"/>
              </p:ext>
            </p:extLst>
          </p:nvPr>
        </p:nvGraphicFramePr>
        <p:xfrm>
          <a:off x="5185874" y="3055480"/>
          <a:ext cx="3753101" cy="200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60712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NSW has the largest amount of people that do not own a car. NSW seems to have a higher number of people from which data was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Victoria is also split quite evenly. But both numbers are significantly lower than those of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﻿QLD has a relatively high number of customers that own a car.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22CCBAE-9240-41F6-BE56-C9875F3D7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89157"/>
              </p:ext>
            </p:extLst>
          </p:nvPr>
        </p:nvGraphicFramePr>
        <p:xfrm>
          <a:off x="4284797" y="1842925"/>
          <a:ext cx="4743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24554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681</Words>
  <Application>Microsoft Office PowerPoint</Application>
  <PresentationFormat>On-screen Show (16:9)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RISHAV SINHA</dc:creator>
  <cp:lastModifiedBy>Rishav Sinha</cp:lastModifiedBy>
  <cp:revision>5</cp:revision>
  <dcterms:modified xsi:type="dcterms:W3CDTF">2023-03-22T06:18:50Z</dcterms:modified>
</cp:coreProperties>
</file>