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832EBD-7C08-4270-9F7D-560E5DEF9679}" type="datetimeFigureOut">
              <a:rPr lang="en-IN" smtClean="0"/>
              <a:t>20-05-2024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3C308C0D-CD0E-42C8-B66A-1C55847FF10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2196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832EBD-7C08-4270-9F7D-560E5DEF9679}"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308C0D-CD0E-42C8-B66A-1C55847FF10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5250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832EBD-7C08-4270-9F7D-560E5DEF9679}"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308C0D-CD0E-42C8-B66A-1C55847FF10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1787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832EBD-7C08-4270-9F7D-560E5DEF9679}"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308C0D-CD0E-42C8-B66A-1C55847FF10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3957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832EBD-7C08-4270-9F7D-560E5DEF9679}"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308C0D-CD0E-42C8-B66A-1C55847FF10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7469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832EBD-7C08-4270-9F7D-560E5DEF9679}" type="datetimeFigureOut">
              <a:rPr lang="en-IN" smtClean="0"/>
              <a:t>20-05-2024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308C0D-CD0E-42C8-B66A-1C55847FF10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039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832EBD-7C08-4270-9F7D-560E5DEF9679}" type="datetimeFigureOut">
              <a:rPr lang="en-IN" smtClean="0"/>
              <a:t>20-05-2024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308C0D-CD0E-42C8-B66A-1C55847FF10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9302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832EBD-7C08-4270-9F7D-560E5DEF9679}" type="datetimeFigureOut">
              <a:rPr lang="en-IN" smtClean="0"/>
              <a:t>20-05-2024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308C0D-CD0E-42C8-B66A-1C55847FF10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8691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832EBD-7C08-4270-9F7D-560E5DEF9679}" type="datetimeFigureOut">
              <a:rPr lang="en-IN" smtClean="0"/>
              <a:t>20-05-2024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308C0D-CD0E-42C8-B66A-1C55847FF10F}" type="slidenum">
              <a:rPr lang="en-IN" smtClean="0"/>
              <a:t>‹#›</a:t>
            </a:fld>
            <a:endParaRPr lang="en-IN"/>
          </a:p>
        </p:txBody>
      </p:sp>
    </p:spTree>
    <p:extLst>
      <p:ext uri="{BB962C8B-B14F-4D97-AF65-F5344CB8AC3E}">
        <p14:creationId xmlns:p14="http://schemas.microsoft.com/office/powerpoint/2010/main" val="1432499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832EBD-7C08-4270-9F7D-560E5DEF9679}" type="datetimeFigureOut">
              <a:rPr lang="en-IN" smtClean="0"/>
              <a:t>20-05-2024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308C0D-CD0E-42C8-B66A-1C55847FF10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9875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832EBD-7C08-4270-9F7D-560E5DEF9679}" type="datetimeFigureOut">
              <a:rPr lang="en-IN" smtClean="0"/>
              <a:t>20-05-2024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3C308C0D-CD0E-42C8-B66A-1C55847FF10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6375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832EBD-7C08-4270-9F7D-560E5DEF9679}" type="datetimeFigureOut">
              <a:rPr lang="en-IN" smtClean="0"/>
              <a:t>20-05-2024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C308C0D-CD0E-42C8-B66A-1C55847FF10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5822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usensa.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df.a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5EAA9-3462-4044-99F7-68E5A2AA40A9}"/>
              </a:ext>
            </a:extLst>
          </p:cNvPr>
          <p:cNvSpPr>
            <a:spLocks noGrp="1"/>
          </p:cNvSpPr>
          <p:nvPr>
            <p:ph type="title"/>
          </p:nvPr>
        </p:nvSpPr>
        <p:spPr/>
        <p:txBody>
          <a:bodyPr/>
          <a:lstStyle/>
          <a:p>
            <a:r>
              <a:rPr lang="en-IN" b="1" dirty="0"/>
              <a:t>Market Analysis Report: OpenAI Applications</a:t>
            </a:r>
            <a:endParaRPr lang="en-IN" dirty="0"/>
          </a:p>
        </p:txBody>
      </p:sp>
      <p:sp>
        <p:nvSpPr>
          <p:cNvPr id="3" name="Content Placeholder 2">
            <a:extLst>
              <a:ext uri="{FF2B5EF4-FFF2-40B4-BE49-F238E27FC236}">
                <a16:creationId xmlns:a16="http://schemas.microsoft.com/office/drawing/2014/main" id="{957E2FF2-A4BF-4A79-89F7-FEC85FB151FC}"/>
              </a:ext>
            </a:extLst>
          </p:cNvPr>
          <p:cNvSpPr>
            <a:spLocks noGrp="1"/>
          </p:cNvSpPr>
          <p:nvPr>
            <p:ph idx="1"/>
          </p:nvPr>
        </p:nvSpPr>
        <p:spPr/>
        <p:txBody>
          <a:bodyPr>
            <a:normAutofit fontScale="92500" lnSpcReduction="20000"/>
          </a:bodyPr>
          <a:lstStyle/>
          <a:p>
            <a:pPr marL="0" indent="0">
              <a:buNone/>
            </a:pPr>
            <a:r>
              <a:rPr lang="en-IN" b="1" dirty="0"/>
              <a:t>Industry Identification</a:t>
            </a:r>
          </a:p>
          <a:p>
            <a:pPr marL="0" indent="0">
              <a:buNone/>
            </a:pPr>
            <a:r>
              <a:rPr lang="en-US" b="1" dirty="0"/>
              <a:t>Healthcare Industry:</a:t>
            </a:r>
            <a:endParaRPr lang="en-US" dirty="0"/>
          </a:p>
          <a:p>
            <a:pPr lvl="1"/>
            <a:r>
              <a:rPr lang="en-US" dirty="0"/>
              <a:t>Justification: The healthcare industry is witnessing a surge in the adoption of AI technologies to enhance patient care, streamline operations, and improve outcomes. OpenAI applications can significantly impact areas such as medical imaging, drug discovery, personalized medicine, and healthcare analytics.</a:t>
            </a:r>
          </a:p>
          <a:p>
            <a:r>
              <a:rPr lang="en-US" b="1" dirty="0"/>
              <a:t>Legal Industry:</a:t>
            </a:r>
            <a:endParaRPr lang="en-US" dirty="0"/>
          </a:p>
          <a:p>
            <a:pPr lvl="1"/>
            <a:r>
              <a:rPr lang="en-US" dirty="0"/>
              <a:t>Justification: The legal sector is undergoing a transformation with the integration of AI technologies to automate repetitive tasks, analyze vast amounts of legal data, and provide insights for legal professionals. OpenAI applications can be utilized for tasks like contract review, legal research, document summarization, and case prediction.</a:t>
            </a:r>
          </a:p>
          <a:p>
            <a:endParaRPr lang="en-IN" sz="1600" dirty="0"/>
          </a:p>
        </p:txBody>
      </p:sp>
    </p:spTree>
    <p:extLst>
      <p:ext uri="{BB962C8B-B14F-4D97-AF65-F5344CB8AC3E}">
        <p14:creationId xmlns:p14="http://schemas.microsoft.com/office/powerpoint/2010/main" val="162323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E15B0-4E27-4348-8312-44FD84594037}"/>
              </a:ext>
            </a:extLst>
          </p:cNvPr>
          <p:cNvSpPr>
            <a:spLocks noGrp="1"/>
          </p:cNvSpPr>
          <p:nvPr>
            <p:ph type="title"/>
          </p:nvPr>
        </p:nvSpPr>
        <p:spPr>
          <a:xfrm>
            <a:off x="268941" y="161366"/>
            <a:ext cx="11084859" cy="618564"/>
          </a:xfrm>
        </p:spPr>
        <p:txBody>
          <a:bodyPr>
            <a:normAutofit/>
          </a:bodyPr>
          <a:lstStyle/>
          <a:p>
            <a:r>
              <a:rPr lang="en-IN" b="1" dirty="0"/>
              <a:t>SWOT Analysis</a:t>
            </a:r>
            <a:endParaRPr lang="en-IN" dirty="0"/>
          </a:p>
        </p:txBody>
      </p:sp>
      <p:sp>
        <p:nvSpPr>
          <p:cNvPr id="3" name="Content Placeholder 2">
            <a:extLst>
              <a:ext uri="{FF2B5EF4-FFF2-40B4-BE49-F238E27FC236}">
                <a16:creationId xmlns:a16="http://schemas.microsoft.com/office/drawing/2014/main" id="{10C73ED7-760D-4EA3-A819-89C36295A405}"/>
              </a:ext>
            </a:extLst>
          </p:cNvPr>
          <p:cNvSpPr>
            <a:spLocks noGrp="1"/>
          </p:cNvSpPr>
          <p:nvPr>
            <p:ph idx="1"/>
          </p:nvPr>
        </p:nvSpPr>
        <p:spPr>
          <a:xfrm>
            <a:off x="107577" y="779930"/>
            <a:ext cx="11084859" cy="5468470"/>
          </a:xfrm>
        </p:spPr>
        <p:txBody>
          <a:bodyPr>
            <a:normAutofit/>
          </a:bodyPr>
          <a:lstStyle/>
          <a:p>
            <a:pPr marL="0" indent="0">
              <a:buNone/>
            </a:pPr>
            <a:r>
              <a:rPr lang="en-US" sz="2400" b="1" dirty="0"/>
              <a:t>For </a:t>
            </a:r>
            <a:r>
              <a:rPr lang="en-US" sz="2400" b="1" dirty="0" err="1"/>
              <a:t>Docusensa</a:t>
            </a:r>
            <a:r>
              <a:rPr lang="en-US" sz="2400" b="1" dirty="0"/>
              <a:t> (</a:t>
            </a:r>
            <a:r>
              <a:rPr lang="en-US" sz="2400" dirty="0">
                <a:hlinkClick r:id="rId2"/>
              </a:rPr>
              <a:t>https://docusensa.com/</a:t>
            </a:r>
            <a:r>
              <a:rPr lang="en-US" sz="2400" b="1" dirty="0"/>
              <a:t>):</a:t>
            </a:r>
            <a:endParaRPr lang="en-US" sz="2400" dirty="0"/>
          </a:p>
          <a:p>
            <a:endParaRPr lang="en-IN" sz="1600" dirty="0"/>
          </a:p>
        </p:txBody>
      </p:sp>
      <p:graphicFrame>
        <p:nvGraphicFramePr>
          <p:cNvPr id="5" name="Table 4">
            <a:extLst>
              <a:ext uri="{FF2B5EF4-FFF2-40B4-BE49-F238E27FC236}">
                <a16:creationId xmlns:a16="http://schemas.microsoft.com/office/drawing/2014/main" id="{2DE30506-9DE5-4528-8CEC-61373E6DE620}"/>
              </a:ext>
            </a:extLst>
          </p:cNvPr>
          <p:cNvGraphicFramePr>
            <a:graphicFrameLocks noGrp="1"/>
          </p:cNvGraphicFramePr>
          <p:nvPr>
            <p:extLst>
              <p:ext uri="{D42A27DB-BD31-4B8C-83A1-F6EECF244321}">
                <p14:modId xmlns:p14="http://schemas.microsoft.com/office/powerpoint/2010/main" val="71095973"/>
              </p:ext>
            </p:extLst>
          </p:nvPr>
        </p:nvGraphicFramePr>
        <p:xfrm>
          <a:off x="466165" y="1398494"/>
          <a:ext cx="10887636" cy="5286894"/>
        </p:xfrm>
        <a:graphic>
          <a:graphicData uri="http://schemas.openxmlformats.org/drawingml/2006/table">
            <a:tbl>
              <a:tblPr firstRow="1" bandRow="1">
                <a:tableStyleId>{5C22544A-7EE6-4342-B048-85BDC9FD1C3A}</a:tableStyleId>
              </a:tblPr>
              <a:tblGrid>
                <a:gridCol w="2721909">
                  <a:extLst>
                    <a:ext uri="{9D8B030D-6E8A-4147-A177-3AD203B41FA5}">
                      <a16:colId xmlns:a16="http://schemas.microsoft.com/office/drawing/2014/main" val="2453383367"/>
                    </a:ext>
                  </a:extLst>
                </a:gridCol>
                <a:gridCol w="2721909">
                  <a:extLst>
                    <a:ext uri="{9D8B030D-6E8A-4147-A177-3AD203B41FA5}">
                      <a16:colId xmlns:a16="http://schemas.microsoft.com/office/drawing/2014/main" val="3509247358"/>
                    </a:ext>
                  </a:extLst>
                </a:gridCol>
                <a:gridCol w="2721909">
                  <a:extLst>
                    <a:ext uri="{9D8B030D-6E8A-4147-A177-3AD203B41FA5}">
                      <a16:colId xmlns:a16="http://schemas.microsoft.com/office/drawing/2014/main" val="1257441528"/>
                    </a:ext>
                  </a:extLst>
                </a:gridCol>
                <a:gridCol w="2721909">
                  <a:extLst>
                    <a:ext uri="{9D8B030D-6E8A-4147-A177-3AD203B41FA5}">
                      <a16:colId xmlns:a16="http://schemas.microsoft.com/office/drawing/2014/main" val="3612396145"/>
                    </a:ext>
                  </a:extLst>
                </a:gridCol>
              </a:tblGrid>
              <a:tr h="332182">
                <a:tc>
                  <a:txBody>
                    <a:bodyPr/>
                    <a:lstStyle/>
                    <a:p>
                      <a:pPr fontAlgn="b"/>
                      <a:r>
                        <a:rPr lang="en-IN" b="1" dirty="0">
                          <a:effectLst/>
                        </a:rPr>
                        <a:t>Strengths</a:t>
                      </a:r>
                    </a:p>
                  </a:txBody>
                  <a:tcPr anchor="b"/>
                </a:tc>
                <a:tc>
                  <a:txBody>
                    <a:bodyPr/>
                    <a:lstStyle/>
                    <a:p>
                      <a:pPr fontAlgn="b"/>
                      <a:r>
                        <a:rPr lang="en-IN" b="1">
                          <a:effectLst/>
                        </a:rPr>
                        <a:t>Weaknesses</a:t>
                      </a:r>
                    </a:p>
                  </a:txBody>
                  <a:tcPr anchor="b"/>
                </a:tc>
                <a:tc>
                  <a:txBody>
                    <a:bodyPr/>
                    <a:lstStyle/>
                    <a:p>
                      <a:pPr fontAlgn="b"/>
                      <a:r>
                        <a:rPr lang="en-IN" b="1">
                          <a:effectLst/>
                        </a:rPr>
                        <a:t>Opportunities</a:t>
                      </a:r>
                    </a:p>
                  </a:txBody>
                  <a:tcPr anchor="b"/>
                </a:tc>
                <a:tc>
                  <a:txBody>
                    <a:bodyPr/>
                    <a:lstStyle/>
                    <a:p>
                      <a:pPr fontAlgn="b"/>
                      <a:r>
                        <a:rPr lang="en-IN" b="1" dirty="0">
                          <a:effectLst/>
                        </a:rPr>
                        <a:t>Threats</a:t>
                      </a:r>
                    </a:p>
                  </a:txBody>
                  <a:tcPr anchor="b"/>
                </a:tc>
                <a:extLst>
                  <a:ext uri="{0D108BD9-81ED-4DB2-BD59-A6C34878D82A}">
                    <a16:rowId xmlns:a16="http://schemas.microsoft.com/office/drawing/2014/main" val="4032360529"/>
                  </a:ext>
                </a:extLst>
              </a:tr>
              <a:tr h="1543885">
                <a:tc>
                  <a:txBody>
                    <a:bodyPr/>
                    <a:lstStyle/>
                    <a:p>
                      <a:pPr fontAlgn="base"/>
                      <a:r>
                        <a:rPr lang="en-US" dirty="0">
                          <a:effectLst/>
                        </a:rPr>
                        <a:t>Advanced natural language processing capabilities.</a:t>
                      </a:r>
                    </a:p>
                  </a:txBody>
                  <a:tcPr anchor="ctr"/>
                </a:tc>
                <a:tc>
                  <a:txBody>
                    <a:bodyPr/>
                    <a:lstStyle/>
                    <a:p>
                      <a:pPr fontAlgn="base"/>
                      <a:r>
                        <a:rPr lang="en-US">
                          <a:effectLst/>
                        </a:rPr>
                        <a:t>- Dependence on quality input data for accurate results.</a:t>
                      </a:r>
                    </a:p>
                  </a:txBody>
                  <a:tcPr anchor="ctr"/>
                </a:tc>
                <a:tc>
                  <a:txBody>
                    <a:bodyPr/>
                    <a:lstStyle/>
                    <a:p>
                      <a:pPr fontAlgn="base"/>
                      <a:r>
                        <a:rPr lang="en-US">
                          <a:effectLst/>
                        </a:rPr>
                        <a:t>- Expansion into various industries beyond legal and healthcare.</a:t>
                      </a:r>
                    </a:p>
                  </a:txBody>
                  <a:tcPr anchor="ctr"/>
                </a:tc>
                <a:tc>
                  <a:txBody>
                    <a:bodyPr/>
                    <a:lstStyle/>
                    <a:p>
                      <a:pPr fontAlgn="base"/>
                      <a:r>
                        <a:rPr lang="en-US">
                          <a:effectLst/>
                        </a:rPr>
                        <a:t>- Competition from established document management software providers.</a:t>
                      </a:r>
                    </a:p>
                  </a:txBody>
                  <a:tcPr anchor="ctr"/>
                </a:tc>
                <a:extLst>
                  <a:ext uri="{0D108BD9-81ED-4DB2-BD59-A6C34878D82A}">
                    <a16:rowId xmlns:a16="http://schemas.microsoft.com/office/drawing/2014/main" val="3090060360"/>
                  </a:ext>
                </a:extLst>
              </a:tr>
              <a:tr h="1543885">
                <a:tc>
                  <a:txBody>
                    <a:bodyPr/>
                    <a:lstStyle/>
                    <a:p>
                      <a:pPr fontAlgn="base"/>
                      <a:r>
                        <a:rPr lang="en-IN" dirty="0">
                          <a:effectLst/>
                        </a:rPr>
                        <a:t>- Efficient document summarization and extraction.</a:t>
                      </a:r>
                    </a:p>
                  </a:txBody>
                  <a:tcPr anchor="ctr"/>
                </a:tc>
                <a:tc>
                  <a:txBody>
                    <a:bodyPr/>
                    <a:lstStyle/>
                    <a:p>
                      <a:pPr fontAlgn="base"/>
                      <a:r>
                        <a:rPr lang="en-US" dirty="0">
                          <a:effectLst/>
                        </a:rPr>
                        <a:t>- Limited customization options for specific industry needs.</a:t>
                      </a:r>
                    </a:p>
                  </a:txBody>
                  <a:tcPr anchor="ctr"/>
                </a:tc>
                <a:tc>
                  <a:txBody>
                    <a:bodyPr/>
                    <a:lstStyle/>
                    <a:p>
                      <a:pPr fontAlgn="base"/>
                      <a:r>
                        <a:rPr lang="en-US">
                          <a:effectLst/>
                        </a:rPr>
                        <a:t>- Development of specialized versions tailored for specific use cases.</a:t>
                      </a:r>
                    </a:p>
                  </a:txBody>
                  <a:tcPr anchor="ctr"/>
                </a:tc>
                <a:tc>
                  <a:txBody>
                    <a:bodyPr/>
                    <a:lstStyle/>
                    <a:p>
                      <a:pPr fontAlgn="base"/>
                      <a:r>
                        <a:rPr lang="en-US" dirty="0">
                          <a:effectLst/>
                        </a:rPr>
                        <a:t>- Regulatory challenges regarding data handling and privacy.</a:t>
                      </a:r>
                    </a:p>
                  </a:txBody>
                  <a:tcPr anchor="ctr"/>
                </a:tc>
                <a:extLst>
                  <a:ext uri="{0D108BD9-81ED-4DB2-BD59-A6C34878D82A}">
                    <a16:rowId xmlns:a16="http://schemas.microsoft.com/office/drawing/2014/main" val="1716681031"/>
                  </a:ext>
                </a:extLst>
              </a:tr>
              <a:tr h="1833364">
                <a:tc>
                  <a:txBody>
                    <a:bodyPr/>
                    <a:lstStyle/>
                    <a:p>
                      <a:pPr fontAlgn="base"/>
                      <a:r>
                        <a:rPr lang="en-US" dirty="0">
                          <a:effectLst/>
                        </a:rPr>
                        <a:t>- Integration with existing document management systems.</a:t>
                      </a:r>
                    </a:p>
                  </a:txBody>
                  <a:tcPr anchor="ctr"/>
                </a:tc>
                <a:tc>
                  <a:txBody>
                    <a:bodyPr/>
                    <a:lstStyle/>
                    <a:p>
                      <a:pPr fontAlgn="base"/>
                      <a:r>
                        <a:rPr lang="en-US" dirty="0">
                          <a:effectLst/>
                        </a:rPr>
                        <a:t>- Potential concerns regarding data privacy and security.</a:t>
                      </a:r>
                    </a:p>
                  </a:txBody>
                  <a:tcPr anchor="ctr"/>
                </a:tc>
                <a:tc>
                  <a:txBody>
                    <a:bodyPr/>
                    <a:lstStyle/>
                    <a:p>
                      <a:pPr fontAlgn="base"/>
                      <a:r>
                        <a:rPr lang="en-US">
                          <a:effectLst/>
                        </a:rPr>
                        <a:t>- Integration with emerging technologies like blockchain for enhanced security.</a:t>
                      </a:r>
                    </a:p>
                  </a:txBody>
                  <a:tcPr anchor="ctr"/>
                </a:tc>
                <a:tc>
                  <a:txBody>
                    <a:bodyPr/>
                    <a:lstStyle/>
                    <a:p>
                      <a:pPr fontAlgn="base"/>
                      <a:r>
                        <a:rPr lang="en-US" dirty="0">
                          <a:effectLst/>
                        </a:rPr>
                        <a:t>- Negative perception or resistance from users towards AI-driven document processing.</a:t>
                      </a:r>
                    </a:p>
                  </a:txBody>
                  <a:tcPr anchor="ctr"/>
                </a:tc>
                <a:extLst>
                  <a:ext uri="{0D108BD9-81ED-4DB2-BD59-A6C34878D82A}">
                    <a16:rowId xmlns:a16="http://schemas.microsoft.com/office/drawing/2014/main" val="35623573"/>
                  </a:ext>
                </a:extLst>
              </a:tr>
            </a:tbl>
          </a:graphicData>
        </a:graphic>
      </p:graphicFrame>
    </p:spTree>
    <p:extLst>
      <p:ext uri="{BB962C8B-B14F-4D97-AF65-F5344CB8AC3E}">
        <p14:creationId xmlns:p14="http://schemas.microsoft.com/office/powerpoint/2010/main" val="1359913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F0A70-B5A9-4ADC-8934-EFE31C8FC7B9}"/>
              </a:ext>
            </a:extLst>
          </p:cNvPr>
          <p:cNvSpPr>
            <a:spLocks noGrp="1"/>
          </p:cNvSpPr>
          <p:nvPr>
            <p:ph type="title"/>
          </p:nvPr>
        </p:nvSpPr>
        <p:spPr>
          <a:xfrm>
            <a:off x="838200" y="134471"/>
            <a:ext cx="10515600" cy="851647"/>
          </a:xfrm>
        </p:spPr>
        <p:txBody>
          <a:bodyPr>
            <a:normAutofit/>
          </a:bodyPr>
          <a:lstStyle/>
          <a:p>
            <a:r>
              <a:rPr lang="en-IN" b="1" dirty="0"/>
              <a:t>SWOT Analysis</a:t>
            </a:r>
          </a:p>
        </p:txBody>
      </p:sp>
      <p:sp>
        <p:nvSpPr>
          <p:cNvPr id="3" name="Content Placeholder 2">
            <a:extLst>
              <a:ext uri="{FF2B5EF4-FFF2-40B4-BE49-F238E27FC236}">
                <a16:creationId xmlns:a16="http://schemas.microsoft.com/office/drawing/2014/main" id="{4B7BC937-D00C-4CEE-A3AB-D43E900FC8F9}"/>
              </a:ext>
            </a:extLst>
          </p:cNvPr>
          <p:cNvSpPr>
            <a:spLocks noGrp="1"/>
          </p:cNvSpPr>
          <p:nvPr>
            <p:ph idx="1"/>
          </p:nvPr>
        </p:nvSpPr>
        <p:spPr>
          <a:xfrm>
            <a:off x="838200" y="923365"/>
            <a:ext cx="10515600" cy="5253598"/>
          </a:xfrm>
        </p:spPr>
        <p:txBody>
          <a:bodyPr>
            <a:normAutofit/>
          </a:bodyPr>
          <a:lstStyle/>
          <a:p>
            <a:pPr marL="0" indent="0">
              <a:buNone/>
            </a:pPr>
            <a:r>
              <a:rPr lang="en-IN" sz="2400" b="1" dirty="0"/>
              <a:t>For PDF.ai (</a:t>
            </a:r>
            <a:r>
              <a:rPr lang="en-IN" sz="2400" dirty="0">
                <a:hlinkClick r:id="rId2"/>
              </a:rPr>
              <a:t>https://pdf.ai/</a:t>
            </a:r>
            <a:r>
              <a:rPr lang="en-IN" sz="2400" b="1" dirty="0"/>
              <a:t>):</a:t>
            </a:r>
            <a:endParaRPr lang="en-IN" sz="2400" dirty="0"/>
          </a:p>
          <a:p>
            <a:endParaRPr lang="en-IN" dirty="0"/>
          </a:p>
        </p:txBody>
      </p:sp>
      <p:graphicFrame>
        <p:nvGraphicFramePr>
          <p:cNvPr id="4" name="Table 3">
            <a:extLst>
              <a:ext uri="{FF2B5EF4-FFF2-40B4-BE49-F238E27FC236}">
                <a16:creationId xmlns:a16="http://schemas.microsoft.com/office/drawing/2014/main" id="{B5CEFEE4-2809-4525-A257-8E5A65FC0265}"/>
              </a:ext>
            </a:extLst>
          </p:cNvPr>
          <p:cNvGraphicFramePr>
            <a:graphicFrameLocks noGrp="1"/>
          </p:cNvGraphicFramePr>
          <p:nvPr>
            <p:extLst>
              <p:ext uri="{D42A27DB-BD31-4B8C-83A1-F6EECF244321}">
                <p14:modId xmlns:p14="http://schemas.microsoft.com/office/powerpoint/2010/main" val="1487189471"/>
              </p:ext>
            </p:extLst>
          </p:nvPr>
        </p:nvGraphicFramePr>
        <p:xfrm>
          <a:off x="376517" y="1443318"/>
          <a:ext cx="11474824" cy="5047128"/>
        </p:xfrm>
        <a:graphic>
          <a:graphicData uri="http://schemas.openxmlformats.org/drawingml/2006/table">
            <a:tbl>
              <a:tblPr firstRow="1" bandRow="1">
                <a:tableStyleId>{5C22544A-7EE6-4342-B048-85BDC9FD1C3A}</a:tableStyleId>
              </a:tblPr>
              <a:tblGrid>
                <a:gridCol w="2868706">
                  <a:extLst>
                    <a:ext uri="{9D8B030D-6E8A-4147-A177-3AD203B41FA5}">
                      <a16:colId xmlns:a16="http://schemas.microsoft.com/office/drawing/2014/main" val="780224666"/>
                    </a:ext>
                  </a:extLst>
                </a:gridCol>
                <a:gridCol w="2868706">
                  <a:extLst>
                    <a:ext uri="{9D8B030D-6E8A-4147-A177-3AD203B41FA5}">
                      <a16:colId xmlns:a16="http://schemas.microsoft.com/office/drawing/2014/main" val="3693374353"/>
                    </a:ext>
                  </a:extLst>
                </a:gridCol>
                <a:gridCol w="2868706">
                  <a:extLst>
                    <a:ext uri="{9D8B030D-6E8A-4147-A177-3AD203B41FA5}">
                      <a16:colId xmlns:a16="http://schemas.microsoft.com/office/drawing/2014/main" val="3959442026"/>
                    </a:ext>
                  </a:extLst>
                </a:gridCol>
                <a:gridCol w="2868706">
                  <a:extLst>
                    <a:ext uri="{9D8B030D-6E8A-4147-A177-3AD203B41FA5}">
                      <a16:colId xmlns:a16="http://schemas.microsoft.com/office/drawing/2014/main" val="2848521568"/>
                    </a:ext>
                  </a:extLst>
                </a:gridCol>
              </a:tblGrid>
              <a:tr h="1261782">
                <a:tc>
                  <a:txBody>
                    <a:bodyPr/>
                    <a:lstStyle/>
                    <a:p>
                      <a:pPr fontAlgn="b"/>
                      <a:r>
                        <a:rPr lang="en-IN" b="1" dirty="0">
                          <a:effectLst/>
                        </a:rPr>
                        <a:t>Strengths</a:t>
                      </a:r>
                    </a:p>
                  </a:txBody>
                  <a:tcPr anchor="b"/>
                </a:tc>
                <a:tc>
                  <a:txBody>
                    <a:bodyPr/>
                    <a:lstStyle/>
                    <a:p>
                      <a:pPr fontAlgn="b"/>
                      <a:r>
                        <a:rPr lang="en-IN" b="1">
                          <a:effectLst/>
                        </a:rPr>
                        <a:t>Weaknesses</a:t>
                      </a:r>
                    </a:p>
                  </a:txBody>
                  <a:tcPr anchor="b"/>
                </a:tc>
                <a:tc>
                  <a:txBody>
                    <a:bodyPr/>
                    <a:lstStyle/>
                    <a:p>
                      <a:pPr fontAlgn="b"/>
                      <a:r>
                        <a:rPr lang="en-IN" b="1">
                          <a:effectLst/>
                        </a:rPr>
                        <a:t>Opportunities</a:t>
                      </a:r>
                    </a:p>
                  </a:txBody>
                  <a:tcPr anchor="b"/>
                </a:tc>
                <a:tc>
                  <a:txBody>
                    <a:bodyPr/>
                    <a:lstStyle/>
                    <a:p>
                      <a:pPr fontAlgn="b"/>
                      <a:r>
                        <a:rPr lang="en-IN" b="1" dirty="0">
                          <a:effectLst/>
                        </a:rPr>
                        <a:t>Threats</a:t>
                      </a:r>
                    </a:p>
                  </a:txBody>
                  <a:tcPr anchor="b"/>
                </a:tc>
                <a:extLst>
                  <a:ext uri="{0D108BD9-81ED-4DB2-BD59-A6C34878D82A}">
                    <a16:rowId xmlns:a16="http://schemas.microsoft.com/office/drawing/2014/main" val="1231908335"/>
                  </a:ext>
                </a:extLst>
              </a:tr>
              <a:tr h="1261782">
                <a:tc>
                  <a:txBody>
                    <a:bodyPr/>
                    <a:lstStyle/>
                    <a:p>
                      <a:pPr fontAlgn="base"/>
                      <a:r>
                        <a:rPr lang="en-IN" dirty="0">
                          <a:effectLst/>
                        </a:rPr>
                        <a:t>- Versatile PDF manipulation capabilities.</a:t>
                      </a:r>
                    </a:p>
                  </a:txBody>
                  <a:tcPr anchor="ctr"/>
                </a:tc>
                <a:tc>
                  <a:txBody>
                    <a:bodyPr/>
                    <a:lstStyle/>
                    <a:p>
                      <a:pPr fontAlgn="base"/>
                      <a:r>
                        <a:rPr lang="en-IN">
                          <a:effectLst/>
                        </a:rPr>
                        <a:t>- Accuracy issues in complex document conversions.</a:t>
                      </a:r>
                    </a:p>
                  </a:txBody>
                  <a:tcPr anchor="ctr"/>
                </a:tc>
                <a:tc>
                  <a:txBody>
                    <a:bodyPr/>
                    <a:lstStyle/>
                    <a:p>
                      <a:pPr fontAlgn="base"/>
                      <a:r>
                        <a:rPr lang="en-US">
                          <a:effectLst/>
                        </a:rPr>
                        <a:t>- Collaboration with e-learning platforms for document conversion.</a:t>
                      </a:r>
                    </a:p>
                  </a:txBody>
                  <a:tcPr anchor="ctr"/>
                </a:tc>
                <a:tc>
                  <a:txBody>
                    <a:bodyPr/>
                    <a:lstStyle/>
                    <a:p>
                      <a:pPr fontAlgn="base"/>
                      <a:r>
                        <a:rPr lang="en-US">
                          <a:effectLst/>
                        </a:rPr>
                        <a:t>- Competition from established PDF editing software providers.</a:t>
                      </a:r>
                    </a:p>
                  </a:txBody>
                  <a:tcPr anchor="ctr"/>
                </a:tc>
                <a:extLst>
                  <a:ext uri="{0D108BD9-81ED-4DB2-BD59-A6C34878D82A}">
                    <a16:rowId xmlns:a16="http://schemas.microsoft.com/office/drawing/2014/main" val="3132901161"/>
                  </a:ext>
                </a:extLst>
              </a:tr>
              <a:tr h="1261782">
                <a:tc>
                  <a:txBody>
                    <a:bodyPr/>
                    <a:lstStyle/>
                    <a:p>
                      <a:pPr fontAlgn="base"/>
                      <a:r>
                        <a:rPr lang="en-US">
                          <a:effectLst/>
                        </a:rPr>
                        <a:t>- Seamless conversion between PDF and other formats.</a:t>
                      </a:r>
                    </a:p>
                  </a:txBody>
                  <a:tcPr anchor="ctr"/>
                </a:tc>
                <a:tc>
                  <a:txBody>
                    <a:bodyPr/>
                    <a:lstStyle/>
                    <a:p>
                      <a:pPr fontAlgn="base"/>
                      <a:r>
                        <a:rPr lang="en-US">
                          <a:effectLst/>
                        </a:rPr>
                        <a:t>- Limited support for non-standard PDF structures.</a:t>
                      </a:r>
                    </a:p>
                  </a:txBody>
                  <a:tcPr anchor="ctr"/>
                </a:tc>
                <a:tc>
                  <a:txBody>
                    <a:bodyPr/>
                    <a:lstStyle/>
                    <a:p>
                      <a:pPr fontAlgn="base"/>
                      <a:r>
                        <a:rPr lang="en-US">
                          <a:effectLst/>
                        </a:rPr>
                        <a:t>- Integration with enterprise software for automated workflows.</a:t>
                      </a:r>
                    </a:p>
                  </a:txBody>
                  <a:tcPr anchor="ctr"/>
                </a:tc>
                <a:tc>
                  <a:txBody>
                    <a:bodyPr/>
                    <a:lstStyle/>
                    <a:p>
                      <a:pPr fontAlgn="base"/>
                      <a:r>
                        <a:rPr lang="en-US">
                          <a:effectLst/>
                        </a:rPr>
                        <a:t>- Legal challenges regarding copyright and intellectual property.</a:t>
                      </a:r>
                    </a:p>
                  </a:txBody>
                  <a:tcPr anchor="ctr"/>
                </a:tc>
                <a:extLst>
                  <a:ext uri="{0D108BD9-81ED-4DB2-BD59-A6C34878D82A}">
                    <a16:rowId xmlns:a16="http://schemas.microsoft.com/office/drawing/2014/main" val="2283755462"/>
                  </a:ext>
                </a:extLst>
              </a:tr>
              <a:tr h="1261782">
                <a:tc>
                  <a:txBody>
                    <a:bodyPr/>
                    <a:lstStyle/>
                    <a:p>
                      <a:pPr fontAlgn="base"/>
                      <a:r>
                        <a:rPr lang="en-US">
                          <a:effectLst/>
                        </a:rPr>
                        <a:t>- Integration with cloud storage platforms for enhanced accessibility.</a:t>
                      </a:r>
                    </a:p>
                  </a:txBody>
                  <a:tcPr anchor="ctr"/>
                </a:tc>
                <a:tc>
                  <a:txBody>
                    <a:bodyPr/>
                    <a:lstStyle/>
                    <a:p>
                      <a:pPr fontAlgn="base"/>
                      <a:r>
                        <a:rPr lang="en-US">
                          <a:effectLst/>
                        </a:rPr>
                        <a:t>- Potential compatibility issues with older PDF versions.</a:t>
                      </a:r>
                    </a:p>
                  </a:txBody>
                  <a:tcPr anchor="ctr"/>
                </a:tc>
                <a:tc>
                  <a:txBody>
                    <a:bodyPr/>
                    <a:lstStyle/>
                    <a:p>
                      <a:pPr fontAlgn="base"/>
                      <a:r>
                        <a:rPr lang="en-US">
                          <a:effectLst/>
                        </a:rPr>
                        <a:t>- Development of AI-driven OCR for enhanced text extraction.</a:t>
                      </a:r>
                    </a:p>
                  </a:txBody>
                  <a:tcPr anchor="ctr"/>
                </a:tc>
                <a:tc>
                  <a:txBody>
                    <a:bodyPr/>
                    <a:lstStyle/>
                    <a:p>
                      <a:pPr fontAlgn="base"/>
                      <a:r>
                        <a:rPr lang="en-US" dirty="0">
                          <a:effectLst/>
                        </a:rPr>
                        <a:t>- Rapid advancements in open-source PDF manipulation tools.</a:t>
                      </a:r>
                    </a:p>
                  </a:txBody>
                  <a:tcPr anchor="ctr"/>
                </a:tc>
                <a:extLst>
                  <a:ext uri="{0D108BD9-81ED-4DB2-BD59-A6C34878D82A}">
                    <a16:rowId xmlns:a16="http://schemas.microsoft.com/office/drawing/2014/main" val="2135597603"/>
                  </a:ext>
                </a:extLst>
              </a:tr>
            </a:tbl>
          </a:graphicData>
        </a:graphic>
      </p:graphicFrame>
    </p:spTree>
    <p:extLst>
      <p:ext uri="{BB962C8B-B14F-4D97-AF65-F5344CB8AC3E}">
        <p14:creationId xmlns:p14="http://schemas.microsoft.com/office/powerpoint/2010/main" val="3744667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646BB-8DBF-4B0F-97C0-B067CC4DAD77}"/>
              </a:ext>
            </a:extLst>
          </p:cNvPr>
          <p:cNvSpPr>
            <a:spLocks noGrp="1"/>
          </p:cNvSpPr>
          <p:nvPr>
            <p:ph type="title"/>
          </p:nvPr>
        </p:nvSpPr>
        <p:spPr/>
        <p:txBody>
          <a:bodyPr/>
          <a:lstStyle/>
          <a:p>
            <a:r>
              <a:rPr lang="en-US" b="1" dirty="0"/>
              <a:t>User Persona and Use Cases</a:t>
            </a:r>
            <a:endParaRPr lang="en-IN" dirty="0"/>
          </a:p>
        </p:txBody>
      </p:sp>
      <p:sp>
        <p:nvSpPr>
          <p:cNvPr id="3" name="Content Placeholder 2">
            <a:extLst>
              <a:ext uri="{FF2B5EF4-FFF2-40B4-BE49-F238E27FC236}">
                <a16:creationId xmlns:a16="http://schemas.microsoft.com/office/drawing/2014/main" id="{5BDFEC29-73B2-496A-B6EA-F3CD32D23010}"/>
              </a:ext>
            </a:extLst>
          </p:cNvPr>
          <p:cNvSpPr>
            <a:spLocks noGrp="1"/>
          </p:cNvSpPr>
          <p:nvPr>
            <p:ph idx="1"/>
          </p:nvPr>
        </p:nvSpPr>
        <p:spPr>
          <a:xfrm>
            <a:off x="1451579" y="2015732"/>
            <a:ext cx="9603275" cy="4698833"/>
          </a:xfrm>
        </p:spPr>
        <p:txBody>
          <a:bodyPr>
            <a:noAutofit/>
          </a:bodyPr>
          <a:lstStyle/>
          <a:p>
            <a:pPr marL="0" indent="0">
              <a:buNone/>
            </a:pPr>
            <a:r>
              <a:rPr lang="en-US" sz="1050" b="1" dirty="0"/>
              <a:t>User Persona:</a:t>
            </a:r>
            <a:endParaRPr lang="en-US" sz="1050" dirty="0"/>
          </a:p>
          <a:p>
            <a:r>
              <a:rPr lang="en-US" sz="1050" b="1" dirty="0"/>
              <a:t>Name:</a:t>
            </a:r>
            <a:r>
              <a:rPr lang="en-US" sz="1050" dirty="0"/>
              <a:t> Dr. Emily Watson</a:t>
            </a:r>
          </a:p>
          <a:p>
            <a:r>
              <a:rPr lang="en-US" sz="1050" b="1" dirty="0"/>
              <a:t>Profession:</a:t>
            </a:r>
            <a:r>
              <a:rPr lang="en-US" sz="1050" dirty="0"/>
              <a:t> Chief Medical Officer at a large hospital</a:t>
            </a:r>
          </a:p>
          <a:p>
            <a:r>
              <a:rPr lang="en-US" sz="1050" b="1" dirty="0"/>
              <a:t>Background:</a:t>
            </a:r>
            <a:r>
              <a:rPr lang="en-US" sz="1050" dirty="0"/>
              <a:t> Dr. Watson is responsible for overseeing medical operations, ensuring quality patient care, and managing healthcare data efficiently.</a:t>
            </a:r>
          </a:p>
          <a:p>
            <a:r>
              <a:rPr lang="en-US" sz="1050" b="1" dirty="0"/>
              <a:t>Goals:</a:t>
            </a:r>
            <a:r>
              <a:rPr lang="en-US" sz="1050" dirty="0"/>
              <a:t> Improve operational efficiency, enhance patient outcomes, and leverage technology for better decision-making.</a:t>
            </a:r>
          </a:p>
          <a:p>
            <a:pPr marL="0" indent="0">
              <a:buNone/>
            </a:pPr>
            <a:endParaRPr lang="en-US" sz="1050" b="1" dirty="0"/>
          </a:p>
          <a:p>
            <a:pPr marL="0" indent="0">
              <a:buNone/>
            </a:pPr>
            <a:r>
              <a:rPr lang="en-US" sz="1050" b="1" dirty="0"/>
              <a:t>Use Cases:</a:t>
            </a:r>
            <a:endParaRPr lang="en-US" sz="1050" dirty="0"/>
          </a:p>
          <a:p>
            <a:r>
              <a:rPr lang="en-US" sz="1050" b="1" dirty="0"/>
              <a:t>Medical Report Summarization:</a:t>
            </a:r>
            <a:endParaRPr lang="en-US" sz="1050" dirty="0"/>
          </a:p>
          <a:p>
            <a:pPr lvl="1"/>
            <a:r>
              <a:rPr lang="en-US" sz="1050" dirty="0"/>
              <a:t>Dr. Watson receives numerous medical reports daily. </a:t>
            </a:r>
            <a:r>
              <a:rPr lang="en-US" sz="1050" dirty="0" err="1"/>
              <a:t>Docusensa</a:t>
            </a:r>
            <a:r>
              <a:rPr lang="en-US" sz="1050" dirty="0"/>
              <a:t> can automatically summarize these reports, highlighting key findings and recommendations, allowing her to quickly review patient status and prioritize urgent cases.</a:t>
            </a:r>
          </a:p>
          <a:p>
            <a:r>
              <a:rPr lang="en-US" sz="1050" b="1" dirty="0"/>
              <a:t>Clinical Research Analysis:</a:t>
            </a:r>
            <a:endParaRPr lang="en-US" sz="1050" dirty="0"/>
          </a:p>
          <a:p>
            <a:pPr lvl="1"/>
            <a:r>
              <a:rPr lang="en-US" sz="1050" dirty="0"/>
              <a:t>With PDF.ai, Dr. Watson can convert research papers and clinical studies into editable formats for further analysis. This enables her to extract relevant information, identify trends, and make data-driven decisions for research projects and treatment protocols.</a:t>
            </a:r>
          </a:p>
          <a:p>
            <a:r>
              <a:rPr lang="en-US" sz="1050" b="1" dirty="0"/>
              <a:t>Market Size and Growth Projection:</a:t>
            </a:r>
            <a:endParaRPr lang="en-US" sz="1050" dirty="0"/>
          </a:p>
          <a:p>
            <a:r>
              <a:rPr lang="en-US" sz="1050" dirty="0"/>
              <a:t>The market size for OpenAI applications in healthcare and legal industries is expected to grow significantly over the next five years. Factors such as increasing adoption rates, technological advancements, and growing demand for automation and efficiency are driving this growth. By 2025, the global market for OpenAI applications in healthcare and legal sectors is projected to reach $X billion, representing a compound annual growth rate (CAGR) of XX%.</a:t>
            </a:r>
          </a:p>
          <a:p>
            <a:endParaRPr lang="en-IN" sz="1050" dirty="0"/>
          </a:p>
        </p:txBody>
      </p:sp>
    </p:spTree>
    <p:extLst>
      <p:ext uri="{BB962C8B-B14F-4D97-AF65-F5344CB8AC3E}">
        <p14:creationId xmlns:p14="http://schemas.microsoft.com/office/powerpoint/2010/main" val="2910362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5FBC8-28FC-4A41-90FB-3188E208DC5D}"/>
              </a:ext>
            </a:extLst>
          </p:cNvPr>
          <p:cNvSpPr>
            <a:spLocks noGrp="1"/>
          </p:cNvSpPr>
          <p:nvPr>
            <p:ph type="title"/>
          </p:nvPr>
        </p:nvSpPr>
        <p:spPr/>
        <p:txBody>
          <a:bodyPr/>
          <a:lstStyle/>
          <a:p>
            <a:r>
              <a:rPr lang="en-IN" b="1" dirty="0"/>
              <a:t>Conclusion</a:t>
            </a:r>
            <a:endParaRPr lang="en-IN" dirty="0"/>
          </a:p>
        </p:txBody>
      </p:sp>
      <p:sp>
        <p:nvSpPr>
          <p:cNvPr id="3" name="Content Placeholder 2">
            <a:extLst>
              <a:ext uri="{FF2B5EF4-FFF2-40B4-BE49-F238E27FC236}">
                <a16:creationId xmlns:a16="http://schemas.microsoft.com/office/drawing/2014/main" id="{54B8A47C-428A-42BF-B987-58DE6557B207}"/>
              </a:ext>
            </a:extLst>
          </p:cNvPr>
          <p:cNvSpPr>
            <a:spLocks noGrp="1"/>
          </p:cNvSpPr>
          <p:nvPr>
            <p:ph idx="1"/>
          </p:nvPr>
        </p:nvSpPr>
        <p:spPr>
          <a:xfrm>
            <a:off x="1451579" y="2015732"/>
            <a:ext cx="9603275" cy="3883044"/>
          </a:xfrm>
        </p:spPr>
        <p:txBody>
          <a:bodyPr/>
          <a:lstStyle/>
          <a:p>
            <a:pPr marL="0" indent="0">
              <a:buNone/>
            </a:pPr>
            <a:r>
              <a:rPr lang="en-US" dirty="0"/>
              <a:t>OpenAI applications hold immense potential to revolutionize industries such as healthcare and legal by offering innovative solutions to complex challenges. While there are strengths and opportunities for growth, addressing weaknesses and mitigating threats will be crucial for sustained success in these competitive markets. By understanding user needs, developing tailored solutions, and staying abreast of market trends, OpenAI can position itself as a leader in AI-driven applications across various sectors.</a:t>
            </a:r>
          </a:p>
          <a:p>
            <a:pPr marL="0" indent="0" algn="ctr">
              <a:buNone/>
            </a:pPr>
            <a:r>
              <a:rPr lang="en-US" dirty="0"/>
              <a:t>                                                                             Report Done by:-</a:t>
            </a:r>
          </a:p>
          <a:p>
            <a:pPr marL="0" indent="0" algn="ctr">
              <a:buNone/>
            </a:pPr>
            <a:r>
              <a:rPr lang="en-US"/>
              <a:t>                                                                                                    Rishav</a:t>
            </a:r>
            <a:r>
              <a:rPr lang="en-US" dirty="0"/>
              <a:t> Deb </a:t>
            </a:r>
            <a:r>
              <a:rPr lang="en-US" dirty="0" err="1"/>
              <a:t>Basak</a:t>
            </a:r>
            <a:endParaRPr lang="en-US" dirty="0"/>
          </a:p>
          <a:p>
            <a:pPr marL="0" indent="0" algn="ctr">
              <a:buNone/>
            </a:pPr>
            <a:endParaRPr lang="en-IN" dirty="0"/>
          </a:p>
        </p:txBody>
      </p:sp>
    </p:spTree>
    <p:extLst>
      <p:ext uri="{BB962C8B-B14F-4D97-AF65-F5344CB8AC3E}">
        <p14:creationId xmlns:p14="http://schemas.microsoft.com/office/powerpoint/2010/main" val="369222928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27</TotalTime>
  <Words>687</Words>
  <Application>Microsoft Office PowerPoint</Application>
  <PresentationFormat>Widescreen</PresentationFormat>
  <Paragraphs>60</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Gill Sans MT</vt:lpstr>
      <vt:lpstr>Gallery</vt:lpstr>
      <vt:lpstr>Market Analysis Report: OpenAI Applications</vt:lpstr>
      <vt:lpstr>SWOT Analysis</vt:lpstr>
      <vt:lpstr>SWOT Analysis</vt:lpstr>
      <vt:lpstr>User Persona and Use Cases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Analysis Report: OpenAI Applications</dc:title>
  <dc:creator>hp</dc:creator>
  <cp:lastModifiedBy>hp</cp:lastModifiedBy>
  <cp:revision>5</cp:revision>
  <dcterms:created xsi:type="dcterms:W3CDTF">2024-05-20T16:52:49Z</dcterms:created>
  <dcterms:modified xsi:type="dcterms:W3CDTF">2024-05-20T17:20:18Z</dcterms:modified>
</cp:coreProperties>
</file>