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9"/>
  </p:notesMasterIdLst>
  <p:sldIdLst>
    <p:sldId id="557" r:id="rId2"/>
    <p:sldId id="567" r:id="rId3"/>
    <p:sldId id="568" r:id="rId4"/>
    <p:sldId id="578" r:id="rId5"/>
    <p:sldId id="570" r:id="rId6"/>
    <p:sldId id="571" r:id="rId7"/>
    <p:sldId id="517" r:id="rId8"/>
    <p:sldId id="572" r:id="rId9"/>
    <p:sldId id="559" r:id="rId10"/>
    <p:sldId id="560" r:id="rId11"/>
    <p:sldId id="574" r:id="rId12"/>
    <p:sldId id="561" r:id="rId13"/>
    <p:sldId id="562" r:id="rId14"/>
    <p:sldId id="563" r:id="rId15"/>
    <p:sldId id="564" r:id="rId16"/>
    <p:sldId id="565" r:id="rId17"/>
    <p:sldId id="573" r:id="rId18"/>
    <p:sldId id="575" r:id="rId19"/>
    <p:sldId id="576" r:id="rId20"/>
    <p:sldId id="577" r:id="rId21"/>
    <p:sldId id="579" r:id="rId22"/>
    <p:sldId id="588" r:id="rId23"/>
    <p:sldId id="580" r:id="rId24"/>
    <p:sldId id="581" r:id="rId25"/>
    <p:sldId id="582" r:id="rId26"/>
    <p:sldId id="583" r:id="rId27"/>
    <p:sldId id="585" r:id="rId28"/>
    <p:sldId id="584" r:id="rId29"/>
    <p:sldId id="586" r:id="rId30"/>
    <p:sldId id="587" r:id="rId31"/>
    <p:sldId id="589" r:id="rId32"/>
    <p:sldId id="590" r:id="rId33"/>
    <p:sldId id="591" r:id="rId34"/>
    <p:sldId id="592" r:id="rId35"/>
    <p:sldId id="594" r:id="rId36"/>
    <p:sldId id="593" r:id="rId37"/>
    <p:sldId id="595" r:id="rId38"/>
    <p:sldId id="597" r:id="rId39"/>
    <p:sldId id="598" r:id="rId40"/>
    <p:sldId id="599" r:id="rId41"/>
    <p:sldId id="600" r:id="rId42"/>
    <p:sldId id="601" r:id="rId43"/>
    <p:sldId id="602" r:id="rId44"/>
    <p:sldId id="603" r:id="rId45"/>
    <p:sldId id="604" r:id="rId46"/>
    <p:sldId id="605" r:id="rId47"/>
    <p:sldId id="566"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5E3"/>
    <a:srgbClr val="051F52"/>
    <a:srgbClr val="FF9966"/>
    <a:srgbClr val="364B5E"/>
    <a:srgbClr val="EB2629"/>
    <a:srgbClr val="FFD91D"/>
    <a:srgbClr val="4CABCE"/>
    <a:srgbClr val="CC66FF"/>
    <a:srgbClr val="4AAACE"/>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F738B9-3EEB-33E6-500B-CBEE0FE91A47}" v="2" dt="2020-02-09T19:24:54.401"/>
    <p1510:client id="{5221B805-A024-FEDE-41F9-E2111A0DA733}" v="2" dt="2020-02-10T06:27:00.963"/>
    <p1510:client id="{625E103C-086F-89E4-3090-C6A40549886F}" v="137" dt="2020-02-09T19:59:34.440"/>
    <p1510:client id="{766FDBD4-9B62-D51B-3A61-BBB2715CEF06}" v="120" dt="2020-02-09T10:52:24.581"/>
    <p1510:client id="{8CCA5A08-E3CF-23E4-6694-2A5FA4B48575}" v="122" dt="2020-02-09T07:03:32.581"/>
    <p1510:client id="{A426F74E-BD6E-74C5-D4E0-97E01D2A2301}" v="531" dt="2020-02-10T10:20:17.204"/>
    <p1510:client id="{CB6F4651-39E5-B98F-4CBB-E682972EC552}" v="1" dt="2020-02-09T11:33:03.466"/>
    <p1510:client id="{D0538AE0-29F0-6EAF-54D8-DA19265CD810}" v="1328" dt="2020-02-09T18:21:30.756"/>
    <p1510:client id="{D237956F-2373-4B32-A3B5-1F5FFA923B93}" v="2315" dt="2020-02-10T04:54:55.527"/>
    <p1510:client id="{F724C23C-14F7-45C7-BAD6-621903B515ED}" v="1558" dt="2020-02-09T11:56:39.0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94249" autoAdjust="0"/>
  </p:normalViewPr>
  <p:slideViewPr>
    <p:cSldViewPr snapToGrid="0">
      <p:cViewPr varScale="1">
        <p:scale>
          <a:sx n="68" d="100"/>
          <a:sy n="68" d="100"/>
        </p:scale>
        <p:origin x="94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471971-B297-40DD-8FBD-7A19EA1CB41E}" type="datetimeFigureOut">
              <a:rPr lang="en-US" smtClean="0"/>
              <a:pPr/>
              <a:t>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943A3C-52E8-4365-B5DE-86B75A6DE51A}" type="slidenum">
              <a:rPr lang="en-US" smtClean="0"/>
              <a:pPr/>
              <a:t>‹#›</a:t>
            </a:fld>
            <a:endParaRPr lang="en-US"/>
          </a:p>
        </p:txBody>
      </p:sp>
    </p:spTree>
    <p:extLst>
      <p:ext uri="{BB962C8B-B14F-4D97-AF65-F5344CB8AC3E}">
        <p14:creationId xmlns:p14="http://schemas.microsoft.com/office/powerpoint/2010/main" val="24901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943A3C-52E8-4365-B5DE-86B75A6DE51A}" type="slidenum">
              <a:rPr lang="en-US" smtClean="0"/>
              <a:pPr/>
              <a:t>1</a:t>
            </a:fld>
            <a:endParaRPr lang="en-US"/>
          </a:p>
        </p:txBody>
      </p:sp>
    </p:spTree>
    <p:extLst>
      <p:ext uri="{BB962C8B-B14F-4D97-AF65-F5344CB8AC3E}">
        <p14:creationId xmlns:p14="http://schemas.microsoft.com/office/powerpoint/2010/main" val="802068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SHOULD HVE THE DB DEISGN SHARED. THEY SHOULD SEE THE TABLES AND ALSO THE DESIGIN THAT IS GIVEN. MAP THE DESIGN TO TABLES. ENTITIES, ATTRIBUTES, RELATIONSHIPS, KEYS</a:t>
            </a:r>
          </a:p>
        </p:txBody>
      </p:sp>
      <p:sp>
        <p:nvSpPr>
          <p:cNvPr id="4" name="Slide Number Placeholder 3"/>
          <p:cNvSpPr>
            <a:spLocks noGrp="1"/>
          </p:cNvSpPr>
          <p:nvPr>
            <p:ph type="sldNum" sz="quarter" idx="5"/>
          </p:nvPr>
        </p:nvSpPr>
        <p:spPr/>
        <p:txBody>
          <a:bodyPr/>
          <a:lstStyle/>
          <a:p>
            <a:fld id="{27943A3C-52E8-4365-B5DE-86B75A6DE51A}" type="slidenum">
              <a:rPr lang="en-US" smtClean="0"/>
              <a:pPr/>
              <a:t>2</a:t>
            </a:fld>
            <a:endParaRPr lang="en-US"/>
          </a:p>
        </p:txBody>
      </p:sp>
    </p:spTree>
    <p:extLst>
      <p:ext uri="{BB962C8B-B14F-4D97-AF65-F5344CB8AC3E}">
        <p14:creationId xmlns:p14="http://schemas.microsoft.com/office/powerpoint/2010/main" val="1976473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SHOULD HVE THE DB DEISGN SHARED. THEY SHOULD SEE THE TABLES AND ALSO THE DESIGIN THAT IS GIVEN. MAP THE DESIGN TO TABLES. ENTITIES, ATTRIBUTES, RELATIONSHIPS, KEYS</a:t>
            </a:r>
          </a:p>
        </p:txBody>
      </p:sp>
      <p:sp>
        <p:nvSpPr>
          <p:cNvPr id="4" name="Slide Number Placeholder 3"/>
          <p:cNvSpPr>
            <a:spLocks noGrp="1"/>
          </p:cNvSpPr>
          <p:nvPr>
            <p:ph type="sldNum" sz="quarter" idx="5"/>
          </p:nvPr>
        </p:nvSpPr>
        <p:spPr/>
        <p:txBody>
          <a:bodyPr/>
          <a:lstStyle/>
          <a:p>
            <a:fld id="{27943A3C-52E8-4365-B5DE-86B75A6DE51A}" type="slidenum">
              <a:rPr lang="en-US" smtClean="0"/>
              <a:pPr/>
              <a:t>5</a:t>
            </a:fld>
            <a:endParaRPr lang="en-US"/>
          </a:p>
        </p:txBody>
      </p:sp>
    </p:spTree>
    <p:extLst>
      <p:ext uri="{BB962C8B-B14F-4D97-AF65-F5344CB8AC3E}">
        <p14:creationId xmlns:p14="http://schemas.microsoft.com/office/powerpoint/2010/main" val="2672844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943A3C-52E8-4365-B5DE-86B75A6DE51A}" type="slidenum">
              <a:rPr lang="en-US" smtClean="0"/>
              <a:pPr/>
              <a:t>6</a:t>
            </a:fld>
            <a:endParaRPr lang="en-US"/>
          </a:p>
        </p:txBody>
      </p:sp>
    </p:spTree>
    <p:extLst>
      <p:ext uri="{BB962C8B-B14F-4D97-AF65-F5344CB8AC3E}">
        <p14:creationId xmlns:p14="http://schemas.microsoft.com/office/powerpoint/2010/main" val="2862567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7943A3C-52E8-4365-B5DE-86B75A6DE51A}" type="slidenum">
              <a:rPr lang="en-US" smtClean="0"/>
              <a:pPr/>
              <a:t>7</a:t>
            </a:fld>
            <a:endParaRPr lang="en-US" dirty="0"/>
          </a:p>
        </p:txBody>
      </p:sp>
    </p:spTree>
    <p:extLst>
      <p:ext uri="{BB962C8B-B14F-4D97-AF65-F5344CB8AC3E}">
        <p14:creationId xmlns:p14="http://schemas.microsoft.com/office/powerpoint/2010/main" val="2284484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943A3C-52E8-4365-B5DE-86B75A6DE51A}" type="slidenum">
              <a:rPr lang="en-US" smtClean="0"/>
              <a:pPr/>
              <a:t>8</a:t>
            </a:fld>
            <a:endParaRPr lang="en-US"/>
          </a:p>
        </p:txBody>
      </p:sp>
    </p:spTree>
    <p:extLst>
      <p:ext uri="{BB962C8B-B14F-4D97-AF65-F5344CB8AC3E}">
        <p14:creationId xmlns:p14="http://schemas.microsoft.com/office/powerpoint/2010/main" val="2862567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943A3C-52E8-4365-B5DE-86B75A6DE51A}" type="slidenum">
              <a:rPr lang="en-US" smtClean="0"/>
              <a:pPr/>
              <a:t>11</a:t>
            </a:fld>
            <a:endParaRPr lang="en-US"/>
          </a:p>
        </p:txBody>
      </p:sp>
    </p:spTree>
    <p:extLst>
      <p:ext uri="{BB962C8B-B14F-4D97-AF65-F5344CB8AC3E}">
        <p14:creationId xmlns:p14="http://schemas.microsoft.com/office/powerpoint/2010/main" val="3488063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Actors:</a:t>
            </a:r>
          </a:p>
          <a:p>
            <a:r>
              <a:rPr lang="en-US"/>
              <a:t>Patient</a:t>
            </a:r>
          </a:p>
          <a:p>
            <a:r>
              <a:rPr lang="en-US"/>
              <a:t>Insurance companies</a:t>
            </a:r>
          </a:p>
          <a:p>
            <a:r>
              <a:rPr lang="en-US"/>
              <a:t>Hospitals</a:t>
            </a:r>
          </a:p>
          <a:p>
            <a:r>
              <a:rPr lang="en-US"/>
              <a:t>Doctors</a:t>
            </a:r>
          </a:p>
          <a:p>
            <a:r>
              <a:rPr lang="en-US"/>
              <a:t>Application</a:t>
            </a:r>
          </a:p>
        </p:txBody>
      </p:sp>
      <p:sp>
        <p:nvSpPr>
          <p:cNvPr id="4" name="Slide Number Placeholder 3"/>
          <p:cNvSpPr>
            <a:spLocks noGrp="1"/>
          </p:cNvSpPr>
          <p:nvPr>
            <p:ph type="sldNum" sz="quarter" idx="5"/>
          </p:nvPr>
        </p:nvSpPr>
        <p:spPr/>
        <p:txBody>
          <a:bodyPr/>
          <a:lstStyle/>
          <a:p>
            <a:fld id="{27943A3C-52E8-4365-B5DE-86B75A6DE51A}" type="slidenum">
              <a:rPr lang="en-US" smtClean="0"/>
              <a:pPr/>
              <a:t>17</a:t>
            </a:fld>
            <a:endParaRPr lang="en-US"/>
          </a:p>
        </p:txBody>
      </p:sp>
    </p:spTree>
    <p:extLst>
      <p:ext uri="{BB962C8B-B14F-4D97-AF65-F5344CB8AC3E}">
        <p14:creationId xmlns:p14="http://schemas.microsoft.com/office/powerpoint/2010/main" val="1720083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Actors:</a:t>
            </a:r>
          </a:p>
          <a:p>
            <a:r>
              <a:rPr lang="en-US"/>
              <a:t>Patient</a:t>
            </a:r>
          </a:p>
          <a:p>
            <a:r>
              <a:rPr lang="en-US"/>
              <a:t>Insurance companies</a:t>
            </a:r>
          </a:p>
          <a:p>
            <a:r>
              <a:rPr lang="en-US"/>
              <a:t>Hospitals</a:t>
            </a:r>
          </a:p>
          <a:p>
            <a:r>
              <a:rPr lang="en-US"/>
              <a:t>Doctors</a:t>
            </a:r>
          </a:p>
          <a:p>
            <a:r>
              <a:rPr lang="en-US"/>
              <a:t>Application</a:t>
            </a:r>
          </a:p>
        </p:txBody>
      </p:sp>
      <p:sp>
        <p:nvSpPr>
          <p:cNvPr id="4" name="Slide Number Placeholder 3"/>
          <p:cNvSpPr>
            <a:spLocks noGrp="1"/>
          </p:cNvSpPr>
          <p:nvPr>
            <p:ph type="sldNum" sz="quarter" idx="5"/>
          </p:nvPr>
        </p:nvSpPr>
        <p:spPr/>
        <p:txBody>
          <a:bodyPr/>
          <a:lstStyle/>
          <a:p>
            <a:fld id="{27943A3C-52E8-4365-B5DE-86B75A6DE51A}" type="slidenum">
              <a:rPr lang="en-US" smtClean="0"/>
              <a:pPr/>
              <a:t>21</a:t>
            </a:fld>
            <a:endParaRPr lang="en-US"/>
          </a:p>
        </p:txBody>
      </p:sp>
    </p:spTree>
    <p:extLst>
      <p:ext uri="{BB962C8B-B14F-4D97-AF65-F5344CB8AC3E}">
        <p14:creationId xmlns:p14="http://schemas.microsoft.com/office/powerpoint/2010/main" val="1720083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scoveri">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E65B0-B81B-4C81-83AF-70E202AC984B}"/>
              </a:ext>
            </a:extLst>
          </p:cNvPr>
          <p:cNvSpPr>
            <a:spLocks noGrp="1"/>
          </p:cNvSpPr>
          <p:nvPr>
            <p:ph type="title" hasCustomPrompt="1"/>
          </p:nvPr>
        </p:nvSpPr>
        <p:spPr/>
        <p:txBody>
          <a:bodyPr>
            <a:noAutofit/>
          </a:bodyPr>
          <a:lstStyle>
            <a:lvl1pPr>
              <a:defRPr sz="3000" b="0"/>
            </a:lvl1pPr>
          </a:lstStyle>
          <a:p>
            <a:r>
              <a:rPr lang="en-US">
                <a:solidFill>
                  <a:srgbClr val="3084B3"/>
                </a:solidFill>
              </a:rPr>
              <a:t>UNIT TITLE</a:t>
            </a:r>
            <a:endParaRPr lang="en-US"/>
          </a:p>
        </p:txBody>
      </p:sp>
      <p:sp>
        <p:nvSpPr>
          <p:cNvPr id="3" name="Date Placeholder 2">
            <a:extLst>
              <a:ext uri="{FF2B5EF4-FFF2-40B4-BE49-F238E27FC236}">
                <a16:creationId xmlns:a16="http://schemas.microsoft.com/office/drawing/2014/main" id="{6024250B-D548-4839-AE2F-CF16E3FC21D8}"/>
              </a:ext>
            </a:extLst>
          </p:cNvPr>
          <p:cNvSpPr>
            <a:spLocks noGrp="1"/>
          </p:cNvSpPr>
          <p:nvPr>
            <p:ph type="dt" sz="half" idx="10"/>
          </p:nvPr>
        </p:nvSpPr>
        <p:spPr/>
        <p:txBody>
          <a:bodyPr/>
          <a:lstStyle/>
          <a:p>
            <a:fld id="{81A401E5-413B-9D45-8024-362ED4861691}" type="datetimeFigureOut">
              <a:rPr lang="en-US" smtClean="0"/>
              <a:pPr/>
              <a:t>2/9/2021</a:t>
            </a:fld>
            <a:endParaRPr lang="en-US"/>
          </a:p>
        </p:txBody>
      </p:sp>
      <p:sp>
        <p:nvSpPr>
          <p:cNvPr id="4" name="Footer Placeholder 3">
            <a:extLst>
              <a:ext uri="{FF2B5EF4-FFF2-40B4-BE49-F238E27FC236}">
                <a16:creationId xmlns:a16="http://schemas.microsoft.com/office/drawing/2014/main" id="{1B659D04-ED9E-4656-9EC8-64D80A7358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831A3F-F195-402E-B4FF-B9707D0509D5}"/>
              </a:ext>
            </a:extLst>
          </p:cNvPr>
          <p:cNvSpPr>
            <a:spLocks noGrp="1"/>
          </p:cNvSpPr>
          <p:nvPr>
            <p:ph type="sldNum" sz="quarter" idx="12"/>
          </p:nvPr>
        </p:nvSpPr>
        <p:spPr/>
        <p:txBody>
          <a:bodyPr/>
          <a:lstStyle/>
          <a:p>
            <a:fld id="{4E2BC508-9B61-474C-A4D4-AEB6E7F3597E}" type="slidenum">
              <a:rPr lang="en-US" smtClean="0"/>
              <a:pPr/>
              <a:t>‹#›</a:t>
            </a:fld>
            <a:endParaRPr lang="en-US"/>
          </a:p>
        </p:txBody>
      </p:sp>
      <p:sp>
        <p:nvSpPr>
          <p:cNvPr id="13" name="Text Placeholder 12">
            <a:extLst>
              <a:ext uri="{FF2B5EF4-FFF2-40B4-BE49-F238E27FC236}">
                <a16:creationId xmlns:a16="http://schemas.microsoft.com/office/drawing/2014/main" id="{90A02419-FB08-46B3-9F5A-2B7CF96A69F6}"/>
              </a:ext>
            </a:extLst>
          </p:cNvPr>
          <p:cNvSpPr>
            <a:spLocks noGrp="1"/>
          </p:cNvSpPr>
          <p:nvPr>
            <p:ph type="body" sz="quarter" idx="13" hasCustomPrompt="1"/>
          </p:nvPr>
        </p:nvSpPr>
        <p:spPr>
          <a:xfrm>
            <a:off x="8522494" y="676275"/>
            <a:ext cx="3459956" cy="314326"/>
          </a:xfrm>
        </p:spPr>
        <p:txBody>
          <a:bodyPr>
            <a:noAutofit/>
          </a:bodyPr>
          <a:lstStyle>
            <a:lvl1pPr marL="0" indent="0">
              <a:buNone/>
              <a:defRPr sz="1800" b="1">
                <a:solidFill>
                  <a:schemeClr val="bg1"/>
                </a:solidFill>
              </a:defRPr>
            </a:lvl1pPr>
          </a:lstStyle>
          <a:p>
            <a:pPr lvl="0"/>
            <a:r>
              <a:rPr lang="en-US"/>
              <a:t>Course Title</a:t>
            </a:r>
          </a:p>
        </p:txBody>
      </p:sp>
      <p:sp>
        <p:nvSpPr>
          <p:cNvPr id="15" name="Text Placeholder 14">
            <a:extLst>
              <a:ext uri="{FF2B5EF4-FFF2-40B4-BE49-F238E27FC236}">
                <a16:creationId xmlns:a16="http://schemas.microsoft.com/office/drawing/2014/main" id="{60F3D1E7-C17C-472F-9C06-5CF3E6628529}"/>
              </a:ext>
            </a:extLst>
          </p:cNvPr>
          <p:cNvSpPr>
            <a:spLocks noGrp="1"/>
          </p:cNvSpPr>
          <p:nvPr>
            <p:ph type="body" sz="quarter" idx="14" hasCustomPrompt="1"/>
          </p:nvPr>
        </p:nvSpPr>
        <p:spPr>
          <a:xfrm>
            <a:off x="114300" y="833438"/>
            <a:ext cx="8039100" cy="409576"/>
          </a:xfrm>
        </p:spPr>
        <p:txBody>
          <a:bodyPr>
            <a:noAutofit/>
          </a:bodyPr>
          <a:lstStyle>
            <a:lvl1pPr marL="0" indent="0">
              <a:buNone/>
              <a:defRPr sz="2400" b="1">
                <a:solidFill>
                  <a:schemeClr val="accent2"/>
                </a:solidFill>
              </a:defRPr>
            </a:lvl1pPr>
          </a:lstStyle>
          <a:p>
            <a:pPr lvl="0"/>
            <a:r>
              <a:rPr lang="en-US"/>
              <a:t>Topic Title</a:t>
            </a:r>
          </a:p>
        </p:txBody>
      </p:sp>
      <p:sp>
        <p:nvSpPr>
          <p:cNvPr id="7" name="Text Placeholder 6">
            <a:extLst>
              <a:ext uri="{FF2B5EF4-FFF2-40B4-BE49-F238E27FC236}">
                <a16:creationId xmlns:a16="http://schemas.microsoft.com/office/drawing/2014/main" id="{D1BE2451-296E-48A1-B584-C0667CA063BD}"/>
              </a:ext>
            </a:extLst>
          </p:cNvPr>
          <p:cNvSpPr>
            <a:spLocks noGrp="1"/>
          </p:cNvSpPr>
          <p:nvPr>
            <p:ph type="body" sz="quarter" idx="15"/>
          </p:nvPr>
        </p:nvSpPr>
        <p:spPr>
          <a:xfrm>
            <a:off x="858621" y="1724968"/>
            <a:ext cx="10474758" cy="4299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64787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17DCFCA-D509-4C84-91A7-6323725086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15133E-5B2A-43BD-ABE8-68586CAC8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A8D59E-B381-4795-87A6-6F3A6761612D}"/>
              </a:ext>
            </a:extLst>
          </p:cNvPr>
          <p:cNvSpPr>
            <a:spLocks noGrp="1"/>
          </p:cNvSpPr>
          <p:nvPr>
            <p:ph type="dt" sz="half" idx="10"/>
          </p:nvPr>
        </p:nvSpPr>
        <p:spPr/>
        <p:txBody>
          <a:bodyPr/>
          <a:lstStyle>
            <a:lvl1pPr>
              <a:defRPr/>
            </a:lvl1pPr>
          </a:lstStyle>
          <a:p>
            <a:fld id="{81A401E5-413B-9D45-8024-362ED4861691}" type="datetimeFigureOut">
              <a:rPr lang="en-US" smtClean="0"/>
              <a:pPr/>
              <a:t>2/9/2021</a:t>
            </a:fld>
            <a:endParaRPr lang="en-US"/>
          </a:p>
        </p:txBody>
      </p:sp>
      <p:sp>
        <p:nvSpPr>
          <p:cNvPr id="6" name="Footer Placeholder 5">
            <a:extLst>
              <a:ext uri="{FF2B5EF4-FFF2-40B4-BE49-F238E27FC236}">
                <a16:creationId xmlns:a16="http://schemas.microsoft.com/office/drawing/2014/main" id="{5BCE6156-B8C7-443F-9982-BF8E967289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97C9CB-D04C-47F0-AF0A-BFBA5633E5D7}"/>
              </a:ext>
            </a:extLst>
          </p:cNvPr>
          <p:cNvSpPr>
            <a:spLocks noGrp="1"/>
          </p:cNvSpPr>
          <p:nvPr>
            <p:ph type="sldNum" sz="quarter" idx="12"/>
          </p:nvPr>
        </p:nvSpPr>
        <p:spPr/>
        <p:txBody>
          <a:bodyPr/>
          <a:lstStyle/>
          <a:p>
            <a:fld id="{4E2BC508-9B61-474C-A4D4-AEB6E7F3597E}" type="slidenum">
              <a:rPr lang="en-US" smtClean="0"/>
              <a:pPr/>
              <a:t>‹#›</a:t>
            </a:fld>
            <a:endParaRPr lang="en-US"/>
          </a:p>
        </p:txBody>
      </p:sp>
      <p:sp>
        <p:nvSpPr>
          <p:cNvPr id="8" name="Title Placeholder 1">
            <a:extLst>
              <a:ext uri="{FF2B5EF4-FFF2-40B4-BE49-F238E27FC236}">
                <a16:creationId xmlns:a16="http://schemas.microsoft.com/office/drawing/2014/main" id="{5435E2EB-E9A1-442D-A030-1BC59B439854}"/>
              </a:ext>
            </a:extLst>
          </p:cNvPr>
          <p:cNvSpPr>
            <a:spLocks noGrp="1"/>
          </p:cNvSpPr>
          <p:nvPr>
            <p:ph type="title"/>
          </p:nvPr>
        </p:nvSpPr>
        <p:spPr>
          <a:xfrm>
            <a:off x="114300" y="114073"/>
            <a:ext cx="9496425" cy="462189"/>
          </a:xfrm>
          <a:prstGeom prst="rect">
            <a:avLst/>
          </a:prstGeom>
        </p:spPr>
        <p:txBody>
          <a:bodyPr vert="horz" lIns="91440" tIns="45720" rIns="91440" bIns="45720" rtlCol="0" anchor="ctr">
            <a:noAutofit/>
          </a:bodyPr>
          <a:lstStyle>
            <a:lvl1pPr>
              <a:defRPr sz="3000"/>
            </a:lvl1pPr>
          </a:lstStyle>
          <a:p>
            <a:r>
              <a:rPr lang="en-US">
                <a:solidFill>
                  <a:srgbClr val="3084B3"/>
                </a:solidFill>
              </a:rPr>
              <a:t>Click to edit Master title style</a:t>
            </a:r>
          </a:p>
        </p:txBody>
      </p:sp>
      <p:sp>
        <p:nvSpPr>
          <p:cNvPr id="11" name="Text Placeholder 12">
            <a:extLst>
              <a:ext uri="{FF2B5EF4-FFF2-40B4-BE49-F238E27FC236}">
                <a16:creationId xmlns:a16="http://schemas.microsoft.com/office/drawing/2014/main" id="{1AD79747-6747-46DA-AEB5-46589746A6A1}"/>
              </a:ext>
            </a:extLst>
          </p:cNvPr>
          <p:cNvSpPr>
            <a:spLocks noGrp="1"/>
          </p:cNvSpPr>
          <p:nvPr>
            <p:ph type="body" sz="quarter" idx="13" hasCustomPrompt="1"/>
          </p:nvPr>
        </p:nvSpPr>
        <p:spPr>
          <a:xfrm>
            <a:off x="8522494" y="676275"/>
            <a:ext cx="3459956" cy="314326"/>
          </a:xfrm>
        </p:spPr>
        <p:txBody>
          <a:bodyPr>
            <a:normAutofit/>
          </a:bodyPr>
          <a:lstStyle>
            <a:lvl1pPr marL="0" indent="0">
              <a:buNone/>
              <a:defRPr sz="1800" b="1">
                <a:solidFill>
                  <a:schemeClr val="bg1"/>
                </a:solidFill>
              </a:defRPr>
            </a:lvl1pPr>
          </a:lstStyle>
          <a:p>
            <a:pPr lvl="0"/>
            <a:r>
              <a:rPr lang="en-US"/>
              <a:t>Course Title</a:t>
            </a:r>
          </a:p>
        </p:txBody>
      </p:sp>
      <p:sp>
        <p:nvSpPr>
          <p:cNvPr id="10" name="Text Placeholder 14">
            <a:extLst>
              <a:ext uri="{FF2B5EF4-FFF2-40B4-BE49-F238E27FC236}">
                <a16:creationId xmlns:a16="http://schemas.microsoft.com/office/drawing/2014/main" id="{C316BB4B-CC01-44F2-B7DB-700B42BF5ED1}"/>
              </a:ext>
            </a:extLst>
          </p:cNvPr>
          <p:cNvSpPr>
            <a:spLocks noGrp="1"/>
          </p:cNvSpPr>
          <p:nvPr>
            <p:ph type="body" sz="quarter" idx="14" hasCustomPrompt="1"/>
          </p:nvPr>
        </p:nvSpPr>
        <p:spPr>
          <a:xfrm>
            <a:off x="114300" y="833438"/>
            <a:ext cx="4657725" cy="409576"/>
          </a:xfrm>
        </p:spPr>
        <p:txBody>
          <a:bodyPr>
            <a:noAutofit/>
          </a:bodyPr>
          <a:lstStyle>
            <a:lvl1pPr marL="0" indent="0">
              <a:buNone/>
              <a:defRPr sz="2400" b="1">
                <a:solidFill>
                  <a:schemeClr val="accent2"/>
                </a:solidFill>
              </a:defRPr>
            </a:lvl1pPr>
          </a:lstStyle>
          <a:p>
            <a:pPr lvl="0"/>
            <a:r>
              <a:rPr lang="en-US"/>
              <a:t>Topic Title</a:t>
            </a:r>
          </a:p>
        </p:txBody>
      </p:sp>
    </p:spTree>
    <p:extLst>
      <p:ext uri="{BB962C8B-B14F-4D97-AF65-F5344CB8AC3E}">
        <p14:creationId xmlns:p14="http://schemas.microsoft.com/office/powerpoint/2010/main" val="4084904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B92DB-D52E-429F-AF01-3ADBA594418C}"/>
              </a:ext>
            </a:extLst>
          </p:cNvPr>
          <p:cNvSpPr>
            <a:spLocks noGrp="1"/>
          </p:cNvSpPr>
          <p:nvPr>
            <p:ph type="title" hasCustomPrompt="1"/>
          </p:nvPr>
        </p:nvSpPr>
        <p:spPr/>
        <p:txBody>
          <a:bodyPr>
            <a:noAutofit/>
          </a:bodyPr>
          <a:lstStyle>
            <a:lvl1pPr>
              <a:defRPr sz="3000"/>
            </a:lvl1pPr>
          </a:lstStyle>
          <a:p>
            <a:r>
              <a:rPr lang="en-US">
                <a:solidFill>
                  <a:srgbClr val="3084B3"/>
                </a:solidFill>
              </a:rPr>
              <a:t>UNIT TITLE</a:t>
            </a:r>
            <a:endParaRPr lang="en-US"/>
          </a:p>
        </p:txBody>
      </p:sp>
      <p:sp>
        <p:nvSpPr>
          <p:cNvPr id="3" name="Vertical Text Placeholder 2">
            <a:extLst>
              <a:ext uri="{FF2B5EF4-FFF2-40B4-BE49-F238E27FC236}">
                <a16:creationId xmlns:a16="http://schemas.microsoft.com/office/drawing/2014/main" id="{289218A1-4A6E-4839-969C-8E7186488D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D17F0-CEC0-42E7-A00E-F98F2B4D00DB}"/>
              </a:ext>
            </a:extLst>
          </p:cNvPr>
          <p:cNvSpPr>
            <a:spLocks noGrp="1"/>
          </p:cNvSpPr>
          <p:nvPr>
            <p:ph type="dt" sz="half" idx="10"/>
          </p:nvPr>
        </p:nvSpPr>
        <p:spPr/>
        <p:txBody>
          <a:bodyPr/>
          <a:lstStyle>
            <a:lvl1pPr>
              <a:defRPr/>
            </a:lvl1pPr>
          </a:lstStyle>
          <a:p>
            <a:fld id="{81A401E5-413B-9D45-8024-362ED4861691}" type="datetimeFigureOut">
              <a:rPr lang="en-US" smtClean="0"/>
              <a:pPr/>
              <a:t>2/9/2021</a:t>
            </a:fld>
            <a:endParaRPr lang="en-US"/>
          </a:p>
        </p:txBody>
      </p:sp>
      <p:sp>
        <p:nvSpPr>
          <p:cNvPr id="5" name="Footer Placeholder 4">
            <a:extLst>
              <a:ext uri="{FF2B5EF4-FFF2-40B4-BE49-F238E27FC236}">
                <a16:creationId xmlns:a16="http://schemas.microsoft.com/office/drawing/2014/main" id="{7642E146-DD3C-4D75-B027-89AAD47D4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CA01A8-CDEB-42D5-A57F-17126EB0A458}"/>
              </a:ext>
            </a:extLst>
          </p:cNvPr>
          <p:cNvSpPr>
            <a:spLocks noGrp="1"/>
          </p:cNvSpPr>
          <p:nvPr>
            <p:ph type="sldNum" sz="quarter" idx="12"/>
          </p:nvPr>
        </p:nvSpPr>
        <p:spPr/>
        <p:txBody>
          <a:bodyPr/>
          <a:lstStyle/>
          <a:p>
            <a:fld id="{4E2BC508-9B61-474C-A4D4-AEB6E7F3597E}" type="slidenum">
              <a:rPr lang="en-US" smtClean="0"/>
              <a:pPr/>
              <a:t>‹#›</a:t>
            </a:fld>
            <a:endParaRPr lang="en-US"/>
          </a:p>
        </p:txBody>
      </p:sp>
      <p:sp>
        <p:nvSpPr>
          <p:cNvPr id="9" name="Text Placeholder 12">
            <a:extLst>
              <a:ext uri="{FF2B5EF4-FFF2-40B4-BE49-F238E27FC236}">
                <a16:creationId xmlns:a16="http://schemas.microsoft.com/office/drawing/2014/main" id="{7212BA09-1ECC-4786-8E4F-326197B48D53}"/>
              </a:ext>
            </a:extLst>
          </p:cNvPr>
          <p:cNvSpPr>
            <a:spLocks noGrp="1"/>
          </p:cNvSpPr>
          <p:nvPr>
            <p:ph type="body" sz="quarter" idx="13" hasCustomPrompt="1"/>
          </p:nvPr>
        </p:nvSpPr>
        <p:spPr>
          <a:xfrm>
            <a:off x="8522494" y="676275"/>
            <a:ext cx="3459956" cy="314326"/>
          </a:xfrm>
        </p:spPr>
        <p:txBody>
          <a:bodyPr>
            <a:normAutofit/>
          </a:bodyPr>
          <a:lstStyle>
            <a:lvl1pPr marL="0" indent="0">
              <a:buNone/>
              <a:defRPr sz="1800" b="1">
                <a:solidFill>
                  <a:schemeClr val="bg1"/>
                </a:solidFill>
              </a:defRPr>
            </a:lvl1pPr>
          </a:lstStyle>
          <a:p>
            <a:pPr lvl="0"/>
            <a:r>
              <a:rPr lang="en-US"/>
              <a:t>Course Title</a:t>
            </a:r>
          </a:p>
        </p:txBody>
      </p:sp>
      <p:sp>
        <p:nvSpPr>
          <p:cNvPr id="11" name="Text Placeholder 14">
            <a:extLst>
              <a:ext uri="{FF2B5EF4-FFF2-40B4-BE49-F238E27FC236}">
                <a16:creationId xmlns:a16="http://schemas.microsoft.com/office/drawing/2014/main" id="{96067CA1-E4F1-4771-AEEA-D4CEAA0CFBFC}"/>
              </a:ext>
            </a:extLst>
          </p:cNvPr>
          <p:cNvSpPr>
            <a:spLocks noGrp="1"/>
          </p:cNvSpPr>
          <p:nvPr>
            <p:ph type="body" sz="quarter" idx="14" hasCustomPrompt="1"/>
          </p:nvPr>
        </p:nvSpPr>
        <p:spPr>
          <a:xfrm>
            <a:off x="114300" y="833438"/>
            <a:ext cx="8039100" cy="409576"/>
          </a:xfrm>
        </p:spPr>
        <p:txBody>
          <a:bodyPr>
            <a:noAutofit/>
          </a:bodyPr>
          <a:lstStyle>
            <a:lvl1pPr marL="0" indent="0">
              <a:buNone/>
              <a:defRPr sz="2400" b="1">
                <a:solidFill>
                  <a:schemeClr val="accent2"/>
                </a:solidFill>
              </a:defRPr>
            </a:lvl1pPr>
          </a:lstStyle>
          <a:p>
            <a:pPr lvl="0"/>
            <a:r>
              <a:rPr lang="en-US"/>
              <a:t>Topic Title</a:t>
            </a:r>
          </a:p>
        </p:txBody>
      </p:sp>
    </p:spTree>
    <p:extLst>
      <p:ext uri="{BB962C8B-B14F-4D97-AF65-F5344CB8AC3E}">
        <p14:creationId xmlns:p14="http://schemas.microsoft.com/office/powerpoint/2010/main" val="3082920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A52FF9-B759-45F2-A11B-9F4404C0C653}"/>
              </a:ext>
            </a:extLst>
          </p:cNvPr>
          <p:cNvSpPr>
            <a:spLocks noGrp="1"/>
          </p:cNvSpPr>
          <p:nvPr>
            <p:ph type="title" orient="vert"/>
          </p:nvPr>
        </p:nvSpPr>
        <p:spPr>
          <a:xfrm>
            <a:off x="8724900" y="1416954"/>
            <a:ext cx="2628900" cy="476000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985C1F-43B9-4D4A-8E77-E0AB65994141}"/>
              </a:ext>
            </a:extLst>
          </p:cNvPr>
          <p:cNvSpPr>
            <a:spLocks noGrp="1"/>
          </p:cNvSpPr>
          <p:nvPr>
            <p:ph type="body" orient="vert" idx="1"/>
          </p:nvPr>
        </p:nvSpPr>
        <p:spPr>
          <a:xfrm>
            <a:off x="838200" y="1416955"/>
            <a:ext cx="7734300" cy="476000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9316E-E0BF-4062-929E-51676A4D8672}"/>
              </a:ext>
            </a:extLst>
          </p:cNvPr>
          <p:cNvSpPr>
            <a:spLocks noGrp="1"/>
          </p:cNvSpPr>
          <p:nvPr>
            <p:ph type="dt" sz="half" idx="10"/>
          </p:nvPr>
        </p:nvSpPr>
        <p:spPr/>
        <p:txBody>
          <a:bodyPr/>
          <a:lstStyle>
            <a:lvl1pPr>
              <a:defRPr/>
            </a:lvl1pPr>
          </a:lstStyle>
          <a:p>
            <a:fld id="{81A401E5-413B-9D45-8024-362ED4861691}" type="datetimeFigureOut">
              <a:rPr lang="en-US" smtClean="0"/>
              <a:pPr/>
              <a:t>2/9/2021</a:t>
            </a:fld>
            <a:endParaRPr lang="en-US"/>
          </a:p>
        </p:txBody>
      </p:sp>
      <p:sp>
        <p:nvSpPr>
          <p:cNvPr id="5" name="Footer Placeholder 4">
            <a:extLst>
              <a:ext uri="{FF2B5EF4-FFF2-40B4-BE49-F238E27FC236}">
                <a16:creationId xmlns:a16="http://schemas.microsoft.com/office/drawing/2014/main" id="{4C44D6CA-5059-4B64-8295-51F52533F5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50B572-2FF0-4E3E-9EDE-0DF7EA9F4A2C}"/>
              </a:ext>
            </a:extLst>
          </p:cNvPr>
          <p:cNvSpPr>
            <a:spLocks noGrp="1"/>
          </p:cNvSpPr>
          <p:nvPr>
            <p:ph type="sldNum" sz="quarter" idx="12"/>
          </p:nvPr>
        </p:nvSpPr>
        <p:spPr/>
        <p:txBody>
          <a:bodyPr/>
          <a:lstStyle/>
          <a:p>
            <a:fld id="{4E2BC508-9B61-474C-A4D4-AEB6E7F3597E}" type="slidenum">
              <a:rPr lang="en-US" smtClean="0"/>
              <a:pPr/>
              <a:t>‹#›</a:t>
            </a:fld>
            <a:endParaRPr lang="en-US"/>
          </a:p>
        </p:txBody>
      </p:sp>
      <p:sp>
        <p:nvSpPr>
          <p:cNvPr id="7" name="Title Placeholder 1">
            <a:extLst>
              <a:ext uri="{FF2B5EF4-FFF2-40B4-BE49-F238E27FC236}">
                <a16:creationId xmlns:a16="http://schemas.microsoft.com/office/drawing/2014/main" id="{408CA382-0D29-4990-9375-6BCEA2A01666}"/>
              </a:ext>
            </a:extLst>
          </p:cNvPr>
          <p:cNvSpPr txBox="1">
            <a:spLocks/>
          </p:cNvSpPr>
          <p:nvPr/>
        </p:nvSpPr>
        <p:spPr>
          <a:xfrm>
            <a:off x="114300" y="114073"/>
            <a:ext cx="9496425" cy="4621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1800" kern="1200">
                <a:solidFill>
                  <a:schemeClr val="tx1"/>
                </a:solidFill>
                <a:latin typeface="+mn-lt"/>
                <a:ea typeface="+mj-ea"/>
                <a:cs typeface="+mj-cs"/>
              </a:defRPr>
            </a:lvl1pPr>
          </a:lstStyle>
          <a:p>
            <a:r>
              <a:rPr lang="en-US" sz="3000">
                <a:solidFill>
                  <a:srgbClr val="3084B3"/>
                </a:solidFill>
              </a:rPr>
              <a:t>UNIT TITLE</a:t>
            </a:r>
          </a:p>
        </p:txBody>
      </p:sp>
      <p:sp>
        <p:nvSpPr>
          <p:cNvPr id="10" name="Text Placeholder 12">
            <a:extLst>
              <a:ext uri="{FF2B5EF4-FFF2-40B4-BE49-F238E27FC236}">
                <a16:creationId xmlns:a16="http://schemas.microsoft.com/office/drawing/2014/main" id="{2B639C98-ACCC-4CD1-B535-2A97FA1CDA47}"/>
              </a:ext>
            </a:extLst>
          </p:cNvPr>
          <p:cNvSpPr>
            <a:spLocks noGrp="1"/>
          </p:cNvSpPr>
          <p:nvPr>
            <p:ph type="body" sz="quarter" idx="13" hasCustomPrompt="1"/>
          </p:nvPr>
        </p:nvSpPr>
        <p:spPr>
          <a:xfrm>
            <a:off x="8522494" y="676275"/>
            <a:ext cx="3459956" cy="314326"/>
          </a:xfrm>
        </p:spPr>
        <p:txBody>
          <a:bodyPr>
            <a:normAutofit/>
          </a:bodyPr>
          <a:lstStyle>
            <a:lvl1pPr marL="0" indent="0">
              <a:buNone/>
              <a:defRPr sz="1800" b="1">
                <a:solidFill>
                  <a:schemeClr val="bg1"/>
                </a:solidFill>
              </a:defRPr>
            </a:lvl1pPr>
          </a:lstStyle>
          <a:p>
            <a:pPr lvl="0"/>
            <a:r>
              <a:rPr lang="en-US"/>
              <a:t>Course Title</a:t>
            </a:r>
          </a:p>
        </p:txBody>
      </p:sp>
      <p:sp>
        <p:nvSpPr>
          <p:cNvPr id="12" name="Text Placeholder 14">
            <a:extLst>
              <a:ext uri="{FF2B5EF4-FFF2-40B4-BE49-F238E27FC236}">
                <a16:creationId xmlns:a16="http://schemas.microsoft.com/office/drawing/2014/main" id="{61A5EDF7-3332-4644-B906-5C4F99725180}"/>
              </a:ext>
            </a:extLst>
          </p:cNvPr>
          <p:cNvSpPr>
            <a:spLocks noGrp="1"/>
          </p:cNvSpPr>
          <p:nvPr>
            <p:ph type="body" sz="quarter" idx="14" hasCustomPrompt="1"/>
          </p:nvPr>
        </p:nvSpPr>
        <p:spPr>
          <a:xfrm>
            <a:off x="114300" y="833438"/>
            <a:ext cx="8039100" cy="409576"/>
          </a:xfrm>
        </p:spPr>
        <p:txBody>
          <a:bodyPr>
            <a:noAutofit/>
          </a:bodyPr>
          <a:lstStyle>
            <a:lvl1pPr marL="0" indent="0">
              <a:buNone/>
              <a:defRPr sz="2400" b="1">
                <a:solidFill>
                  <a:schemeClr val="accent2"/>
                </a:solidFill>
              </a:defRPr>
            </a:lvl1pPr>
          </a:lstStyle>
          <a:p>
            <a:pPr lvl="0"/>
            <a:r>
              <a:rPr lang="en-US"/>
              <a:t>Topic Title</a:t>
            </a:r>
          </a:p>
        </p:txBody>
      </p:sp>
    </p:spTree>
    <p:extLst>
      <p:ext uri="{BB962C8B-B14F-4D97-AF65-F5344CB8AC3E}">
        <p14:creationId xmlns:p14="http://schemas.microsoft.com/office/powerpoint/2010/main" val="3312725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75E75-8D30-4801-88CD-E127211B458E}"/>
              </a:ext>
            </a:extLst>
          </p:cNvPr>
          <p:cNvSpPr>
            <a:spLocks noGrp="1"/>
          </p:cNvSpPr>
          <p:nvPr>
            <p:ph type="ctrTitle"/>
          </p:nvPr>
        </p:nvSpPr>
        <p:spPr>
          <a:xfrm>
            <a:off x="1524000" y="13890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AB8877-8C5A-4A31-BC9B-1D380CDAE6E0}"/>
              </a:ext>
            </a:extLst>
          </p:cNvPr>
          <p:cNvSpPr>
            <a:spLocks noGrp="1"/>
          </p:cNvSpPr>
          <p:nvPr>
            <p:ph type="subTitle" idx="1"/>
          </p:nvPr>
        </p:nvSpPr>
        <p:spPr>
          <a:xfrm>
            <a:off x="1524000" y="38687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C708CA-939F-43EA-AF96-F53D607908E3}"/>
              </a:ext>
            </a:extLst>
          </p:cNvPr>
          <p:cNvSpPr>
            <a:spLocks noGrp="1"/>
          </p:cNvSpPr>
          <p:nvPr>
            <p:ph type="dt" sz="half" idx="10"/>
          </p:nvPr>
        </p:nvSpPr>
        <p:spPr>
          <a:xfrm>
            <a:off x="0" y="6572250"/>
            <a:ext cx="2743200" cy="285750"/>
          </a:xfrm>
        </p:spPr>
        <p:txBody>
          <a:bodyPr/>
          <a:lstStyle>
            <a:lvl1pPr>
              <a:defRPr/>
            </a:lvl1pPr>
          </a:lstStyle>
          <a:p>
            <a:fld id="{81A401E5-413B-9D45-8024-362ED4861691}" type="datetimeFigureOut">
              <a:rPr lang="en-US" smtClean="0"/>
              <a:pPr/>
              <a:t>2/9/2021</a:t>
            </a:fld>
            <a:endParaRPr lang="en-US"/>
          </a:p>
        </p:txBody>
      </p:sp>
      <p:sp>
        <p:nvSpPr>
          <p:cNvPr id="5" name="Footer Placeholder 4">
            <a:extLst>
              <a:ext uri="{FF2B5EF4-FFF2-40B4-BE49-F238E27FC236}">
                <a16:creationId xmlns:a16="http://schemas.microsoft.com/office/drawing/2014/main" id="{A9EB7EF0-2758-4D1C-B222-C64E96B33D06}"/>
              </a:ext>
            </a:extLst>
          </p:cNvPr>
          <p:cNvSpPr>
            <a:spLocks noGrp="1"/>
          </p:cNvSpPr>
          <p:nvPr>
            <p:ph type="ftr" sz="quarter" idx="11"/>
          </p:nvPr>
        </p:nvSpPr>
        <p:spPr>
          <a:xfrm>
            <a:off x="4038600" y="6572250"/>
            <a:ext cx="4114800" cy="285750"/>
          </a:xfrm>
        </p:spPr>
        <p:txBody>
          <a:bodyPr/>
          <a:lstStyle/>
          <a:p>
            <a:endParaRPr lang="en-US"/>
          </a:p>
        </p:txBody>
      </p:sp>
      <p:sp>
        <p:nvSpPr>
          <p:cNvPr id="6" name="Slide Number Placeholder 5">
            <a:extLst>
              <a:ext uri="{FF2B5EF4-FFF2-40B4-BE49-F238E27FC236}">
                <a16:creationId xmlns:a16="http://schemas.microsoft.com/office/drawing/2014/main" id="{5506BF7C-135C-4ED9-8DEF-69A790502758}"/>
              </a:ext>
            </a:extLst>
          </p:cNvPr>
          <p:cNvSpPr>
            <a:spLocks noGrp="1"/>
          </p:cNvSpPr>
          <p:nvPr>
            <p:ph type="sldNum" sz="quarter" idx="12"/>
          </p:nvPr>
        </p:nvSpPr>
        <p:spPr>
          <a:xfrm>
            <a:off x="9448800" y="6572250"/>
            <a:ext cx="2743200" cy="285750"/>
          </a:xfrm>
        </p:spPr>
        <p:txBody>
          <a:bodyPr/>
          <a:lstStyle/>
          <a:p>
            <a:fld id="{4E2BC508-9B61-474C-A4D4-AEB6E7F3597E}" type="slidenum">
              <a:rPr lang="en-US" smtClean="0"/>
              <a:pPr/>
              <a:t>‹#›</a:t>
            </a:fld>
            <a:endParaRPr lang="en-US"/>
          </a:p>
        </p:txBody>
      </p:sp>
      <p:sp>
        <p:nvSpPr>
          <p:cNvPr id="10" name="Title Placeholder 1">
            <a:extLst>
              <a:ext uri="{FF2B5EF4-FFF2-40B4-BE49-F238E27FC236}">
                <a16:creationId xmlns:a16="http://schemas.microsoft.com/office/drawing/2014/main" id="{B866FF13-6439-405B-A0CA-766D88A1DD7B}"/>
              </a:ext>
            </a:extLst>
          </p:cNvPr>
          <p:cNvSpPr txBox="1">
            <a:spLocks/>
          </p:cNvSpPr>
          <p:nvPr/>
        </p:nvSpPr>
        <p:spPr>
          <a:xfrm>
            <a:off x="114300" y="114073"/>
            <a:ext cx="9496425" cy="4621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1800" kern="1200">
                <a:solidFill>
                  <a:schemeClr val="tx1"/>
                </a:solidFill>
                <a:latin typeface="+mn-lt"/>
                <a:ea typeface="+mj-ea"/>
                <a:cs typeface="+mj-cs"/>
              </a:defRPr>
            </a:lvl1pPr>
          </a:lstStyle>
          <a:p>
            <a:r>
              <a:rPr lang="en-US" sz="3000">
                <a:solidFill>
                  <a:srgbClr val="3084B3"/>
                </a:solidFill>
              </a:rPr>
              <a:t>UNIT TITLE</a:t>
            </a:r>
          </a:p>
        </p:txBody>
      </p:sp>
      <p:sp>
        <p:nvSpPr>
          <p:cNvPr id="16" name="Text Placeholder 12">
            <a:extLst>
              <a:ext uri="{FF2B5EF4-FFF2-40B4-BE49-F238E27FC236}">
                <a16:creationId xmlns:a16="http://schemas.microsoft.com/office/drawing/2014/main" id="{7B267B37-372D-4BF7-8251-1727F45D637E}"/>
              </a:ext>
            </a:extLst>
          </p:cNvPr>
          <p:cNvSpPr>
            <a:spLocks noGrp="1"/>
          </p:cNvSpPr>
          <p:nvPr>
            <p:ph type="body" sz="quarter" idx="13" hasCustomPrompt="1"/>
          </p:nvPr>
        </p:nvSpPr>
        <p:spPr>
          <a:xfrm>
            <a:off x="8522494" y="676275"/>
            <a:ext cx="3459956" cy="314326"/>
          </a:xfrm>
        </p:spPr>
        <p:txBody>
          <a:bodyPr>
            <a:normAutofit/>
          </a:bodyPr>
          <a:lstStyle>
            <a:lvl1pPr marL="0" indent="0">
              <a:buNone/>
              <a:defRPr sz="1800" b="1">
                <a:solidFill>
                  <a:schemeClr val="bg1"/>
                </a:solidFill>
              </a:defRPr>
            </a:lvl1pPr>
          </a:lstStyle>
          <a:p>
            <a:pPr lvl="0"/>
            <a:r>
              <a:rPr lang="en-US"/>
              <a:t>Course Title</a:t>
            </a:r>
          </a:p>
        </p:txBody>
      </p:sp>
      <p:sp>
        <p:nvSpPr>
          <p:cNvPr id="11" name="Text Placeholder 14">
            <a:extLst>
              <a:ext uri="{FF2B5EF4-FFF2-40B4-BE49-F238E27FC236}">
                <a16:creationId xmlns:a16="http://schemas.microsoft.com/office/drawing/2014/main" id="{E9EA4924-B862-49BE-9E25-3F4817B52C19}"/>
              </a:ext>
            </a:extLst>
          </p:cNvPr>
          <p:cNvSpPr>
            <a:spLocks noGrp="1"/>
          </p:cNvSpPr>
          <p:nvPr>
            <p:ph type="body" sz="quarter" idx="14" hasCustomPrompt="1"/>
          </p:nvPr>
        </p:nvSpPr>
        <p:spPr>
          <a:xfrm>
            <a:off x="114300" y="833438"/>
            <a:ext cx="8039100" cy="409576"/>
          </a:xfrm>
        </p:spPr>
        <p:txBody>
          <a:bodyPr>
            <a:noAutofit/>
          </a:bodyPr>
          <a:lstStyle>
            <a:lvl1pPr marL="0" indent="0">
              <a:buNone/>
              <a:defRPr sz="2400" b="1">
                <a:solidFill>
                  <a:schemeClr val="accent2"/>
                </a:solidFill>
              </a:defRPr>
            </a:lvl1pPr>
          </a:lstStyle>
          <a:p>
            <a:pPr lvl="0"/>
            <a:r>
              <a:rPr lang="en-US"/>
              <a:t>Topic Title</a:t>
            </a:r>
          </a:p>
        </p:txBody>
      </p:sp>
    </p:spTree>
    <p:extLst>
      <p:ext uri="{BB962C8B-B14F-4D97-AF65-F5344CB8AC3E}">
        <p14:creationId xmlns:p14="http://schemas.microsoft.com/office/powerpoint/2010/main" val="2913311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7" name="Picture 6" descr="A screenshot of a social media post&#10;&#10;Description automatically generated">
            <a:extLst>
              <a:ext uri="{FF2B5EF4-FFF2-40B4-BE49-F238E27FC236}">
                <a16:creationId xmlns:a16="http://schemas.microsoft.com/office/drawing/2014/main" id="{C3D41511-9E47-4AE2-AB89-8B55889B21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B098881-83A0-44F0-B966-26ED71BCC41F}"/>
              </a:ext>
            </a:extLst>
          </p:cNvPr>
          <p:cNvSpPr>
            <a:spLocks noGrp="1"/>
          </p:cNvSpPr>
          <p:nvPr>
            <p:ph type="title" hasCustomPrompt="1"/>
          </p:nvPr>
        </p:nvSpPr>
        <p:spPr/>
        <p:txBody>
          <a:bodyPr>
            <a:noAutofit/>
          </a:bodyPr>
          <a:lstStyle>
            <a:lvl1pPr>
              <a:defRPr sz="3000"/>
            </a:lvl1pPr>
          </a:lstStyle>
          <a:p>
            <a:r>
              <a:rPr lang="en-US">
                <a:solidFill>
                  <a:srgbClr val="3084B3"/>
                </a:solidFill>
              </a:rPr>
              <a:t>UNIT TITLE</a:t>
            </a:r>
            <a:endParaRPr lang="en-US"/>
          </a:p>
        </p:txBody>
      </p:sp>
      <p:sp>
        <p:nvSpPr>
          <p:cNvPr id="3" name="Content Placeholder 2">
            <a:extLst>
              <a:ext uri="{FF2B5EF4-FFF2-40B4-BE49-F238E27FC236}">
                <a16:creationId xmlns:a16="http://schemas.microsoft.com/office/drawing/2014/main" id="{E77727D7-C5C9-4015-823F-850599F74E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62ECD4-E1E0-4F05-A2BC-13D3E150FC78}"/>
              </a:ext>
            </a:extLst>
          </p:cNvPr>
          <p:cNvSpPr>
            <a:spLocks noGrp="1"/>
          </p:cNvSpPr>
          <p:nvPr>
            <p:ph type="dt" sz="half" idx="10"/>
          </p:nvPr>
        </p:nvSpPr>
        <p:spPr/>
        <p:txBody>
          <a:bodyPr/>
          <a:lstStyle>
            <a:lvl1pPr>
              <a:defRPr/>
            </a:lvl1pPr>
          </a:lstStyle>
          <a:p>
            <a:fld id="{81A401E5-413B-9D45-8024-362ED4861691}" type="datetimeFigureOut">
              <a:rPr lang="en-US" smtClean="0"/>
              <a:pPr/>
              <a:t>2/9/2021</a:t>
            </a:fld>
            <a:endParaRPr lang="en-US"/>
          </a:p>
        </p:txBody>
      </p:sp>
      <p:sp>
        <p:nvSpPr>
          <p:cNvPr id="5" name="Footer Placeholder 4">
            <a:extLst>
              <a:ext uri="{FF2B5EF4-FFF2-40B4-BE49-F238E27FC236}">
                <a16:creationId xmlns:a16="http://schemas.microsoft.com/office/drawing/2014/main" id="{1BF9F06E-180A-4396-80E8-78CA6BEBC6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DB6DF5-163D-4A02-A3E8-68F3EAF48F9D}"/>
              </a:ext>
            </a:extLst>
          </p:cNvPr>
          <p:cNvSpPr>
            <a:spLocks noGrp="1"/>
          </p:cNvSpPr>
          <p:nvPr>
            <p:ph type="sldNum" sz="quarter" idx="12"/>
          </p:nvPr>
        </p:nvSpPr>
        <p:spPr/>
        <p:txBody>
          <a:bodyPr/>
          <a:lstStyle/>
          <a:p>
            <a:fld id="{4E2BC508-9B61-474C-A4D4-AEB6E7F3597E}" type="slidenum">
              <a:rPr lang="en-US" smtClean="0"/>
              <a:pPr/>
              <a:t>‹#›</a:t>
            </a:fld>
            <a:endParaRPr lang="en-US"/>
          </a:p>
        </p:txBody>
      </p:sp>
      <p:sp>
        <p:nvSpPr>
          <p:cNvPr id="14" name="Text Placeholder 12">
            <a:extLst>
              <a:ext uri="{FF2B5EF4-FFF2-40B4-BE49-F238E27FC236}">
                <a16:creationId xmlns:a16="http://schemas.microsoft.com/office/drawing/2014/main" id="{26140A54-BADF-461C-BD0D-08B960108915}"/>
              </a:ext>
            </a:extLst>
          </p:cNvPr>
          <p:cNvSpPr>
            <a:spLocks noGrp="1"/>
          </p:cNvSpPr>
          <p:nvPr>
            <p:ph type="body" sz="quarter" idx="13" hasCustomPrompt="1"/>
          </p:nvPr>
        </p:nvSpPr>
        <p:spPr>
          <a:xfrm>
            <a:off x="8522494" y="676275"/>
            <a:ext cx="3459956" cy="314326"/>
          </a:xfrm>
        </p:spPr>
        <p:txBody>
          <a:bodyPr>
            <a:normAutofit/>
          </a:bodyPr>
          <a:lstStyle>
            <a:lvl1pPr marL="0" indent="0">
              <a:buNone/>
              <a:defRPr sz="1800" b="1">
                <a:solidFill>
                  <a:schemeClr val="bg1"/>
                </a:solidFill>
              </a:defRPr>
            </a:lvl1pPr>
          </a:lstStyle>
          <a:p>
            <a:pPr lvl="0"/>
            <a:r>
              <a:rPr lang="en-US"/>
              <a:t>Course Title</a:t>
            </a:r>
          </a:p>
        </p:txBody>
      </p:sp>
      <p:sp>
        <p:nvSpPr>
          <p:cNvPr id="10" name="Text Placeholder 14">
            <a:extLst>
              <a:ext uri="{FF2B5EF4-FFF2-40B4-BE49-F238E27FC236}">
                <a16:creationId xmlns:a16="http://schemas.microsoft.com/office/drawing/2014/main" id="{99FD473E-0683-43BF-ACE6-BEF152D72872}"/>
              </a:ext>
            </a:extLst>
          </p:cNvPr>
          <p:cNvSpPr>
            <a:spLocks noGrp="1"/>
          </p:cNvSpPr>
          <p:nvPr>
            <p:ph type="body" sz="quarter" idx="14" hasCustomPrompt="1"/>
          </p:nvPr>
        </p:nvSpPr>
        <p:spPr>
          <a:xfrm>
            <a:off x="114300" y="833438"/>
            <a:ext cx="8039100" cy="409576"/>
          </a:xfrm>
        </p:spPr>
        <p:txBody>
          <a:bodyPr>
            <a:noAutofit/>
          </a:bodyPr>
          <a:lstStyle>
            <a:lvl1pPr marL="0" indent="0">
              <a:buNone/>
              <a:defRPr sz="2400" b="1">
                <a:solidFill>
                  <a:schemeClr val="accent2"/>
                </a:solidFill>
              </a:defRPr>
            </a:lvl1pPr>
          </a:lstStyle>
          <a:p>
            <a:pPr lvl="0"/>
            <a:r>
              <a:rPr lang="en-US"/>
              <a:t>Topic Title</a:t>
            </a:r>
          </a:p>
        </p:txBody>
      </p:sp>
    </p:spTree>
    <p:extLst>
      <p:ext uri="{BB962C8B-B14F-4D97-AF65-F5344CB8AC3E}">
        <p14:creationId xmlns:p14="http://schemas.microsoft.com/office/powerpoint/2010/main" val="2972813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BEE79-C888-4960-AC9F-3817C0E936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4553A2-26A9-4A47-88A3-CBC789815F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0F7F1B-B614-4C71-8CB5-86618A581CA6}"/>
              </a:ext>
            </a:extLst>
          </p:cNvPr>
          <p:cNvSpPr>
            <a:spLocks noGrp="1"/>
          </p:cNvSpPr>
          <p:nvPr>
            <p:ph type="dt" sz="half" idx="10"/>
          </p:nvPr>
        </p:nvSpPr>
        <p:spPr/>
        <p:txBody>
          <a:bodyPr/>
          <a:lstStyle>
            <a:lvl1pPr>
              <a:defRPr/>
            </a:lvl1pPr>
          </a:lstStyle>
          <a:p>
            <a:fld id="{81A401E5-413B-9D45-8024-362ED4861691}" type="datetimeFigureOut">
              <a:rPr lang="en-US" smtClean="0"/>
              <a:pPr/>
              <a:t>2/9/2021</a:t>
            </a:fld>
            <a:endParaRPr lang="en-US"/>
          </a:p>
        </p:txBody>
      </p:sp>
      <p:sp>
        <p:nvSpPr>
          <p:cNvPr id="5" name="Footer Placeholder 4">
            <a:extLst>
              <a:ext uri="{FF2B5EF4-FFF2-40B4-BE49-F238E27FC236}">
                <a16:creationId xmlns:a16="http://schemas.microsoft.com/office/drawing/2014/main" id="{F154CF01-FD0D-4427-9977-9E6E2806CA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11EFB-F97A-4AFD-99AF-C919D336C4A1}"/>
              </a:ext>
            </a:extLst>
          </p:cNvPr>
          <p:cNvSpPr>
            <a:spLocks noGrp="1"/>
          </p:cNvSpPr>
          <p:nvPr>
            <p:ph type="sldNum" sz="quarter" idx="12"/>
          </p:nvPr>
        </p:nvSpPr>
        <p:spPr/>
        <p:txBody>
          <a:bodyPr/>
          <a:lstStyle/>
          <a:p>
            <a:fld id="{4E2BC508-9B61-474C-A4D4-AEB6E7F3597E}" type="slidenum">
              <a:rPr lang="en-US" smtClean="0"/>
              <a:pPr/>
              <a:t>‹#›</a:t>
            </a:fld>
            <a:endParaRPr lang="en-US"/>
          </a:p>
        </p:txBody>
      </p:sp>
      <p:sp>
        <p:nvSpPr>
          <p:cNvPr id="7" name="Title Placeholder 1">
            <a:extLst>
              <a:ext uri="{FF2B5EF4-FFF2-40B4-BE49-F238E27FC236}">
                <a16:creationId xmlns:a16="http://schemas.microsoft.com/office/drawing/2014/main" id="{8B4133A5-4BA7-4CE4-9F3B-75180F7E9273}"/>
              </a:ext>
            </a:extLst>
          </p:cNvPr>
          <p:cNvSpPr txBox="1">
            <a:spLocks/>
          </p:cNvSpPr>
          <p:nvPr/>
        </p:nvSpPr>
        <p:spPr>
          <a:xfrm>
            <a:off x="114300" y="114073"/>
            <a:ext cx="9496425" cy="4621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1800" kern="1200">
                <a:solidFill>
                  <a:schemeClr val="tx1"/>
                </a:solidFill>
                <a:latin typeface="+mn-lt"/>
                <a:ea typeface="+mj-ea"/>
                <a:cs typeface="+mj-cs"/>
              </a:defRPr>
            </a:lvl1pPr>
          </a:lstStyle>
          <a:p>
            <a:r>
              <a:rPr lang="en-US" sz="3000">
                <a:solidFill>
                  <a:srgbClr val="3084B3"/>
                </a:solidFill>
              </a:rPr>
              <a:t>UNIT TITLE</a:t>
            </a:r>
          </a:p>
        </p:txBody>
      </p:sp>
      <p:sp>
        <p:nvSpPr>
          <p:cNvPr id="11" name="Text Placeholder 12">
            <a:extLst>
              <a:ext uri="{FF2B5EF4-FFF2-40B4-BE49-F238E27FC236}">
                <a16:creationId xmlns:a16="http://schemas.microsoft.com/office/drawing/2014/main" id="{C1EF1F41-7F8D-4F4A-AEA3-5ACF26C228CA}"/>
              </a:ext>
            </a:extLst>
          </p:cNvPr>
          <p:cNvSpPr>
            <a:spLocks noGrp="1"/>
          </p:cNvSpPr>
          <p:nvPr>
            <p:ph type="body" sz="quarter" idx="13" hasCustomPrompt="1"/>
          </p:nvPr>
        </p:nvSpPr>
        <p:spPr>
          <a:xfrm>
            <a:off x="8522494" y="676275"/>
            <a:ext cx="3459956" cy="314326"/>
          </a:xfrm>
        </p:spPr>
        <p:txBody>
          <a:bodyPr>
            <a:normAutofit/>
          </a:bodyPr>
          <a:lstStyle>
            <a:lvl1pPr marL="0" indent="0">
              <a:buNone/>
              <a:defRPr sz="1800" b="1">
                <a:solidFill>
                  <a:schemeClr val="bg1"/>
                </a:solidFill>
              </a:defRPr>
            </a:lvl1pPr>
          </a:lstStyle>
          <a:p>
            <a:pPr lvl="0"/>
            <a:r>
              <a:rPr lang="en-US"/>
              <a:t>Course Title</a:t>
            </a:r>
          </a:p>
        </p:txBody>
      </p:sp>
      <p:sp>
        <p:nvSpPr>
          <p:cNvPr id="10" name="Text Placeholder 14">
            <a:extLst>
              <a:ext uri="{FF2B5EF4-FFF2-40B4-BE49-F238E27FC236}">
                <a16:creationId xmlns:a16="http://schemas.microsoft.com/office/drawing/2014/main" id="{081AC97B-9653-4337-B2AE-7842A73A9CC7}"/>
              </a:ext>
            </a:extLst>
          </p:cNvPr>
          <p:cNvSpPr>
            <a:spLocks noGrp="1"/>
          </p:cNvSpPr>
          <p:nvPr>
            <p:ph type="body" sz="quarter" idx="14" hasCustomPrompt="1"/>
          </p:nvPr>
        </p:nvSpPr>
        <p:spPr>
          <a:xfrm>
            <a:off x="114300" y="833438"/>
            <a:ext cx="8039100" cy="409576"/>
          </a:xfrm>
        </p:spPr>
        <p:txBody>
          <a:bodyPr>
            <a:noAutofit/>
          </a:bodyPr>
          <a:lstStyle>
            <a:lvl1pPr marL="0" indent="0">
              <a:buNone/>
              <a:defRPr sz="2400" b="1">
                <a:solidFill>
                  <a:schemeClr val="accent2"/>
                </a:solidFill>
              </a:defRPr>
            </a:lvl1pPr>
          </a:lstStyle>
          <a:p>
            <a:pPr lvl="0"/>
            <a:r>
              <a:rPr lang="en-US"/>
              <a:t>Topic Title</a:t>
            </a:r>
          </a:p>
        </p:txBody>
      </p:sp>
    </p:spTree>
    <p:extLst>
      <p:ext uri="{BB962C8B-B14F-4D97-AF65-F5344CB8AC3E}">
        <p14:creationId xmlns:p14="http://schemas.microsoft.com/office/powerpoint/2010/main" val="2029178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D2EE-A229-42C3-892F-7A7952B05353}"/>
              </a:ext>
            </a:extLst>
          </p:cNvPr>
          <p:cNvSpPr>
            <a:spLocks noGrp="1"/>
          </p:cNvSpPr>
          <p:nvPr>
            <p:ph type="title" hasCustomPrompt="1"/>
          </p:nvPr>
        </p:nvSpPr>
        <p:spPr/>
        <p:txBody>
          <a:bodyPr>
            <a:noAutofit/>
          </a:bodyPr>
          <a:lstStyle>
            <a:lvl1pPr>
              <a:defRPr sz="3000"/>
            </a:lvl1pPr>
          </a:lstStyle>
          <a:p>
            <a:r>
              <a:rPr lang="en-US">
                <a:solidFill>
                  <a:srgbClr val="3084B3"/>
                </a:solidFill>
              </a:rPr>
              <a:t>UNIT TITLE</a:t>
            </a:r>
            <a:endParaRPr lang="en-US"/>
          </a:p>
        </p:txBody>
      </p:sp>
      <p:sp>
        <p:nvSpPr>
          <p:cNvPr id="3" name="Content Placeholder 2">
            <a:extLst>
              <a:ext uri="{FF2B5EF4-FFF2-40B4-BE49-F238E27FC236}">
                <a16:creationId xmlns:a16="http://schemas.microsoft.com/office/drawing/2014/main" id="{11DABDA7-970C-4489-9222-2582A3D5FB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0201D3-F15B-4179-BE8E-62EFD15699E9}"/>
              </a:ext>
            </a:extLst>
          </p:cNvPr>
          <p:cNvSpPr>
            <a:spLocks noGrp="1"/>
          </p:cNvSpPr>
          <p:nvPr>
            <p:ph sz="half" idx="2"/>
          </p:nvPr>
        </p:nvSpPr>
        <p:spPr>
          <a:xfrm>
            <a:off x="6172200" y="2324100"/>
            <a:ext cx="5181600" cy="3852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995147-84AC-4BB6-B19E-F8D1B2AE5836}"/>
              </a:ext>
            </a:extLst>
          </p:cNvPr>
          <p:cNvSpPr>
            <a:spLocks noGrp="1"/>
          </p:cNvSpPr>
          <p:nvPr>
            <p:ph type="dt" sz="half" idx="10"/>
          </p:nvPr>
        </p:nvSpPr>
        <p:spPr/>
        <p:txBody>
          <a:bodyPr/>
          <a:lstStyle>
            <a:lvl1pPr>
              <a:defRPr/>
            </a:lvl1pPr>
          </a:lstStyle>
          <a:p>
            <a:fld id="{81A401E5-413B-9D45-8024-362ED4861691}" type="datetimeFigureOut">
              <a:rPr lang="en-US" smtClean="0"/>
              <a:pPr/>
              <a:t>2/9/2021</a:t>
            </a:fld>
            <a:endParaRPr lang="en-US"/>
          </a:p>
        </p:txBody>
      </p:sp>
      <p:sp>
        <p:nvSpPr>
          <p:cNvPr id="6" name="Footer Placeholder 5">
            <a:extLst>
              <a:ext uri="{FF2B5EF4-FFF2-40B4-BE49-F238E27FC236}">
                <a16:creationId xmlns:a16="http://schemas.microsoft.com/office/drawing/2014/main" id="{93190B5C-0C9B-4AF4-B986-2B7977BD7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E275BF-1A27-437D-8E05-244B7665743E}"/>
              </a:ext>
            </a:extLst>
          </p:cNvPr>
          <p:cNvSpPr>
            <a:spLocks noGrp="1"/>
          </p:cNvSpPr>
          <p:nvPr>
            <p:ph type="sldNum" sz="quarter" idx="12"/>
          </p:nvPr>
        </p:nvSpPr>
        <p:spPr/>
        <p:txBody>
          <a:bodyPr/>
          <a:lstStyle/>
          <a:p>
            <a:fld id="{4E2BC508-9B61-474C-A4D4-AEB6E7F3597E}" type="slidenum">
              <a:rPr lang="en-US" smtClean="0"/>
              <a:pPr/>
              <a:t>‹#›</a:t>
            </a:fld>
            <a:endParaRPr lang="en-US"/>
          </a:p>
        </p:txBody>
      </p:sp>
      <p:sp>
        <p:nvSpPr>
          <p:cNvPr id="12" name="Text Placeholder 12">
            <a:extLst>
              <a:ext uri="{FF2B5EF4-FFF2-40B4-BE49-F238E27FC236}">
                <a16:creationId xmlns:a16="http://schemas.microsoft.com/office/drawing/2014/main" id="{E3C3A2CD-766C-4C96-A3FD-6F13BB280A59}"/>
              </a:ext>
            </a:extLst>
          </p:cNvPr>
          <p:cNvSpPr>
            <a:spLocks noGrp="1"/>
          </p:cNvSpPr>
          <p:nvPr>
            <p:ph type="body" sz="quarter" idx="13" hasCustomPrompt="1"/>
          </p:nvPr>
        </p:nvSpPr>
        <p:spPr>
          <a:xfrm>
            <a:off x="8522494" y="676275"/>
            <a:ext cx="3459956" cy="314326"/>
          </a:xfrm>
        </p:spPr>
        <p:txBody>
          <a:bodyPr>
            <a:normAutofit/>
          </a:bodyPr>
          <a:lstStyle>
            <a:lvl1pPr marL="0" indent="0">
              <a:buNone/>
              <a:defRPr sz="1800" b="1">
                <a:solidFill>
                  <a:schemeClr val="bg1"/>
                </a:solidFill>
              </a:defRPr>
            </a:lvl1pPr>
          </a:lstStyle>
          <a:p>
            <a:pPr lvl="0"/>
            <a:r>
              <a:rPr lang="en-US"/>
              <a:t>Course Title</a:t>
            </a:r>
          </a:p>
        </p:txBody>
      </p:sp>
      <p:sp>
        <p:nvSpPr>
          <p:cNvPr id="10" name="Text Placeholder 14">
            <a:extLst>
              <a:ext uri="{FF2B5EF4-FFF2-40B4-BE49-F238E27FC236}">
                <a16:creationId xmlns:a16="http://schemas.microsoft.com/office/drawing/2014/main" id="{F3D53715-135D-435F-AE1C-1AF466E4065B}"/>
              </a:ext>
            </a:extLst>
          </p:cNvPr>
          <p:cNvSpPr>
            <a:spLocks noGrp="1"/>
          </p:cNvSpPr>
          <p:nvPr>
            <p:ph type="body" sz="quarter" idx="15" hasCustomPrompt="1"/>
          </p:nvPr>
        </p:nvSpPr>
        <p:spPr>
          <a:xfrm>
            <a:off x="6172200" y="1825625"/>
            <a:ext cx="5181600" cy="409576"/>
          </a:xfrm>
        </p:spPr>
        <p:txBody>
          <a:bodyPr>
            <a:noAutofit/>
          </a:bodyPr>
          <a:lstStyle>
            <a:lvl1pPr marL="0" indent="0">
              <a:buNone/>
              <a:defRPr sz="2400" b="1">
                <a:solidFill>
                  <a:schemeClr val="accent2"/>
                </a:solidFill>
              </a:defRPr>
            </a:lvl1pPr>
          </a:lstStyle>
          <a:p>
            <a:pPr lvl="0"/>
            <a:r>
              <a:rPr lang="en-US"/>
              <a:t>Topic Title</a:t>
            </a:r>
          </a:p>
        </p:txBody>
      </p:sp>
    </p:spTree>
    <p:extLst>
      <p:ext uri="{BB962C8B-B14F-4D97-AF65-F5344CB8AC3E}">
        <p14:creationId xmlns:p14="http://schemas.microsoft.com/office/powerpoint/2010/main" val="2830632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EA6A9FF-C5D5-4B36-8EA3-D3ADD31ADE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BAEF5D-CECB-4A7D-ABBA-20F3353B46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77C585BE-E207-4E24-BDEA-EBBDC254399E}"/>
              </a:ext>
            </a:extLst>
          </p:cNvPr>
          <p:cNvSpPr>
            <a:spLocks noGrp="1"/>
          </p:cNvSpPr>
          <p:nvPr>
            <p:ph sz="quarter" idx="4"/>
          </p:nvPr>
        </p:nvSpPr>
        <p:spPr>
          <a:xfrm>
            <a:off x="6172200" y="2219325"/>
            <a:ext cx="5183188" cy="3970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160755-B0E5-4BA7-92BE-B4F8AF1BCAF1}"/>
              </a:ext>
            </a:extLst>
          </p:cNvPr>
          <p:cNvSpPr>
            <a:spLocks noGrp="1"/>
          </p:cNvSpPr>
          <p:nvPr>
            <p:ph type="dt" sz="half" idx="10"/>
          </p:nvPr>
        </p:nvSpPr>
        <p:spPr/>
        <p:txBody>
          <a:bodyPr/>
          <a:lstStyle>
            <a:lvl1pPr>
              <a:defRPr/>
            </a:lvl1pPr>
          </a:lstStyle>
          <a:p>
            <a:fld id="{81A401E5-413B-9D45-8024-362ED4861691}" type="datetimeFigureOut">
              <a:rPr lang="en-US" smtClean="0"/>
              <a:pPr/>
              <a:t>2/9/2021</a:t>
            </a:fld>
            <a:endParaRPr lang="en-US"/>
          </a:p>
        </p:txBody>
      </p:sp>
      <p:sp>
        <p:nvSpPr>
          <p:cNvPr id="8" name="Footer Placeholder 7">
            <a:extLst>
              <a:ext uri="{FF2B5EF4-FFF2-40B4-BE49-F238E27FC236}">
                <a16:creationId xmlns:a16="http://schemas.microsoft.com/office/drawing/2014/main" id="{D380BC0B-2121-49DF-981B-8C4BBBD9FB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DC0073-3501-4995-8445-EE40B08ACA7B}"/>
              </a:ext>
            </a:extLst>
          </p:cNvPr>
          <p:cNvSpPr>
            <a:spLocks noGrp="1"/>
          </p:cNvSpPr>
          <p:nvPr>
            <p:ph type="sldNum" sz="quarter" idx="12"/>
          </p:nvPr>
        </p:nvSpPr>
        <p:spPr/>
        <p:txBody>
          <a:bodyPr/>
          <a:lstStyle/>
          <a:p>
            <a:fld id="{4E2BC508-9B61-474C-A4D4-AEB6E7F3597E}" type="slidenum">
              <a:rPr lang="en-US" smtClean="0"/>
              <a:pPr/>
              <a:t>‹#›</a:t>
            </a:fld>
            <a:endParaRPr lang="en-US"/>
          </a:p>
        </p:txBody>
      </p:sp>
      <p:sp>
        <p:nvSpPr>
          <p:cNvPr id="10" name="Title Placeholder 1">
            <a:extLst>
              <a:ext uri="{FF2B5EF4-FFF2-40B4-BE49-F238E27FC236}">
                <a16:creationId xmlns:a16="http://schemas.microsoft.com/office/drawing/2014/main" id="{61B536C9-D787-46C5-B7A8-EC5FCAECCB01}"/>
              </a:ext>
            </a:extLst>
          </p:cNvPr>
          <p:cNvSpPr>
            <a:spLocks noGrp="1"/>
          </p:cNvSpPr>
          <p:nvPr>
            <p:ph type="title"/>
          </p:nvPr>
        </p:nvSpPr>
        <p:spPr>
          <a:xfrm>
            <a:off x="114300" y="114073"/>
            <a:ext cx="9496425" cy="462189"/>
          </a:xfrm>
          <a:prstGeom prst="rect">
            <a:avLst/>
          </a:prstGeom>
        </p:spPr>
        <p:txBody>
          <a:bodyPr vert="horz" lIns="91440" tIns="45720" rIns="91440" bIns="45720" rtlCol="0" anchor="ctr">
            <a:noAutofit/>
          </a:bodyPr>
          <a:lstStyle>
            <a:lvl1pPr>
              <a:defRPr sz="3000"/>
            </a:lvl1pPr>
          </a:lstStyle>
          <a:p>
            <a:r>
              <a:rPr lang="en-US">
                <a:solidFill>
                  <a:srgbClr val="3084B3"/>
                </a:solidFill>
              </a:rPr>
              <a:t>Click to edit Master title style</a:t>
            </a:r>
          </a:p>
        </p:txBody>
      </p:sp>
      <p:sp>
        <p:nvSpPr>
          <p:cNvPr id="13" name="Text Placeholder 12">
            <a:extLst>
              <a:ext uri="{FF2B5EF4-FFF2-40B4-BE49-F238E27FC236}">
                <a16:creationId xmlns:a16="http://schemas.microsoft.com/office/drawing/2014/main" id="{15987A07-FB5B-4B56-8584-7F88AEFEEBD4}"/>
              </a:ext>
            </a:extLst>
          </p:cNvPr>
          <p:cNvSpPr>
            <a:spLocks noGrp="1"/>
          </p:cNvSpPr>
          <p:nvPr>
            <p:ph type="body" sz="quarter" idx="13" hasCustomPrompt="1"/>
          </p:nvPr>
        </p:nvSpPr>
        <p:spPr>
          <a:xfrm>
            <a:off x="8522494" y="676275"/>
            <a:ext cx="3459956" cy="314326"/>
          </a:xfrm>
        </p:spPr>
        <p:txBody>
          <a:bodyPr>
            <a:normAutofit/>
          </a:bodyPr>
          <a:lstStyle>
            <a:lvl1pPr marL="0" indent="0">
              <a:buNone/>
              <a:defRPr sz="1800" b="1">
                <a:solidFill>
                  <a:schemeClr val="bg1"/>
                </a:solidFill>
              </a:defRPr>
            </a:lvl1pPr>
          </a:lstStyle>
          <a:p>
            <a:pPr lvl="0"/>
            <a:r>
              <a:rPr lang="en-US"/>
              <a:t>Course Title</a:t>
            </a:r>
          </a:p>
        </p:txBody>
      </p:sp>
      <p:sp>
        <p:nvSpPr>
          <p:cNvPr id="11" name="Text Placeholder 14">
            <a:extLst>
              <a:ext uri="{FF2B5EF4-FFF2-40B4-BE49-F238E27FC236}">
                <a16:creationId xmlns:a16="http://schemas.microsoft.com/office/drawing/2014/main" id="{0B6D1F06-0F8E-40B2-A4CF-085F6F099925}"/>
              </a:ext>
            </a:extLst>
          </p:cNvPr>
          <p:cNvSpPr>
            <a:spLocks noGrp="1"/>
          </p:cNvSpPr>
          <p:nvPr>
            <p:ph type="body" sz="quarter" idx="14" hasCustomPrompt="1"/>
          </p:nvPr>
        </p:nvSpPr>
        <p:spPr>
          <a:xfrm>
            <a:off x="6194427" y="1683543"/>
            <a:ext cx="5157787" cy="409576"/>
          </a:xfrm>
        </p:spPr>
        <p:txBody>
          <a:bodyPr>
            <a:noAutofit/>
          </a:bodyPr>
          <a:lstStyle>
            <a:lvl1pPr marL="0" indent="0">
              <a:buNone/>
              <a:defRPr sz="2400" b="1">
                <a:solidFill>
                  <a:schemeClr val="accent2"/>
                </a:solidFill>
              </a:defRPr>
            </a:lvl1pPr>
          </a:lstStyle>
          <a:p>
            <a:pPr lvl="0"/>
            <a:r>
              <a:rPr lang="en-US"/>
              <a:t>Topic Title</a:t>
            </a:r>
          </a:p>
        </p:txBody>
      </p:sp>
    </p:spTree>
    <p:extLst>
      <p:ext uri="{BB962C8B-B14F-4D97-AF65-F5344CB8AC3E}">
        <p14:creationId xmlns:p14="http://schemas.microsoft.com/office/powerpoint/2010/main" val="842704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7DA7B-70E7-4E46-9945-7E7F0B45E676}"/>
              </a:ext>
            </a:extLst>
          </p:cNvPr>
          <p:cNvSpPr>
            <a:spLocks noGrp="1"/>
          </p:cNvSpPr>
          <p:nvPr>
            <p:ph type="title" hasCustomPrompt="1"/>
          </p:nvPr>
        </p:nvSpPr>
        <p:spPr/>
        <p:txBody>
          <a:bodyPr>
            <a:noAutofit/>
          </a:bodyPr>
          <a:lstStyle>
            <a:lvl1pPr>
              <a:defRPr sz="3000"/>
            </a:lvl1pPr>
          </a:lstStyle>
          <a:p>
            <a:r>
              <a:rPr lang="en-US">
                <a:solidFill>
                  <a:srgbClr val="3084B3"/>
                </a:solidFill>
              </a:rPr>
              <a:t>UNIT TITLE</a:t>
            </a:r>
            <a:endParaRPr lang="en-US"/>
          </a:p>
        </p:txBody>
      </p:sp>
      <p:sp>
        <p:nvSpPr>
          <p:cNvPr id="3" name="Date Placeholder 2">
            <a:extLst>
              <a:ext uri="{FF2B5EF4-FFF2-40B4-BE49-F238E27FC236}">
                <a16:creationId xmlns:a16="http://schemas.microsoft.com/office/drawing/2014/main" id="{6E336684-A0D3-4D76-A2BE-A4E2B2EC8867}"/>
              </a:ext>
            </a:extLst>
          </p:cNvPr>
          <p:cNvSpPr>
            <a:spLocks noGrp="1"/>
          </p:cNvSpPr>
          <p:nvPr>
            <p:ph type="dt" sz="half" idx="10"/>
          </p:nvPr>
        </p:nvSpPr>
        <p:spPr/>
        <p:txBody>
          <a:bodyPr/>
          <a:lstStyle>
            <a:lvl1pPr>
              <a:defRPr/>
            </a:lvl1pPr>
          </a:lstStyle>
          <a:p>
            <a:fld id="{81A401E5-413B-9D45-8024-362ED4861691}" type="datetimeFigureOut">
              <a:rPr lang="en-US" smtClean="0"/>
              <a:pPr/>
              <a:t>2/9/2021</a:t>
            </a:fld>
            <a:endParaRPr lang="en-US"/>
          </a:p>
        </p:txBody>
      </p:sp>
      <p:sp>
        <p:nvSpPr>
          <p:cNvPr id="4" name="Footer Placeholder 3">
            <a:extLst>
              <a:ext uri="{FF2B5EF4-FFF2-40B4-BE49-F238E27FC236}">
                <a16:creationId xmlns:a16="http://schemas.microsoft.com/office/drawing/2014/main" id="{598E0AAD-3A7D-4652-BE1B-39A629779A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B4F808-7B33-4FBF-829E-6788A4CE3DD4}"/>
              </a:ext>
            </a:extLst>
          </p:cNvPr>
          <p:cNvSpPr>
            <a:spLocks noGrp="1"/>
          </p:cNvSpPr>
          <p:nvPr>
            <p:ph type="sldNum" sz="quarter" idx="12"/>
          </p:nvPr>
        </p:nvSpPr>
        <p:spPr/>
        <p:txBody>
          <a:bodyPr/>
          <a:lstStyle/>
          <a:p>
            <a:fld id="{4E2BC508-9B61-474C-A4D4-AEB6E7F3597E}" type="slidenum">
              <a:rPr lang="en-US" smtClean="0"/>
              <a:pPr/>
              <a:t>‹#›</a:t>
            </a:fld>
            <a:endParaRPr lang="en-US"/>
          </a:p>
        </p:txBody>
      </p:sp>
      <p:sp>
        <p:nvSpPr>
          <p:cNvPr id="8" name="Text Placeholder 12">
            <a:extLst>
              <a:ext uri="{FF2B5EF4-FFF2-40B4-BE49-F238E27FC236}">
                <a16:creationId xmlns:a16="http://schemas.microsoft.com/office/drawing/2014/main" id="{2F9681B0-0B89-476E-8268-88899387DC7E}"/>
              </a:ext>
            </a:extLst>
          </p:cNvPr>
          <p:cNvSpPr>
            <a:spLocks noGrp="1"/>
          </p:cNvSpPr>
          <p:nvPr>
            <p:ph type="body" sz="quarter" idx="13" hasCustomPrompt="1"/>
          </p:nvPr>
        </p:nvSpPr>
        <p:spPr>
          <a:xfrm>
            <a:off x="8522494" y="676275"/>
            <a:ext cx="3459956" cy="314326"/>
          </a:xfrm>
        </p:spPr>
        <p:txBody>
          <a:bodyPr>
            <a:normAutofit/>
          </a:bodyPr>
          <a:lstStyle>
            <a:lvl1pPr marL="0" indent="0">
              <a:buNone/>
              <a:defRPr sz="1800" b="1">
                <a:solidFill>
                  <a:schemeClr val="bg1"/>
                </a:solidFill>
              </a:defRPr>
            </a:lvl1pPr>
          </a:lstStyle>
          <a:p>
            <a:pPr lvl="0"/>
            <a:r>
              <a:rPr lang="en-US"/>
              <a:t>Course Title</a:t>
            </a:r>
          </a:p>
        </p:txBody>
      </p:sp>
      <p:sp>
        <p:nvSpPr>
          <p:cNvPr id="10" name="Text Placeholder 14">
            <a:extLst>
              <a:ext uri="{FF2B5EF4-FFF2-40B4-BE49-F238E27FC236}">
                <a16:creationId xmlns:a16="http://schemas.microsoft.com/office/drawing/2014/main" id="{13FD6A8F-C407-42A1-95F8-A4381708C845}"/>
              </a:ext>
            </a:extLst>
          </p:cNvPr>
          <p:cNvSpPr>
            <a:spLocks noGrp="1"/>
          </p:cNvSpPr>
          <p:nvPr>
            <p:ph type="body" sz="quarter" idx="14" hasCustomPrompt="1"/>
          </p:nvPr>
        </p:nvSpPr>
        <p:spPr>
          <a:xfrm>
            <a:off x="114300" y="833438"/>
            <a:ext cx="8039100" cy="409576"/>
          </a:xfrm>
        </p:spPr>
        <p:txBody>
          <a:bodyPr>
            <a:noAutofit/>
          </a:bodyPr>
          <a:lstStyle>
            <a:lvl1pPr marL="0" indent="0">
              <a:buNone/>
              <a:defRPr sz="2400" b="1">
                <a:solidFill>
                  <a:schemeClr val="accent2"/>
                </a:solidFill>
              </a:defRPr>
            </a:lvl1pPr>
          </a:lstStyle>
          <a:p>
            <a:pPr lvl="0"/>
            <a:r>
              <a:rPr lang="en-US"/>
              <a:t>Topic Title</a:t>
            </a:r>
          </a:p>
        </p:txBody>
      </p:sp>
    </p:spTree>
    <p:extLst>
      <p:ext uri="{BB962C8B-B14F-4D97-AF65-F5344CB8AC3E}">
        <p14:creationId xmlns:p14="http://schemas.microsoft.com/office/powerpoint/2010/main" val="62749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FBFC43-0BB9-459F-92ED-087D7BE35303}"/>
              </a:ext>
            </a:extLst>
          </p:cNvPr>
          <p:cNvSpPr>
            <a:spLocks noGrp="1"/>
          </p:cNvSpPr>
          <p:nvPr>
            <p:ph type="dt" sz="half" idx="10"/>
          </p:nvPr>
        </p:nvSpPr>
        <p:spPr/>
        <p:txBody>
          <a:bodyPr/>
          <a:lstStyle>
            <a:lvl1pPr>
              <a:defRPr/>
            </a:lvl1pPr>
          </a:lstStyle>
          <a:p>
            <a:fld id="{81A401E5-413B-9D45-8024-362ED4861691}" type="datetimeFigureOut">
              <a:rPr lang="en-US" smtClean="0"/>
              <a:pPr/>
              <a:t>2/9/2021</a:t>
            </a:fld>
            <a:endParaRPr lang="en-US"/>
          </a:p>
        </p:txBody>
      </p:sp>
      <p:sp>
        <p:nvSpPr>
          <p:cNvPr id="3" name="Footer Placeholder 2">
            <a:extLst>
              <a:ext uri="{FF2B5EF4-FFF2-40B4-BE49-F238E27FC236}">
                <a16:creationId xmlns:a16="http://schemas.microsoft.com/office/drawing/2014/main" id="{DD6A36BF-1AF9-4E2D-9759-FBE75E95F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9E41F1-373F-4556-8CEF-B06BB2225A04}"/>
              </a:ext>
            </a:extLst>
          </p:cNvPr>
          <p:cNvSpPr>
            <a:spLocks noGrp="1"/>
          </p:cNvSpPr>
          <p:nvPr>
            <p:ph type="sldNum" sz="quarter" idx="12"/>
          </p:nvPr>
        </p:nvSpPr>
        <p:spPr/>
        <p:txBody>
          <a:bodyPr/>
          <a:lstStyle/>
          <a:p>
            <a:fld id="{4E2BC508-9B61-474C-A4D4-AEB6E7F3597E}" type="slidenum">
              <a:rPr lang="en-US" smtClean="0"/>
              <a:pPr/>
              <a:t>‹#›</a:t>
            </a:fld>
            <a:endParaRPr lang="en-US"/>
          </a:p>
        </p:txBody>
      </p:sp>
      <p:sp>
        <p:nvSpPr>
          <p:cNvPr id="5" name="Title Placeholder 1">
            <a:extLst>
              <a:ext uri="{FF2B5EF4-FFF2-40B4-BE49-F238E27FC236}">
                <a16:creationId xmlns:a16="http://schemas.microsoft.com/office/drawing/2014/main" id="{86680A3A-A863-4A34-B490-6B1A16F83F65}"/>
              </a:ext>
            </a:extLst>
          </p:cNvPr>
          <p:cNvSpPr>
            <a:spLocks noGrp="1"/>
          </p:cNvSpPr>
          <p:nvPr>
            <p:ph type="title" hasCustomPrompt="1"/>
          </p:nvPr>
        </p:nvSpPr>
        <p:spPr>
          <a:xfrm>
            <a:off x="114300" y="114073"/>
            <a:ext cx="9496425" cy="462189"/>
          </a:xfrm>
          <a:prstGeom prst="rect">
            <a:avLst/>
          </a:prstGeom>
        </p:spPr>
        <p:txBody>
          <a:bodyPr vert="horz" lIns="91440" tIns="45720" rIns="91440" bIns="45720" rtlCol="0" anchor="ctr">
            <a:noAutofit/>
          </a:bodyPr>
          <a:lstStyle>
            <a:lvl1pPr>
              <a:defRPr sz="3000"/>
            </a:lvl1pPr>
          </a:lstStyle>
          <a:p>
            <a:r>
              <a:rPr lang="en-US">
                <a:solidFill>
                  <a:srgbClr val="3084B3"/>
                </a:solidFill>
              </a:rPr>
              <a:t>How do IT companies make money?</a:t>
            </a:r>
          </a:p>
        </p:txBody>
      </p:sp>
      <p:sp>
        <p:nvSpPr>
          <p:cNvPr id="8" name="Text Placeholder 12">
            <a:extLst>
              <a:ext uri="{FF2B5EF4-FFF2-40B4-BE49-F238E27FC236}">
                <a16:creationId xmlns:a16="http://schemas.microsoft.com/office/drawing/2014/main" id="{B9956670-F8C3-4130-B475-80ED5C1FB7E8}"/>
              </a:ext>
            </a:extLst>
          </p:cNvPr>
          <p:cNvSpPr>
            <a:spLocks noGrp="1"/>
          </p:cNvSpPr>
          <p:nvPr>
            <p:ph type="body" sz="quarter" idx="13" hasCustomPrompt="1"/>
          </p:nvPr>
        </p:nvSpPr>
        <p:spPr>
          <a:xfrm>
            <a:off x="8522494" y="676275"/>
            <a:ext cx="3459956" cy="314326"/>
          </a:xfrm>
        </p:spPr>
        <p:txBody>
          <a:bodyPr>
            <a:normAutofit/>
          </a:bodyPr>
          <a:lstStyle>
            <a:lvl1pPr marL="0" indent="0">
              <a:buNone/>
              <a:defRPr sz="1800" b="1">
                <a:solidFill>
                  <a:schemeClr val="bg1"/>
                </a:solidFill>
              </a:defRPr>
            </a:lvl1pPr>
          </a:lstStyle>
          <a:p>
            <a:pPr lvl="0"/>
            <a:r>
              <a:rPr lang="en-US"/>
              <a:t>Course Title</a:t>
            </a:r>
          </a:p>
        </p:txBody>
      </p:sp>
      <p:sp>
        <p:nvSpPr>
          <p:cNvPr id="10" name="Text Placeholder 14">
            <a:extLst>
              <a:ext uri="{FF2B5EF4-FFF2-40B4-BE49-F238E27FC236}">
                <a16:creationId xmlns:a16="http://schemas.microsoft.com/office/drawing/2014/main" id="{A5142345-F82C-4D57-BF62-05295BEF33C9}"/>
              </a:ext>
            </a:extLst>
          </p:cNvPr>
          <p:cNvSpPr>
            <a:spLocks noGrp="1"/>
          </p:cNvSpPr>
          <p:nvPr>
            <p:ph type="body" sz="quarter" idx="14" hasCustomPrompt="1"/>
          </p:nvPr>
        </p:nvSpPr>
        <p:spPr>
          <a:xfrm>
            <a:off x="114300" y="833438"/>
            <a:ext cx="8039100" cy="409576"/>
          </a:xfrm>
        </p:spPr>
        <p:txBody>
          <a:bodyPr>
            <a:noAutofit/>
          </a:bodyPr>
          <a:lstStyle>
            <a:lvl1pPr marL="0" indent="0">
              <a:buNone/>
              <a:defRPr sz="2400" b="1">
                <a:solidFill>
                  <a:schemeClr val="accent2"/>
                </a:solidFill>
              </a:defRPr>
            </a:lvl1pPr>
          </a:lstStyle>
          <a:p>
            <a:pPr lvl="0"/>
            <a:r>
              <a:rPr lang="en-US"/>
              <a:t>Topic Title</a:t>
            </a:r>
          </a:p>
        </p:txBody>
      </p:sp>
    </p:spTree>
    <p:extLst>
      <p:ext uri="{BB962C8B-B14F-4D97-AF65-F5344CB8AC3E}">
        <p14:creationId xmlns:p14="http://schemas.microsoft.com/office/powerpoint/2010/main" val="1879112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D0C531-1757-4E91-BBE2-21DB855A0D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DEEE84-4E6C-4CA1-872E-73C4068B29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01F45C-038E-4AF0-B5E8-A8A95D880197}"/>
              </a:ext>
            </a:extLst>
          </p:cNvPr>
          <p:cNvSpPr>
            <a:spLocks noGrp="1"/>
          </p:cNvSpPr>
          <p:nvPr>
            <p:ph type="dt" sz="half" idx="10"/>
          </p:nvPr>
        </p:nvSpPr>
        <p:spPr/>
        <p:txBody>
          <a:bodyPr/>
          <a:lstStyle>
            <a:lvl1pPr>
              <a:defRPr/>
            </a:lvl1pPr>
          </a:lstStyle>
          <a:p>
            <a:fld id="{81A401E5-413B-9D45-8024-362ED4861691}" type="datetimeFigureOut">
              <a:rPr lang="en-US" smtClean="0"/>
              <a:pPr/>
              <a:t>2/9/2021</a:t>
            </a:fld>
            <a:endParaRPr lang="en-US"/>
          </a:p>
        </p:txBody>
      </p:sp>
      <p:sp>
        <p:nvSpPr>
          <p:cNvPr id="6" name="Footer Placeholder 5">
            <a:extLst>
              <a:ext uri="{FF2B5EF4-FFF2-40B4-BE49-F238E27FC236}">
                <a16:creationId xmlns:a16="http://schemas.microsoft.com/office/drawing/2014/main" id="{ACEA8CB0-00EF-48F9-891A-909B0D3D06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662019-1907-42F4-BD4E-42B5BCC2CC7B}"/>
              </a:ext>
            </a:extLst>
          </p:cNvPr>
          <p:cNvSpPr>
            <a:spLocks noGrp="1"/>
          </p:cNvSpPr>
          <p:nvPr>
            <p:ph type="sldNum" sz="quarter" idx="12"/>
          </p:nvPr>
        </p:nvSpPr>
        <p:spPr/>
        <p:txBody>
          <a:bodyPr/>
          <a:lstStyle/>
          <a:p>
            <a:fld id="{4E2BC508-9B61-474C-A4D4-AEB6E7F3597E}" type="slidenum">
              <a:rPr lang="en-US" smtClean="0"/>
              <a:pPr/>
              <a:t>‹#›</a:t>
            </a:fld>
            <a:endParaRPr lang="en-US"/>
          </a:p>
        </p:txBody>
      </p:sp>
      <p:sp>
        <p:nvSpPr>
          <p:cNvPr id="8" name="Title Placeholder 1">
            <a:extLst>
              <a:ext uri="{FF2B5EF4-FFF2-40B4-BE49-F238E27FC236}">
                <a16:creationId xmlns:a16="http://schemas.microsoft.com/office/drawing/2014/main" id="{DA182009-9ABE-4D96-986E-94BC4C70D835}"/>
              </a:ext>
            </a:extLst>
          </p:cNvPr>
          <p:cNvSpPr>
            <a:spLocks noGrp="1"/>
          </p:cNvSpPr>
          <p:nvPr>
            <p:ph type="title"/>
          </p:nvPr>
        </p:nvSpPr>
        <p:spPr>
          <a:xfrm>
            <a:off x="114300" y="114073"/>
            <a:ext cx="9496425" cy="462189"/>
          </a:xfrm>
          <a:prstGeom prst="rect">
            <a:avLst/>
          </a:prstGeom>
        </p:spPr>
        <p:txBody>
          <a:bodyPr vert="horz" lIns="91440" tIns="45720" rIns="91440" bIns="45720" rtlCol="0" anchor="ctr">
            <a:noAutofit/>
          </a:bodyPr>
          <a:lstStyle>
            <a:lvl1pPr>
              <a:defRPr sz="3000"/>
            </a:lvl1pPr>
          </a:lstStyle>
          <a:p>
            <a:r>
              <a:rPr lang="en-US">
                <a:solidFill>
                  <a:srgbClr val="3084B3"/>
                </a:solidFill>
              </a:rPr>
              <a:t>Click to edit Master title style</a:t>
            </a:r>
          </a:p>
        </p:txBody>
      </p:sp>
      <p:sp>
        <p:nvSpPr>
          <p:cNvPr id="11" name="Text Placeholder 12">
            <a:extLst>
              <a:ext uri="{FF2B5EF4-FFF2-40B4-BE49-F238E27FC236}">
                <a16:creationId xmlns:a16="http://schemas.microsoft.com/office/drawing/2014/main" id="{0548F89C-D07E-4249-93F3-65372E795D08}"/>
              </a:ext>
            </a:extLst>
          </p:cNvPr>
          <p:cNvSpPr>
            <a:spLocks noGrp="1"/>
          </p:cNvSpPr>
          <p:nvPr>
            <p:ph type="body" sz="quarter" idx="13" hasCustomPrompt="1"/>
          </p:nvPr>
        </p:nvSpPr>
        <p:spPr>
          <a:xfrm>
            <a:off x="8522494" y="676275"/>
            <a:ext cx="3459956" cy="314326"/>
          </a:xfrm>
        </p:spPr>
        <p:txBody>
          <a:bodyPr>
            <a:normAutofit/>
          </a:bodyPr>
          <a:lstStyle>
            <a:lvl1pPr marL="0" indent="0">
              <a:buNone/>
              <a:defRPr sz="1800" b="1">
                <a:solidFill>
                  <a:schemeClr val="bg1"/>
                </a:solidFill>
              </a:defRPr>
            </a:lvl1pPr>
          </a:lstStyle>
          <a:p>
            <a:pPr lvl="0"/>
            <a:r>
              <a:rPr lang="en-US"/>
              <a:t>Course Title</a:t>
            </a:r>
          </a:p>
        </p:txBody>
      </p:sp>
    </p:spTree>
    <p:extLst>
      <p:ext uri="{BB962C8B-B14F-4D97-AF65-F5344CB8AC3E}">
        <p14:creationId xmlns:p14="http://schemas.microsoft.com/office/powerpoint/2010/main" val="3441264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A screenshot of a social media post&#10;&#10;Description automatically generated">
            <a:extLst>
              <a:ext uri="{FF2B5EF4-FFF2-40B4-BE49-F238E27FC236}">
                <a16:creationId xmlns:a16="http://schemas.microsoft.com/office/drawing/2014/main" id="{EFC44870-F9B3-4206-A7DF-A8222C62FE65}"/>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E9CD5760-509D-420C-AEC0-F0C2C4625FF6}"/>
              </a:ext>
            </a:extLst>
          </p:cNvPr>
          <p:cNvSpPr>
            <a:spLocks noGrp="1"/>
          </p:cNvSpPr>
          <p:nvPr>
            <p:ph type="title"/>
          </p:nvPr>
        </p:nvSpPr>
        <p:spPr>
          <a:xfrm>
            <a:off x="114300" y="114073"/>
            <a:ext cx="9496425" cy="462189"/>
          </a:xfrm>
          <a:prstGeom prst="rect">
            <a:avLst/>
          </a:prstGeom>
        </p:spPr>
        <p:txBody>
          <a:bodyPr vert="horz" lIns="91440" tIns="45720" rIns="91440" bIns="45720" rtlCol="0" anchor="ctr">
            <a:noAutofit/>
          </a:bodyPr>
          <a:lstStyle/>
          <a:p>
            <a:r>
              <a:rPr lang="en-US">
                <a:solidFill>
                  <a:srgbClr val="3084B3"/>
                </a:solidFill>
              </a:rPr>
              <a:t>How do IT companies make money?</a:t>
            </a:r>
          </a:p>
        </p:txBody>
      </p:sp>
      <p:sp>
        <p:nvSpPr>
          <p:cNvPr id="3" name="Text Placeholder 2">
            <a:extLst>
              <a:ext uri="{FF2B5EF4-FFF2-40B4-BE49-F238E27FC236}">
                <a16:creationId xmlns:a16="http://schemas.microsoft.com/office/drawing/2014/main" id="{AC14337D-6C1A-49E9-B0C7-64A0C6A47F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B4918F-D3B3-42AB-8762-A17325AB145F}"/>
              </a:ext>
            </a:extLst>
          </p:cNvPr>
          <p:cNvSpPr>
            <a:spLocks noGrp="1"/>
          </p:cNvSpPr>
          <p:nvPr>
            <p:ph type="dt" sz="half" idx="2"/>
          </p:nvPr>
        </p:nvSpPr>
        <p:spPr>
          <a:xfrm>
            <a:off x="0" y="6547009"/>
            <a:ext cx="2743200" cy="289560"/>
          </a:xfrm>
          <a:prstGeom prst="rect">
            <a:avLst/>
          </a:prstGeom>
        </p:spPr>
        <p:txBody>
          <a:bodyPr vert="horz" lIns="91440" tIns="45720" rIns="91440" bIns="45720" rtlCol="0" anchor="ctr"/>
          <a:lstStyle>
            <a:lvl1pPr algn="l">
              <a:defRPr sz="1200">
                <a:solidFill>
                  <a:schemeClr val="tx1">
                    <a:tint val="75000"/>
                  </a:schemeClr>
                </a:solidFill>
              </a:defRPr>
            </a:lvl1pPr>
          </a:lstStyle>
          <a:p>
            <a:fld id="{81A401E5-413B-9D45-8024-362ED4861691}" type="datetimeFigureOut">
              <a:rPr lang="en-US" smtClean="0"/>
              <a:pPr/>
              <a:t>2/9/2021</a:t>
            </a:fld>
            <a:endParaRPr lang="en-US"/>
          </a:p>
        </p:txBody>
      </p:sp>
      <p:sp>
        <p:nvSpPr>
          <p:cNvPr id="5" name="Footer Placeholder 4">
            <a:extLst>
              <a:ext uri="{FF2B5EF4-FFF2-40B4-BE49-F238E27FC236}">
                <a16:creationId xmlns:a16="http://schemas.microsoft.com/office/drawing/2014/main" id="{1C26D772-1C67-4D8B-A754-06CA37E0C38B}"/>
              </a:ext>
            </a:extLst>
          </p:cNvPr>
          <p:cNvSpPr>
            <a:spLocks noGrp="1"/>
          </p:cNvSpPr>
          <p:nvPr>
            <p:ph type="ftr" sz="quarter" idx="3"/>
          </p:nvPr>
        </p:nvSpPr>
        <p:spPr>
          <a:xfrm>
            <a:off x="4038600" y="6568440"/>
            <a:ext cx="4114800" cy="28956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A5D5F0-6E08-4A98-BE27-E8F4B42E674F}"/>
              </a:ext>
            </a:extLst>
          </p:cNvPr>
          <p:cNvSpPr>
            <a:spLocks noGrp="1"/>
          </p:cNvSpPr>
          <p:nvPr>
            <p:ph type="sldNum" sz="quarter" idx="4"/>
          </p:nvPr>
        </p:nvSpPr>
        <p:spPr>
          <a:xfrm>
            <a:off x="9448800" y="6562090"/>
            <a:ext cx="2743200" cy="289560"/>
          </a:xfrm>
          <a:prstGeom prst="rect">
            <a:avLst/>
          </a:prstGeom>
        </p:spPr>
        <p:txBody>
          <a:bodyPr vert="horz" lIns="91440" tIns="45720" rIns="91440" bIns="45720" rtlCol="0" anchor="ctr"/>
          <a:lstStyle>
            <a:lvl1pPr algn="r">
              <a:defRPr sz="1200">
                <a:solidFill>
                  <a:schemeClr val="tx1">
                    <a:tint val="75000"/>
                  </a:schemeClr>
                </a:solidFill>
              </a:defRPr>
            </a:lvl1pPr>
          </a:lstStyle>
          <a:p>
            <a:fld id="{4E2BC508-9B61-474C-A4D4-AEB6E7F3597E}" type="slidenum">
              <a:rPr lang="en-US" smtClean="0"/>
              <a:pPr/>
              <a:t>‹#›</a:t>
            </a:fld>
            <a:endParaRPr lang="en-US"/>
          </a:p>
        </p:txBody>
      </p:sp>
    </p:spTree>
    <p:extLst>
      <p:ext uri="{BB962C8B-B14F-4D97-AF65-F5344CB8AC3E}">
        <p14:creationId xmlns:p14="http://schemas.microsoft.com/office/powerpoint/2010/main" val="31023470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3000" kern="1200">
          <a:solidFill>
            <a:schemeClr val="accent5"/>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sqlservertutorial.net/sql-server-basics/sql-server-full-outer-join/" TargetMode="External"/><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hyperlink" Target="https://www.sqlservertutorial.net/sql-server-basics/sql-server-null/"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2">
            <a:extLst>
              <a:ext uri="{FF2B5EF4-FFF2-40B4-BE49-F238E27FC236}">
                <a16:creationId xmlns:a16="http://schemas.microsoft.com/office/drawing/2014/main" id="{567F9BCD-08EB-4AA7-BB73-C37F1C1B881B}"/>
              </a:ext>
            </a:extLst>
          </p:cNvPr>
          <p:cNvSpPr>
            <a:spLocks noGrp="1"/>
          </p:cNvSpPr>
          <p:nvPr>
            <p:ph type="dt" sz="half" idx="10"/>
          </p:nvPr>
        </p:nvSpPr>
        <p:spPr>
          <a:xfrm>
            <a:off x="0" y="6547009"/>
            <a:ext cx="2743200" cy="289560"/>
          </a:xfrm>
        </p:spPr>
        <p:txBody>
          <a:bodyPr/>
          <a:lstStyle/>
          <a:p>
            <a:r>
              <a:rPr lang="en-US"/>
              <a:t>Copyright 2019 Pratian Technologies</a:t>
            </a:r>
          </a:p>
        </p:txBody>
      </p:sp>
      <p:sp>
        <p:nvSpPr>
          <p:cNvPr id="19" name="Footer Placeholder 3">
            <a:extLst>
              <a:ext uri="{FF2B5EF4-FFF2-40B4-BE49-F238E27FC236}">
                <a16:creationId xmlns:a16="http://schemas.microsoft.com/office/drawing/2014/main" id="{483C566F-C721-4574-BA4E-87C861A74C84}"/>
              </a:ext>
            </a:extLst>
          </p:cNvPr>
          <p:cNvSpPr>
            <a:spLocks noGrp="1"/>
          </p:cNvSpPr>
          <p:nvPr>
            <p:ph type="ftr" sz="quarter" idx="11"/>
          </p:nvPr>
        </p:nvSpPr>
        <p:spPr>
          <a:xfrm>
            <a:off x="4038600" y="6568440"/>
            <a:ext cx="4114800" cy="289560"/>
          </a:xfrm>
        </p:spPr>
        <p:txBody>
          <a:bodyPr/>
          <a:lstStyle/>
          <a:p>
            <a:r>
              <a:rPr lang="en-US"/>
              <a:t>Powered by : SkillAssure Competency Framework</a:t>
            </a:r>
          </a:p>
        </p:txBody>
      </p:sp>
      <p:sp>
        <p:nvSpPr>
          <p:cNvPr id="20" name="Slide Number Placeholder 4">
            <a:extLst>
              <a:ext uri="{FF2B5EF4-FFF2-40B4-BE49-F238E27FC236}">
                <a16:creationId xmlns:a16="http://schemas.microsoft.com/office/drawing/2014/main" id="{BF652389-6D7C-4275-8053-8FCC72AEDEC2}"/>
              </a:ext>
            </a:extLst>
          </p:cNvPr>
          <p:cNvSpPr>
            <a:spLocks noGrp="1"/>
          </p:cNvSpPr>
          <p:nvPr>
            <p:ph type="sldNum" sz="quarter" idx="12"/>
          </p:nvPr>
        </p:nvSpPr>
        <p:spPr>
          <a:xfrm>
            <a:off x="9448800" y="6562090"/>
            <a:ext cx="2743200" cy="289560"/>
          </a:xfrm>
        </p:spPr>
        <p:txBody>
          <a:bodyPr/>
          <a:lstStyle/>
          <a:p>
            <a:fld id="{6C528C84-B332-46BA-B666-3E78911976F9}" type="slidenum">
              <a:rPr lang="en-US" smtClean="0"/>
              <a:pPr/>
              <a:t>1</a:t>
            </a:fld>
            <a:endParaRPr lang="en-US"/>
          </a:p>
        </p:txBody>
      </p:sp>
      <p:sp>
        <p:nvSpPr>
          <p:cNvPr id="11" name="Text Placeholder 13">
            <a:extLst>
              <a:ext uri="{FF2B5EF4-FFF2-40B4-BE49-F238E27FC236}">
                <a16:creationId xmlns:a16="http://schemas.microsoft.com/office/drawing/2014/main" id="{FF18D06A-6C43-4A3F-8884-2CCA16B614B7}"/>
              </a:ext>
            </a:extLst>
          </p:cNvPr>
          <p:cNvSpPr>
            <a:spLocks noGrp="1"/>
          </p:cNvSpPr>
          <p:nvPr>
            <p:ph type="body" sz="quarter" idx="13"/>
          </p:nvPr>
        </p:nvSpPr>
        <p:spPr>
          <a:xfrm>
            <a:off x="8522494" y="720343"/>
            <a:ext cx="3459956" cy="314326"/>
          </a:xfrm>
        </p:spPr>
        <p:txBody>
          <a:bodyPr>
            <a:normAutofit fontScale="92500" lnSpcReduction="10000"/>
          </a:bodyPr>
          <a:lstStyle/>
          <a:p>
            <a:r>
              <a:rPr lang="fr-FR"/>
              <a:t>DATA – ARTIFICIAL INTELLGENCE</a:t>
            </a:r>
            <a:endParaRPr lang="en-US"/>
          </a:p>
        </p:txBody>
      </p:sp>
      <p:pic>
        <p:nvPicPr>
          <p:cNvPr id="1030" name="Picture 6" descr="Wipro &amp; Nutanix Collaborate To Introduce Digital Database Services">
            <a:extLst>
              <a:ext uri="{FF2B5EF4-FFF2-40B4-BE49-F238E27FC236}">
                <a16:creationId xmlns:a16="http://schemas.microsoft.com/office/drawing/2014/main" id="{1A21F875-59CF-45C9-BDD5-E1E632E1F9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43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3A8846CD-D80A-49C6-BA57-434BBA92DDCA}"/>
              </a:ext>
            </a:extLst>
          </p:cNvPr>
          <p:cNvSpPr txBox="1">
            <a:spLocks/>
          </p:cNvSpPr>
          <p:nvPr/>
        </p:nvSpPr>
        <p:spPr>
          <a:xfrm>
            <a:off x="1" y="5495113"/>
            <a:ext cx="12191999" cy="9014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000" kern="1200">
                <a:solidFill>
                  <a:schemeClr val="accent5"/>
                </a:solidFill>
                <a:latin typeface="+mn-lt"/>
                <a:ea typeface="+mj-ea"/>
                <a:cs typeface="+mj-cs"/>
              </a:defRPr>
            </a:lvl1pPr>
          </a:lstStyle>
          <a:p>
            <a:pPr algn="ctr"/>
            <a:r>
              <a:rPr lang="en-US" sz="4800" b="1" dirty="0">
                <a:solidFill>
                  <a:schemeClr val="accent1">
                    <a:lumMod val="20000"/>
                    <a:lumOff val="80000"/>
                  </a:schemeClr>
                </a:solidFill>
              </a:rPr>
              <a:t>MySQL Database (JIT) </a:t>
            </a:r>
          </a:p>
        </p:txBody>
      </p:sp>
      <p:sp>
        <p:nvSpPr>
          <p:cNvPr id="14" name="Title 1">
            <a:extLst>
              <a:ext uri="{FF2B5EF4-FFF2-40B4-BE49-F238E27FC236}">
                <a16:creationId xmlns:a16="http://schemas.microsoft.com/office/drawing/2014/main" id="{AA3BEB6C-BC9E-4F68-BF81-867EAD3E39BE}"/>
              </a:ext>
            </a:extLst>
          </p:cNvPr>
          <p:cNvSpPr txBox="1">
            <a:spLocks/>
          </p:cNvSpPr>
          <p:nvPr/>
        </p:nvSpPr>
        <p:spPr>
          <a:xfrm>
            <a:off x="4525619" y="6229266"/>
            <a:ext cx="3425686" cy="4087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000" kern="1200">
                <a:solidFill>
                  <a:schemeClr val="accent5"/>
                </a:solidFill>
                <a:latin typeface="+mn-lt"/>
                <a:ea typeface="+mj-ea"/>
                <a:cs typeface="+mj-cs"/>
              </a:defRPr>
            </a:lvl1pPr>
          </a:lstStyle>
          <a:p>
            <a:pPr algn="ctr"/>
            <a:r>
              <a:rPr lang="en-US" sz="2200" b="1" dirty="0">
                <a:solidFill>
                  <a:schemeClr val="accent1">
                    <a:lumMod val="20000"/>
                    <a:lumOff val="80000"/>
                  </a:schemeClr>
                </a:solidFill>
              </a:rPr>
              <a:t>Trainer: Abhishek Sarkar</a:t>
            </a:r>
          </a:p>
        </p:txBody>
      </p:sp>
    </p:spTree>
    <p:extLst>
      <p:ext uri="{BB962C8B-B14F-4D97-AF65-F5344CB8AC3E}">
        <p14:creationId xmlns:p14="http://schemas.microsoft.com/office/powerpoint/2010/main" val="1041486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96186-414D-4FAE-B79A-852E5295AA36}"/>
              </a:ext>
            </a:extLst>
          </p:cNvPr>
          <p:cNvSpPr>
            <a:spLocks noGrp="1"/>
          </p:cNvSpPr>
          <p:nvPr>
            <p:ph type="title"/>
          </p:nvPr>
        </p:nvSpPr>
        <p:spPr/>
        <p:txBody>
          <a:bodyPr/>
          <a:lstStyle/>
          <a:p>
            <a:r>
              <a:rPr lang="en-US" dirty="0"/>
              <a:t>JOINS AND QUERY FROM MULTIPLE OBJECTS</a:t>
            </a:r>
          </a:p>
        </p:txBody>
      </p:sp>
      <p:sp>
        <p:nvSpPr>
          <p:cNvPr id="4" name="Text Placeholder 3">
            <a:extLst>
              <a:ext uri="{FF2B5EF4-FFF2-40B4-BE49-F238E27FC236}">
                <a16:creationId xmlns:a16="http://schemas.microsoft.com/office/drawing/2014/main" id="{D8663D5D-4A78-40D1-85C5-670AF448FA8B}"/>
              </a:ext>
            </a:extLst>
          </p:cNvPr>
          <p:cNvSpPr>
            <a:spLocks noGrp="1"/>
          </p:cNvSpPr>
          <p:nvPr>
            <p:ph type="body" sz="quarter" idx="13"/>
          </p:nvPr>
        </p:nvSpPr>
        <p:spPr/>
        <p:txBody>
          <a:bodyPr>
            <a:normAutofit fontScale="92500" lnSpcReduction="10000"/>
          </a:bodyPr>
          <a:lstStyle/>
          <a:p>
            <a:r>
              <a:rPr lang="fr-FR" sz="1800" dirty="0"/>
              <a:t>DATABASE ESSENTIALS</a:t>
            </a:r>
            <a:endParaRPr lang="en-US" sz="1800" dirty="0"/>
          </a:p>
          <a:p>
            <a:endParaRPr lang="en-US" dirty="0">
              <a:cs typeface="Calibri"/>
            </a:endParaRPr>
          </a:p>
          <a:p>
            <a:endParaRPr lang="en-US" dirty="0"/>
          </a:p>
        </p:txBody>
      </p:sp>
      <p:sp>
        <p:nvSpPr>
          <p:cNvPr id="7" name="Content Placeholder 2">
            <a:extLst>
              <a:ext uri="{FF2B5EF4-FFF2-40B4-BE49-F238E27FC236}">
                <a16:creationId xmlns:a16="http://schemas.microsoft.com/office/drawing/2014/main" id="{EE723125-B0EF-4AA8-8A7E-DF6E328970F3}"/>
              </a:ext>
            </a:extLst>
          </p:cNvPr>
          <p:cNvSpPr>
            <a:spLocks noGrp="1"/>
          </p:cNvSpPr>
          <p:nvPr>
            <p:ph idx="1"/>
          </p:nvPr>
        </p:nvSpPr>
        <p:spPr>
          <a:xfrm>
            <a:off x="533400" y="762000"/>
            <a:ext cx="8382000" cy="5715000"/>
          </a:xfrm>
        </p:spPr>
        <p:txBody>
          <a:bodyPr/>
          <a:lstStyle/>
          <a:p>
            <a:r>
              <a:rPr lang="en-US" dirty="0"/>
              <a:t>JOIN is a query that combines data from more than one table by means of a single statement</a:t>
            </a:r>
          </a:p>
          <a:p>
            <a:endParaRPr lang="en-US" dirty="0"/>
          </a:p>
          <a:p>
            <a:r>
              <a:rPr lang="en-US" dirty="0"/>
              <a:t>Joining is done in SQL by specifying the tables to be joined in the FROM clause</a:t>
            </a:r>
          </a:p>
          <a:p>
            <a:endParaRPr lang="en-US" dirty="0"/>
          </a:p>
          <a:p>
            <a:r>
              <a:rPr lang="en-US" dirty="0"/>
              <a:t>Most join queries contain WHERE conditions that compare two columns, each from a different table. Such  a condition is called join condition</a:t>
            </a:r>
          </a:p>
        </p:txBody>
      </p:sp>
    </p:spTree>
    <p:extLst>
      <p:ext uri="{BB962C8B-B14F-4D97-AF65-F5344CB8AC3E}">
        <p14:creationId xmlns:p14="http://schemas.microsoft.com/office/powerpoint/2010/main" val="2787592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C903-7CAC-4A8D-9A24-F48E4AEC8A55}"/>
              </a:ext>
            </a:extLst>
          </p:cNvPr>
          <p:cNvSpPr>
            <a:spLocks noGrp="1"/>
          </p:cNvSpPr>
          <p:nvPr>
            <p:ph type="ctrTitle"/>
          </p:nvPr>
        </p:nvSpPr>
        <p:spPr>
          <a:xfrm>
            <a:off x="114300" y="1389063"/>
            <a:ext cx="11868150" cy="1295143"/>
          </a:xfrm>
        </p:spPr>
        <p:txBody>
          <a:bodyPr anchor="t"/>
          <a:lstStyle/>
          <a:p>
            <a:pPr algn="l"/>
            <a:r>
              <a:rPr lang="en-US" sz="2200" dirty="0">
                <a:solidFill>
                  <a:schemeClr val="tx1"/>
                </a:solidFill>
                <a:ea typeface="+mn-ea"/>
              </a:rPr>
              <a:t>As per the requirement received by the project owner of </a:t>
            </a:r>
            <a:r>
              <a:rPr lang="en-US" sz="2200" dirty="0" err="1">
                <a:solidFill>
                  <a:schemeClr val="tx1"/>
                </a:solidFill>
                <a:ea typeface="+mn-ea"/>
              </a:rPr>
              <a:t>HeartiHealth</a:t>
            </a:r>
            <a:r>
              <a:rPr lang="en-US" sz="2200" dirty="0">
                <a:solidFill>
                  <a:schemeClr val="tx1"/>
                </a:solidFill>
                <a:ea typeface="+mn-ea"/>
              </a:rPr>
              <a:t>, the team has introduced a new section in the application called Statistics. This section need an analytical report of the heart attack predictions that are captured till date. </a:t>
            </a:r>
            <a:br>
              <a:rPr lang="en-US" sz="2200" dirty="0">
                <a:solidFill>
                  <a:schemeClr val="tx1"/>
                </a:solidFill>
                <a:ea typeface="+mn-ea"/>
              </a:rPr>
            </a:br>
            <a:r>
              <a:rPr lang="en-US" sz="2200" dirty="0">
                <a:solidFill>
                  <a:schemeClr val="tx1"/>
                </a:solidFill>
                <a:ea typeface="+mn-ea"/>
              </a:rPr>
              <a:t>The report will contain the total heart attack predictions for each day. </a:t>
            </a:r>
          </a:p>
        </p:txBody>
      </p:sp>
      <p:sp>
        <p:nvSpPr>
          <p:cNvPr id="3" name="Subtitle 2">
            <a:extLst>
              <a:ext uri="{FF2B5EF4-FFF2-40B4-BE49-F238E27FC236}">
                <a16:creationId xmlns:a16="http://schemas.microsoft.com/office/drawing/2014/main" id="{34067AA8-A149-44AC-ADA9-400BC190FA37}"/>
              </a:ext>
            </a:extLst>
          </p:cNvPr>
          <p:cNvSpPr>
            <a:spLocks noGrp="1"/>
          </p:cNvSpPr>
          <p:nvPr>
            <p:ph type="subTitle" idx="1"/>
          </p:nvPr>
        </p:nvSpPr>
        <p:spPr>
          <a:xfrm>
            <a:off x="114299" y="2684205"/>
            <a:ext cx="11868149" cy="2879463"/>
          </a:xfrm>
        </p:spPr>
        <p:txBody>
          <a:bodyPr>
            <a:normAutofit/>
          </a:bodyPr>
          <a:lstStyle/>
          <a:p>
            <a:pPr lvl="0" algn="l">
              <a:defRPr/>
            </a:pPr>
            <a:endParaRPr lang="en-IN" dirty="0"/>
          </a:p>
          <a:p>
            <a:pPr lvl="0" algn="l">
              <a:defRPr/>
            </a:pPr>
            <a:r>
              <a:rPr lang="en-IN" b="1" dirty="0"/>
              <a:t>Task:</a:t>
            </a:r>
          </a:p>
          <a:p>
            <a:pPr lvl="0" algn="l">
              <a:defRPr/>
            </a:pPr>
            <a:r>
              <a:rPr lang="en-US" dirty="0"/>
              <a:t>Write a query to get all the predictions for the day, and sort it with the highest percentage of the probability at the top.</a:t>
            </a:r>
          </a:p>
        </p:txBody>
      </p:sp>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sz="2000" dirty="0">
              <a:cs typeface="Calibri"/>
            </a:endParaRPr>
          </a:p>
          <a:p>
            <a:endParaRPr lang="en-US" sz="2000"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t>Lab - 4</a:t>
            </a:r>
          </a:p>
        </p:txBody>
      </p:sp>
      <p:sp>
        <p:nvSpPr>
          <p:cNvPr id="6" name="Title 11">
            <a:extLst>
              <a:ext uri="{FF2B5EF4-FFF2-40B4-BE49-F238E27FC236}">
                <a16:creationId xmlns:a16="http://schemas.microsoft.com/office/drawing/2014/main" id="{82A712CC-388E-4053-9697-6395FB271F0E}"/>
              </a:ext>
            </a:extLst>
          </p:cNvPr>
          <p:cNvSpPr txBox="1">
            <a:spLocks/>
          </p:cNvSpPr>
          <p:nvPr/>
        </p:nvSpPr>
        <p:spPr>
          <a:xfrm>
            <a:off x="114300" y="114073"/>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endParaRPr lang="en-US" sz="3000" dirty="0"/>
          </a:p>
        </p:txBody>
      </p:sp>
      <p:sp>
        <p:nvSpPr>
          <p:cNvPr id="7" name="TextBox 6">
            <a:extLst>
              <a:ext uri="{FF2B5EF4-FFF2-40B4-BE49-F238E27FC236}">
                <a16:creationId xmlns:a16="http://schemas.microsoft.com/office/drawing/2014/main" id="{E8D43166-2A06-4F5B-897C-75A59D42469F}"/>
              </a:ext>
            </a:extLst>
          </p:cNvPr>
          <p:cNvSpPr txBox="1"/>
          <p:nvPr/>
        </p:nvSpPr>
        <p:spPr>
          <a:xfrm>
            <a:off x="114299" y="114073"/>
            <a:ext cx="1847236" cy="462189"/>
          </a:xfrm>
          <a:prstGeom prst="rect">
            <a:avLst/>
          </a:prstGeom>
          <a:solidFill>
            <a:schemeClr val="bg1"/>
          </a:solidFill>
        </p:spPr>
        <p:txBody>
          <a:bodyPr wrap="square" rtlCol="0">
            <a:spAutoFit/>
          </a:bodyPr>
          <a:lstStyle/>
          <a:p>
            <a:endParaRPr lang="en-US" dirty="0"/>
          </a:p>
        </p:txBody>
      </p:sp>
      <p:sp>
        <p:nvSpPr>
          <p:cNvPr id="8" name="Title 11">
            <a:extLst>
              <a:ext uri="{FF2B5EF4-FFF2-40B4-BE49-F238E27FC236}">
                <a16:creationId xmlns:a16="http://schemas.microsoft.com/office/drawing/2014/main" id="{3CA71673-D9A2-4386-8D36-2DCFC0015684}"/>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a:t>SQL IN ACTION</a:t>
            </a:r>
            <a:endParaRPr lang="en-US" sz="3000" dirty="0"/>
          </a:p>
        </p:txBody>
      </p:sp>
    </p:spTree>
    <p:extLst>
      <p:ext uri="{BB962C8B-B14F-4D97-AF65-F5344CB8AC3E}">
        <p14:creationId xmlns:p14="http://schemas.microsoft.com/office/powerpoint/2010/main" val="3388793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C1B58-0B39-4023-8575-E12735D7B7A1}"/>
              </a:ext>
            </a:extLst>
          </p:cNvPr>
          <p:cNvSpPr>
            <a:spLocks noGrp="1"/>
          </p:cNvSpPr>
          <p:nvPr>
            <p:ph type="title"/>
          </p:nvPr>
        </p:nvSpPr>
        <p:spPr/>
        <p:txBody>
          <a:bodyPr/>
          <a:lstStyle/>
          <a:p>
            <a:r>
              <a:rPr lang="en-US" dirty="0"/>
              <a:t>SQL JOINS</a:t>
            </a:r>
          </a:p>
        </p:txBody>
      </p:sp>
      <p:sp>
        <p:nvSpPr>
          <p:cNvPr id="4" name="Text Placeholder 3">
            <a:extLst>
              <a:ext uri="{FF2B5EF4-FFF2-40B4-BE49-F238E27FC236}">
                <a16:creationId xmlns:a16="http://schemas.microsoft.com/office/drawing/2014/main" id="{D274CC7C-5B90-4878-908C-67A38ACB53B6}"/>
              </a:ext>
            </a:extLst>
          </p:cNvPr>
          <p:cNvSpPr>
            <a:spLocks noGrp="1"/>
          </p:cNvSpPr>
          <p:nvPr>
            <p:ph type="body" sz="quarter" idx="13"/>
          </p:nvPr>
        </p:nvSpPr>
        <p:spPr/>
        <p:txBody>
          <a:bodyPr>
            <a:normAutofit fontScale="92500" lnSpcReduction="10000"/>
          </a:bodyPr>
          <a:lstStyle/>
          <a:p>
            <a:r>
              <a:rPr lang="fr-FR" sz="1800" dirty="0"/>
              <a:t>DATABASE ESSENTIALS</a:t>
            </a:r>
            <a:endParaRPr lang="en-US" sz="1800" dirty="0"/>
          </a:p>
          <a:p>
            <a:endParaRPr lang="en-US" dirty="0">
              <a:cs typeface="Calibri"/>
            </a:endParaRPr>
          </a:p>
          <a:p>
            <a:endParaRPr lang="en-US" dirty="0"/>
          </a:p>
          <a:p>
            <a:endParaRPr lang="en-US" dirty="0"/>
          </a:p>
        </p:txBody>
      </p:sp>
      <p:sp>
        <p:nvSpPr>
          <p:cNvPr id="5" name="Text Placeholder 4">
            <a:extLst>
              <a:ext uri="{FF2B5EF4-FFF2-40B4-BE49-F238E27FC236}">
                <a16:creationId xmlns:a16="http://schemas.microsoft.com/office/drawing/2014/main" id="{57D8A690-27FE-43E1-8082-304F49E7448A}"/>
              </a:ext>
            </a:extLst>
          </p:cNvPr>
          <p:cNvSpPr>
            <a:spLocks noGrp="1"/>
          </p:cNvSpPr>
          <p:nvPr>
            <p:ph type="body" sz="quarter" idx="14"/>
          </p:nvPr>
        </p:nvSpPr>
        <p:spPr/>
        <p:txBody>
          <a:bodyPr/>
          <a:lstStyle/>
          <a:p>
            <a:r>
              <a:rPr lang="en-US" dirty="0"/>
              <a:t>Types of Joins</a:t>
            </a:r>
          </a:p>
        </p:txBody>
      </p:sp>
      <p:pic>
        <p:nvPicPr>
          <p:cNvPr id="1026" name="Picture 2" descr="SQL JOIN | JOIN Syntax | JOIN Differences | 3 tables | Examples">
            <a:extLst>
              <a:ext uri="{FF2B5EF4-FFF2-40B4-BE49-F238E27FC236}">
                <a16:creationId xmlns:a16="http://schemas.microsoft.com/office/drawing/2014/main" id="{45AA8B4B-7002-4E9E-B480-4C58D26258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3307" y="1480271"/>
            <a:ext cx="6248400" cy="454429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4F5CF09-71DA-4971-9F6B-E8E9C211874A}"/>
              </a:ext>
            </a:extLst>
          </p:cNvPr>
          <p:cNvSpPr txBox="1"/>
          <p:nvPr/>
        </p:nvSpPr>
        <p:spPr>
          <a:xfrm>
            <a:off x="3288890" y="2956740"/>
            <a:ext cx="324464" cy="369332"/>
          </a:xfrm>
          <a:prstGeom prst="rect">
            <a:avLst/>
          </a:prstGeom>
          <a:noFill/>
        </p:spPr>
        <p:txBody>
          <a:bodyPr wrap="square" rtlCol="0">
            <a:spAutoFit/>
          </a:bodyPr>
          <a:lstStyle/>
          <a:p>
            <a:r>
              <a:rPr lang="en-US" b="1" dirty="0"/>
              <a:t>A</a:t>
            </a:r>
          </a:p>
        </p:txBody>
      </p:sp>
      <p:sp>
        <p:nvSpPr>
          <p:cNvPr id="7" name="TextBox 6">
            <a:extLst>
              <a:ext uri="{FF2B5EF4-FFF2-40B4-BE49-F238E27FC236}">
                <a16:creationId xmlns:a16="http://schemas.microsoft.com/office/drawing/2014/main" id="{1CDB3C64-9480-4482-A54A-A06B93B1C907}"/>
              </a:ext>
            </a:extLst>
          </p:cNvPr>
          <p:cNvSpPr txBox="1"/>
          <p:nvPr/>
        </p:nvSpPr>
        <p:spPr>
          <a:xfrm>
            <a:off x="4288937" y="2956740"/>
            <a:ext cx="324464" cy="369332"/>
          </a:xfrm>
          <a:prstGeom prst="rect">
            <a:avLst/>
          </a:prstGeom>
          <a:noFill/>
        </p:spPr>
        <p:txBody>
          <a:bodyPr wrap="square" rtlCol="0">
            <a:spAutoFit/>
          </a:bodyPr>
          <a:lstStyle/>
          <a:p>
            <a:r>
              <a:rPr lang="en-US" b="1" dirty="0"/>
              <a:t>B</a:t>
            </a:r>
          </a:p>
        </p:txBody>
      </p:sp>
      <p:sp>
        <p:nvSpPr>
          <p:cNvPr id="8" name="TextBox 7">
            <a:extLst>
              <a:ext uri="{FF2B5EF4-FFF2-40B4-BE49-F238E27FC236}">
                <a16:creationId xmlns:a16="http://schemas.microsoft.com/office/drawing/2014/main" id="{898466CF-5B12-4472-8601-E0547614EEAC}"/>
              </a:ext>
            </a:extLst>
          </p:cNvPr>
          <p:cNvSpPr txBox="1"/>
          <p:nvPr/>
        </p:nvSpPr>
        <p:spPr>
          <a:xfrm>
            <a:off x="3288890" y="5377729"/>
            <a:ext cx="324464" cy="369332"/>
          </a:xfrm>
          <a:prstGeom prst="rect">
            <a:avLst/>
          </a:prstGeom>
          <a:noFill/>
        </p:spPr>
        <p:txBody>
          <a:bodyPr wrap="square" rtlCol="0">
            <a:spAutoFit/>
          </a:bodyPr>
          <a:lstStyle/>
          <a:p>
            <a:r>
              <a:rPr lang="en-US" b="1" dirty="0"/>
              <a:t>A</a:t>
            </a:r>
          </a:p>
        </p:txBody>
      </p:sp>
      <p:sp>
        <p:nvSpPr>
          <p:cNvPr id="9" name="TextBox 8">
            <a:extLst>
              <a:ext uri="{FF2B5EF4-FFF2-40B4-BE49-F238E27FC236}">
                <a16:creationId xmlns:a16="http://schemas.microsoft.com/office/drawing/2014/main" id="{42B1DF13-1025-4FD2-9B9D-560A83656731}"/>
              </a:ext>
            </a:extLst>
          </p:cNvPr>
          <p:cNvSpPr txBox="1"/>
          <p:nvPr/>
        </p:nvSpPr>
        <p:spPr>
          <a:xfrm>
            <a:off x="4288937" y="5377729"/>
            <a:ext cx="324464" cy="369332"/>
          </a:xfrm>
          <a:prstGeom prst="rect">
            <a:avLst/>
          </a:prstGeom>
          <a:noFill/>
        </p:spPr>
        <p:txBody>
          <a:bodyPr wrap="square" rtlCol="0">
            <a:spAutoFit/>
          </a:bodyPr>
          <a:lstStyle/>
          <a:p>
            <a:r>
              <a:rPr lang="en-US" b="1" dirty="0"/>
              <a:t>B</a:t>
            </a:r>
          </a:p>
        </p:txBody>
      </p:sp>
      <p:sp>
        <p:nvSpPr>
          <p:cNvPr id="10" name="TextBox 9">
            <a:extLst>
              <a:ext uri="{FF2B5EF4-FFF2-40B4-BE49-F238E27FC236}">
                <a16:creationId xmlns:a16="http://schemas.microsoft.com/office/drawing/2014/main" id="{E8690486-C354-4724-AFD0-1AC6261799E0}"/>
              </a:ext>
            </a:extLst>
          </p:cNvPr>
          <p:cNvSpPr txBox="1"/>
          <p:nvPr/>
        </p:nvSpPr>
        <p:spPr>
          <a:xfrm>
            <a:off x="6855542" y="2956740"/>
            <a:ext cx="324464" cy="369332"/>
          </a:xfrm>
          <a:prstGeom prst="rect">
            <a:avLst/>
          </a:prstGeom>
          <a:noFill/>
        </p:spPr>
        <p:txBody>
          <a:bodyPr wrap="square" rtlCol="0">
            <a:spAutoFit/>
          </a:bodyPr>
          <a:lstStyle/>
          <a:p>
            <a:r>
              <a:rPr lang="en-US" b="1" dirty="0"/>
              <a:t>A</a:t>
            </a:r>
          </a:p>
        </p:txBody>
      </p:sp>
      <p:sp>
        <p:nvSpPr>
          <p:cNvPr id="11" name="TextBox 10">
            <a:extLst>
              <a:ext uri="{FF2B5EF4-FFF2-40B4-BE49-F238E27FC236}">
                <a16:creationId xmlns:a16="http://schemas.microsoft.com/office/drawing/2014/main" id="{78DEE2CD-8152-4645-8718-00384F90ECD5}"/>
              </a:ext>
            </a:extLst>
          </p:cNvPr>
          <p:cNvSpPr txBox="1"/>
          <p:nvPr/>
        </p:nvSpPr>
        <p:spPr>
          <a:xfrm>
            <a:off x="7855589" y="2956740"/>
            <a:ext cx="324464" cy="369332"/>
          </a:xfrm>
          <a:prstGeom prst="rect">
            <a:avLst/>
          </a:prstGeom>
          <a:noFill/>
        </p:spPr>
        <p:txBody>
          <a:bodyPr wrap="square" rtlCol="0">
            <a:spAutoFit/>
          </a:bodyPr>
          <a:lstStyle/>
          <a:p>
            <a:r>
              <a:rPr lang="en-US" b="1" dirty="0"/>
              <a:t>B</a:t>
            </a:r>
          </a:p>
        </p:txBody>
      </p:sp>
      <p:sp>
        <p:nvSpPr>
          <p:cNvPr id="12" name="TextBox 11">
            <a:extLst>
              <a:ext uri="{FF2B5EF4-FFF2-40B4-BE49-F238E27FC236}">
                <a16:creationId xmlns:a16="http://schemas.microsoft.com/office/drawing/2014/main" id="{2CB4B84C-BF4A-40E7-8BE0-EBBA7AEA5B4E}"/>
              </a:ext>
            </a:extLst>
          </p:cNvPr>
          <p:cNvSpPr txBox="1"/>
          <p:nvPr/>
        </p:nvSpPr>
        <p:spPr>
          <a:xfrm>
            <a:off x="6855542" y="5377729"/>
            <a:ext cx="324464" cy="369332"/>
          </a:xfrm>
          <a:prstGeom prst="rect">
            <a:avLst/>
          </a:prstGeom>
          <a:noFill/>
        </p:spPr>
        <p:txBody>
          <a:bodyPr wrap="square" rtlCol="0">
            <a:spAutoFit/>
          </a:bodyPr>
          <a:lstStyle/>
          <a:p>
            <a:r>
              <a:rPr lang="en-US" b="1" dirty="0"/>
              <a:t>A</a:t>
            </a:r>
          </a:p>
        </p:txBody>
      </p:sp>
      <p:sp>
        <p:nvSpPr>
          <p:cNvPr id="13" name="TextBox 12">
            <a:extLst>
              <a:ext uri="{FF2B5EF4-FFF2-40B4-BE49-F238E27FC236}">
                <a16:creationId xmlns:a16="http://schemas.microsoft.com/office/drawing/2014/main" id="{A347B097-2D27-4513-B8CF-444502B0E37F}"/>
              </a:ext>
            </a:extLst>
          </p:cNvPr>
          <p:cNvSpPr txBox="1"/>
          <p:nvPr/>
        </p:nvSpPr>
        <p:spPr>
          <a:xfrm>
            <a:off x="7855589" y="5377729"/>
            <a:ext cx="324464" cy="369332"/>
          </a:xfrm>
          <a:prstGeom prst="rect">
            <a:avLst/>
          </a:prstGeom>
          <a:noFill/>
        </p:spPr>
        <p:txBody>
          <a:bodyPr wrap="square" rtlCol="0">
            <a:spAutoFit/>
          </a:bodyPr>
          <a:lstStyle/>
          <a:p>
            <a:r>
              <a:rPr lang="en-US" b="1" dirty="0"/>
              <a:t>B</a:t>
            </a:r>
          </a:p>
        </p:txBody>
      </p:sp>
    </p:spTree>
    <p:extLst>
      <p:ext uri="{BB962C8B-B14F-4D97-AF65-F5344CB8AC3E}">
        <p14:creationId xmlns:p14="http://schemas.microsoft.com/office/powerpoint/2010/main" val="3192023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C1B58-0B39-4023-8575-E12735D7B7A1}"/>
              </a:ext>
            </a:extLst>
          </p:cNvPr>
          <p:cNvSpPr>
            <a:spLocks noGrp="1"/>
          </p:cNvSpPr>
          <p:nvPr>
            <p:ph type="title"/>
          </p:nvPr>
        </p:nvSpPr>
        <p:spPr/>
        <p:txBody>
          <a:bodyPr/>
          <a:lstStyle/>
          <a:p>
            <a:r>
              <a:rPr lang="en-US" dirty="0"/>
              <a:t>SQL JOINS</a:t>
            </a:r>
          </a:p>
        </p:txBody>
      </p:sp>
      <p:sp>
        <p:nvSpPr>
          <p:cNvPr id="4" name="Text Placeholder 3">
            <a:extLst>
              <a:ext uri="{FF2B5EF4-FFF2-40B4-BE49-F238E27FC236}">
                <a16:creationId xmlns:a16="http://schemas.microsoft.com/office/drawing/2014/main" id="{D274CC7C-5B90-4878-908C-67A38ACB53B6}"/>
              </a:ext>
            </a:extLst>
          </p:cNvPr>
          <p:cNvSpPr>
            <a:spLocks noGrp="1"/>
          </p:cNvSpPr>
          <p:nvPr>
            <p:ph type="body" sz="quarter" idx="13"/>
          </p:nvPr>
        </p:nvSpPr>
        <p:spPr/>
        <p:txBody>
          <a:bodyPr>
            <a:normAutofit fontScale="92500" lnSpcReduction="10000"/>
          </a:bodyPr>
          <a:lstStyle/>
          <a:p>
            <a:r>
              <a:rPr lang="fr-FR" sz="1800" dirty="0"/>
              <a:t>DATABASE ESSENTIALS</a:t>
            </a:r>
            <a:endParaRPr lang="en-US" sz="1800" dirty="0"/>
          </a:p>
          <a:p>
            <a:endParaRPr lang="en-US" dirty="0">
              <a:cs typeface="Calibri"/>
            </a:endParaRPr>
          </a:p>
          <a:p>
            <a:endParaRPr lang="en-US" dirty="0"/>
          </a:p>
          <a:p>
            <a:endParaRPr lang="en-US" dirty="0"/>
          </a:p>
        </p:txBody>
      </p:sp>
      <p:sp>
        <p:nvSpPr>
          <p:cNvPr id="5" name="Text Placeholder 4">
            <a:extLst>
              <a:ext uri="{FF2B5EF4-FFF2-40B4-BE49-F238E27FC236}">
                <a16:creationId xmlns:a16="http://schemas.microsoft.com/office/drawing/2014/main" id="{57D8A690-27FE-43E1-8082-304F49E7448A}"/>
              </a:ext>
            </a:extLst>
          </p:cNvPr>
          <p:cNvSpPr>
            <a:spLocks noGrp="1"/>
          </p:cNvSpPr>
          <p:nvPr>
            <p:ph type="body" sz="quarter" idx="14"/>
          </p:nvPr>
        </p:nvSpPr>
        <p:spPr/>
        <p:txBody>
          <a:bodyPr/>
          <a:lstStyle/>
          <a:p>
            <a:r>
              <a:rPr lang="en-US" dirty="0"/>
              <a:t>Inner Join</a:t>
            </a:r>
          </a:p>
        </p:txBody>
      </p:sp>
      <p:pic>
        <p:nvPicPr>
          <p:cNvPr id="1026" name="Picture 2" descr="SQL JOIN | JOIN Syntax | JOIN Differences | 3 tables | Examples">
            <a:extLst>
              <a:ext uri="{FF2B5EF4-FFF2-40B4-BE49-F238E27FC236}">
                <a16:creationId xmlns:a16="http://schemas.microsoft.com/office/drawing/2014/main" id="{45AA8B4B-7002-4E9E-B480-4C58D26258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4727" b="51551"/>
          <a:stretch/>
        </p:blipFill>
        <p:spPr bwMode="auto">
          <a:xfrm>
            <a:off x="8838048" y="1500190"/>
            <a:ext cx="3144402" cy="244724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0223930B-A36C-4178-9F81-2482DC858416}"/>
              </a:ext>
            </a:extLst>
          </p:cNvPr>
          <p:cNvSpPr>
            <a:spLocks noGrp="1"/>
          </p:cNvSpPr>
          <p:nvPr>
            <p:ph idx="1"/>
          </p:nvPr>
        </p:nvSpPr>
        <p:spPr>
          <a:xfrm>
            <a:off x="533400" y="1500189"/>
            <a:ext cx="7620000" cy="4708881"/>
          </a:xfrm>
        </p:spPr>
        <p:txBody>
          <a:bodyPr>
            <a:normAutofit/>
          </a:bodyPr>
          <a:lstStyle/>
          <a:p>
            <a:r>
              <a:rPr lang="en-US" sz="2400" dirty="0"/>
              <a:t>The </a:t>
            </a:r>
            <a:r>
              <a:rPr lang="en-US" dirty="0"/>
              <a:t>INNER JOIN </a:t>
            </a:r>
            <a:r>
              <a:rPr lang="en-US" sz="2400" dirty="0"/>
              <a:t>keyword selects records that have matching values in both tables.</a:t>
            </a:r>
          </a:p>
          <a:p>
            <a:endParaRPr lang="en-US" sz="2400" dirty="0"/>
          </a:p>
          <a:p>
            <a:r>
              <a:rPr lang="en-US" sz="2400" b="1" dirty="0"/>
              <a:t>Example</a:t>
            </a:r>
            <a:r>
              <a:rPr lang="en-US" sz="2400" dirty="0"/>
              <a:t>: To select all orders with customer information</a:t>
            </a:r>
            <a:br>
              <a:rPr lang="en-US" sz="2400" dirty="0"/>
            </a:br>
            <a:br>
              <a:rPr lang="en-US" sz="2400" dirty="0"/>
            </a:br>
            <a:r>
              <a:rPr lang="en-US" sz="2400" dirty="0"/>
              <a:t>SELECT </a:t>
            </a:r>
            <a:r>
              <a:rPr lang="en-US" sz="2400" dirty="0" err="1"/>
              <a:t>Orders.OrderID</a:t>
            </a:r>
            <a:r>
              <a:rPr lang="en-US" sz="2400" dirty="0"/>
              <a:t>, </a:t>
            </a:r>
            <a:r>
              <a:rPr lang="en-US" sz="2400" dirty="0" err="1"/>
              <a:t>Customers.CustomerName</a:t>
            </a:r>
            <a:br>
              <a:rPr lang="en-US" sz="2400" dirty="0"/>
            </a:br>
            <a:r>
              <a:rPr lang="en-US" sz="2400" dirty="0"/>
              <a:t>FROM </a:t>
            </a:r>
            <a:br>
              <a:rPr lang="en-US" sz="2400" dirty="0"/>
            </a:br>
            <a:r>
              <a:rPr lang="en-US" sz="2400" dirty="0"/>
              <a:t>Orders INNER JOIN Customers </a:t>
            </a:r>
            <a:br>
              <a:rPr lang="en-US" sz="2400" dirty="0"/>
            </a:br>
            <a:r>
              <a:rPr lang="en-US" sz="2400" dirty="0"/>
              <a:t>ON </a:t>
            </a:r>
            <a:r>
              <a:rPr lang="en-US" sz="2400" dirty="0" err="1"/>
              <a:t>Orders.CustomerID</a:t>
            </a:r>
            <a:r>
              <a:rPr lang="en-US" sz="2400" dirty="0"/>
              <a:t> = </a:t>
            </a:r>
            <a:r>
              <a:rPr lang="en-US" sz="2400" dirty="0" err="1"/>
              <a:t>Customers.CustomerID</a:t>
            </a:r>
            <a:r>
              <a:rPr lang="en-US" sz="2400" dirty="0"/>
              <a:t>;</a:t>
            </a:r>
          </a:p>
        </p:txBody>
      </p:sp>
      <p:sp>
        <p:nvSpPr>
          <p:cNvPr id="7" name="TextBox 6">
            <a:extLst>
              <a:ext uri="{FF2B5EF4-FFF2-40B4-BE49-F238E27FC236}">
                <a16:creationId xmlns:a16="http://schemas.microsoft.com/office/drawing/2014/main" id="{F0E1BAC3-91DB-4898-B7EA-07A826244966}"/>
              </a:ext>
            </a:extLst>
          </p:cNvPr>
          <p:cNvSpPr txBox="1"/>
          <p:nvPr/>
        </p:nvSpPr>
        <p:spPr>
          <a:xfrm>
            <a:off x="9402289" y="3244334"/>
            <a:ext cx="850183" cy="369332"/>
          </a:xfrm>
          <a:prstGeom prst="rect">
            <a:avLst/>
          </a:prstGeom>
          <a:noFill/>
        </p:spPr>
        <p:txBody>
          <a:bodyPr wrap="square" rtlCol="0">
            <a:spAutoFit/>
          </a:bodyPr>
          <a:lstStyle/>
          <a:p>
            <a:r>
              <a:rPr lang="en-US" b="1" dirty="0"/>
              <a:t>Orders</a:t>
            </a:r>
          </a:p>
        </p:txBody>
      </p:sp>
      <p:sp>
        <p:nvSpPr>
          <p:cNvPr id="8" name="TextBox 7">
            <a:extLst>
              <a:ext uri="{FF2B5EF4-FFF2-40B4-BE49-F238E27FC236}">
                <a16:creationId xmlns:a16="http://schemas.microsoft.com/office/drawing/2014/main" id="{CE2EAE9F-092E-4DE2-978A-40F0737AD8ED}"/>
              </a:ext>
            </a:extLst>
          </p:cNvPr>
          <p:cNvSpPr txBox="1"/>
          <p:nvPr/>
        </p:nvSpPr>
        <p:spPr>
          <a:xfrm>
            <a:off x="10347184" y="3244334"/>
            <a:ext cx="1223271" cy="369332"/>
          </a:xfrm>
          <a:prstGeom prst="rect">
            <a:avLst/>
          </a:prstGeom>
          <a:noFill/>
        </p:spPr>
        <p:txBody>
          <a:bodyPr wrap="square" rtlCol="0">
            <a:spAutoFit/>
          </a:bodyPr>
          <a:lstStyle/>
          <a:p>
            <a:r>
              <a:rPr lang="en-US" b="1" dirty="0"/>
              <a:t>Customers</a:t>
            </a:r>
          </a:p>
        </p:txBody>
      </p:sp>
    </p:spTree>
    <p:extLst>
      <p:ext uri="{BB962C8B-B14F-4D97-AF65-F5344CB8AC3E}">
        <p14:creationId xmlns:p14="http://schemas.microsoft.com/office/powerpoint/2010/main" val="1547343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C1B58-0B39-4023-8575-E12735D7B7A1}"/>
              </a:ext>
            </a:extLst>
          </p:cNvPr>
          <p:cNvSpPr>
            <a:spLocks noGrp="1"/>
          </p:cNvSpPr>
          <p:nvPr>
            <p:ph type="title"/>
          </p:nvPr>
        </p:nvSpPr>
        <p:spPr/>
        <p:txBody>
          <a:bodyPr/>
          <a:lstStyle/>
          <a:p>
            <a:r>
              <a:rPr lang="en-US" dirty="0"/>
              <a:t>SQL JOINS</a:t>
            </a:r>
          </a:p>
        </p:txBody>
      </p:sp>
      <p:sp>
        <p:nvSpPr>
          <p:cNvPr id="4" name="Text Placeholder 3">
            <a:extLst>
              <a:ext uri="{FF2B5EF4-FFF2-40B4-BE49-F238E27FC236}">
                <a16:creationId xmlns:a16="http://schemas.microsoft.com/office/drawing/2014/main" id="{D274CC7C-5B90-4878-908C-67A38ACB53B6}"/>
              </a:ext>
            </a:extLst>
          </p:cNvPr>
          <p:cNvSpPr>
            <a:spLocks noGrp="1"/>
          </p:cNvSpPr>
          <p:nvPr>
            <p:ph type="body" sz="quarter" idx="13"/>
          </p:nvPr>
        </p:nvSpPr>
        <p:spPr/>
        <p:txBody>
          <a:bodyPr>
            <a:normAutofit fontScale="92500" lnSpcReduction="10000"/>
          </a:bodyPr>
          <a:lstStyle/>
          <a:p>
            <a:r>
              <a:rPr lang="fr-FR" sz="1800" dirty="0"/>
              <a:t>DATABASE ESSENTIALS</a:t>
            </a:r>
            <a:endParaRPr lang="en-US" sz="1800" dirty="0"/>
          </a:p>
          <a:p>
            <a:endParaRPr lang="en-US" dirty="0">
              <a:cs typeface="Calibri"/>
            </a:endParaRPr>
          </a:p>
          <a:p>
            <a:endParaRPr lang="en-US" dirty="0"/>
          </a:p>
          <a:p>
            <a:endParaRPr lang="en-US" dirty="0"/>
          </a:p>
        </p:txBody>
      </p:sp>
      <p:sp>
        <p:nvSpPr>
          <p:cNvPr id="5" name="Text Placeholder 4">
            <a:extLst>
              <a:ext uri="{FF2B5EF4-FFF2-40B4-BE49-F238E27FC236}">
                <a16:creationId xmlns:a16="http://schemas.microsoft.com/office/drawing/2014/main" id="{57D8A690-27FE-43E1-8082-304F49E7448A}"/>
              </a:ext>
            </a:extLst>
          </p:cNvPr>
          <p:cNvSpPr>
            <a:spLocks noGrp="1"/>
          </p:cNvSpPr>
          <p:nvPr>
            <p:ph type="body" sz="quarter" idx="14"/>
          </p:nvPr>
        </p:nvSpPr>
        <p:spPr/>
        <p:txBody>
          <a:bodyPr/>
          <a:lstStyle/>
          <a:p>
            <a:r>
              <a:rPr lang="en-US" dirty="0"/>
              <a:t>Left Join</a:t>
            </a:r>
          </a:p>
        </p:txBody>
      </p:sp>
      <p:pic>
        <p:nvPicPr>
          <p:cNvPr id="1026" name="Picture 2" descr="SQL JOIN | JOIN Syntax | JOIN Differences | 3 tables | Examples">
            <a:extLst>
              <a:ext uri="{FF2B5EF4-FFF2-40B4-BE49-F238E27FC236}">
                <a16:creationId xmlns:a16="http://schemas.microsoft.com/office/drawing/2014/main" id="{45AA8B4B-7002-4E9E-B480-4C58D26258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91" t="51134" r="55314" b="-6611"/>
          <a:stretch/>
        </p:blipFill>
        <p:spPr bwMode="auto">
          <a:xfrm>
            <a:off x="8870541" y="2027903"/>
            <a:ext cx="3207160" cy="280219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0223930B-A36C-4178-9F81-2482DC858416}"/>
              </a:ext>
            </a:extLst>
          </p:cNvPr>
          <p:cNvSpPr>
            <a:spLocks noGrp="1"/>
          </p:cNvSpPr>
          <p:nvPr>
            <p:ph idx="1"/>
          </p:nvPr>
        </p:nvSpPr>
        <p:spPr>
          <a:xfrm>
            <a:off x="114299" y="1500189"/>
            <a:ext cx="8763918" cy="4708881"/>
          </a:xfrm>
        </p:spPr>
        <p:txBody>
          <a:bodyPr>
            <a:normAutofit/>
          </a:bodyPr>
          <a:lstStyle/>
          <a:p>
            <a:r>
              <a:rPr lang="en-US" sz="2000" dirty="0"/>
              <a:t>The LEFT JOIN keyword returns all records from the left table (table-A), and the matched records from the right table (table-B). </a:t>
            </a:r>
          </a:p>
          <a:p>
            <a:r>
              <a:rPr lang="en-US" sz="2000" dirty="0"/>
              <a:t>Left join selects data starting from the left table and matching rows in the right table. The left join returns all rows from the left table and the matching rows from the right table. </a:t>
            </a:r>
          </a:p>
          <a:p>
            <a:r>
              <a:rPr lang="en-US" sz="2000" dirty="0"/>
              <a:t>If a row in the left table does not have a matching row in the right table, the columns of the right table will have NULL.</a:t>
            </a:r>
          </a:p>
          <a:p>
            <a:endParaRPr lang="en-US" sz="2400" dirty="0"/>
          </a:p>
          <a:p>
            <a:r>
              <a:rPr lang="en-US" sz="2000" b="1" dirty="0"/>
              <a:t>Example</a:t>
            </a:r>
            <a:r>
              <a:rPr lang="en-US" sz="2000" dirty="0"/>
              <a:t>: To select all customers, and any orders they might have</a:t>
            </a:r>
            <a:br>
              <a:rPr lang="en-US" sz="2400" dirty="0"/>
            </a:br>
            <a:br>
              <a:rPr lang="en-US" sz="2200" dirty="0"/>
            </a:br>
            <a:r>
              <a:rPr lang="en-US" sz="2200" dirty="0"/>
              <a:t>SELECT </a:t>
            </a:r>
            <a:r>
              <a:rPr lang="en-US" sz="2200" dirty="0" err="1"/>
              <a:t>Customers.CustomerName</a:t>
            </a:r>
            <a:r>
              <a:rPr lang="en-US" sz="2200" dirty="0"/>
              <a:t>, </a:t>
            </a:r>
            <a:r>
              <a:rPr lang="en-US" sz="2200" dirty="0" err="1"/>
              <a:t>Orders.OrderID</a:t>
            </a:r>
            <a:br>
              <a:rPr lang="en-US" sz="2200" dirty="0"/>
            </a:br>
            <a:r>
              <a:rPr lang="en-US" sz="2200" dirty="0"/>
              <a:t>FROM Customers</a:t>
            </a:r>
            <a:br>
              <a:rPr lang="en-US" sz="2200" dirty="0"/>
            </a:br>
            <a:r>
              <a:rPr lang="en-US" sz="2200" dirty="0"/>
              <a:t>LEFT JOIN Orders ON </a:t>
            </a:r>
            <a:r>
              <a:rPr lang="en-US" sz="2200" dirty="0" err="1"/>
              <a:t>Customers.CustomerID</a:t>
            </a:r>
            <a:r>
              <a:rPr lang="en-US" sz="2200" dirty="0"/>
              <a:t> = </a:t>
            </a:r>
            <a:r>
              <a:rPr lang="en-US" sz="2200" dirty="0" err="1"/>
              <a:t>Orders.CustomerID</a:t>
            </a:r>
            <a:br>
              <a:rPr lang="en-US" sz="2200" dirty="0"/>
            </a:br>
            <a:r>
              <a:rPr lang="en-US" sz="2200" dirty="0"/>
              <a:t>ORDER BY </a:t>
            </a:r>
            <a:r>
              <a:rPr lang="en-US" sz="2200" dirty="0" err="1"/>
              <a:t>Customers.CustomerName</a:t>
            </a:r>
            <a:r>
              <a:rPr lang="en-US" sz="2200" dirty="0"/>
              <a:t>;</a:t>
            </a:r>
          </a:p>
        </p:txBody>
      </p:sp>
      <p:sp>
        <p:nvSpPr>
          <p:cNvPr id="7" name="TextBox 6">
            <a:extLst>
              <a:ext uri="{FF2B5EF4-FFF2-40B4-BE49-F238E27FC236}">
                <a16:creationId xmlns:a16="http://schemas.microsoft.com/office/drawing/2014/main" id="{1B9FBC33-1EDB-46D9-992C-FE19F4FB48D7}"/>
              </a:ext>
            </a:extLst>
          </p:cNvPr>
          <p:cNvSpPr txBox="1"/>
          <p:nvPr/>
        </p:nvSpPr>
        <p:spPr>
          <a:xfrm>
            <a:off x="9722796" y="3812147"/>
            <a:ext cx="324464" cy="369332"/>
          </a:xfrm>
          <a:prstGeom prst="rect">
            <a:avLst/>
          </a:prstGeom>
          <a:noFill/>
        </p:spPr>
        <p:txBody>
          <a:bodyPr wrap="square" rtlCol="0">
            <a:spAutoFit/>
          </a:bodyPr>
          <a:lstStyle/>
          <a:p>
            <a:r>
              <a:rPr lang="en-US" b="1" dirty="0"/>
              <a:t>A</a:t>
            </a:r>
          </a:p>
        </p:txBody>
      </p:sp>
      <p:sp>
        <p:nvSpPr>
          <p:cNvPr id="8" name="TextBox 7">
            <a:extLst>
              <a:ext uri="{FF2B5EF4-FFF2-40B4-BE49-F238E27FC236}">
                <a16:creationId xmlns:a16="http://schemas.microsoft.com/office/drawing/2014/main" id="{1CACE56D-46E2-4DF5-B2B0-EBE04FE2F29C}"/>
              </a:ext>
            </a:extLst>
          </p:cNvPr>
          <p:cNvSpPr txBox="1"/>
          <p:nvPr/>
        </p:nvSpPr>
        <p:spPr>
          <a:xfrm>
            <a:off x="10908658" y="3812147"/>
            <a:ext cx="324464" cy="369332"/>
          </a:xfrm>
          <a:prstGeom prst="rect">
            <a:avLst/>
          </a:prstGeom>
          <a:noFill/>
        </p:spPr>
        <p:txBody>
          <a:bodyPr wrap="square" rtlCol="0">
            <a:spAutoFit/>
          </a:bodyPr>
          <a:lstStyle/>
          <a:p>
            <a:r>
              <a:rPr lang="en-US" b="1" dirty="0"/>
              <a:t>B</a:t>
            </a:r>
          </a:p>
        </p:txBody>
      </p:sp>
    </p:spTree>
    <p:extLst>
      <p:ext uri="{BB962C8B-B14F-4D97-AF65-F5344CB8AC3E}">
        <p14:creationId xmlns:p14="http://schemas.microsoft.com/office/powerpoint/2010/main" val="2627069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C1B58-0B39-4023-8575-E12735D7B7A1}"/>
              </a:ext>
            </a:extLst>
          </p:cNvPr>
          <p:cNvSpPr>
            <a:spLocks noGrp="1"/>
          </p:cNvSpPr>
          <p:nvPr>
            <p:ph type="title"/>
          </p:nvPr>
        </p:nvSpPr>
        <p:spPr/>
        <p:txBody>
          <a:bodyPr/>
          <a:lstStyle/>
          <a:p>
            <a:r>
              <a:rPr lang="en-US" dirty="0"/>
              <a:t>SQL JOINS</a:t>
            </a:r>
          </a:p>
        </p:txBody>
      </p:sp>
      <p:sp>
        <p:nvSpPr>
          <p:cNvPr id="4" name="Text Placeholder 3">
            <a:extLst>
              <a:ext uri="{FF2B5EF4-FFF2-40B4-BE49-F238E27FC236}">
                <a16:creationId xmlns:a16="http://schemas.microsoft.com/office/drawing/2014/main" id="{D274CC7C-5B90-4878-908C-67A38ACB53B6}"/>
              </a:ext>
            </a:extLst>
          </p:cNvPr>
          <p:cNvSpPr>
            <a:spLocks noGrp="1"/>
          </p:cNvSpPr>
          <p:nvPr>
            <p:ph type="body" sz="quarter" idx="13"/>
          </p:nvPr>
        </p:nvSpPr>
        <p:spPr/>
        <p:txBody>
          <a:bodyPr>
            <a:normAutofit fontScale="92500" lnSpcReduction="10000"/>
          </a:bodyPr>
          <a:lstStyle/>
          <a:p>
            <a:r>
              <a:rPr lang="fr-FR" sz="1800" dirty="0"/>
              <a:t>DATABASE ESSENTIALS</a:t>
            </a:r>
            <a:endParaRPr lang="en-US" sz="1800" dirty="0"/>
          </a:p>
          <a:p>
            <a:endParaRPr lang="en-US" dirty="0">
              <a:cs typeface="Calibri"/>
            </a:endParaRPr>
          </a:p>
          <a:p>
            <a:endParaRPr lang="en-US" dirty="0"/>
          </a:p>
          <a:p>
            <a:endParaRPr lang="en-US" dirty="0"/>
          </a:p>
        </p:txBody>
      </p:sp>
      <p:sp>
        <p:nvSpPr>
          <p:cNvPr id="5" name="Text Placeholder 4">
            <a:extLst>
              <a:ext uri="{FF2B5EF4-FFF2-40B4-BE49-F238E27FC236}">
                <a16:creationId xmlns:a16="http://schemas.microsoft.com/office/drawing/2014/main" id="{57D8A690-27FE-43E1-8082-304F49E7448A}"/>
              </a:ext>
            </a:extLst>
          </p:cNvPr>
          <p:cNvSpPr>
            <a:spLocks noGrp="1"/>
          </p:cNvSpPr>
          <p:nvPr>
            <p:ph type="body" sz="quarter" idx="14"/>
          </p:nvPr>
        </p:nvSpPr>
        <p:spPr/>
        <p:txBody>
          <a:bodyPr/>
          <a:lstStyle/>
          <a:p>
            <a:r>
              <a:rPr lang="en-US" dirty="0"/>
              <a:t>Right Join</a:t>
            </a:r>
          </a:p>
        </p:txBody>
      </p:sp>
      <p:pic>
        <p:nvPicPr>
          <p:cNvPr id="1026" name="Picture 2" descr="SQL JOIN | JOIN Syntax | JOIN Differences | 3 tables | Examples">
            <a:extLst>
              <a:ext uri="{FF2B5EF4-FFF2-40B4-BE49-F238E27FC236}">
                <a16:creationId xmlns:a16="http://schemas.microsoft.com/office/drawing/2014/main" id="{45AA8B4B-7002-4E9E-B480-4C58D26258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314" t="52594" r="-1491" b="-8071"/>
          <a:stretch/>
        </p:blipFill>
        <p:spPr bwMode="auto">
          <a:xfrm>
            <a:off x="8522494" y="1873045"/>
            <a:ext cx="3207160" cy="280219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0223930B-A36C-4178-9F81-2482DC858416}"/>
              </a:ext>
            </a:extLst>
          </p:cNvPr>
          <p:cNvSpPr>
            <a:spLocks noGrp="1"/>
          </p:cNvSpPr>
          <p:nvPr>
            <p:ph idx="1"/>
          </p:nvPr>
        </p:nvSpPr>
        <p:spPr>
          <a:xfrm>
            <a:off x="114300" y="1500189"/>
            <a:ext cx="8408194" cy="4708881"/>
          </a:xfrm>
        </p:spPr>
        <p:txBody>
          <a:bodyPr>
            <a:normAutofit lnSpcReduction="10000"/>
          </a:bodyPr>
          <a:lstStyle/>
          <a:p>
            <a:r>
              <a:rPr lang="en-US" sz="2400" dirty="0"/>
              <a:t>The </a:t>
            </a:r>
            <a:r>
              <a:rPr lang="en-US" dirty="0"/>
              <a:t>RIGHT JOIN </a:t>
            </a:r>
            <a:r>
              <a:rPr lang="en-US" sz="2400" dirty="0"/>
              <a:t>keyword returns all records from the right table (table-B), and the matched records from the left table (table-A). The result is NULL from the left side, when there is no match.</a:t>
            </a:r>
            <a:br>
              <a:rPr lang="en-US" sz="2400" dirty="0"/>
            </a:br>
            <a:endParaRPr lang="en-US" sz="2400" dirty="0"/>
          </a:p>
          <a:p>
            <a:r>
              <a:rPr lang="en-US" sz="2400" b="1" dirty="0"/>
              <a:t>Example</a:t>
            </a:r>
            <a:r>
              <a:rPr lang="en-US" sz="2400" dirty="0"/>
              <a:t>: To return all employees, and any orders they might have placed</a:t>
            </a:r>
            <a:br>
              <a:rPr lang="en-US" sz="2400" dirty="0"/>
            </a:br>
            <a:br>
              <a:rPr lang="en-US" sz="2400" dirty="0"/>
            </a:br>
            <a:r>
              <a:rPr lang="en-US" sz="2400" dirty="0"/>
              <a:t>SELECT </a:t>
            </a:r>
            <a:r>
              <a:rPr lang="en-US" sz="2400" dirty="0" err="1"/>
              <a:t>Orders.OrderID</a:t>
            </a:r>
            <a:r>
              <a:rPr lang="en-US" sz="2400" dirty="0"/>
              <a:t>, </a:t>
            </a:r>
            <a:r>
              <a:rPr lang="en-US" sz="2400" dirty="0" err="1"/>
              <a:t>Employees.LastName</a:t>
            </a:r>
            <a:r>
              <a:rPr lang="en-US" sz="2400" dirty="0"/>
              <a:t>, </a:t>
            </a:r>
            <a:r>
              <a:rPr lang="en-US" sz="2400" dirty="0" err="1"/>
              <a:t>Employees.FirstName</a:t>
            </a:r>
            <a:br>
              <a:rPr lang="en-US" sz="2400" dirty="0"/>
            </a:br>
            <a:r>
              <a:rPr lang="en-US" sz="2400" dirty="0"/>
              <a:t>FROM Orders</a:t>
            </a:r>
            <a:br>
              <a:rPr lang="en-US" sz="2400" dirty="0"/>
            </a:br>
            <a:r>
              <a:rPr lang="en-US" sz="2400" dirty="0"/>
              <a:t>RIGHT JOIN Employees ON </a:t>
            </a:r>
            <a:r>
              <a:rPr lang="en-US" sz="2400" dirty="0" err="1"/>
              <a:t>Orders.EmployeeID</a:t>
            </a:r>
            <a:r>
              <a:rPr lang="en-US" sz="2400" dirty="0"/>
              <a:t> = </a:t>
            </a:r>
            <a:r>
              <a:rPr lang="en-US" sz="2400" dirty="0" err="1"/>
              <a:t>Employees.EmployeeID</a:t>
            </a:r>
            <a:br>
              <a:rPr lang="en-US" sz="2400" dirty="0"/>
            </a:br>
            <a:r>
              <a:rPr lang="en-US" sz="2400" dirty="0"/>
              <a:t>ORDER BY </a:t>
            </a:r>
            <a:r>
              <a:rPr lang="en-US" sz="2400" dirty="0" err="1"/>
              <a:t>Orders.OrderID</a:t>
            </a:r>
            <a:r>
              <a:rPr lang="en-US" sz="2400" dirty="0"/>
              <a:t>;</a:t>
            </a:r>
          </a:p>
        </p:txBody>
      </p:sp>
      <p:sp>
        <p:nvSpPr>
          <p:cNvPr id="7" name="TextBox 6">
            <a:extLst>
              <a:ext uri="{FF2B5EF4-FFF2-40B4-BE49-F238E27FC236}">
                <a16:creationId xmlns:a16="http://schemas.microsoft.com/office/drawing/2014/main" id="{588D7980-3D57-465B-AC59-788B3D67F358}"/>
              </a:ext>
            </a:extLst>
          </p:cNvPr>
          <p:cNvSpPr txBox="1"/>
          <p:nvPr/>
        </p:nvSpPr>
        <p:spPr>
          <a:xfrm>
            <a:off x="9374749" y="3657289"/>
            <a:ext cx="324464" cy="369332"/>
          </a:xfrm>
          <a:prstGeom prst="rect">
            <a:avLst/>
          </a:prstGeom>
          <a:noFill/>
        </p:spPr>
        <p:txBody>
          <a:bodyPr wrap="square" rtlCol="0">
            <a:spAutoFit/>
          </a:bodyPr>
          <a:lstStyle/>
          <a:p>
            <a:r>
              <a:rPr lang="en-US" b="1" dirty="0"/>
              <a:t>A</a:t>
            </a:r>
          </a:p>
        </p:txBody>
      </p:sp>
      <p:sp>
        <p:nvSpPr>
          <p:cNvPr id="8" name="TextBox 7">
            <a:extLst>
              <a:ext uri="{FF2B5EF4-FFF2-40B4-BE49-F238E27FC236}">
                <a16:creationId xmlns:a16="http://schemas.microsoft.com/office/drawing/2014/main" id="{F63D14D8-C283-4EEF-80E3-4F1C9C9864A9}"/>
              </a:ext>
            </a:extLst>
          </p:cNvPr>
          <p:cNvSpPr txBox="1"/>
          <p:nvPr/>
        </p:nvSpPr>
        <p:spPr>
          <a:xfrm>
            <a:off x="10560611" y="3657289"/>
            <a:ext cx="324464" cy="369332"/>
          </a:xfrm>
          <a:prstGeom prst="rect">
            <a:avLst/>
          </a:prstGeom>
          <a:noFill/>
        </p:spPr>
        <p:txBody>
          <a:bodyPr wrap="square" rtlCol="0">
            <a:spAutoFit/>
          </a:bodyPr>
          <a:lstStyle/>
          <a:p>
            <a:r>
              <a:rPr lang="en-US" b="1" dirty="0"/>
              <a:t>B</a:t>
            </a:r>
          </a:p>
        </p:txBody>
      </p:sp>
    </p:spTree>
    <p:extLst>
      <p:ext uri="{BB962C8B-B14F-4D97-AF65-F5344CB8AC3E}">
        <p14:creationId xmlns:p14="http://schemas.microsoft.com/office/powerpoint/2010/main" val="3642755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C1B58-0B39-4023-8575-E12735D7B7A1}"/>
              </a:ext>
            </a:extLst>
          </p:cNvPr>
          <p:cNvSpPr>
            <a:spLocks noGrp="1"/>
          </p:cNvSpPr>
          <p:nvPr>
            <p:ph type="title"/>
          </p:nvPr>
        </p:nvSpPr>
        <p:spPr/>
        <p:txBody>
          <a:bodyPr/>
          <a:lstStyle/>
          <a:p>
            <a:r>
              <a:rPr lang="en-US" dirty="0"/>
              <a:t>SQL JOINS</a:t>
            </a:r>
          </a:p>
        </p:txBody>
      </p:sp>
      <p:sp>
        <p:nvSpPr>
          <p:cNvPr id="4" name="Text Placeholder 3">
            <a:extLst>
              <a:ext uri="{FF2B5EF4-FFF2-40B4-BE49-F238E27FC236}">
                <a16:creationId xmlns:a16="http://schemas.microsoft.com/office/drawing/2014/main" id="{D274CC7C-5B90-4878-908C-67A38ACB53B6}"/>
              </a:ext>
            </a:extLst>
          </p:cNvPr>
          <p:cNvSpPr>
            <a:spLocks noGrp="1"/>
          </p:cNvSpPr>
          <p:nvPr>
            <p:ph type="body" sz="quarter" idx="13"/>
          </p:nvPr>
        </p:nvSpPr>
        <p:spPr/>
        <p:txBody>
          <a:bodyPr>
            <a:normAutofit fontScale="92500" lnSpcReduction="10000"/>
          </a:bodyPr>
          <a:lstStyle/>
          <a:p>
            <a:r>
              <a:rPr lang="fr-FR" sz="1800" dirty="0"/>
              <a:t>DATABASE ESSENTIALS</a:t>
            </a:r>
            <a:endParaRPr lang="en-US" sz="1800" dirty="0"/>
          </a:p>
          <a:p>
            <a:endParaRPr lang="en-US" dirty="0">
              <a:cs typeface="Calibri"/>
            </a:endParaRPr>
          </a:p>
          <a:p>
            <a:endParaRPr lang="en-US" dirty="0"/>
          </a:p>
          <a:p>
            <a:endParaRPr lang="en-US" dirty="0"/>
          </a:p>
        </p:txBody>
      </p:sp>
      <p:sp>
        <p:nvSpPr>
          <p:cNvPr id="5" name="Text Placeholder 4">
            <a:extLst>
              <a:ext uri="{FF2B5EF4-FFF2-40B4-BE49-F238E27FC236}">
                <a16:creationId xmlns:a16="http://schemas.microsoft.com/office/drawing/2014/main" id="{57D8A690-27FE-43E1-8082-304F49E7448A}"/>
              </a:ext>
            </a:extLst>
          </p:cNvPr>
          <p:cNvSpPr>
            <a:spLocks noGrp="1"/>
          </p:cNvSpPr>
          <p:nvPr>
            <p:ph type="body" sz="quarter" idx="14"/>
          </p:nvPr>
        </p:nvSpPr>
        <p:spPr/>
        <p:txBody>
          <a:bodyPr/>
          <a:lstStyle/>
          <a:p>
            <a:r>
              <a:rPr lang="en-US" dirty="0"/>
              <a:t>Full Join</a:t>
            </a:r>
          </a:p>
        </p:txBody>
      </p:sp>
      <p:pic>
        <p:nvPicPr>
          <p:cNvPr id="1026" name="Picture 2" descr="SQL JOIN | JOIN Syntax | JOIN Differences | 3 tables | Examples">
            <a:extLst>
              <a:ext uri="{FF2B5EF4-FFF2-40B4-BE49-F238E27FC236}">
                <a16:creationId xmlns:a16="http://schemas.microsoft.com/office/drawing/2014/main" id="{45AA8B4B-7002-4E9E-B480-4C58D26258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314" t="-821" r="-1491" b="45344"/>
          <a:stretch/>
        </p:blipFill>
        <p:spPr bwMode="auto">
          <a:xfrm>
            <a:off x="8522494" y="1873045"/>
            <a:ext cx="3207160" cy="280219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0223930B-A36C-4178-9F81-2482DC858416}"/>
              </a:ext>
            </a:extLst>
          </p:cNvPr>
          <p:cNvSpPr>
            <a:spLocks noGrp="1"/>
          </p:cNvSpPr>
          <p:nvPr>
            <p:ph idx="1"/>
          </p:nvPr>
        </p:nvSpPr>
        <p:spPr>
          <a:xfrm>
            <a:off x="114299" y="1500189"/>
            <a:ext cx="8989943" cy="4708881"/>
          </a:xfrm>
        </p:spPr>
        <p:txBody>
          <a:bodyPr>
            <a:noAutofit/>
          </a:bodyPr>
          <a:lstStyle/>
          <a:p>
            <a:r>
              <a:rPr lang="en-US" sz="2000" dirty="0"/>
              <a:t>The FULL OUTER JOIN keyword returns all records when there is a match in left (table-A) or right (table-B) table records.</a:t>
            </a:r>
          </a:p>
          <a:p>
            <a:endParaRPr lang="en-US" sz="2000" dirty="0"/>
          </a:p>
          <a:p>
            <a:r>
              <a:rPr lang="en-US" sz="2000" b="0" i="0" dirty="0">
                <a:solidFill>
                  <a:srgbClr val="000000"/>
                </a:solidFill>
                <a:effectLst/>
                <a:latin typeface="-apple-system"/>
              </a:rPr>
              <a:t>The </a:t>
            </a:r>
            <a:r>
              <a:rPr lang="en-US" sz="2000" b="0" i="0" u="none" strike="noStrike" dirty="0">
                <a:effectLst/>
                <a:latin typeface="-apple-system"/>
                <a:hlinkClick r:id="rId3"/>
              </a:rPr>
              <a:t>full outer join</a:t>
            </a:r>
            <a:r>
              <a:rPr lang="en-US" sz="2000" b="0" i="0" dirty="0">
                <a:solidFill>
                  <a:srgbClr val="000000"/>
                </a:solidFill>
                <a:effectLst/>
                <a:latin typeface="-apple-system"/>
              </a:rPr>
              <a:t> or </a:t>
            </a:r>
            <a:r>
              <a:rPr lang="en-US" sz="2000" b="0" i="0" u="none" strike="noStrike" dirty="0">
                <a:effectLst/>
                <a:latin typeface="-apple-system"/>
                <a:hlinkClick r:id="rId3"/>
              </a:rPr>
              <a:t>full join</a:t>
            </a:r>
            <a:r>
              <a:rPr lang="en-US" sz="2000" b="0" i="0" dirty="0">
                <a:solidFill>
                  <a:srgbClr val="000000"/>
                </a:solidFill>
                <a:effectLst/>
                <a:latin typeface="-apple-system"/>
              </a:rPr>
              <a:t> returns a result set that contains all rows from both left and right tables, with the matching rows from both sides where available. In case there is no match, the missing side will have </a:t>
            </a:r>
            <a:r>
              <a:rPr lang="en-US" sz="2000" b="0" i="0" u="none" strike="noStrike" dirty="0">
                <a:effectLst/>
                <a:latin typeface="-apple-system"/>
                <a:hlinkClick r:id="rId4"/>
              </a:rPr>
              <a:t>NULL</a:t>
            </a:r>
            <a:r>
              <a:rPr lang="en-US" sz="2000" b="0" i="0" dirty="0">
                <a:solidFill>
                  <a:srgbClr val="000000"/>
                </a:solidFill>
                <a:effectLst/>
                <a:latin typeface="-apple-system"/>
              </a:rPr>
              <a:t> values.</a:t>
            </a:r>
            <a:endParaRPr lang="en-US" sz="2000" dirty="0"/>
          </a:p>
          <a:p>
            <a:endParaRPr lang="en-US" sz="2000" dirty="0"/>
          </a:p>
          <a:p>
            <a:r>
              <a:rPr lang="en-US" sz="2000" dirty="0"/>
              <a:t>FULL OUTER JOIN and FULL JOIN are the same.</a:t>
            </a:r>
            <a:br>
              <a:rPr lang="en-US" sz="2000" dirty="0"/>
            </a:br>
            <a:endParaRPr lang="en-US" sz="2000" dirty="0"/>
          </a:p>
          <a:p>
            <a:r>
              <a:rPr lang="en-US" sz="2000" b="1" dirty="0"/>
              <a:t>Example</a:t>
            </a:r>
            <a:r>
              <a:rPr lang="en-US" sz="2000" dirty="0"/>
              <a:t>: To selects all customers, and all orders</a:t>
            </a:r>
            <a:br>
              <a:rPr lang="en-US" sz="2000" dirty="0"/>
            </a:br>
            <a:br>
              <a:rPr lang="en-US" sz="2000" dirty="0"/>
            </a:br>
            <a:r>
              <a:rPr lang="en-US" sz="2000" dirty="0"/>
              <a:t>SELECT </a:t>
            </a:r>
            <a:r>
              <a:rPr lang="en-US" sz="2000" dirty="0" err="1"/>
              <a:t>Customers.CustomerName</a:t>
            </a:r>
            <a:r>
              <a:rPr lang="en-US" sz="2000" dirty="0"/>
              <a:t>, </a:t>
            </a:r>
            <a:r>
              <a:rPr lang="en-US" sz="2000" dirty="0" err="1"/>
              <a:t>Orders.OrderID</a:t>
            </a:r>
            <a:br>
              <a:rPr lang="en-US" sz="2000" dirty="0"/>
            </a:br>
            <a:r>
              <a:rPr lang="en-US" sz="2000" dirty="0"/>
              <a:t>FROM Customers</a:t>
            </a:r>
            <a:br>
              <a:rPr lang="en-US" sz="2000" dirty="0"/>
            </a:br>
            <a:r>
              <a:rPr lang="en-US" sz="2000" dirty="0"/>
              <a:t>FULL OUTER JOIN Orders ON </a:t>
            </a:r>
            <a:r>
              <a:rPr lang="en-US" sz="2000" dirty="0" err="1"/>
              <a:t>Customers.CustomerID</a:t>
            </a:r>
            <a:r>
              <a:rPr lang="en-US" sz="2000" dirty="0"/>
              <a:t> = </a:t>
            </a:r>
            <a:r>
              <a:rPr lang="en-US" sz="2000" dirty="0" err="1"/>
              <a:t>Orders.CustomerID</a:t>
            </a:r>
            <a:br>
              <a:rPr lang="en-US" sz="2000" dirty="0"/>
            </a:br>
            <a:r>
              <a:rPr lang="en-US" sz="2000" dirty="0"/>
              <a:t>ORDER BY </a:t>
            </a:r>
            <a:r>
              <a:rPr lang="en-US" sz="2000" dirty="0" err="1"/>
              <a:t>Customers.CustomerName</a:t>
            </a:r>
            <a:r>
              <a:rPr lang="en-US" sz="2000" dirty="0"/>
              <a:t>;</a:t>
            </a:r>
          </a:p>
        </p:txBody>
      </p:sp>
      <p:sp>
        <p:nvSpPr>
          <p:cNvPr id="7" name="TextBox 6">
            <a:extLst>
              <a:ext uri="{FF2B5EF4-FFF2-40B4-BE49-F238E27FC236}">
                <a16:creationId xmlns:a16="http://schemas.microsoft.com/office/drawing/2014/main" id="{AE443DBB-37D5-498B-BBCF-B59D080FFBB0}"/>
              </a:ext>
            </a:extLst>
          </p:cNvPr>
          <p:cNvSpPr txBox="1"/>
          <p:nvPr/>
        </p:nvSpPr>
        <p:spPr>
          <a:xfrm>
            <a:off x="9433741" y="3657289"/>
            <a:ext cx="324464" cy="369332"/>
          </a:xfrm>
          <a:prstGeom prst="rect">
            <a:avLst/>
          </a:prstGeom>
          <a:noFill/>
        </p:spPr>
        <p:txBody>
          <a:bodyPr wrap="square" rtlCol="0">
            <a:spAutoFit/>
          </a:bodyPr>
          <a:lstStyle/>
          <a:p>
            <a:r>
              <a:rPr lang="en-US" b="1" dirty="0"/>
              <a:t>A</a:t>
            </a:r>
          </a:p>
        </p:txBody>
      </p:sp>
      <p:sp>
        <p:nvSpPr>
          <p:cNvPr id="8" name="TextBox 7">
            <a:extLst>
              <a:ext uri="{FF2B5EF4-FFF2-40B4-BE49-F238E27FC236}">
                <a16:creationId xmlns:a16="http://schemas.microsoft.com/office/drawing/2014/main" id="{F031A6C2-0E07-492A-AC94-49387484BB1E}"/>
              </a:ext>
            </a:extLst>
          </p:cNvPr>
          <p:cNvSpPr txBox="1"/>
          <p:nvPr/>
        </p:nvSpPr>
        <p:spPr>
          <a:xfrm>
            <a:off x="10619603" y="3657289"/>
            <a:ext cx="324464" cy="369332"/>
          </a:xfrm>
          <a:prstGeom prst="rect">
            <a:avLst/>
          </a:prstGeom>
          <a:noFill/>
        </p:spPr>
        <p:txBody>
          <a:bodyPr wrap="square" rtlCol="0">
            <a:spAutoFit/>
          </a:bodyPr>
          <a:lstStyle/>
          <a:p>
            <a:r>
              <a:rPr lang="en-US" b="1" dirty="0"/>
              <a:t>B</a:t>
            </a:r>
          </a:p>
        </p:txBody>
      </p:sp>
    </p:spTree>
    <p:extLst>
      <p:ext uri="{BB962C8B-B14F-4D97-AF65-F5344CB8AC3E}">
        <p14:creationId xmlns:p14="http://schemas.microsoft.com/office/powerpoint/2010/main" val="3800784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E3461F4-B04B-4E26-9F42-38F1BE55C64C}"/>
              </a:ext>
            </a:extLst>
          </p:cNvPr>
          <p:cNvSpPr>
            <a:spLocks noGrp="1"/>
          </p:cNvSpPr>
          <p:nvPr>
            <p:ph type="dt" sz="half" idx="10"/>
          </p:nvPr>
        </p:nvSpPr>
        <p:spPr/>
        <p:txBody>
          <a:bodyPr/>
          <a:lstStyle/>
          <a:p>
            <a:r>
              <a:rPr lang="en-US"/>
              <a:t>Copyright 2019 Pratian Technologies</a:t>
            </a:r>
          </a:p>
        </p:txBody>
      </p:sp>
      <p:sp>
        <p:nvSpPr>
          <p:cNvPr id="4" name="Footer Placeholder 3">
            <a:extLst>
              <a:ext uri="{FF2B5EF4-FFF2-40B4-BE49-F238E27FC236}">
                <a16:creationId xmlns:a16="http://schemas.microsoft.com/office/drawing/2014/main" id="{89388EA2-805B-4EBD-B1ED-0592BCCC67A6}"/>
              </a:ext>
            </a:extLst>
          </p:cNvPr>
          <p:cNvSpPr>
            <a:spLocks noGrp="1"/>
          </p:cNvSpPr>
          <p:nvPr>
            <p:ph type="ftr" sz="quarter" idx="11"/>
          </p:nvPr>
        </p:nvSpPr>
        <p:spPr/>
        <p:txBody>
          <a:bodyPr/>
          <a:lstStyle/>
          <a:p>
            <a:r>
              <a:rPr lang="en-US"/>
              <a:t>Powered by : SkillAssure Competency Framework</a:t>
            </a:r>
          </a:p>
        </p:txBody>
      </p:sp>
      <p:sp>
        <p:nvSpPr>
          <p:cNvPr id="5" name="Slide Number Placeholder 4">
            <a:extLst>
              <a:ext uri="{FF2B5EF4-FFF2-40B4-BE49-F238E27FC236}">
                <a16:creationId xmlns:a16="http://schemas.microsoft.com/office/drawing/2014/main" id="{7CDE3DC2-EF9B-40E1-AE90-A88ECB4FCD77}"/>
              </a:ext>
            </a:extLst>
          </p:cNvPr>
          <p:cNvSpPr>
            <a:spLocks noGrp="1"/>
          </p:cNvSpPr>
          <p:nvPr>
            <p:ph type="sldNum" sz="quarter" idx="12"/>
          </p:nvPr>
        </p:nvSpPr>
        <p:spPr/>
        <p:txBody>
          <a:bodyPr/>
          <a:lstStyle/>
          <a:p>
            <a:fld id="{6C528C84-B332-46BA-B666-3E78911976F9}" type="slidenum">
              <a:rPr lang="en-US" smtClean="0"/>
              <a:pPr/>
              <a:t>17</a:t>
            </a:fld>
            <a:endParaRPr lang="en-US"/>
          </a:p>
        </p:txBody>
      </p:sp>
      <p:sp>
        <p:nvSpPr>
          <p:cNvPr id="15" name="Text Placeholder 14">
            <a:extLst>
              <a:ext uri="{FF2B5EF4-FFF2-40B4-BE49-F238E27FC236}">
                <a16:creationId xmlns:a16="http://schemas.microsoft.com/office/drawing/2014/main" id="{5A255BA0-BAAF-CA4E-A4E4-3EB6AA730E7A}"/>
              </a:ext>
            </a:extLst>
          </p:cNvPr>
          <p:cNvSpPr>
            <a:spLocks noGrp="1"/>
          </p:cNvSpPr>
          <p:nvPr>
            <p:ph type="body" sz="quarter" idx="13"/>
          </p:nvPr>
        </p:nvSpPr>
        <p:spPr/>
        <p:txBody>
          <a:bodyPr vert="horz" lIns="91440" tIns="45720" rIns="91440" bIns="45720" rtlCol="0" anchor="t">
            <a:noAutofit/>
          </a:bodyPr>
          <a:lstStyle/>
          <a:p>
            <a:r>
              <a:rPr lang="fr-FR" sz="1800" dirty="0"/>
              <a:t>DATABASE ESSENTIALS</a:t>
            </a:r>
            <a:endParaRPr lang="en-US" sz="1800" dirty="0"/>
          </a:p>
          <a:p>
            <a:endParaRPr lang="en-US" dirty="0">
              <a:cs typeface="Calibri"/>
            </a:endParaRPr>
          </a:p>
          <a:p>
            <a:endParaRPr lang="en-US" dirty="0"/>
          </a:p>
        </p:txBody>
      </p:sp>
      <p:sp>
        <p:nvSpPr>
          <p:cNvPr id="8" name="Rectangle 7">
            <a:extLst>
              <a:ext uri="{FF2B5EF4-FFF2-40B4-BE49-F238E27FC236}">
                <a16:creationId xmlns:a16="http://schemas.microsoft.com/office/drawing/2014/main" id="{F0CCB0D4-D23F-4A67-A8B9-927D8C11DC98}"/>
              </a:ext>
            </a:extLst>
          </p:cNvPr>
          <p:cNvSpPr/>
          <p:nvPr/>
        </p:nvSpPr>
        <p:spPr>
          <a:xfrm>
            <a:off x="2699208" y="1549477"/>
            <a:ext cx="6749592" cy="2123658"/>
          </a:xfrm>
          <a:prstGeom prst="rect">
            <a:avLst/>
          </a:prstGeom>
        </p:spPr>
        <p:txBody>
          <a:bodyPr wrap="square">
            <a:spAutoFit/>
          </a:bodyPr>
          <a:lstStyle/>
          <a:p>
            <a:pPr lvl="0" algn="ctr">
              <a:defRPr/>
            </a:pPr>
            <a:r>
              <a:rPr lang="en-IN" sz="4400" b="1" dirty="0"/>
              <a:t>SQL</a:t>
            </a:r>
          </a:p>
          <a:p>
            <a:pPr lvl="0" algn="ctr">
              <a:defRPr/>
            </a:pPr>
            <a:r>
              <a:rPr lang="en-IN" sz="2400" dirty="0"/>
              <a:t>FOR</a:t>
            </a:r>
            <a:r>
              <a:rPr lang="en-IN" sz="4400" b="1" dirty="0"/>
              <a:t> </a:t>
            </a:r>
          </a:p>
          <a:p>
            <a:pPr lvl="0" algn="ctr">
              <a:defRPr/>
            </a:pPr>
            <a:r>
              <a:rPr lang="en-IN" sz="4400" b="1" dirty="0" err="1"/>
              <a:t>HEART</a:t>
            </a:r>
            <a:r>
              <a:rPr lang="en-IN" sz="4400" b="1" dirty="0" err="1">
                <a:solidFill>
                  <a:srgbClr val="FF0000"/>
                </a:solidFill>
              </a:rPr>
              <a:t>i</a:t>
            </a:r>
            <a:r>
              <a:rPr lang="en-IN" sz="4400" b="1" dirty="0" err="1"/>
              <a:t>HEALTH</a:t>
            </a:r>
            <a:endParaRPr lang="en-US" sz="4400" b="1" dirty="0"/>
          </a:p>
        </p:txBody>
      </p:sp>
      <p:sp>
        <p:nvSpPr>
          <p:cNvPr id="10" name="Title 11">
            <a:extLst>
              <a:ext uri="{FF2B5EF4-FFF2-40B4-BE49-F238E27FC236}">
                <a16:creationId xmlns:a16="http://schemas.microsoft.com/office/drawing/2014/main" id="{385E8357-496E-4C81-A36B-D9B1B922629D}"/>
              </a:ext>
            </a:extLst>
          </p:cNvPr>
          <p:cNvSpPr>
            <a:spLocks noGrp="1"/>
          </p:cNvSpPr>
          <p:nvPr>
            <p:ph type="title"/>
          </p:nvPr>
        </p:nvSpPr>
        <p:spPr>
          <a:xfrm>
            <a:off x="114300" y="114073"/>
            <a:ext cx="9496425" cy="462189"/>
          </a:xfrm>
        </p:spPr>
        <p:txBody>
          <a:bodyPr/>
          <a:lstStyle/>
          <a:p>
            <a:r>
              <a:rPr lang="en-US"/>
              <a:t>SQL IN ACTION</a:t>
            </a:r>
          </a:p>
        </p:txBody>
      </p:sp>
    </p:spTree>
    <p:extLst>
      <p:ext uri="{BB962C8B-B14F-4D97-AF65-F5344CB8AC3E}">
        <p14:creationId xmlns:p14="http://schemas.microsoft.com/office/powerpoint/2010/main" val="544284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C903-7CAC-4A8D-9A24-F48E4AEC8A55}"/>
              </a:ext>
            </a:extLst>
          </p:cNvPr>
          <p:cNvSpPr>
            <a:spLocks noGrp="1"/>
          </p:cNvSpPr>
          <p:nvPr>
            <p:ph type="ctrTitle"/>
          </p:nvPr>
        </p:nvSpPr>
        <p:spPr>
          <a:xfrm>
            <a:off x="114300" y="1389063"/>
            <a:ext cx="11868150" cy="1173620"/>
          </a:xfrm>
        </p:spPr>
        <p:txBody>
          <a:bodyPr anchor="t"/>
          <a:lstStyle/>
          <a:p>
            <a:pPr algn="l"/>
            <a:r>
              <a:rPr lang="en-US" sz="2200" dirty="0">
                <a:solidFill>
                  <a:schemeClr val="tx1"/>
                </a:solidFill>
                <a:ea typeface="+mn-ea"/>
              </a:rPr>
              <a:t>In order to conduct some survey, the project owner of </a:t>
            </a:r>
            <a:r>
              <a:rPr lang="en-US" sz="2200" dirty="0" err="1">
                <a:solidFill>
                  <a:schemeClr val="tx1"/>
                </a:solidFill>
                <a:ea typeface="+mn-ea"/>
              </a:rPr>
              <a:t>HeartiHealth</a:t>
            </a:r>
            <a:r>
              <a:rPr lang="en-US" sz="2200" dirty="0">
                <a:solidFill>
                  <a:schemeClr val="tx1"/>
                </a:solidFill>
                <a:ea typeface="+mn-ea"/>
              </a:rPr>
              <a:t> application has asked to get the information of some of the members who are registered with the application, based on the City where they are residing.</a:t>
            </a:r>
          </a:p>
        </p:txBody>
      </p:sp>
      <p:sp>
        <p:nvSpPr>
          <p:cNvPr id="3" name="Subtitle 2">
            <a:extLst>
              <a:ext uri="{FF2B5EF4-FFF2-40B4-BE49-F238E27FC236}">
                <a16:creationId xmlns:a16="http://schemas.microsoft.com/office/drawing/2014/main" id="{34067AA8-A149-44AC-ADA9-400BC190FA37}"/>
              </a:ext>
            </a:extLst>
          </p:cNvPr>
          <p:cNvSpPr>
            <a:spLocks noGrp="1"/>
          </p:cNvSpPr>
          <p:nvPr>
            <p:ph type="subTitle" idx="1"/>
          </p:nvPr>
        </p:nvSpPr>
        <p:spPr>
          <a:xfrm>
            <a:off x="114299" y="2138516"/>
            <a:ext cx="11868149" cy="3583858"/>
          </a:xfrm>
        </p:spPr>
        <p:txBody>
          <a:bodyPr>
            <a:normAutofit/>
          </a:bodyPr>
          <a:lstStyle/>
          <a:p>
            <a:pPr lvl="0" algn="l">
              <a:defRPr/>
            </a:pPr>
            <a:endParaRPr lang="en-IN" dirty="0"/>
          </a:p>
          <a:p>
            <a:pPr lvl="0" algn="l">
              <a:defRPr/>
            </a:pPr>
            <a:r>
              <a:rPr lang="en-IN" b="1" dirty="0"/>
              <a:t>Task:</a:t>
            </a:r>
          </a:p>
          <a:p>
            <a:pPr lvl="0" algn="l">
              <a:defRPr/>
            </a:pPr>
            <a:r>
              <a:rPr lang="en-IN" dirty="0">
                <a:cs typeface="Calibri"/>
              </a:rPr>
              <a:t>You need to write a query to get all the members who are from the “Flora” city.</a:t>
            </a:r>
            <a:endParaRPr lang="en-US" dirty="0"/>
          </a:p>
        </p:txBody>
      </p:sp>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sz="2000" dirty="0">
              <a:cs typeface="Calibri"/>
            </a:endParaRPr>
          </a:p>
          <a:p>
            <a:endParaRPr lang="en-US" sz="2000"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t>Lab - 5</a:t>
            </a:r>
          </a:p>
        </p:txBody>
      </p:sp>
      <p:sp>
        <p:nvSpPr>
          <p:cNvPr id="7" name="TextBox 6">
            <a:extLst>
              <a:ext uri="{FF2B5EF4-FFF2-40B4-BE49-F238E27FC236}">
                <a16:creationId xmlns:a16="http://schemas.microsoft.com/office/drawing/2014/main" id="{7C911613-7F28-4DBB-8DA8-2B83AD43E43A}"/>
              </a:ext>
            </a:extLst>
          </p:cNvPr>
          <p:cNvSpPr txBox="1"/>
          <p:nvPr/>
        </p:nvSpPr>
        <p:spPr>
          <a:xfrm>
            <a:off x="114299" y="136114"/>
            <a:ext cx="2009469" cy="409576"/>
          </a:xfrm>
          <a:prstGeom prst="rect">
            <a:avLst/>
          </a:prstGeom>
          <a:solidFill>
            <a:schemeClr val="bg1"/>
          </a:solidFill>
        </p:spPr>
        <p:txBody>
          <a:bodyPr wrap="square" rtlCol="0">
            <a:spAutoFit/>
          </a:bodyPr>
          <a:lstStyle/>
          <a:p>
            <a:endParaRPr lang="en-US" dirty="0"/>
          </a:p>
        </p:txBody>
      </p:sp>
      <p:sp>
        <p:nvSpPr>
          <p:cNvPr id="8" name="Title 11">
            <a:extLst>
              <a:ext uri="{FF2B5EF4-FFF2-40B4-BE49-F238E27FC236}">
                <a16:creationId xmlns:a16="http://schemas.microsoft.com/office/drawing/2014/main" id="{B69A75CE-5B71-4521-877D-67BCFF3C7A70}"/>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a:t>SQL IN ACTION</a:t>
            </a:r>
            <a:endParaRPr lang="en-US" sz="3000" dirty="0"/>
          </a:p>
        </p:txBody>
      </p:sp>
    </p:spTree>
    <p:extLst>
      <p:ext uri="{BB962C8B-B14F-4D97-AF65-F5344CB8AC3E}">
        <p14:creationId xmlns:p14="http://schemas.microsoft.com/office/powerpoint/2010/main" val="2049835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C903-7CAC-4A8D-9A24-F48E4AEC8A55}"/>
              </a:ext>
            </a:extLst>
          </p:cNvPr>
          <p:cNvSpPr>
            <a:spLocks noGrp="1"/>
          </p:cNvSpPr>
          <p:nvPr>
            <p:ph type="ctrTitle"/>
          </p:nvPr>
        </p:nvSpPr>
        <p:spPr>
          <a:xfrm>
            <a:off x="114300" y="1389063"/>
            <a:ext cx="11868150" cy="808447"/>
          </a:xfrm>
        </p:spPr>
        <p:txBody>
          <a:bodyPr anchor="t"/>
          <a:lstStyle/>
          <a:p>
            <a:pPr algn="l"/>
            <a:r>
              <a:rPr lang="en-US" sz="2200" dirty="0">
                <a:solidFill>
                  <a:schemeClr val="tx1"/>
                </a:solidFill>
                <a:ea typeface="+mn-ea"/>
              </a:rPr>
              <a:t>In the dashboard section of the application, the members/patients of </a:t>
            </a:r>
            <a:r>
              <a:rPr lang="en-US" sz="2200" dirty="0" err="1">
                <a:solidFill>
                  <a:schemeClr val="tx1"/>
                </a:solidFill>
                <a:ea typeface="+mn-ea"/>
              </a:rPr>
              <a:t>HeartiHealth</a:t>
            </a:r>
            <a:r>
              <a:rPr lang="en-US" sz="2200" dirty="0">
                <a:solidFill>
                  <a:schemeClr val="tx1"/>
                </a:solidFill>
                <a:ea typeface="+mn-ea"/>
              </a:rPr>
              <a:t> have requested to display the number of blood tests done for them.</a:t>
            </a:r>
          </a:p>
        </p:txBody>
      </p:sp>
      <p:sp>
        <p:nvSpPr>
          <p:cNvPr id="3" name="Subtitle 2">
            <a:extLst>
              <a:ext uri="{FF2B5EF4-FFF2-40B4-BE49-F238E27FC236}">
                <a16:creationId xmlns:a16="http://schemas.microsoft.com/office/drawing/2014/main" id="{34067AA8-A149-44AC-ADA9-400BC190FA37}"/>
              </a:ext>
            </a:extLst>
          </p:cNvPr>
          <p:cNvSpPr>
            <a:spLocks noGrp="1"/>
          </p:cNvSpPr>
          <p:nvPr>
            <p:ph type="subTitle" idx="1"/>
          </p:nvPr>
        </p:nvSpPr>
        <p:spPr>
          <a:xfrm>
            <a:off x="114299" y="2197510"/>
            <a:ext cx="11868149" cy="3524864"/>
          </a:xfrm>
        </p:spPr>
        <p:txBody>
          <a:bodyPr>
            <a:normAutofit/>
          </a:bodyPr>
          <a:lstStyle/>
          <a:p>
            <a:pPr lvl="0" algn="l">
              <a:defRPr/>
            </a:pPr>
            <a:endParaRPr lang="en-IN" dirty="0"/>
          </a:p>
          <a:p>
            <a:pPr lvl="0" algn="l">
              <a:defRPr/>
            </a:pPr>
            <a:r>
              <a:rPr lang="en-IN" b="1" dirty="0"/>
              <a:t>Task:</a:t>
            </a:r>
          </a:p>
          <a:p>
            <a:pPr lvl="0" algn="l">
              <a:defRPr/>
            </a:pPr>
            <a:r>
              <a:rPr lang="en-IN" dirty="0">
                <a:cs typeface="Calibri"/>
              </a:rPr>
              <a:t>Write a query to get the total number of blood tests done for the member “Aisha”.</a:t>
            </a:r>
            <a:endParaRPr lang="en-US" dirty="0"/>
          </a:p>
        </p:txBody>
      </p:sp>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sz="2000" dirty="0">
              <a:cs typeface="Calibri"/>
            </a:endParaRPr>
          </a:p>
          <a:p>
            <a:endParaRPr lang="en-US" sz="2000"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t>Lab - 6</a:t>
            </a:r>
          </a:p>
        </p:txBody>
      </p:sp>
      <p:sp>
        <p:nvSpPr>
          <p:cNvPr id="6" name="TextBox 5">
            <a:extLst>
              <a:ext uri="{FF2B5EF4-FFF2-40B4-BE49-F238E27FC236}">
                <a16:creationId xmlns:a16="http://schemas.microsoft.com/office/drawing/2014/main" id="{393E55CF-A1CB-41A1-8020-7BF0ED46C2FA}"/>
              </a:ext>
            </a:extLst>
          </p:cNvPr>
          <p:cNvSpPr txBox="1"/>
          <p:nvPr/>
        </p:nvSpPr>
        <p:spPr>
          <a:xfrm>
            <a:off x="0" y="106618"/>
            <a:ext cx="2271252" cy="409576"/>
          </a:xfrm>
          <a:prstGeom prst="rect">
            <a:avLst/>
          </a:prstGeom>
          <a:solidFill>
            <a:schemeClr val="bg1"/>
          </a:solidFill>
        </p:spPr>
        <p:txBody>
          <a:bodyPr wrap="square" rtlCol="0">
            <a:spAutoFit/>
          </a:bodyPr>
          <a:lstStyle/>
          <a:p>
            <a:endParaRPr lang="en-US" dirty="0"/>
          </a:p>
        </p:txBody>
      </p:sp>
      <p:sp>
        <p:nvSpPr>
          <p:cNvPr id="7" name="Title 11">
            <a:extLst>
              <a:ext uri="{FF2B5EF4-FFF2-40B4-BE49-F238E27FC236}">
                <a16:creationId xmlns:a16="http://schemas.microsoft.com/office/drawing/2014/main" id="{65E2A96A-E261-4CE3-9C2A-FD42EACC5E68}"/>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a:t>SQL IN ACTION</a:t>
            </a:r>
            <a:endParaRPr lang="en-US" sz="3000" dirty="0"/>
          </a:p>
        </p:txBody>
      </p:sp>
    </p:spTree>
    <p:extLst>
      <p:ext uri="{BB962C8B-B14F-4D97-AF65-F5344CB8AC3E}">
        <p14:creationId xmlns:p14="http://schemas.microsoft.com/office/powerpoint/2010/main" val="653077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E3461F4-B04B-4E26-9F42-38F1BE55C64C}"/>
              </a:ext>
            </a:extLst>
          </p:cNvPr>
          <p:cNvSpPr>
            <a:spLocks noGrp="1"/>
          </p:cNvSpPr>
          <p:nvPr>
            <p:ph type="dt" sz="half" idx="10"/>
          </p:nvPr>
        </p:nvSpPr>
        <p:spPr/>
        <p:txBody>
          <a:bodyPr/>
          <a:lstStyle/>
          <a:p>
            <a:r>
              <a:rPr lang="en-US"/>
              <a:t>Copyright 2019 Pratian Technologies</a:t>
            </a:r>
          </a:p>
        </p:txBody>
      </p:sp>
      <p:sp>
        <p:nvSpPr>
          <p:cNvPr id="4" name="Footer Placeholder 3">
            <a:extLst>
              <a:ext uri="{FF2B5EF4-FFF2-40B4-BE49-F238E27FC236}">
                <a16:creationId xmlns:a16="http://schemas.microsoft.com/office/drawing/2014/main" id="{89388EA2-805B-4EBD-B1ED-0592BCCC67A6}"/>
              </a:ext>
            </a:extLst>
          </p:cNvPr>
          <p:cNvSpPr>
            <a:spLocks noGrp="1"/>
          </p:cNvSpPr>
          <p:nvPr>
            <p:ph type="ftr" sz="quarter" idx="11"/>
          </p:nvPr>
        </p:nvSpPr>
        <p:spPr/>
        <p:txBody>
          <a:bodyPr/>
          <a:lstStyle/>
          <a:p>
            <a:r>
              <a:rPr lang="en-US"/>
              <a:t>Powered by : SkillAssure Competency Framework</a:t>
            </a:r>
          </a:p>
        </p:txBody>
      </p:sp>
      <p:sp>
        <p:nvSpPr>
          <p:cNvPr id="5" name="Slide Number Placeholder 4">
            <a:extLst>
              <a:ext uri="{FF2B5EF4-FFF2-40B4-BE49-F238E27FC236}">
                <a16:creationId xmlns:a16="http://schemas.microsoft.com/office/drawing/2014/main" id="{7CDE3DC2-EF9B-40E1-AE90-A88ECB4FCD77}"/>
              </a:ext>
            </a:extLst>
          </p:cNvPr>
          <p:cNvSpPr>
            <a:spLocks noGrp="1"/>
          </p:cNvSpPr>
          <p:nvPr>
            <p:ph type="sldNum" sz="quarter" idx="12"/>
          </p:nvPr>
        </p:nvSpPr>
        <p:spPr/>
        <p:txBody>
          <a:bodyPr/>
          <a:lstStyle/>
          <a:p>
            <a:fld id="{6C528C84-B332-46BA-B666-3E78911976F9}" type="slidenum">
              <a:rPr lang="en-US" smtClean="0"/>
              <a:pPr/>
              <a:t>2</a:t>
            </a:fld>
            <a:endParaRPr lang="en-US"/>
          </a:p>
        </p:txBody>
      </p:sp>
      <p:sp>
        <p:nvSpPr>
          <p:cNvPr id="7" name="Title 11">
            <a:extLst>
              <a:ext uri="{FF2B5EF4-FFF2-40B4-BE49-F238E27FC236}">
                <a16:creationId xmlns:a16="http://schemas.microsoft.com/office/drawing/2014/main" id="{8F67E3D6-3F43-4142-8B58-DFF8B95DBC1A}"/>
              </a:ext>
            </a:extLst>
          </p:cNvPr>
          <p:cNvSpPr>
            <a:spLocks noGrp="1"/>
          </p:cNvSpPr>
          <p:nvPr>
            <p:ph type="title"/>
          </p:nvPr>
        </p:nvSpPr>
        <p:spPr>
          <a:xfrm>
            <a:off x="114300" y="114073"/>
            <a:ext cx="9496425" cy="462189"/>
          </a:xfrm>
        </p:spPr>
        <p:txBody>
          <a:bodyPr/>
          <a:lstStyle/>
          <a:p>
            <a:r>
              <a:rPr lang="en-US" dirty="0"/>
              <a:t>DATA MODELING IN ACTION</a:t>
            </a:r>
          </a:p>
        </p:txBody>
      </p:sp>
      <p:sp>
        <p:nvSpPr>
          <p:cNvPr id="8" name="Rectangle 7">
            <a:extLst>
              <a:ext uri="{FF2B5EF4-FFF2-40B4-BE49-F238E27FC236}">
                <a16:creationId xmlns:a16="http://schemas.microsoft.com/office/drawing/2014/main" id="{F0CCB0D4-D23F-4A67-A8B9-927D8C11DC98}"/>
              </a:ext>
            </a:extLst>
          </p:cNvPr>
          <p:cNvSpPr/>
          <p:nvPr/>
        </p:nvSpPr>
        <p:spPr>
          <a:xfrm>
            <a:off x="2699208" y="1549477"/>
            <a:ext cx="6749592" cy="2123658"/>
          </a:xfrm>
          <a:prstGeom prst="rect">
            <a:avLst/>
          </a:prstGeom>
        </p:spPr>
        <p:txBody>
          <a:bodyPr wrap="square" anchor="t">
            <a:spAutoFit/>
          </a:bodyPr>
          <a:lstStyle/>
          <a:p>
            <a:pPr algn="ctr">
              <a:defRPr/>
            </a:pPr>
            <a:r>
              <a:rPr lang="en-IN" sz="4400" b="1" dirty="0"/>
              <a:t>DATA MODELING </a:t>
            </a:r>
            <a:endParaRPr lang="en-IN" dirty="0"/>
          </a:p>
          <a:p>
            <a:pPr algn="ctr">
              <a:defRPr/>
            </a:pPr>
            <a:r>
              <a:rPr lang="en-IN" sz="2400" dirty="0"/>
              <a:t>FOR</a:t>
            </a:r>
            <a:r>
              <a:rPr lang="en-IN" sz="4400" b="1" dirty="0"/>
              <a:t> </a:t>
            </a:r>
            <a:endParaRPr lang="en-IN" sz="4400" b="1" dirty="0">
              <a:cs typeface="Calibri"/>
            </a:endParaRPr>
          </a:p>
          <a:p>
            <a:pPr lvl="0" algn="ctr">
              <a:defRPr/>
            </a:pPr>
            <a:r>
              <a:rPr lang="en-IN" sz="4400" b="1" dirty="0" err="1"/>
              <a:t>HEART</a:t>
            </a:r>
            <a:r>
              <a:rPr lang="en-IN" sz="4400" b="1" dirty="0" err="1">
                <a:solidFill>
                  <a:srgbClr val="FF0000"/>
                </a:solidFill>
              </a:rPr>
              <a:t>i</a:t>
            </a:r>
            <a:r>
              <a:rPr lang="en-IN" sz="4400" b="1" dirty="0" err="1"/>
              <a:t>HEALTH</a:t>
            </a:r>
            <a:endParaRPr lang="en-US" sz="4400" b="1" dirty="0"/>
          </a:p>
        </p:txBody>
      </p:sp>
      <p:sp>
        <p:nvSpPr>
          <p:cNvPr id="11" name="Text Placeholder 13">
            <a:extLst>
              <a:ext uri="{FF2B5EF4-FFF2-40B4-BE49-F238E27FC236}">
                <a16:creationId xmlns:a16="http://schemas.microsoft.com/office/drawing/2014/main" id="{179B26AD-8293-4C99-BBE1-2929D0EF8F79}"/>
              </a:ext>
            </a:extLst>
          </p:cNvPr>
          <p:cNvSpPr>
            <a:spLocks noGrp="1"/>
          </p:cNvSpPr>
          <p:nvPr>
            <p:ph type="body" sz="quarter" idx="13"/>
          </p:nvPr>
        </p:nvSpPr>
        <p:spPr>
          <a:xfrm>
            <a:off x="8522494" y="720343"/>
            <a:ext cx="3459956" cy="314326"/>
          </a:xfrm>
        </p:spPr>
        <p:txBody>
          <a:bodyPr>
            <a:normAutofit fontScale="92500" lnSpcReduction="10000"/>
          </a:bodyPr>
          <a:lstStyle/>
          <a:p>
            <a:r>
              <a:rPr lang="fr-FR" sz="1800" dirty="0"/>
              <a:t>DATABASE ESSENTIALS</a:t>
            </a:r>
            <a:endParaRPr lang="en-US" sz="1800" dirty="0"/>
          </a:p>
          <a:p>
            <a:endParaRPr lang="en-US" dirty="0">
              <a:cs typeface="Calibri"/>
            </a:endParaRPr>
          </a:p>
          <a:p>
            <a:endParaRPr lang="en-US" dirty="0"/>
          </a:p>
        </p:txBody>
      </p:sp>
      <p:sp>
        <p:nvSpPr>
          <p:cNvPr id="9" name="Rectangle 8">
            <a:extLst>
              <a:ext uri="{FF2B5EF4-FFF2-40B4-BE49-F238E27FC236}">
                <a16:creationId xmlns:a16="http://schemas.microsoft.com/office/drawing/2014/main" id="{E5FA6AA2-DFD5-4694-9267-1F4B3DFDCE97}"/>
              </a:ext>
            </a:extLst>
          </p:cNvPr>
          <p:cNvSpPr/>
          <p:nvPr/>
        </p:nvSpPr>
        <p:spPr>
          <a:xfrm>
            <a:off x="2641698" y="4381816"/>
            <a:ext cx="6749592" cy="769441"/>
          </a:xfrm>
          <a:prstGeom prst="rect">
            <a:avLst/>
          </a:prstGeom>
        </p:spPr>
        <p:txBody>
          <a:bodyPr wrap="square" anchor="t">
            <a:spAutoFit/>
          </a:bodyPr>
          <a:lstStyle/>
          <a:p>
            <a:pPr algn="ctr">
              <a:defRPr/>
            </a:pPr>
            <a:r>
              <a:rPr lang="en-IN" sz="4400" b="1" dirty="0"/>
              <a:t>(Case Study)</a:t>
            </a:r>
            <a:endParaRPr lang="en-US" dirty="0"/>
          </a:p>
        </p:txBody>
      </p:sp>
    </p:spTree>
    <p:extLst>
      <p:ext uri="{BB962C8B-B14F-4D97-AF65-F5344CB8AC3E}">
        <p14:creationId xmlns:p14="http://schemas.microsoft.com/office/powerpoint/2010/main" val="277203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C903-7CAC-4A8D-9A24-F48E4AEC8A55}"/>
              </a:ext>
            </a:extLst>
          </p:cNvPr>
          <p:cNvSpPr>
            <a:spLocks noGrp="1"/>
          </p:cNvSpPr>
          <p:nvPr>
            <p:ph type="ctrTitle"/>
          </p:nvPr>
        </p:nvSpPr>
        <p:spPr>
          <a:xfrm>
            <a:off x="114300" y="1389063"/>
            <a:ext cx="11868150" cy="1232614"/>
          </a:xfrm>
        </p:spPr>
        <p:txBody>
          <a:bodyPr anchor="t"/>
          <a:lstStyle/>
          <a:p>
            <a:pPr algn="l"/>
            <a:r>
              <a:rPr lang="en-US" sz="2200" dirty="0">
                <a:solidFill>
                  <a:schemeClr val="tx1"/>
                </a:solidFill>
                <a:ea typeface="+mn-ea"/>
              </a:rPr>
              <a:t>In the Labs section, all the lab reports for the tests which were conducted for the patients were uploaded into our system and are being stored in the database. These lab reports are stored date-wise.</a:t>
            </a:r>
            <a:br>
              <a:rPr lang="en-US" sz="2200" dirty="0">
                <a:solidFill>
                  <a:schemeClr val="tx1"/>
                </a:solidFill>
                <a:ea typeface="+mn-ea"/>
              </a:rPr>
            </a:br>
            <a:r>
              <a:rPr lang="en-US" sz="2200" dirty="0">
                <a:solidFill>
                  <a:schemeClr val="tx1"/>
                </a:solidFill>
                <a:ea typeface="+mn-ea"/>
              </a:rPr>
              <a:t>We have received a requirement, that the members now want to view the reports for a particular date.</a:t>
            </a:r>
          </a:p>
        </p:txBody>
      </p:sp>
      <p:sp>
        <p:nvSpPr>
          <p:cNvPr id="3" name="Subtitle 2">
            <a:extLst>
              <a:ext uri="{FF2B5EF4-FFF2-40B4-BE49-F238E27FC236}">
                <a16:creationId xmlns:a16="http://schemas.microsoft.com/office/drawing/2014/main" id="{34067AA8-A149-44AC-ADA9-400BC190FA37}"/>
              </a:ext>
            </a:extLst>
          </p:cNvPr>
          <p:cNvSpPr>
            <a:spLocks noGrp="1"/>
          </p:cNvSpPr>
          <p:nvPr>
            <p:ph type="subTitle" idx="1"/>
          </p:nvPr>
        </p:nvSpPr>
        <p:spPr>
          <a:xfrm>
            <a:off x="114299" y="2365514"/>
            <a:ext cx="11868149" cy="3356860"/>
          </a:xfrm>
        </p:spPr>
        <p:txBody>
          <a:bodyPr>
            <a:normAutofit/>
          </a:bodyPr>
          <a:lstStyle/>
          <a:p>
            <a:pPr lvl="0" algn="l">
              <a:defRPr/>
            </a:pPr>
            <a:endParaRPr lang="en-IN" dirty="0"/>
          </a:p>
          <a:p>
            <a:pPr lvl="0" algn="l">
              <a:defRPr/>
            </a:pPr>
            <a:r>
              <a:rPr lang="en-IN" b="1" dirty="0"/>
              <a:t>Task:</a:t>
            </a:r>
          </a:p>
          <a:p>
            <a:pPr lvl="0" algn="l">
              <a:defRPr/>
            </a:pPr>
            <a:r>
              <a:rPr lang="en-US" dirty="0"/>
              <a:t>Write a query to get the </a:t>
            </a:r>
            <a:r>
              <a:rPr lang="en-US" dirty="0" err="1"/>
              <a:t>xray</a:t>
            </a:r>
            <a:r>
              <a:rPr lang="en-US" dirty="0"/>
              <a:t> details of “Ajay” whose cardio was done on “26th of Jan 2019”</a:t>
            </a:r>
          </a:p>
        </p:txBody>
      </p:sp>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t>Lab - 7</a:t>
            </a:r>
          </a:p>
        </p:txBody>
      </p:sp>
      <p:sp>
        <p:nvSpPr>
          <p:cNvPr id="6" name="TextBox 5">
            <a:extLst>
              <a:ext uri="{FF2B5EF4-FFF2-40B4-BE49-F238E27FC236}">
                <a16:creationId xmlns:a16="http://schemas.microsoft.com/office/drawing/2014/main" id="{00301A45-806D-4E36-8F93-8A2AC000AEA0}"/>
              </a:ext>
            </a:extLst>
          </p:cNvPr>
          <p:cNvSpPr txBox="1"/>
          <p:nvPr/>
        </p:nvSpPr>
        <p:spPr>
          <a:xfrm>
            <a:off x="0" y="132735"/>
            <a:ext cx="2389239" cy="543540"/>
          </a:xfrm>
          <a:prstGeom prst="rect">
            <a:avLst/>
          </a:prstGeom>
          <a:solidFill>
            <a:schemeClr val="bg1"/>
          </a:solidFill>
        </p:spPr>
        <p:txBody>
          <a:bodyPr wrap="square" rtlCol="0">
            <a:spAutoFit/>
          </a:bodyPr>
          <a:lstStyle/>
          <a:p>
            <a:endParaRPr lang="en-US" dirty="0"/>
          </a:p>
        </p:txBody>
      </p:sp>
      <p:sp>
        <p:nvSpPr>
          <p:cNvPr id="7" name="Title 11">
            <a:extLst>
              <a:ext uri="{FF2B5EF4-FFF2-40B4-BE49-F238E27FC236}">
                <a16:creationId xmlns:a16="http://schemas.microsoft.com/office/drawing/2014/main" id="{49E8E4BB-29B2-45D8-AC57-3212CDF9717D}"/>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a:t>SQL IN ACTION</a:t>
            </a:r>
            <a:endParaRPr lang="en-US" sz="3000" dirty="0"/>
          </a:p>
        </p:txBody>
      </p:sp>
    </p:spTree>
    <p:extLst>
      <p:ext uri="{BB962C8B-B14F-4D97-AF65-F5344CB8AC3E}">
        <p14:creationId xmlns:p14="http://schemas.microsoft.com/office/powerpoint/2010/main" val="2467756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E3461F4-B04B-4E26-9F42-38F1BE55C64C}"/>
              </a:ext>
            </a:extLst>
          </p:cNvPr>
          <p:cNvSpPr>
            <a:spLocks noGrp="1"/>
          </p:cNvSpPr>
          <p:nvPr>
            <p:ph type="dt" sz="half" idx="10"/>
          </p:nvPr>
        </p:nvSpPr>
        <p:spPr/>
        <p:txBody>
          <a:bodyPr/>
          <a:lstStyle/>
          <a:p>
            <a:r>
              <a:rPr lang="en-US"/>
              <a:t>Copyright 2019 Pratian Technologies</a:t>
            </a:r>
          </a:p>
        </p:txBody>
      </p:sp>
      <p:sp>
        <p:nvSpPr>
          <p:cNvPr id="4" name="Footer Placeholder 3">
            <a:extLst>
              <a:ext uri="{FF2B5EF4-FFF2-40B4-BE49-F238E27FC236}">
                <a16:creationId xmlns:a16="http://schemas.microsoft.com/office/drawing/2014/main" id="{89388EA2-805B-4EBD-B1ED-0592BCCC67A6}"/>
              </a:ext>
            </a:extLst>
          </p:cNvPr>
          <p:cNvSpPr>
            <a:spLocks noGrp="1"/>
          </p:cNvSpPr>
          <p:nvPr>
            <p:ph type="ftr" sz="quarter" idx="11"/>
          </p:nvPr>
        </p:nvSpPr>
        <p:spPr/>
        <p:txBody>
          <a:bodyPr/>
          <a:lstStyle/>
          <a:p>
            <a:r>
              <a:rPr lang="en-US"/>
              <a:t>Powered by : SkillAssure Competency Framework</a:t>
            </a:r>
          </a:p>
        </p:txBody>
      </p:sp>
      <p:sp>
        <p:nvSpPr>
          <p:cNvPr id="5" name="Slide Number Placeholder 4">
            <a:extLst>
              <a:ext uri="{FF2B5EF4-FFF2-40B4-BE49-F238E27FC236}">
                <a16:creationId xmlns:a16="http://schemas.microsoft.com/office/drawing/2014/main" id="{7CDE3DC2-EF9B-40E1-AE90-A88ECB4FCD77}"/>
              </a:ext>
            </a:extLst>
          </p:cNvPr>
          <p:cNvSpPr>
            <a:spLocks noGrp="1"/>
          </p:cNvSpPr>
          <p:nvPr>
            <p:ph type="sldNum" sz="quarter" idx="12"/>
          </p:nvPr>
        </p:nvSpPr>
        <p:spPr/>
        <p:txBody>
          <a:bodyPr/>
          <a:lstStyle/>
          <a:p>
            <a:fld id="{6C528C84-B332-46BA-B666-3E78911976F9}" type="slidenum">
              <a:rPr lang="en-US" smtClean="0"/>
              <a:pPr/>
              <a:t>21</a:t>
            </a:fld>
            <a:endParaRPr lang="en-US"/>
          </a:p>
        </p:txBody>
      </p:sp>
      <p:sp>
        <p:nvSpPr>
          <p:cNvPr id="15" name="Text Placeholder 14">
            <a:extLst>
              <a:ext uri="{FF2B5EF4-FFF2-40B4-BE49-F238E27FC236}">
                <a16:creationId xmlns:a16="http://schemas.microsoft.com/office/drawing/2014/main" id="{5A255BA0-BAAF-CA4E-A4E4-3EB6AA730E7A}"/>
              </a:ext>
            </a:extLst>
          </p:cNvPr>
          <p:cNvSpPr>
            <a:spLocks noGrp="1"/>
          </p:cNvSpPr>
          <p:nvPr>
            <p:ph type="body" sz="quarter" idx="13"/>
          </p:nvPr>
        </p:nvSpPr>
        <p:spPr/>
        <p:txBody>
          <a:bodyPr vert="horz" lIns="91440" tIns="45720" rIns="91440" bIns="45720" rtlCol="0" anchor="t">
            <a:noAutofit/>
          </a:bodyPr>
          <a:lstStyle/>
          <a:p>
            <a:r>
              <a:rPr lang="fr-FR" sz="1800" dirty="0"/>
              <a:t>DATABASE ESSENTIALS</a:t>
            </a:r>
            <a:endParaRPr lang="en-US" sz="1800" dirty="0"/>
          </a:p>
          <a:p>
            <a:endParaRPr lang="en-US" dirty="0">
              <a:cs typeface="Calibri"/>
            </a:endParaRPr>
          </a:p>
          <a:p>
            <a:endParaRPr lang="en-US" dirty="0"/>
          </a:p>
        </p:txBody>
      </p:sp>
      <p:sp>
        <p:nvSpPr>
          <p:cNvPr id="8" name="Rectangle 7">
            <a:extLst>
              <a:ext uri="{FF2B5EF4-FFF2-40B4-BE49-F238E27FC236}">
                <a16:creationId xmlns:a16="http://schemas.microsoft.com/office/drawing/2014/main" id="{F0CCB0D4-D23F-4A67-A8B9-927D8C11DC98}"/>
              </a:ext>
            </a:extLst>
          </p:cNvPr>
          <p:cNvSpPr/>
          <p:nvPr/>
        </p:nvSpPr>
        <p:spPr>
          <a:xfrm>
            <a:off x="2699208" y="1549477"/>
            <a:ext cx="6749592" cy="2123658"/>
          </a:xfrm>
          <a:prstGeom prst="rect">
            <a:avLst/>
          </a:prstGeom>
        </p:spPr>
        <p:txBody>
          <a:bodyPr wrap="square">
            <a:spAutoFit/>
          </a:bodyPr>
          <a:lstStyle/>
          <a:p>
            <a:pPr lvl="0" algn="ctr">
              <a:defRPr/>
            </a:pPr>
            <a:r>
              <a:rPr lang="en-IN" sz="4400" b="1" dirty="0"/>
              <a:t>Stored Routines</a:t>
            </a:r>
          </a:p>
          <a:p>
            <a:pPr lvl="0" algn="ctr">
              <a:defRPr/>
            </a:pPr>
            <a:r>
              <a:rPr lang="en-IN" sz="2400" dirty="0"/>
              <a:t>FOR</a:t>
            </a:r>
            <a:r>
              <a:rPr lang="en-IN" sz="4400" b="1" dirty="0"/>
              <a:t> </a:t>
            </a:r>
          </a:p>
          <a:p>
            <a:pPr lvl="0" algn="ctr">
              <a:defRPr/>
            </a:pPr>
            <a:r>
              <a:rPr lang="en-IN" sz="4400" b="1" dirty="0" err="1"/>
              <a:t>HEART</a:t>
            </a:r>
            <a:r>
              <a:rPr lang="en-IN" sz="4400" b="1" dirty="0" err="1">
                <a:solidFill>
                  <a:srgbClr val="FF0000"/>
                </a:solidFill>
              </a:rPr>
              <a:t>i</a:t>
            </a:r>
            <a:r>
              <a:rPr lang="en-IN" sz="4400" b="1" dirty="0" err="1"/>
              <a:t>HEALTH</a:t>
            </a:r>
            <a:endParaRPr lang="en-US" sz="4400" b="1" dirty="0"/>
          </a:p>
        </p:txBody>
      </p:sp>
      <p:sp>
        <p:nvSpPr>
          <p:cNvPr id="10" name="Title 11">
            <a:extLst>
              <a:ext uri="{FF2B5EF4-FFF2-40B4-BE49-F238E27FC236}">
                <a16:creationId xmlns:a16="http://schemas.microsoft.com/office/drawing/2014/main" id="{385E8357-496E-4C81-A36B-D9B1B922629D}"/>
              </a:ext>
            </a:extLst>
          </p:cNvPr>
          <p:cNvSpPr>
            <a:spLocks noGrp="1"/>
          </p:cNvSpPr>
          <p:nvPr>
            <p:ph type="title"/>
          </p:nvPr>
        </p:nvSpPr>
        <p:spPr>
          <a:xfrm>
            <a:off x="114300" y="114073"/>
            <a:ext cx="9496425" cy="462189"/>
          </a:xfrm>
        </p:spPr>
        <p:txBody>
          <a:bodyPr/>
          <a:lstStyle/>
          <a:p>
            <a:r>
              <a:rPr lang="en-US"/>
              <a:t>SQL IN ACTION</a:t>
            </a:r>
          </a:p>
        </p:txBody>
      </p:sp>
    </p:spTree>
    <p:extLst>
      <p:ext uri="{BB962C8B-B14F-4D97-AF65-F5344CB8AC3E}">
        <p14:creationId xmlns:p14="http://schemas.microsoft.com/office/powerpoint/2010/main" val="4111541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96186-414D-4FAE-B79A-852E5295AA36}"/>
              </a:ext>
            </a:extLst>
          </p:cNvPr>
          <p:cNvSpPr>
            <a:spLocks noGrp="1"/>
          </p:cNvSpPr>
          <p:nvPr>
            <p:ph type="title"/>
          </p:nvPr>
        </p:nvSpPr>
        <p:spPr/>
        <p:txBody>
          <a:bodyPr/>
          <a:lstStyle/>
          <a:p>
            <a:pPr algn="l"/>
            <a:r>
              <a:rPr lang="en-US" sz="3000" dirty="0"/>
              <a:t>PL/SQL-Procedures</a:t>
            </a:r>
          </a:p>
        </p:txBody>
      </p:sp>
      <p:sp>
        <p:nvSpPr>
          <p:cNvPr id="4" name="Text Placeholder 3">
            <a:extLst>
              <a:ext uri="{FF2B5EF4-FFF2-40B4-BE49-F238E27FC236}">
                <a16:creationId xmlns:a16="http://schemas.microsoft.com/office/drawing/2014/main" id="{D8663D5D-4A78-40D1-85C5-670AF448FA8B}"/>
              </a:ext>
            </a:extLst>
          </p:cNvPr>
          <p:cNvSpPr>
            <a:spLocks noGrp="1"/>
          </p:cNvSpPr>
          <p:nvPr>
            <p:ph type="body" sz="quarter" idx="13"/>
          </p:nvPr>
        </p:nvSpPr>
        <p:spPr/>
        <p:txBody>
          <a:bodyPr>
            <a:normAutofit fontScale="92500" lnSpcReduction="10000"/>
          </a:bodyPr>
          <a:lstStyle/>
          <a:p>
            <a:r>
              <a:rPr lang="fr-FR" sz="1800" dirty="0"/>
              <a:t>DATABASE ESSENTIALS</a:t>
            </a:r>
            <a:endParaRPr lang="en-US" sz="1800" dirty="0"/>
          </a:p>
          <a:p>
            <a:endParaRPr lang="en-US" dirty="0">
              <a:cs typeface="Calibri"/>
            </a:endParaRPr>
          </a:p>
          <a:p>
            <a:endParaRPr lang="en-US" dirty="0"/>
          </a:p>
        </p:txBody>
      </p:sp>
      <p:sp>
        <p:nvSpPr>
          <p:cNvPr id="5" name="Rectangle 4">
            <a:extLst>
              <a:ext uri="{FF2B5EF4-FFF2-40B4-BE49-F238E27FC236}">
                <a16:creationId xmlns:a16="http://schemas.microsoft.com/office/drawing/2014/main" id="{43A53C98-679E-4836-A196-DCC33D9C00C0}"/>
              </a:ext>
            </a:extLst>
          </p:cNvPr>
          <p:cNvSpPr/>
          <p:nvPr/>
        </p:nvSpPr>
        <p:spPr>
          <a:xfrm>
            <a:off x="1654073" y="2967335"/>
            <a:ext cx="8883853" cy="923330"/>
          </a:xfrm>
          <a:prstGeom prst="rect">
            <a:avLst/>
          </a:prstGeom>
        </p:spPr>
        <p:txBody>
          <a:bodyPr wrap="square">
            <a:spAutoFit/>
          </a:bodyPr>
          <a:lstStyle/>
          <a:p>
            <a:pPr lvl="0" algn="ctr">
              <a:defRPr/>
            </a:pPr>
            <a:r>
              <a:rPr lang="en-IN" sz="5400" b="1" dirty="0">
                <a:solidFill>
                  <a:srgbClr val="00B0F0"/>
                </a:solidFill>
                <a:latin typeface="Segoe UI" panose="020B0502040204020203" pitchFamily="34" charset="0"/>
              </a:rPr>
              <a:t>Procedures</a:t>
            </a:r>
            <a:endParaRPr kumimoji="0" lang="en-IN" sz="5400" b="1" i="0" u="none" strike="noStrike" kern="1200" cap="none" spc="0" normalizeH="0" baseline="0" noProof="0" dirty="0">
              <a:ln>
                <a:noFill/>
              </a:ln>
              <a:solidFill>
                <a:srgbClr val="00B0F0"/>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4202924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solidFill>
                  <a:srgbClr val="39A5E3"/>
                </a:solidFill>
              </a:rPr>
              <a:t>PL/SQL Basic Block Syntax</a:t>
            </a:r>
          </a:p>
        </p:txBody>
      </p:sp>
      <p:sp>
        <p:nvSpPr>
          <p:cNvPr id="6" name="TextBox 5">
            <a:extLst>
              <a:ext uri="{FF2B5EF4-FFF2-40B4-BE49-F238E27FC236}">
                <a16:creationId xmlns:a16="http://schemas.microsoft.com/office/drawing/2014/main" id="{00301A45-806D-4E36-8F93-8A2AC000AEA0}"/>
              </a:ext>
            </a:extLst>
          </p:cNvPr>
          <p:cNvSpPr txBox="1"/>
          <p:nvPr/>
        </p:nvSpPr>
        <p:spPr>
          <a:xfrm>
            <a:off x="0" y="132735"/>
            <a:ext cx="2389239" cy="543540"/>
          </a:xfrm>
          <a:prstGeom prst="rect">
            <a:avLst/>
          </a:prstGeom>
          <a:solidFill>
            <a:schemeClr val="bg1"/>
          </a:solidFill>
        </p:spPr>
        <p:txBody>
          <a:bodyPr wrap="square" rtlCol="0">
            <a:spAutoFit/>
          </a:bodyPr>
          <a:lstStyle/>
          <a:p>
            <a:endParaRPr lang="en-US" dirty="0"/>
          </a:p>
        </p:txBody>
      </p:sp>
      <p:sp>
        <p:nvSpPr>
          <p:cNvPr id="7" name="Title 11">
            <a:extLst>
              <a:ext uri="{FF2B5EF4-FFF2-40B4-BE49-F238E27FC236}">
                <a16:creationId xmlns:a16="http://schemas.microsoft.com/office/drawing/2014/main" id="{49E8E4BB-29B2-45D8-AC57-3212CDF9717D}"/>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dirty="0"/>
              <a:t>PL/SQL</a:t>
            </a:r>
          </a:p>
        </p:txBody>
      </p:sp>
      <p:pic>
        <p:nvPicPr>
          <p:cNvPr id="11" name="Picture 10">
            <a:extLst>
              <a:ext uri="{FF2B5EF4-FFF2-40B4-BE49-F238E27FC236}">
                <a16:creationId xmlns:a16="http://schemas.microsoft.com/office/drawing/2014/main" id="{A339B3B9-B870-481D-BB65-D4225A694EA8}"/>
              </a:ext>
            </a:extLst>
          </p:cNvPr>
          <p:cNvPicPr>
            <a:picLocks noChangeAspect="1"/>
          </p:cNvPicPr>
          <p:nvPr/>
        </p:nvPicPr>
        <p:blipFill>
          <a:blip r:embed="rId2"/>
          <a:stretch>
            <a:fillRect/>
          </a:stretch>
        </p:blipFill>
        <p:spPr>
          <a:xfrm>
            <a:off x="1340973" y="1652802"/>
            <a:ext cx="8553450" cy="4200525"/>
          </a:xfrm>
          <a:prstGeom prst="rect">
            <a:avLst/>
          </a:prstGeom>
        </p:spPr>
      </p:pic>
    </p:spTree>
    <p:extLst>
      <p:ext uri="{BB962C8B-B14F-4D97-AF65-F5344CB8AC3E}">
        <p14:creationId xmlns:p14="http://schemas.microsoft.com/office/powerpoint/2010/main" val="2668272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solidFill>
                  <a:srgbClr val="39A5E3"/>
                </a:solidFill>
              </a:rPr>
              <a:t>Print natural numbers from 1 to 5</a:t>
            </a:r>
          </a:p>
        </p:txBody>
      </p:sp>
      <p:sp>
        <p:nvSpPr>
          <p:cNvPr id="6" name="TextBox 5">
            <a:extLst>
              <a:ext uri="{FF2B5EF4-FFF2-40B4-BE49-F238E27FC236}">
                <a16:creationId xmlns:a16="http://schemas.microsoft.com/office/drawing/2014/main" id="{00301A45-806D-4E36-8F93-8A2AC000AEA0}"/>
              </a:ext>
            </a:extLst>
          </p:cNvPr>
          <p:cNvSpPr txBox="1"/>
          <p:nvPr/>
        </p:nvSpPr>
        <p:spPr>
          <a:xfrm>
            <a:off x="0" y="132735"/>
            <a:ext cx="2389239" cy="543540"/>
          </a:xfrm>
          <a:prstGeom prst="rect">
            <a:avLst/>
          </a:prstGeom>
          <a:solidFill>
            <a:schemeClr val="bg1"/>
          </a:solidFill>
        </p:spPr>
        <p:txBody>
          <a:bodyPr wrap="square" rtlCol="0">
            <a:spAutoFit/>
          </a:bodyPr>
          <a:lstStyle/>
          <a:p>
            <a:endParaRPr lang="en-US" dirty="0"/>
          </a:p>
        </p:txBody>
      </p:sp>
      <p:sp>
        <p:nvSpPr>
          <p:cNvPr id="7" name="Title 11">
            <a:extLst>
              <a:ext uri="{FF2B5EF4-FFF2-40B4-BE49-F238E27FC236}">
                <a16:creationId xmlns:a16="http://schemas.microsoft.com/office/drawing/2014/main" id="{49E8E4BB-29B2-45D8-AC57-3212CDF9717D}"/>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dirty="0"/>
              <a:t>PL/SQL</a:t>
            </a:r>
          </a:p>
        </p:txBody>
      </p:sp>
      <p:pic>
        <p:nvPicPr>
          <p:cNvPr id="3" name="Picture 2">
            <a:extLst>
              <a:ext uri="{FF2B5EF4-FFF2-40B4-BE49-F238E27FC236}">
                <a16:creationId xmlns:a16="http://schemas.microsoft.com/office/drawing/2014/main" id="{B87C4D62-10C0-4A1D-AAF1-2BA9F99254C2}"/>
              </a:ext>
            </a:extLst>
          </p:cNvPr>
          <p:cNvPicPr>
            <a:picLocks noChangeAspect="1"/>
          </p:cNvPicPr>
          <p:nvPr/>
        </p:nvPicPr>
        <p:blipFill>
          <a:blip r:embed="rId2"/>
          <a:stretch>
            <a:fillRect/>
          </a:stretch>
        </p:blipFill>
        <p:spPr>
          <a:xfrm>
            <a:off x="2283088" y="1711642"/>
            <a:ext cx="7625824" cy="4202630"/>
          </a:xfrm>
          <a:prstGeom prst="rect">
            <a:avLst/>
          </a:prstGeom>
        </p:spPr>
      </p:pic>
    </p:spTree>
    <p:extLst>
      <p:ext uri="{BB962C8B-B14F-4D97-AF65-F5344CB8AC3E}">
        <p14:creationId xmlns:p14="http://schemas.microsoft.com/office/powerpoint/2010/main" val="2849916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pPr algn="l"/>
            <a:r>
              <a:rPr lang="en-US" b="1" i="0" dirty="0">
                <a:solidFill>
                  <a:srgbClr val="39A5E3"/>
                </a:solidFill>
                <a:effectLst/>
              </a:rPr>
              <a:t>Create Procedure</a:t>
            </a:r>
          </a:p>
        </p:txBody>
      </p:sp>
      <p:sp>
        <p:nvSpPr>
          <p:cNvPr id="6" name="TextBox 5">
            <a:extLst>
              <a:ext uri="{FF2B5EF4-FFF2-40B4-BE49-F238E27FC236}">
                <a16:creationId xmlns:a16="http://schemas.microsoft.com/office/drawing/2014/main" id="{00301A45-806D-4E36-8F93-8A2AC000AEA0}"/>
              </a:ext>
            </a:extLst>
          </p:cNvPr>
          <p:cNvSpPr txBox="1"/>
          <p:nvPr/>
        </p:nvSpPr>
        <p:spPr>
          <a:xfrm>
            <a:off x="0" y="132735"/>
            <a:ext cx="2389239" cy="543540"/>
          </a:xfrm>
          <a:prstGeom prst="rect">
            <a:avLst/>
          </a:prstGeom>
          <a:solidFill>
            <a:schemeClr val="bg1"/>
          </a:solidFill>
        </p:spPr>
        <p:txBody>
          <a:bodyPr wrap="square" rtlCol="0">
            <a:spAutoFit/>
          </a:bodyPr>
          <a:lstStyle/>
          <a:p>
            <a:endParaRPr lang="en-US" dirty="0"/>
          </a:p>
        </p:txBody>
      </p:sp>
      <p:sp>
        <p:nvSpPr>
          <p:cNvPr id="7" name="Title 11">
            <a:extLst>
              <a:ext uri="{FF2B5EF4-FFF2-40B4-BE49-F238E27FC236}">
                <a16:creationId xmlns:a16="http://schemas.microsoft.com/office/drawing/2014/main" id="{49E8E4BB-29B2-45D8-AC57-3212CDF9717D}"/>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dirty="0"/>
              <a:t>PL/SQL-Procedures</a:t>
            </a:r>
          </a:p>
        </p:txBody>
      </p:sp>
      <p:sp>
        <p:nvSpPr>
          <p:cNvPr id="8" name="Text Placeholder 4">
            <a:extLst>
              <a:ext uri="{FF2B5EF4-FFF2-40B4-BE49-F238E27FC236}">
                <a16:creationId xmlns:a16="http://schemas.microsoft.com/office/drawing/2014/main" id="{D740713A-8521-4E5C-A96F-4435B4793DE6}"/>
              </a:ext>
            </a:extLst>
          </p:cNvPr>
          <p:cNvSpPr txBox="1">
            <a:spLocks/>
          </p:cNvSpPr>
          <p:nvPr/>
        </p:nvSpPr>
        <p:spPr>
          <a:xfrm>
            <a:off x="114300" y="1275734"/>
            <a:ext cx="8039100" cy="40957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accent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b="0" i="0" dirty="0">
                <a:solidFill>
                  <a:srgbClr val="333333"/>
                </a:solidFill>
                <a:effectLst/>
              </a:rPr>
              <a:t>The syntax to create a procedure in MySQL is:</a:t>
            </a:r>
            <a:endParaRPr lang="en-US" sz="2200" b="0" dirty="0">
              <a:solidFill>
                <a:schemeClr val="tx1"/>
              </a:solidFill>
            </a:endParaRPr>
          </a:p>
        </p:txBody>
      </p:sp>
      <p:pic>
        <p:nvPicPr>
          <p:cNvPr id="9" name="Picture 8">
            <a:extLst>
              <a:ext uri="{FF2B5EF4-FFF2-40B4-BE49-F238E27FC236}">
                <a16:creationId xmlns:a16="http://schemas.microsoft.com/office/drawing/2014/main" id="{0409EC1A-AD27-42F8-92F4-6BC368CB8F19}"/>
              </a:ext>
            </a:extLst>
          </p:cNvPr>
          <p:cNvPicPr>
            <a:picLocks noChangeAspect="1"/>
          </p:cNvPicPr>
          <p:nvPr/>
        </p:nvPicPr>
        <p:blipFill>
          <a:blip r:embed="rId2"/>
          <a:stretch>
            <a:fillRect/>
          </a:stretch>
        </p:blipFill>
        <p:spPr>
          <a:xfrm>
            <a:off x="250233" y="1818614"/>
            <a:ext cx="9340198" cy="4019289"/>
          </a:xfrm>
          <a:prstGeom prst="rect">
            <a:avLst/>
          </a:prstGeom>
        </p:spPr>
      </p:pic>
    </p:spTree>
    <p:extLst>
      <p:ext uri="{BB962C8B-B14F-4D97-AF65-F5344CB8AC3E}">
        <p14:creationId xmlns:p14="http://schemas.microsoft.com/office/powerpoint/2010/main" val="4194075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pPr algn="l"/>
            <a:r>
              <a:rPr lang="en-US" b="1" i="0" dirty="0">
                <a:solidFill>
                  <a:srgbClr val="39A5E3"/>
                </a:solidFill>
                <a:effectLst/>
              </a:rPr>
              <a:t>Create Procedure</a:t>
            </a:r>
          </a:p>
        </p:txBody>
      </p:sp>
      <p:sp>
        <p:nvSpPr>
          <p:cNvPr id="6" name="TextBox 5">
            <a:extLst>
              <a:ext uri="{FF2B5EF4-FFF2-40B4-BE49-F238E27FC236}">
                <a16:creationId xmlns:a16="http://schemas.microsoft.com/office/drawing/2014/main" id="{00301A45-806D-4E36-8F93-8A2AC000AEA0}"/>
              </a:ext>
            </a:extLst>
          </p:cNvPr>
          <p:cNvSpPr txBox="1"/>
          <p:nvPr/>
        </p:nvSpPr>
        <p:spPr>
          <a:xfrm>
            <a:off x="0" y="132735"/>
            <a:ext cx="2389239" cy="543540"/>
          </a:xfrm>
          <a:prstGeom prst="rect">
            <a:avLst/>
          </a:prstGeom>
          <a:solidFill>
            <a:schemeClr val="bg1"/>
          </a:solidFill>
        </p:spPr>
        <p:txBody>
          <a:bodyPr wrap="square" rtlCol="0">
            <a:spAutoFit/>
          </a:bodyPr>
          <a:lstStyle/>
          <a:p>
            <a:endParaRPr lang="en-US" dirty="0"/>
          </a:p>
        </p:txBody>
      </p:sp>
      <p:sp>
        <p:nvSpPr>
          <p:cNvPr id="7" name="Title 11">
            <a:extLst>
              <a:ext uri="{FF2B5EF4-FFF2-40B4-BE49-F238E27FC236}">
                <a16:creationId xmlns:a16="http://schemas.microsoft.com/office/drawing/2014/main" id="{49E8E4BB-29B2-45D8-AC57-3212CDF9717D}"/>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dirty="0"/>
              <a:t>PL/SQL-Procedures</a:t>
            </a:r>
          </a:p>
        </p:txBody>
      </p:sp>
      <p:sp>
        <p:nvSpPr>
          <p:cNvPr id="8" name="Text Placeholder 4">
            <a:extLst>
              <a:ext uri="{FF2B5EF4-FFF2-40B4-BE49-F238E27FC236}">
                <a16:creationId xmlns:a16="http://schemas.microsoft.com/office/drawing/2014/main" id="{D740713A-8521-4E5C-A96F-4435B4793DE6}"/>
              </a:ext>
            </a:extLst>
          </p:cNvPr>
          <p:cNvSpPr txBox="1">
            <a:spLocks/>
          </p:cNvSpPr>
          <p:nvPr/>
        </p:nvSpPr>
        <p:spPr>
          <a:xfrm>
            <a:off x="114300" y="1275734"/>
            <a:ext cx="11575952" cy="367609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accent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200" b="0" i="0" dirty="0">
                <a:solidFill>
                  <a:srgbClr val="333333"/>
                </a:solidFill>
                <a:effectLst/>
              </a:rPr>
              <a:t>When you create a procedure or function, you may define parameters. There are three types of parameters that can be declared:</a:t>
            </a:r>
          </a:p>
          <a:p>
            <a:pPr algn="l">
              <a:buFont typeface="+mj-lt"/>
              <a:buAutoNum type="arabicPeriod"/>
            </a:pPr>
            <a:r>
              <a:rPr lang="en-US" sz="2200" b="1" i="0" dirty="0">
                <a:solidFill>
                  <a:srgbClr val="333333"/>
                </a:solidFill>
                <a:effectLst/>
              </a:rPr>
              <a:t>IN</a:t>
            </a:r>
            <a:r>
              <a:rPr lang="en-US" sz="2200" b="0" i="0" dirty="0">
                <a:solidFill>
                  <a:srgbClr val="333333"/>
                </a:solidFill>
                <a:effectLst/>
              </a:rPr>
              <a:t> - The parameter can be referenced by the procedure or function. The value of the parameter can not be overwritten by the procedure or function.</a:t>
            </a:r>
          </a:p>
          <a:p>
            <a:pPr algn="l">
              <a:buFont typeface="+mj-lt"/>
              <a:buAutoNum type="arabicPeriod"/>
            </a:pPr>
            <a:r>
              <a:rPr lang="en-US" sz="2200" b="1" i="0" dirty="0">
                <a:solidFill>
                  <a:srgbClr val="333333"/>
                </a:solidFill>
                <a:effectLst/>
              </a:rPr>
              <a:t>OUT</a:t>
            </a:r>
            <a:r>
              <a:rPr lang="en-US" sz="2200" b="0" i="0" dirty="0">
                <a:solidFill>
                  <a:srgbClr val="333333"/>
                </a:solidFill>
                <a:effectLst/>
              </a:rPr>
              <a:t> - The parameter can not be referenced by the procedure or function, but the value of the parameter can be overwritten by the procedure or function.</a:t>
            </a:r>
          </a:p>
          <a:p>
            <a:pPr algn="l">
              <a:buFont typeface="+mj-lt"/>
              <a:buAutoNum type="arabicPeriod"/>
            </a:pPr>
            <a:r>
              <a:rPr lang="en-US" sz="2200" b="1" i="0" dirty="0">
                <a:solidFill>
                  <a:srgbClr val="333333"/>
                </a:solidFill>
                <a:effectLst/>
              </a:rPr>
              <a:t>IN OUT</a:t>
            </a:r>
            <a:r>
              <a:rPr lang="en-US" sz="2200" b="0" i="0" dirty="0">
                <a:solidFill>
                  <a:srgbClr val="333333"/>
                </a:solidFill>
                <a:effectLst/>
              </a:rPr>
              <a:t> - The parameter can be referenced by the procedure or function and the value of the parameter can be overwritten by the procedure or function.</a:t>
            </a:r>
          </a:p>
        </p:txBody>
      </p:sp>
    </p:spTree>
    <p:extLst>
      <p:ext uri="{BB962C8B-B14F-4D97-AF65-F5344CB8AC3E}">
        <p14:creationId xmlns:p14="http://schemas.microsoft.com/office/powerpoint/2010/main" val="4096680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96186-414D-4FAE-B79A-852E5295AA36}"/>
              </a:ext>
            </a:extLst>
          </p:cNvPr>
          <p:cNvSpPr>
            <a:spLocks noGrp="1"/>
          </p:cNvSpPr>
          <p:nvPr>
            <p:ph type="title"/>
          </p:nvPr>
        </p:nvSpPr>
        <p:spPr/>
        <p:txBody>
          <a:bodyPr/>
          <a:lstStyle/>
          <a:p>
            <a:pPr algn="l"/>
            <a:r>
              <a:rPr lang="en-US" sz="3000" dirty="0"/>
              <a:t>PL/SQL-Procedures</a:t>
            </a:r>
          </a:p>
        </p:txBody>
      </p:sp>
      <p:sp>
        <p:nvSpPr>
          <p:cNvPr id="4" name="Text Placeholder 3">
            <a:extLst>
              <a:ext uri="{FF2B5EF4-FFF2-40B4-BE49-F238E27FC236}">
                <a16:creationId xmlns:a16="http://schemas.microsoft.com/office/drawing/2014/main" id="{D8663D5D-4A78-40D1-85C5-670AF448FA8B}"/>
              </a:ext>
            </a:extLst>
          </p:cNvPr>
          <p:cNvSpPr>
            <a:spLocks noGrp="1"/>
          </p:cNvSpPr>
          <p:nvPr>
            <p:ph type="body" sz="quarter" idx="13"/>
          </p:nvPr>
        </p:nvSpPr>
        <p:spPr/>
        <p:txBody>
          <a:bodyPr>
            <a:normAutofit fontScale="92500" lnSpcReduction="10000"/>
          </a:bodyPr>
          <a:lstStyle/>
          <a:p>
            <a:r>
              <a:rPr lang="fr-FR" sz="1800" dirty="0"/>
              <a:t>DATABASE ESSENTIALS</a:t>
            </a:r>
            <a:endParaRPr lang="en-US" sz="1800" dirty="0"/>
          </a:p>
          <a:p>
            <a:endParaRPr lang="en-US" dirty="0">
              <a:cs typeface="Calibri"/>
            </a:endParaRPr>
          </a:p>
          <a:p>
            <a:endParaRPr lang="en-US" dirty="0"/>
          </a:p>
        </p:txBody>
      </p:sp>
      <p:sp>
        <p:nvSpPr>
          <p:cNvPr id="5" name="Rectangle 4">
            <a:extLst>
              <a:ext uri="{FF2B5EF4-FFF2-40B4-BE49-F238E27FC236}">
                <a16:creationId xmlns:a16="http://schemas.microsoft.com/office/drawing/2014/main" id="{43A53C98-679E-4836-A196-DCC33D9C00C0}"/>
              </a:ext>
            </a:extLst>
          </p:cNvPr>
          <p:cNvSpPr/>
          <p:nvPr/>
        </p:nvSpPr>
        <p:spPr>
          <a:xfrm>
            <a:off x="1654073" y="2967335"/>
            <a:ext cx="8883853" cy="923330"/>
          </a:xfrm>
          <a:prstGeom prst="rect">
            <a:avLst/>
          </a:prstGeom>
        </p:spPr>
        <p:txBody>
          <a:bodyPr wrap="square">
            <a:spAutoFit/>
          </a:bodyPr>
          <a:lstStyle/>
          <a:p>
            <a:pPr lvl="0" algn="ctr">
              <a:defRPr/>
            </a:pPr>
            <a:r>
              <a:rPr lang="en-IN" sz="5400" b="1" dirty="0">
                <a:solidFill>
                  <a:srgbClr val="00B0F0"/>
                </a:solidFill>
                <a:latin typeface="Segoe UI" panose="020B0502040204020203" pitchFamily="34" charset="0"/>
              </a:rPr>
              <a:t>Procedures Demo</a:t>
            </a:r>
            <a:endParaRPr kumimoji="0" lang="en-IN" sz="5400" b="1" i="0" u="none" strike="noStrike" kern="1200" cap="none" spc="0" normalizeH="0" baseline="0" noProof="0" dirty="0">
              <a:ln>
                <a:noFill/>
              </a:ln>
              <a:solidFill>
                <a:srgbClr val="00B0F0"/>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474861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C903-7CAC-4A8D-9A24-F48E4AEC8A55}"/>
              </a:ext>
            </a:extLst>
          </p:cNvPr>
          <p:cNvSpPr>
            <a:spLocks noGrp="1"/>
          </p:cNvSpPr>
          <p:nvPr>
            <p:ph type="ctrTitle"/>
          </p:nvPr>
        </p:nvSpPr>
        <p:spPr>
          <a:xfrm>
            <a:off x="114300" y="1389063"/>
            <a:ext cx="11868150" cy="1232614"/>
          </a:xfrm>
        </p:spPr>
        <p:txBody>
          <a:bodyPr anchor="t"/>
          <a:lstStyle/>
          <a:p>
            <a:pPr algn="l"/>
            <a:r>
              <a:rPr lang="en-US" sz="2200" dirty="0">
                <a:solidFill>
                  <a:schemeClr val="tx1"/>
                </a:solidFill>
                <a:ea typeface="+mn-ea"/>
              </a:rPr>
              <a:t>We need to get the details of members based on their member ID, so store it as a stored procedure so that it can be used repeatedly.</a:t>
            </a:r>
          </a:p>
        </p:txBody>
      </p:sp>
      <p:sp>
        <p:nvSpPr>
          <p:cNvPr id="3" name="Subtitle 2">
            <a:extLst>
              <a:ext uri="{FF2B5EF4-FFF2-40B4-BE49-F238E27FC236}">
                <a16:creationId xmlns:a16="http://schemas.microsoft.com/office/drawing/2014/main" id="{34067AA8-A149-44AC-ADA9-400BC190FA37}"/>
              </a:ext>
            </a:extLst>
          </p:cNvPr>
          <p:cNvSpPr>
            <a:spLocks noGrp="1"/>
          </p:cNvSpPr>
          <p:nvPr>
            <p:ph type="subTitle" idx="1"/>
          </p:nvPr>
        </p:nvSpPr>
        <p:spPr>
          <a:xfrm>
            <a:off x="114299" y="2365514"/>
            <a:ext cx="11868149" cy="3356860"/>
          </a:xfrm>
        </p:spPr>
        <p:txBody>
          <a:bodyPr>
            <a:normAutofit/>
          </a:bodyPr>
          <a:lstStyle/>
          <a:p>
            <a:pPr lvl="0" algn="l">
              <a:defRPr/>
            </a:pPr>
            <a:endParaRPr lang="en-IN" dirty="0"/>
          </a:p>
          <a:p>
            <a:pPr lvl="0" algn="l">
              <a:defRPr/>
            </a:pPr>
            <a:r>
              <a:rPr lang="en-IN" b="1" dirty="0"/>
              <a:t>Task:</a:t>
            </a:r>
          </a:p>
          <a:p>
            <a:pPr lvl="0" algn="l">
              <a:defRPr/>
            </a:pPr>
            <a:r>
              <a:rPr lang="en-US" dirty="0"/>
              <a:t>Create a Stored Procedure to get the details (</a:t>
            </a:r>
            <a:r>
              <a:rPr lang="en-US" dirty="0" err="1"/>
              <a:t>firstname</a:t>
            </a:r>
            <a:r>
              <a:rPr lang="en-US" dirty="0"/>
              <a:t>, </a:t>
            </a:r>
            <a:r>
              <a:rPr lang="en-US" dirty="0" err="1"/>
              <a:t>lastname</a:t>
            </a:r>
            <a:r>
              <a:rPr lang="en-US" dirty="0"/>
              <a:t>, age) of the members by just passing the </a:t>
            </a:r>
            <a:r>
              <a:rPr lang="en-US" dirty="0" err="1"/>
              <a:t>member_id</a:t>
            </a:r>
            <a:r>
              <a:rPr lang="en-US" dirty="0"/>
              <a:t> as a parameter.</a:t>
            </a:r>
          </a:p>
        </p:txBody>
      </p:sp>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t>Lab - 8</a:t>
            </a:r>
          </a:p>
        </p:txBody>
      </p:sp>
      <p:sp>
        <p:nvSpPr>
          <p:cNvPr id="6" name="TextBox 5">
            <a:extLst>
              <a:ext uri="{FF2B5EF4-FFF2-40B4-BE49-F238E27FC236}">
                <a16:creationId xmlns:a16="http://schemas.microsoft.com/office/drawing/2014/main" id="{00301A45-806D-4E36-8F93-8A2AC000AEA0}"/>
              </a:ext>
            </a:extLst>
          </p:cNvPr>
          <p:cNvSpPr txBox="1"/>
          <p:nvPr/>
        </p:nvSpPr>
        <p:spPr>
          <a:xfrm>
            <a:off x="0" y="132735"/>
            <a:ext cx="2389239" cy="543540"/>
          </a:xfrm>
          <a:prstGeom prst="rect">
            <a:avLst/>
          </a:prstGeom>
          <a:solidFill>
            <a:schemeClr val="bg1"/>
          </a:solidFill>
        </p:spPr>
        <p:txBody>
          <a:bodyPr wrap="square" rtlCol="0">
            <a:spAutoFit/>
          </a:bodyPr>
          <a:lstStyle/>
          <a:p>
            <a:endParaRPr lang="en-US" dirty="0"/>
          </a:p>
        </p:txBody>
      </p:sp>
      <p:sp>
        <p:nvSpPr>
          <p:cNvPr id="7" name="Title 11">
            <a:extLst>
              <a:ext uri="{FF2B5EF4-FFF2-40B4-BE49-F238E27FC236}">
                <a16:creationId xmlns:a16="http://schemas.microsoft.com/office/drawing/2014/main" id="{49E8E4BB-29B2-45D8-AC57-3212CDF9717D}"/>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dirty="0"/>
              <a:t>PL/SQL-Procedures</a:t>
            </a:r>
          </a:p>
        </p:txBody>
      </p:sp>
    </p:spTree>
    <p:extLst>
      <p:ext uri="{BB962C8B-B14F-4D97-AF65-F5344CB8AC3E}">
        <p14:creationId xmlns:p14="http://schemas.microsoft.com/office/powerpoint/2010/main" val="3783825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C903-7CAC-4A8D-9A24-F48E4AEC8A55}"/>
              </a:ext>
            </a:extLst>
          </p:cNvPr>
          <p:cNvSpPr>
            <a:spLocks noGrp="1"/>
          </p:cNvSpPr>
          <p:nvPr>
            <p:ph type="ctrTitle"/>
          </p:nvPr>
        </p:nvSpPr>
        <p:spPr>
          <a:xfrm>
            <a:off x="114300" y="1389063"/>
            <a:ext cx="11868150" cy="1232614"/>
          </a:xfrm>
        </p:spPr>
        <p:txBody>
          <a:bodyPr anchor="t"/>
          <a:lstStyle/>
          <a:p>
            <a:pPr algn="l"/>
            <a:r>
              <a:rPr lang="en-US" sz="2200" dirty="0">
                <a:solidFill>
                  <a:schemeClr val="tx1"/>
                </a:solidFill>
                <a:ea typeface="+mn-ea"/>
              </a:rPr>
              <a:t>Every time a new patient  registers to the system, the details of the member needs to be captured.</a:t>
            </a:r>
            <a:br>
              <a:rPr lang="en-US" sz="2200" dirty="0">
                <a:solidFill>
                  <a:schemeClr val="tx1"/>
                </a:solidFill>
                <a:ea typeface="+mn-ea"/>
              </a:rPr>
            </a:br>
            <a:r>
              <a:rPr lang="en-US" sz="2200" dirty="0">
                <a:solidFill>
                  <a:schemeClr val="tx1"/>
                </a:solidFill>
                <a:ea typeface="+mn-ea"/>
              </a:rPr>
              <a:t>We need to get the details of a patient and insert it using a stored procedure.</a:t>
            </a:r>
          </a:p>
        </p:txBody>
      </p:sp>
      <p:sp>
        <p:nvSpPr>
          <p:cNvPr id="3" name="Subtitle 2">
            <a:extLst>
              <a:ext uri="{FF2B5EF4-FFF2-40B4-BE49-F238E27FC236}">
                <a16:creationId xmlns:a16="http://schemas.microsoft.com/office/drawing/2014/main" id="{34067AA8-A149-44AC-ADA9-400BC190FA37}"/>
              </a:ext>
            </a:extLst>
          </p:cNvPr>
          <p:cNvSpPr>
            <a:spLocks noGrp="1"/>
          </p:cNvSpPr>
          <p:nvPr>
            <p:ph type="subTitle" idx="1"/>
          </p:nvPr>
        </p:nvSpPr>
        <p:spPr>
          <a:xfrm>
            <a:off x="114299" y="2365514"/>
            <a:ext cx="11868149" cy="3356860"/>
          </a:xfrm>
        </p:spPr>
        <p:txBody>
          <a:bodyPr>
            <a:normAutofit/>
          </a:bodyPr>
          <a:lstStyle/>
          <a:p>
            <a:pPr lvl="0" algn="l">
              <a:defRPr/>
            </a:pPr>
            <a:endParaRPr lang="en-IN" dirty="0"/>
          </a:p>
          <a:p>
            <a:pPr lvl="0" algn="l">
              <a:defRPr/>
            </a:pPr>
            <a:r>
              <a:rPr lang="en-IN" b="1" dirty="0"/>
              <a:t>Task:</a:t>
            </a:r>
          </a:p>
          <a:p>
            <a:pPr lvl="0" algn="l">
              <a:defRPr/>
            </a:pPr>
            <a:r>
              <a:rPr lang="en-US" dirty="0"/>
              <a:t>Create a Stored Procedure to insert the details of the any new member by just passing the details as parameters.</a:t>
            </a:r>
          </a:p>
        </p:txBody>
      </p:sp>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t>Lab - 9</a:t>
            </a:r>
          </a:p>
        </p:txBody>
      </p:sp>
      <p:sp>
        <p:nvSpPr>
          <p:cNvPr id="6" name="TextBox 5">
            <a:extLst>
              <a:ext uri="{FF2B5EF4-FFF2-40B4-BE49-F238E27FC236}">
                <a16:creationId xmlns:a16="http://schemas.microsoft.com/office/drawing/2014/main" id="{00301A45-806D-4E36-8F93-8A2AC000AEA0}"/>
              </a:ext>
            </a:extLst>
          </p:cNvPr>
          <p:cNvSpPr txBox="1"/>
          <p:nvPr/>
        </p:nvSpPr>
        <p:spPr>
          <a:xfrm>
            <a:off x="0" y="132735"/>
            <a:ext cx="2389239" cy="543540"/>
          </a:xfrm>
          <a:prstGeom prst="rect">
            <a:avLst/>
          </a:prstGeom>
          <a:solidFill>
            <a:schemeClr val="bg1"/>
          </a:solidFill>
        </p:spPr>
        <p:txBody>
          <a:bodyPr wrap="square" rtlCol="0">
            <a:spAutoFit/>
          </a:bodyPr>
          <a:lstStyle/>
          <a:p>
            <a:endParaRPr lang="en-US" dirty="0"/>
          </a:p>
        </p:txBody>
      </p:sp>
      <p:sp>
        <p:nvSpPr>
          <p:cNvPr id="7" name="Title 11">
            <a:extLst>
              <a:ext uri="{FF2B5EF4-FFF2-40B4-BE49-F238E27FC236}">
                <a16:creationId xmlns:a16="http://schemas.microsoft.com/office/drawing/2014/main" id="{49E8E4BB-29B2-45D8-AC57-3212CDF9717D}"/>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dirty="0"/>
              <a:t>PL/SQL-Procedures</a:t>
            </a:r>
          </a:p>
        </p:txBody>
      </p:sp>
    </p:spTree>
    <p:extLst>
      <p:ext uri="{BB962C8B-B14F-4D97-AF65-F5344CB8AC3E}">
        <p14:creationId xmlns:p14="http://schemas.microsoft.com/office/powerpoint/2010/main" val="3910305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C903-7CAC-4A8D-9A24-F48E4AEC8A55}"/>
              </a:ext>
            </a:extLst>
          </p:cNvPr>
          <p:cNvSpPr>
            <a:spLocks noGrp="1"/>
          </p:cNvSpPr>
          <p:nvPr>
            <p:ph type="ctrTitle"/>
          </p:nvPr>
        </p:nvSpPr>
        <p:spPr>
          <a:xfrm>
            <a:off x="114299" y="1200811"/>
            <a:ext cx="11868150" cy="735159"/>
          </a:xfrm>
        </p:spPr>
        <p:txBody>
          <a:bodyPr anchor="t"/>
          <a:lstStyle/>
          <a:p>
            <a:pPr algn="l"/>
            <a:r>
              <a:rPr lang="en-US" sz="2200" dirty="0">
                <a:solidFill>
                  <a:schemeClr val="tx1"/>
                </a:solidFill>
                <a:ea typeface="+mn-ea"/>
              </a:rPr>
              <a:t>Create the entities and the attributes for </a:t>
            </a:r>
            <a:r>
              <a:rPr lang="en-US" sz="2200" dirty="0" err="1">
                <a:solidFill>
                  <a:schemeClr val="tx1"/>
                </a:solidFill>
                <a:ea typeface="+mn-ea"/>
              </a:rPr>
              <a:t>HeartiHealth</a:t>
            </a:r>
            <a:r>
              <a:rPr lang="en-US" sz="2200" dirty="0">
                <a:solidFill>
                  <a:schemeClr val="tx1"/>
                </a:solidFill>
                <a:ea typeface="+mn-ea"/>
              </a:rPr>
              <a:t> and design a Data Model Diagram or ERD with proper relationships</a:t>
            </a:r>
          </a:p>
        </p:txBody>
      </p:sp>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p:txBody>
          <a:bodyPr>
            <a:normAutofit fontScale="92500" lnSpcReduction="10000"/>
          </a:bodyPr>
          <a:lstStyle/>
          <a:p>
            <a:r>
              <a:rPr lang="fr-FR" sz="1800" dirty="0"/>
              <a:t>DATABASE ESSENTIALS</a:t>
            </a:r>
            <a:endParaRPr lang="en-US" sz="18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a:xfrm>
            <a:off x="114299" y="791235"/>
            <a:ext cx="8039100" cy="409576"/>
          </a:xfrm>
        </p:spPr>
        <p:txBody>
          <a:bodyPr/>
          <a:lstStyle/>
          <a:p>
            <a:r>
              <a:rPr lang="en-US" dirty="0"/>
              <a:t>Lab - 1</a:t>
            </a:r>
          </a:p>
        </p:txBody>
      </p:sp>
      <p:sp>
        <p:nvSpPr>
          <p:cNvPr id="12" name="TextBox 11">
            <a:extLst>
              <a:ext uri="{FF2B5EF4-FFF2-40B4-BE49-F238E27FC236}">
                <a16:creationId xmlns:a16="http://schemas.microsoft.com/office/drawing/2014/main" id="{D7D2195C-A370-4388-9EE0-902E97D414D2}"/>
              </a:ext>
            </a:extLst>
          </p:cNvPr>
          <p:cNvSpPr txBox="1"/>
          <p:nvPr/>
        </p:nvSpPr>
        <p:spPr>
          <a:xfrm>
            <a:off x="114299" y="44246"/>
            <a:ext cx="6492979" cy="553998"/>
          </a:xfrm>
          <a:prstGeom prst="rect">
            <a:avLst/>
          </a:prstGeom>
          <a:solidFill>
            <a:schemeClr val="bg1"/>
          </a:solidFill>
        </p:spPr>
        <p:txBody>
          <a:bodyPr wrap="square" rtlCol="0">
            <a:spAutoFit/>
          </a:bodyPr>
          <a:lstStyle/>
          <a:p>
            <a:r>
              <a:rPr lang="en-US" sz="3000" dirty="0">
                <a:solidFill>
                  <a:schemeClr val="accent5"/>
                </a:solidFill>
              </a:rPr>
              <a:t>DATA MODELING IN ACTION</a:t>
            </a:r>
          </a:p>
        </p:txBody>
      </p:sp>
      <p:pic>
        <p:nvPicPr>
          <p:cNvPr id="9" name="Picture 8" descr="A screenshot of a cell phone&#10;&#10;Description automatically generated">
            <a:extLst>
              <a:ext uri="{FF2B5EF4-FFF2-40B4-BE49-F238E27FC236}">
                <a16:creationId xmlns:a16="http://schemas.microsoft.com/office/drawing/2014/main" id="{167F9E78-2878-4347-A1A6-CF85E10F7087}"/>
              </a:ext>
            </a:extLst>
          </p:cNvPr>
          <p:cNvPicPr>
            <a:picLocks noChangeAspect="1"/>
          </p:cNvPicPr>
          <p:nvPr/>
        </p:nvPicPr>
        <p:blipFill>
          <a:blip r:embed="rId2"/>
          <a:stretch>
            <a:fillRect/>
          </a:stretch>
        </p:blipFill>
        <p:spPr>
          <a:xfrm>
            <a:off x="3191974" y="1610387"/>
            <a:ext cx="4681974" cy="5085835"/>
          </a:xfrm>
          <a:prstGeom prst="rect">
            <a:avLst/>
          </a:prstGeom>
        </p:spPr>
      </p:pic>
    </p:spTree>
    <p:extLst>
      <p:ext uri="{BB962C8B-B14F-4D97-AF65-F5344CB8AC3E}">
        <p14:creationId xmlns:p14="http://schemas.microsoft.com/office/powerpoint/2010/main" val="32457646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C903-7CAC-4A8D-9A24-F48E4AEC8A55}"/>
              </a:ext>
            </a:extLst>
          </p:cNvPr>
          <p:cNvSpPr>
            <a:spLocks noGrp="1"/>
          </p:cNvSpPr>
          <p:nvPr>
            <p:ph type="ctrTitle"/>
          </p:nvPr>
        </p:nvSpPr>
        <p:spPr>
          <a:xfrm>
            <a:off x="114300" y="1389063"/>
            <a:ext cx="11868150" cy="1232614"/>
          </a:xfrm>
        </p:spPr>
        <p:txBody>
          <a:bodyPr anchor="t"/>
          <a:lstStyle/>
          <a:p>
            <a:pPr algn="l"/>
            <a:r>
              <a:rPr lang="en-US" sz="2200" dirty="0">
                <a:solidFill>
                  <a:schemeClr val="tx1"/>
                </a:solidFill>
                <a:ea typeface="+mn-ea"/>
              </a:rPr>
              <a:t>It is sometimes very difficult to find the reports of the patients. Writing a query </a:t>
            </a:r>
            <a:r>
              <a:rPr lang="en-US" sz="2200" dirty="0" err="1">
                <a:solidFill>
                  <a:schemeClr val="tx1"/>
                </a:solidFill>
                <a:ea typeface="+mn-ea"/>
              </a:rPr>
              <a:t>everytime</a:t>
            </a:r>
            <a:r>
              <a:rPr lang="en-US" sz="2200" dirty="0">
                <a:solidFill>
                  <a:schemeClr val="tx1"/>
                </a:solidFill>
                <a:ea typeface="+mn-ea"/>
              </a:rPr>
              <a:t> is also difficult. The DB admin has suggested to create customized Stored Procedures to get the reports(X-Ray) of the patients by just checking the name of the patient and when was he diagnosed for a cardiac test .</a:t>
            </a:r>
          </a:p>
        </p:txBody>
      </p:sp>
      <p:sp>
        <p:nvSpPr>
          <p:cNvPr id="3" name="Subtitle 2">
            <a:extLst>
              <a:ext uri="{FF2B5EF4-FFF2-40B4-BE49-F238E27FC236}">
                <a16:creationId xmlns:a16="http://schemas.microsoft.com/office/drawing/2014/main" id="{34067AA8-A149-44AC-ADA9-400BC190FA37}"/>
              </a:ext>
            </a:extLst>
          </p:cNvPr>
          <p:cNvSpPr>
            <a:spLocks noGrp="1"/>
          </p:cNvSpPr>
          <p:nvPr>
            <p:ph type="subTitle" idx="1"/>
          </p:nvPr>
        </p:nvSpPr>
        <p:spPr>
          <a:xfrm>
            <a:off x="114299" y="2365514"/>
            <a:ext cx="11868149" cy="3356860"/>
          </a:xfrm>
        </p:spPr>
        <p:txBody>
          <a:bodyPr>
            <a:normAutofit/>
          </a:bodyPr>
          <a:lstStyle/>
          <a:p>
            <a:pPr lvl="0" algn="l">
              <a:defRPr/>
            </a:pPr>
            <a:endParaRPr lang="en-IN" dirty="0"/>
          </a:p>
          <a:p>
            <a:pPr lvl="0" algn="l">
              <a:defRPr/>
            </a:pPr>
            <a:r>
              <a:rPr lang="en-IN" b="1" dirty="0"/>
              <a:t>Task:</a:t>
            </a:r>
          </a:p>
          <a:p>
            <a:pPr lvl="0" algn="l">
              <a:defRPr/>
            </a:pPr>
            <a:r>
              <a:rPr lang="en-US" dirty="0"/>
              <a:t>Create a Stored Procedure to get the X-ray report of the patient, based on their name and the date of cardiac test done.</a:t>
            </a:r>
          </a:p>
        </p:txBody>
      </p:sp>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t>Lab - 10</a:t>
            </a:r>
          </a:p>
        </p:txBody>
      </p:sp>
      <p:sp>
        <p:nvSpPr>
          <p:cNvPr id="6" name="TextBox 5">
            <a:extLst>
              <a:ext uri="{FF2B5EF4-FFF2-40B4-BE49-F238E27FC236}">
                <a16:creationId xmlns:a16="http://schemas.microsoft.com/office/drawing/2014/main" id="{00301A45-806D-4E36-8F93-8A2AC000AEA0}"/>
              </a:ext>
            </a:extLst>
          </p:cNvPr>
          <p:cNvSpPr txBox="1"/>
          <p:nvPr/>
        </p:nvSpPr>
        <p:spPr>
          <a:xfrm>
            <a:off x="0" y="132735"/>
            <a:ext cx="2389239" cy="543540"/>
          </a:xfrm>
          <a:prstGeom prst="rect">
            <a:avLst/>
          </a:prstGeom>
          <a:solidFill>
            <a:schemeClr val="bg1"/>
          </a:solidFill>
        </p:spPr>
        <p:txBody>
          <a:bodyPr wrap="square" rtlCol="0">
            <a:spAutoFit/>
          </a:bodyPr>
          <a:lstStyle/>
          <a:p>
            <a:endParaRPr lang="en-US" dirty="0"/>
          </a:p>
        </p:txBody>
      </p:sp>
      <p:sp>
        <p:nvSpPr>
          <p:cNvPr id="7" name="Title 11">
            <a:extLst>
              <a:ext uri="{FF2B5EF4-FFF2-40B4-BE49-F238E27FC236}">
                <a16:creationId xmlns:a16="http://schemas.microsoft.com/office/drawing/2014/main" id="{49E8E4BB-29B2-45D8-AC57-3212CDF9717D}"/>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dirty="0"/>
              <a:t>PL/SQL-Procedures</a:t>
            </a:r>
          </a:p>
        </p:txBody>
      </p:sp>
    </p:spTree>
    <p:extLst>
      <p:ext uri="{BB962C8B-B14F-4D97-AF65-F5344CB8AC3E}">
        <p14:creationId xmlns:p14="http://schemas.microsoft.com/office/powerpoint/2010/main" val="1747767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96186-414D-4FAE-B79A-852E5295AA36}"/>
              </a:ext>
            </a:extLst>
          </p:cNvPr>
          <p:cNvSpPr>
            <a:spLocks noGrp="1"/>
          </p:cNvSpPr>
          <p:nvPr>
            <p:ph type="title"/>
          </p:nvPr>
        </p:nvSpPr>
        <p:spPr/>
        <p:txBody>
          <a:bodyPr/>
          <a:lstStyle/>
          <a:p>
            <a:pPr algn="l"/>
            <a:r>
              <a:rPr lang="en-US" sz="3000" dirty="0"/>
              <a:t>PL/SQL - Functions</a:t>
            </a:r>
          </a:p>
        </p:txBody>
      </p:sp>
      <p:sp>
        <p:nvSpPr>
          <p:cNvPr id="4" name="Text Placeholder 3">
            <a:extLst>
              <a:ext uri="{FF2B5EF4-FFF2-40B4-BE49-F238E27FC236}">
                <a16:creationId xmlns:a16="http://schemas.microsoft.com/office/drawing/2014/main" id="{D8663D5D-4A78-40D1-85C5-670AF448FA8B}"/>
              </a:ext>
            </a:extLst>
          </p:cNvPr>
          <p:cNvSpPr>
            <a:spLocks noGrp="1"/>
          </p:cNvSpPr>
          <p:nvPr>
            <p:ph type="body" sz="quarter" idx="13"/>
          </p:nvPr>
        </p:nvSpPr>
        <p:spPr/>
        <p:txBody>
          <a:bodyPr>
            <a:normAutofit fontScale="92500" lnSpcReduction="10000"/>
          </a:bodyPr>
          <a:lstStyle/>
          <a:p>
            <a:r>
              <a:rPr lang="fr-FR" sz="1800" dirty="0"/>
              <a:t>DATABASE ESSENTIALS</a:t>
            </a:r>
            <a:endParaRPr lang="en-US" sz="1800" dirty="0"/>
          </a:p>
          <a:p>
            <a:endParaRPr lang="en-US" dirty="0">
              <a:cs typeface="Calibri"/>
            </a:endParaRPr>
          </a:p>
          <a:p>
            <a:endParaRPr lang="en-US" dirty="0"/>
          </a:p>
        </p:txBody>
      </p:sp>
      <p:sp>
        <p:nvSpPr>
          <p:cNvPr id="5" name="Rectangle 4">
            <a:extLst>
              <a:ext uri="{FF2B5EF4-FFF2-40B4-BE49-F238E27FC236}">
                <a16:creationId xmlns:a16="http://schemas.microsoft.com/office/drawing/2014/main" id="{43A53C98-679E-4836-A196-DCC33D9C00C0}"/>
              </a:ext>
            </a:extLst>
          </p:cNvPr>
          <p:cNvSpPr/>
          <p:nvPr/>
        </p:nvSpPr>
        <p:spPr>
          <a:xfrm>
            <a:off x="1654073" y="2967335"/>
            <a:ext cx="8883853" cy="923330"/>
          </a:xfrm>
          <a:prstGeom prst="rect">
            <a:avLst/>
          </a:prstGeom>
        </p:spPr>
        <p:txBody>
          <a:bodyPr wrap="square">
            <a:spAutoFit/>
          </a:bodyPr>
          <a:lstStyle/>
          <a:p>
            <a:pPr lvl="0" algn="ctr">
              <a:defRPr/>
            </a:pPr>
            <a:r>
              <a:rPr lang="en-IN" sz="5400" b="1" dirty="0">
                <a:solidFill>
                  <a:srgbClr val="00B0F0"/>
                </a:solidFill>
                <a:latin typeface="Segoe UI" panose="020B0502040204020203" pitchFamily="34" charset="0"/>
              </a:rPr>
              <a:t>Functions</a:t>
            </a:r>
            <a:endParaRPr kumimoji="0" lang="en-IN" sz="5400" b="1" i="0" u="none" strike="noStrike" kern="1200" cap="none" spc="0" normalizeH="0" baseline="0" noProof="0" dirty="0">
              <a:ln>
                <a:noFill/>
              </a:ln>
              <a:solidFill>
                <a:srgbClr val="00B0F0"/>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3570099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pPr algn="l"/>
            <a:r>
              <a:rPr lang="en-US" b="1" i="0" dirty="0">
                <a:solidFill>
                  <a:srgbClr val="39A5E3"/>
                </a:solidFill>
                <a:effectLst/>
              </a:rPr>
              <a:t>Create a PL/SQL Function</a:t>
            </a:r>
          </a:p>
        </p:txBody>
      </p:sp>
      <p:sp>
        <p:nvSpPr>
          <p:cNvPr id="6" name="TextBox 5">
            <a:extLst>
              <a:ext uri="{FF2B5EF4-FFF2-40B4-BE49-F238E27FC236}">
                <a16:creationId xmlns:a16="http://schemas.microsoft.com/office/drawing/2014/main" id="{00301A45-806D-4E36-8F93-8A2AC000AEA0}"/>
              </a:ext>
            </a:extLst>
          </p:cNvPr>
          <p:cNvSpPr txBox="1"/>
          <p:nvPr/>
        </p:nvSpPr>
        <p:spPr>
          <a:xfrm>
            <a:off x="0" y="132735"/>
            <a:ext cx="2389239" cy="543540"/>
          </a:xfrm>
          <a:prstGeom prst="rect">
            <a:avLst/>
          </a:prstGeom>
          <a:solidFill>
            <a:schemeClr val="bg1"/>
          </a:solidFill>
        </p:spPr>
        <p:txBody>
          <a:bodyPr wrap="square" rtlCol="0">
            <a:spAutoFit/>
          </a:bodyPr>
          <a:lstStyle/>
          <a:p>
            <a:endParaRPr lang="en-US" dirty="0"/>
          </a:p>
        </p:txBody>
      </p:sp>
      <p:sp>
        <p:nvSpPr>
          <p:cNvPr id="7" name="Title 11">
            <a:extLst>
              <a:ext uri="{FF2B5EF4-FFF2-40B4-BE49-F238E27FC236}">
                <a16:creationId xmlns:a16="http://schemas.microsoft.com/office/drawing/2014/main" id="{49E8E4BB-29B2-45D8-AC57-3212CDF9717D}"/>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dirty="0"/>
              <a:t>PL/SQL - Functions</a:t>
            </a:r>
          </a:p>
        </p:txBody>
      </p:sp>
      <p:sp>
        <p:nvSpPr>
          <p:cNvPr id="8" name="Text Placeholder 4">
            <a:extLst>
              <a:ext uri="{FF2B5EF4-FFF2-40B4-BE49-F238E27FC236}">
                <a16:creationId xmlns:a16="http://schemas.microsoft.com/office/drawing/2014/main" id="{D740713A-8521-4E5C-A96F-4435B4793DE6}"/>
              </a:ext>
            </a:extLst>
          </p:cNvPr>
          <p:cNvSpPr txBox="1">
            <a:spLocks/>
          </p:cNvSpPr>
          <p:nvPr/>
        </p:nvSpPr>
        <p:spPr>
          <a:xfrm>
            <a:off x="114300" y="1275734"/>
            <a:ext cx="11575952" cy="7500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accent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000" b="0" i="0" dirty="0">
                <a:solidFill>
                  <a:srgbClr val="000000"/>
                </a:solidFill>
                <a:effectLst/>
              </a:rPr>
              <a:t>Similar to a </a:t>
            </a:r>
            <a:r>
              <a:rPr lang="en-US" sz="2000" b="0" i="0" u="none" strike="noStrike" dirty="0">
                <a:effectLst/>
              </a:rPr>
              <a:t>procedure</a:t>
            </a:r>
            <a:r>
              <a:rPr lang="en-US" sz="2000" b="0" i="0" dirty="0">
                <a:solidFill>
                  <a:srgbClr val="000000"/>
                </a:solidFill>
                <a:effectLst/>
              </a:rPr>
              <a:t>, a PL/SQL function is a reusable program unit stored as a schema object in the MySQL Database. The following illustrates the syntax for creating a function:</a:t>
            </a:r>
            <a:endParaRPr lang="en-US" sz="2800" b="0" i="0" dirty="0">
              <a:solidFill>
                <a:srgbClr val="333333"/>
              </a:solidFill>
              <a:effectLst/>
            </a:endParaRPr>
          </a:p>
        </p:txBody>
      </p:sp>
      <p:sp>
        <p:nvSpPr>
          <p:cNvPr id="9" name="Text Placeholder 4">
            <a:extLst>
              <a:ext uri="{FF2B5EF4-FFF2-40B4-BE49-F238E27FC236}">
                <a16:creationId xmlns:a16="http://schemas.microsoft.com/office/drawing/2014/main" id="{D2004B9C-C8C3-43D3-8BA8-5E5AF18A7A42}"/>
              </a:ext>
            </a:extLst>
          </p:cNvPr>
          <p:cNvSpPr txBox="1">
            <a:spLocks/>
          </p:cNvSpPr>
          <p:nvPr/>
        </p:nvSpPr>
        <p:spPr>
          <a:xfrm>
            <a:off x="308024" y="2058468"/>
            <a:ext cx="11575952" cy="4189753"/>
          </a:xfrm>
          <a:prstGeom prst="rect">
            <a:avLst/>
          </a:prstGeom>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accent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000" b="0" i="0" dirty="0">
                <a:solidFill>
                  <a:srgbClr val="000000"/>
                </a:solidFill>
                <a:effectLst/>
              </a:rPr>
              <a:t>CREATE [OR REPLACE] FUNCTION </a:t>
            </a:r>
            <a:r>
              <a:rPr lang="en-US" sz="2000" b="0" i="0" dirty="0" err="1">
                <a:solidFill>
                  <a:srgbClr val="000000"/>
                </a:solidFill>
                <a:effectLst/>
              </a:rPr>
              <a:t>function_name</a:t>
            </a:r>
            <a:r>
              <a:rPr lang="en-US" sz="2000" b="0" i="0" dirty="0">
                <a:solidFill>
                  <a:srgbClr val="000000"/>
                </a:solidFill>
                <a:effectLst/>
              </a:rPr>
              <a:t> (</a:t>
            </a:r>
            <a:r>
              <a:rPr lang="en-US" sz="2000" b="0" i="0" dirty="0" err="1">
                <a:solidFill>
                  <a:srgbClr val="000000"/>
                </a:solidFill>
                <a:effectLst/>
              </a:rPr>
              <a:t>parameter_list</a:t>
            </a:r>
            <a:r>
              <a:rPr lang="en-US" sz="2000" b="0" i="0" dirty="0">
                <a:solidFill>
                  <a:srgbClr val="000000"/>
                </a:solidFill>
                <a:effectLst/>
              </a:rPr>
              <a:t>)</a:t>
            </a:r>
          </a:p>
          <a:p>
            <a:pPr algn="l"/>
            <a:r>
              <a:rPr lang="en-US" sz="2000" b="0" i="0" dirty="0">
                <a:solidFill>
                  <a:srgbClr val="000000"/>
                </a:solidFill>
                <a:effectLst/>
              </a:rPr>
              <a:t>    RETURN </a:t>
            </a:r>
            <a:r>
              <a:rPr lang="en-US" sz="2000" b="0" i="0" dirty="0" err="1">
                <a:solidFill>
                  <a:srgbClr val="000000"/>
                </a:solidFill>
                <a:effectLst/>
              </a:rPr>
              <a:t>return_type</a:t>
            </a:r>
            <a:endParaRPr lang="en-US" sz="2000" b="0" i="0" dirty="0">
              <a:solidFill>
                <a:srgbClr val="000000"/>
              </a:solidFill>
              <a:effectLst/>
            </a:endParaRPr>
          </a:p>
          <a:p>
            <a:pPr algn="l"/>
            <a:r>
              <a:rPr lang="en-US" sz="2000" b="0" i="0" dirty="0">
                <a:solidFill>
                  <a:srgbClr val="000000"/>
                </a:solidFill>
                <a:effectLst/>
              </a:rPr>
              <a:t>IS</a:t>
            </a:r>
          </a:p>
          <a:p>
            <a:pPr algn="l"/>
            <a:endParaRPr lang="en-US" sz="2000" b="0" dirty="0">
              <a:solidFill>
                <a:srgbClr val="000000"/>
              </a:solidFill>
            </a:endParaRPr>
          </a:p>
          <a:p>
            <a:pPr algn="l"/>
            <a:r>
              <a:rPr lang="en-US" sz="2000" b="0" i="0" dirty="0">
                <a:solidFill>
                  <a:srgbClr val="000000"/>
                </a:solidFill>
                <a:effectLst/>
                <a:latin typeface="-apple-system"/>
              </a:rPr>
              <a:t>[declarative section]</a:t>
            </a:r>
          </a:p>
          <a:p>
            <a:pPr algn="l"/>
            <a:r>
              <a:rPr lang="en-US" sz="2000" b="0" i="0" dirty="0">
                <a:solidFill>
                  <a:srgbClr val="000000"/>
                </a:solidFill>
                <a:effectLst/>
                <a:latin typeface="-apple-system"/>
              </a:rPr>
              <a:t>BEGIN</a:t>
            </a:r>
          </a:p>
          <a:p>
            <a:pPr algn="l"/>
            <a:r>
              <a:rPr lang="en-US" sz="2000" b="0" i="0" dirty="0">
                <a:solidFill>
                  <a:srgbClr val="000000"/>
                </a:solidFill>
                <a:effectLst/>
                <a:latin typeface="-apple-system"/>
              </a:rPr>
              <a:t>[executable section]</a:t>
            </a:r>
          </a:p>
          <a:p>
            <a:pPr algn="l"/>
            <a:r>
              <a:rPr lang="en-US" sz="2000" b="0" i="0" dirty="0">
                <a:solidFill>
                  <a:srgbClr val="000000"/>
                </a:solidFill>
                <a:effectLst/>
                <a:latin typeface="-apple-system"/>
              </a:rPr>
              <a:t>[EXCEPTION]</a:t>
            </a:r>
          </a:p>
          <a:p>
            <a:pPr algn="l"/>
            <a:r>
              <a:rPr lang="en-US" sz="2000" b="0" i="0" dirty="0">
                <a:solidFill>
                  <a:srgbClr val="000000"/>
                </a:solidFill>
                <a:effectLst/>
                <a:latin typeface="-apple-system"/>
              </a:rPr>
              <a:t>[exception-handling section]</a:t>
            </a:r>
          </a:p>
          <a:p>
            <a:pPr algn="l"/>
            <a:r>
              <a:rPr lang="en-US" sz="2000" b="0" i="0" dirty="0">
                <a:solidFill>
                  <a:srgbClr val="000000"/>
                </a:solidFill>
                <a:effectLst/>
                <a:latin typeface="-apple-system"/>
              </a:rPr>
              <a:t>END;</a:t>
            </a:r>
          </a:p>
          <a:p>
            <a:pPr algn="l"/>
            <a:endParaRPr lang="en-US" sz="2800" b="0" i="0" dirty="0">
              <a:solidFill>
                <a:srgbClr val="333333"/>
              </a:solidFill>
              <a:effectLst/>
            </a:endParaRPr>
          </a:p>
        </p:txBody>
      </p:sp>
    </p:spTree>
    <p:extLst>
      <p:ext uri="{BB962C8B-B14F-4D97-AF65-F5344CB8AC3E}">
        <p14:creationId xmlns:p14="http://schemas.microsoft.com/office/powerpoint/2010/main" val="23698591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C903-7CAC-4A8D-9A24-F48E4AEC8A55}"/>
              </a:ext>
            </a:extLst>
          </p:cNvPr>
          <p:cNvSpPr>
            <a:spLocks noGrp="1"/>
          </p:cNvSpPr>
          <p:nvPr>
            <p:ph type="ctrTitle"/>
          </p:nvPr>
        </p:nvSpPr>
        <p:spPr>
          <a:xfrm>
            <a:off x="114300" y="1389063"/>
            <a:ext cx="11868150" cy="1232614"/>
          </a:xfrm>
        </p:spPr>
        <p:txBody>
          <a:bodyPr anchor="t"/>
          <a:lstStyle/>
          <a:p>
            <a:pPr algn="l"/>
            <a:r>
              <a:rPr lang="en-US" sz="2200" dirty="0">
                <a:solidFill>
                  <a:schemeClr val="tx1"/>
                </a:solidFill>
                <a:ea typeface="+mn-ea"/>
              </a:rPr>
              <a:t>The admin of the hospital want to see the total number of patients who are predicted to have a heart attack and also those who are not in the application. Also this would help to create an analytics to measure the efficiency of the </a:t>
            </a:r>
            <a:r>
              <a:rPr lang="en-US" sz="2200" dirty="0" err="1">
                <a:solidFill>
                  <a:schemeClr val="tx1"/>
                </a:solidFill>
                <a:ea typeface="+mn-ea"/>
              </a:rPr>
              <a:t>HeartiHealth</a:t>
            </a:r>
            <a:r>
              <a:rPr lang="en-US" sz="2200" dirty="0">
                <a:solidFill>
                  <a:schemeClr val="tx1"/>
                </a:solidFill>
                <a:ea typeface="+mn-ea"/>
              </a:rPr>
              <a:t> Application.</a:t>
            </a:r>
          </a:p>
        </p:txBody>
      </p:sp>
      <p:sp>
        <p:nvSpPr>
          <p:cNvPr id="3" name="Subtitle 2">
            <a:extLst>
              <a:ext uri="{FF2B5EF4-FFF2-40B4-BE49-F238E27FC236}">
                <a16:creationId xmlns:a16="http://schemas.microsoft.com/office/drawing/2014/main" id="{34067AA8-A149-44AC-ADA9-400BC190FA37}"/>
              </a:ext>
            </a:extLst>
          </p:cNvPr>
          <p:cNvSpPr>
            <a:spLocks noGrp="1"/>
          </p:cNvSpPr>
          <p:nvPr>
            <p:ph type="subTitle" idx="1"/>
          </p:nvPr>
        </p:nvSpPr>
        <p:spPr>
          <a:xfrm>
            <a:off x="114299" y="2365514"/>
            <a:ext cx="11868149" cy="3356860"/>
          </a:xfrm>
        </p:spPr>
        <p:txBody>
          <a:bodyPr>
            <a:normAutofit/>
          </a:bodyPr>
          <a:lstStyle/>
          <a:p>
            <a:pPr lvl="0" algn="l">
              <a:defRPr/>
            </a:pPr>
            <a:endParaRPr lang="en-IN" dirty="0"/>
          </a:p>
          <a:p>
            <a:pPr lvl="0" algn="l">
              <a:defRPr/>
            </a:pPr>
            <a:r>
              <a:rPr lang="en-IN" b="1" dirty="0"/>
              <a:t>Task:</a:t>
            </a:r>
          </a:p>
          <a:p>
            <a:pPr lvl="0" algn="l">
              <a:defRPr/>
            </a:pPr>
            <a:r>
              <a:rPr lang="en-US" dirty="0"/>
              <a:t>Create a Function which would provide the count of the patients based on the data stored in the database. Pass the parameter to get count of patients who are predicted or who are safe from getting a heart attack.</a:t>
            </a:r>
          </a:p>
        </p:txBody>
      </p:sp>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t>Lab - 11</a:t>
            </a:r>
          </a:p>
        </p:txBody>
      </p:sp>
      <p:sp>
        <p:nvSpPr>
          <p:cNvPr id="6" name="TextBox 5">
            <a:extLst>
              <a:ext uri="{FF2B5EF4-FFF2-40B4-BE49-F238E27FC236}">
                <a16:creationId xmlns:a16="http://schemas.microsoft.com/office/drawing/2014/main" id="{00301A45-806D-4E36-8F93-8A2AC000AEA0}"/>
              </a:ext>
            </a:extLst>
          </p:cNvPr>
          <p:cNvSpPr txBox="1"/>
          <p:nvPr/>
        </p:nvSpPr>
        <p:spPr>
          <a:xfrm>
            <a:off x="0" y="132735"/>
            <a:ext cx="2389239" cy="543540"/>
          </a:xfrm>
          <a:prstGeom prst="rect">
            <a:avLst/>
          </a:prstGeom>
          <a:solidFill>
            <a:schemeClr val="bg1"/>
          </a:solidFill>
        </p:spPr>
        <p:txBody>
          <a:bodyPr wrap="square" rtlCol="0">
            <a:spAutoFit/>
          </a:bodyPr>
          <a:lstStyle/>
          <a:p>
            <a:endParaRPr lang="en-US" dirty="0"/>
          </a:p>
        </p:txBody>
      </p:sp>
      <p:sp>
        <p:nvSpPr>
          <p:cNvPr id="7" name="Title 11">
            <a:extLst>
              <a:ext uri="{FF2B5EF4-FFF2-40B4-BE49-F238E27FC236}">
                <a16:creationId xmlns:a16="http://schemas.microsoft.com/office/drawing/2014/main" id="{49E8E4BB-29B2-45D8-AC57-3212CDF9717D}"/>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dirty="0"/>
              <a:t>PL/SQL - Functions</a:t>
            </a:r>
          </a:p>
        </p:txBody>
      </p:sp>
    </p:spTree>
    <p:extLst>
      <p:ext uri="{BB962C8B-B14F-4D97-AF65-F5344CB8AC3E}">
        <p14:creationId xmlns:p14="http://schemas.microsoft.com/office/powerpoint/2010/main" val="41166586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96186-414D-4FAE-B79A-852E5295AA36}"/>
              </a:ext>
            </a:extLst>
          </p:cNvPr>
          <p:cNvSpPr>
            <a:spLocks noGrp="1"/>
          </p:cNvSpPr>
          <p:nvPr>
            <p:ph type="title"/>
          </p:nvPr>
        </p:nvSpPr>
        <p:spPr/>
        <p:txBody>
          <a:bodyPr/>
          <a:lstStyle/>
          <a:p>
            <a:pPr algn="l"/>
            <a:r>
              <a:rPr lang="en-US" sz="3000" dirty="0"/>
              <a:t>PL/SQL -  Cursors</a:t>
            </a:r>
          </a:p>
        </p:txBody>
      </p:sp>
      <p:sp>
        <p:nvSpPr>
          <p:cNvPr id="4" name="Text Placeholder 3">
            <a:extLst>
              <a:ext uri="{FF2B5EF4-FFF2-40B4-BE49-F238E27FC236}">
                <a16:creationId xmlns:a16="http://schemas.microsoft.com/office/drawing/2014/main" id="{D8663D5D-4A78-40D1-85C5-670AF448FA8B}"/>
              </a:ext>
            </a:extLst>
          </p:cNvPr>
          <p:cNvSpPr>
            <a:spLocks noGrp="1"/>
          </p:cNvSpPr>
          <p:nvPr>
            <p:ph type="body" sz="quarter" idx="13"/>
          </p:nvPr>
        </p:nvSpPr>
        <p:spPr/>
        <p:txBody>
          <a:bodyPr>
            <a:normAutofit fontScale="92500" lnSpcReduction="10000"/>
          </a:bodyPr>
          <a:lstStyle/>
          <a:p>
            <a:r>
              <a:rPr lang="fr-FR" sz="1800" dirty="0"/>
              <a:t>DATABASE ESSENTIALS</a:t>
            </a:r>
            <a:endParaRPr lang="en-US" sz="1800" dirty="0"/>
          </a:p>
          <a:p>
            <a:endParaRPr lang="en-US" dirty="0">
              <a:cs typeface="Calibri"/>
            </a:endParaRPr>
          </a:p>
          <a:p>
            <a:endParaRPr lang="en-US" dirty="0"/>
          </a:p>
        </p:txBody>
      </p:sp>
      <p:sp>
        <p:nvSpPr>
          <p:cNvPr id="5" name="Rectangle 4">
            <a:extLst>
              <a:ext uri="{FF2B5EF4-FFF2-40B4-BE49-F238E27FC236}">
                <a16:creationId xmlns:a16="http://schemas.microsoft.com/office/drawing/2014/main" id="{43A53C98-679E-4836-A196-DCC33D9C00C0}"/>
              </a:ext>
            </a:extLst>
          </p:cNvPr>
          <p:cNvSpPr/>
          <p:nvPr/>
        </p:nvSpPr>
        <p:spPr>
          <a:xfrm>
            <a:off x="1654073" y="2967335"/>
            <a:ext cx="8883853" cy="923330"/>
          </a:xfrm>
          <a:prstGeom prst="rect">
            <a:avLst/>
          </a:prstGeom>
        </p:spPr>
        <p:txBody>
          <a:bodyPr wrap="square">
            <a:spAutoFit/>
          </a:bodyPr>
          <a:lstStyle/>
          <a:p>
            <a:pPr lvl="0" algn="ctr">
              <a:defRPr/>
            </a:pPr>
            <a:r>
              <a:rPr lang="en-IN" sz="5400" b="1" dirty="0">
                <a:solidFill>
                  <a:srgbClr val="00B0F0"/>
                </a:solidFill>
                <a:latin typeface="Segoe UI" panose="020B0502040204020203" pitchFamily="34" charset="0"/>
              </a:rPr>
              <a:t>Cursors</a:t>
            </a:r>
            <a:endParaRPr kumimoji="0" lang="en-IN" sz="5400" b="1" i="0" u="none" strike="noStrike" kern="1200" cap="none" spc="0" normalizeH="0" baseline="0" noProof="0" dirty="0">
              <a:ln>
                <a:noFill/>
              </a:ln>
              <a:solidFill>
                <a:srgbClr val="00B0F0"/>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8868673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pPr algn="l"/>
            <a:r>
              <a:rPr lang="en-US" b="1" i="0" dirty="0">
                <a:solidFill>
                  <a:srgbClr val="39A5E3"/>
                </a:solidFill>
                <a:effectLst/>
              </a:rPr>
              <a:t>Create a PL/SQL Function</a:t>
            </a:r>
          </a:p>
        </p:txBody>
      </p:sp>
      <p:sp>
        <p:nvSpPr>
          <p:cNvPr id="6" name="TextBox 5">
            <a:extLst>
              <a:ext uri="{FF2B5EF4-FFF2-40B4-BE49-F238E27FC236}">
                <a16:creationId xmlns:a16="http://schemas.microsoft.com/office/drawing/2014/main" id="{00301A45-806D-4E36-8F93-8A2AC000AEA0}"/>
              </a:ext>
            </a:extLst>
          </p:cNvPr>
          <p:cNvSpPr txBox="1"/>
          <p:nvPr/>
        </p:nvSpPr>
        <p:spPr>
          <a:xfrm>
            <a:off x="0" y="132735"/>
            <a:ext cx="2389239" cy="543540"/>
          </a:xfrm>
          <a:prstGeom prst="rect">
            <a:avLst/>
          </a:prstGeom>
          <a:solidFill>
            <a:schemeClr val="bg1"/>
          </a:solidFill>
        </p:spPr>
        <p:txBody>
          <a:bodyPr wrap="square" rtlCol="0">
            <a:spAutoFit/>
          </a:bodyPr>
          <a:lstStyle/>
          <a:p>
            <a:endParaRPr lang="en-US" dirty="0"/>
          </a:p>
        </p:txBody>
      </p:sp>
      <p:sp>
        <p:nvSpPr>
          <p:cNvPr id="7" name="Title 11">
            <a:extLst>
              <a:ext uri="{FF2B5EF4-FFF2-40B4-BE49-F238E27FC236}">
                <a16:creationId xmlns:a16="http://schemas.microsoft.com/office/drawing/2014/main" id="{49E8E4BB-29B2-45D8-AC57-3212CDF9717D}"/>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dirty="0"/>
              <a:t>PL/SQL -  Cursors</a:t>
            </a:r>
          </a:p>
        </p:txBody>
      </p:sp>
      <p:sp>
        <p:nvSpPr>
          <p:cNvPr id="8" name="Text Placeholder 4">
            <a:extLst>
              <a:ext uri="{FF2B5EF4-FFF2-40B4-BE49-F238E27FC236}">
                <a16:creationId xmlns:a16="http://schemas.microsoft.com/office/drawing/2014/main" id="{D740713A-8521-4E5C-A96F-4435B4793DE6}"/>
              </a:ext>
            </a:extLst>
          </p:cNvPr>
          <p:cNvSpPr txBox="1">
            <a:spLocks/>
          </p:cNvSpPr>
          <p:nvPr/>
        </p:nvSpPr>
        <p:spPr>
          <a:xfrm>
            <a:off x="114300" y="1275734"/>
            <a:ext cx="11575952" cy="118397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accent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b="0" i="0" dirty="0">
                <a:solidFill>
                  <a:srgbClr val="000000"/>
                </a:solidFill>
                <a:effectLst/>
                <a:cs typeface="Arial" panose="020B0604020202020204" pitchFamily="34" charset="0"/>
              </a:rPr>
              <a:t>MySQL creates a memory area, known as the context area, for processing an SQL statement, which contains all the information needed for processing the statement; for example, the number of rows processed, etc.</a:t>
            </a:r>
          </a:p>
          <a:p>
            <a:pPr marL="285750" indent="-285750" algn="l">
              <a:buFont typeface="Wingdings" panose="05000000000000000000" pitchFamily="2" charset="2"/>
              <a:buChar char="§"/>
            </a:pPr>
            <a:r>
              <a:rPr lang="en-US" sz="1800" b="0" i="0" dirty="0">
                <a:solidFill>
                  <a:srgbClr val="000000"/>
                </a:solidFill>
                <a:effectLst/>
                <a:cs typeface="Arial" panose="020B0604020202020204" pitchFamily="34" charset="0"/>
              </a:rPr>
              <a:t>A </a:t>
            </a:r>
            <a:r>
              <a:rPr lang="en-US" sz="1800" b="1" i="0" dirty="0">
                <a:solidFill>
                  <a:srgbClr val="000000"/>
                </a:solidFill>
                <a:effectLst/>
                <a:cs typeface="Arial" panose="020B0604020202020204" pitchFamily="34" charset="0"/>
              </a:rPr>
              <a:t>cursor</a:t>
            </a:r>
            <a:r>
              <a:rPr lang="en-US" sz="1800" b="0" i="0" dirty="0">
                <a:solidFill>
                  <a:srgbClr val="000000"/>
                </a:solidFill>
                <a:effectLst/>
                <a:cs typeface="Arial" panose="020B0604020202020204" pitchFamily="34" charset="0"/>
              </a:rPr>
              <a:t> is a pointer to this context area. PL/SQL controls the context area through a cursor. </a:t>
            </a:r>
          </a:p>
          <a:p>
            <a:pPr marL="285750" indent="-285750" algn="l">
              <a:buFont typeface="Wingdings" panose="05000000000000000000" pitchFamily="2" charset="2"/>
              <a:buChar char="§"/>
            </a:pPr>
            <a:r>
              <a:rPr lang="en-US" sz="1800" b="0" i="0" dirty="0">
                <a:solidFill>
                  <a:srgbClr val="000000"/>
                </a:solidFill>
                <a:effectLst/>
                <a:cs typeface="Arial" panose="020B0604020202020204" pitchFamily="34" charset="0"/>
              </a:rPr>
              <a:t>A cursor holds the rows (one or more) returned by a SQL statement. </a:t>
            </a:r>
          </a:p>
          <a:p>
            <a:pPr marL="285750" indent="-285750" algn="l">
              <a:buFont typeface="Wingdings" panose="05000000000000000000" pitchFamily="2" charset="2"/>
              <a:buChar char="§"/>
            </a:pPr>
            <a:r>
              <a:rPr lang="en-US" sz="1800" b="0" i="0" dirty="0">
                <a:solidFill>
                  <a:srgbClr val="000000"/>
                </a:solidFill>
                <a:effectLst/>
                <a:cs typeface="Arial" panose="020B0604020202020204" pitchFamily="34" charset="0"/>
              </a:rPr>
              <a:t>The set of rows the cursor holds is referred to as the </a:t>
            </a:r>
            <a:r>
              <a:rPr lang="en-US" sz="1800" b="1" i="0" dirty="0">
                <a:solidFill>
                  <a:srgbClr val="000000"/>
                </a:solidFill>
                <a:effectLst/>
                <a:cs typeface="Arial" panose="020B0604020202020204" pitchFamily="34" charset="0"/>
              </a:rPr>
              <a:t>active set</a:t>
            </a:r>
            <a:r>
              <a:rPr lang="en-US" sz="1800" b="0" i="0" dirty="0">
                <a:solidFill>
                  <a:srgbClr val="000000"/>
                </a:solidFill>
                <a:effectLst/>
                <a:cs typeface="Arial" panose="020B0604020202020204" pitchFamily="34" charset="0"/>
              </a:rPr>
              <a:t>.</a:t>
            </a:r>
            <a:endParaRPr lang="en-US" sz="3200" b="0" i="0" dirty="0">
              <a:solidFill>
                <a:srgbClr val="333333"/>
              </a:solidFill>
              <a:effectLst/>
              <a:cs typeface="Arial" panose="020B0604020202020204" pitchFamily="34" charset="0"/>
            </a:endParaRPr>
          </a:p>
        </p:txBody>
      </p:sp>
      <p:sp>
        <p:nvSpPr>
          <p:cNvPr id="9" name="Text Placeholder 4">
            <a:extLst>
              <a:ext uri="{FF2B5EF4-FFF2-40B4-BE49-F238E27FC236}">
                <a16:creationId xmlns:a16="http://schemas.microsoft.com/office/drawing/2014/main" id="{D2004B9C-C8C3-43D3-8BA8-5E5AF18A7A42}"/>
              </a:ext>
            </a:extLst>
          </p:cNvPr>
          <p:cNvSpPr txBox="1">
            <a:spLocks/>
          </p:cNvSpPr>
          <p:nvPr/>
        </p:nvSpPr>
        <p:spPr>
          <a:xfrm>
            <a:off x="308024" y="3602289"/>
            <a:ext cx="11575952" cy="46156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accent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000" b="0" i="0" dirty="0">
                <a:solidFill>
                  <a:srgbClr val="000000"/>
                </a:solidFill>
                <a:effectLst/>
              </a:rPr>
              <a:t>Synta</a:t>
            </a:r>
            <a:r>
              <a:rPr lang="en-US" sz="2000" b="0" dirty="0">
                <a:solidFill>
                  <a:srgbClr val="000000"/>
                </a:solidFill>
              </a:rPr>
              <a:t>x of cursor</a:t>
            </a:r>
            <a:endParaRPr lang="en-US" sz="2800" b="0" i="0" dirty="0">
              <a:solidFill>
                <a:srgbClr val="333333"/>
              </a:solidFill>
              <a:effectLst/>
            </a:endParaRPr>
          </a:p>
        </p:txBody>
      </p:sp>
      <p:pic>
        <p:nvPicPr>
          <p:cNvPr id="11" name="Picture 10">
            <a:extLst>
              <a:ext uri="{FF2B5EF4-FFF2-40B4-BE49-F238E27FC236}">
                <a16:creationId xmlns:a16="http://schemas.microsoft.com/office/drawing/2014/main" id="{479391CA-F7B7-4DEC-A1ED-685F3C09FC10}"/>
              </a:ext>
            </a:extLst>
          </p:cNvPr>
          <p:cNvPicPr>
            <a:picLocks noChangeAspect="1"/>
          </p:cNvPicPr>
          <p:nvPr/>
        </p:nvPicPr>
        <p:blipFill>
          <a:blip r:embed="rId2"/>
          <a:stretch>
            <a:fillRect/>
          </a:stretch>
        </p:blipFill>
        <p:spPr>
          <a:xfrm>
            <a:off x="308024" y="4063853"/>
            <a:ext cx="6330387" cy="1171730"/>
          </a:xfrm>
          <a:prstGeom prst="rect">
            <a:avLst/>
          </a:prstGeom>
        </p:spPr>
      </p:pic>
    </p:spTree>
    <p:extLst>
      <p:ext uri="{BB962C8B-B14F-4D97-AF65-F5344CB8AC3E}">
        <p14:creationId xmlns:p14="http://schemas.microsoft.com/office/powerpoint/2010/main" val="3361596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C903-7CAC-4A8D-9A24-F48E4AEC8A55}"/>
              </a:ext>
            </a:extLst>
          </p:cNvPr>
          <p:cNvSpPr>
            <a:spLocks noGrp="1"/>
          </p:cNvSpPr>
          <p:nvPr>
            <p:ph type="ctrTitle"/>
          </p:nvPr>
        </p:nvSpPr>
        <p:spPr>
          <a:xfrm>
            <a:off x="114300" y="1389063"/>
            <a:ext cx="11868150" cy="1232614"/>
          </a:xfrm>
        </p:spPr>
        <p:txBody>
          <a:bodyPr anchor="t"/>
          <a:lstStyle/>
          <a:p>
            <a:pPr algn="l"/>
            <a:r>
              <a:rPr lang="en-US" sz="2200" dirty="0">
                <a:solidFill>
                  <a:schemeClr val="tx1"/>
                </a:solidFill>
                <a:ea typeface="+mn-ea"/>
              </a:rPr>
              <a:t>We would like to have a list of records of the patient who are more than 35 years of age. The DB Admin is facing a challenge to get the list using a Stored Procedure. Help him to solve his problem</a:t>
            </a:r>
          </a:p>
        </p:txBody>
      </p:sp>
      <p:sp>
        <p:nvSpPr>
          <p:cNvPr id="3" name="Subtitle 2">
            <a:extLst>
              <a:ext uri="{FF2B5EF4-FFF2-40B4-BE49-F238E27FC236}">
                <a16:creationId xmlns:a16="http://schemas.microsoft.com/office/drawing/2014/main" id="{34067AA8-A149-44AC-ADA9-400BC190FA37}"/>
              </a:ext>
            </a:extLst>
          </p:cNvPr>
          <p:cNvSpPr>
            <a:spLocks noGrp="1"/>
          </p:cNvSpPr>
          <p:nvPr>
            <p:ph type="subTitle" idx="1"/>
          </p:nvPr>
        </p:nvSpPr>
        <p:spPr>
          <a:xfrm>
            <a:off x="114299" y="2365514"/>
            <a:ext cx="11868149" cy="3356860"/>
          </a:xfrm>
        </p:spPr>
        <p:txBody>
          <a:bodyPr>
            <a:normAutofit/>
          </a:bodyPr>
          <a:lstStyle/>
          <a:p>
            <a:pPr lvl="0" algn="l">
              <a:defRPr/>
            </a:pPr>
            <a:endParaRPr lang="en-IN" dirty="0"/>
          </a:p>
          <a:p>
            <a:pPr lvl="0" algn="l">
              <a:defRPr/>
            </a:pPr>
            <a:r>
              <a:rPr lang="en-IN" b="1" dirty="0"/>
              <a:t>Task:</a:t>
            </a:r>
          </a:p>
          <a:p>
            <a:pPr lvl="0" algn="l">
              <a:defRPr/>
            </a:pPr>
            <a:r>
              <a:rPr lang="en-US" dirty="0"/>
              <a:t>Create a Cursor to get the list of patients whose age is greater than 35 years. Call the cursor and print the </a:t>
            </a:r>
            <a:r>
              <a:rPr lang="en-US" dirty="0" err="1"/>
              <a:t>member_id</a:t>
            </a:r>
            <a:r>
              <a:rPr lang="en-US" dirty="0"/>
              <a:t>, username, </a:t>
            </a:r>
            <a:r>
              <a:rPr lang="en-US" dirty="0" err="1"/>
              <a:t>firstname</a:t>
            </a:r>
            <a:r>
              <a:rPr lang="en-US" dirty="0"/>
              <a:t> and age.</a:t>
            </a:r>
          </a:p>
        </p:txBody>
      </p:sp>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t>Lab - 12</a:t>
            </a:r>
          </a:p>
        </p:txBody>
      </p:sp>
      <p:sp>
        <p:nvSpPr>
          <p:cNvPr id="6" name="TextBox 5">
            <a:extLst>
              <a:ext uri="{FF2B5EF4-FFF2-40B4-BE49-F238E27FC236}">
                <a16:creationId xmlns:a16="http://schemas.microsoft.com/office/drawing/2014/main" id="{00301A45-806D-4E36-8F93-8A2AC000AEA0}"/>
              </a:ext>
            </a:extLst>
          </p:cNvPr>
          <p:cNvSpPr txBox="1"/>
          <p:nvPr/>
        </p:nvSpPr>
        <p:spPr>
          <a:xfrm>
            <a:off x="0" y="132735"/>
            <a:ext cx="2389239" cy="543540"/>
          </a:xfrm>
          <a:prstGeom prst="rect">
            <a:avLst/>
          </a:prstGeom>
          <a:solidFill>
            <a:schemeClr val="bg1"/>
          </a:solidFill>
        </p:spPr>
        <p:txBody>
          <a:bodyPr wrap="square" rtlCol="0">
            <a:spAutoFit/>
          </a:bodyPr>
          <a:lstStyle/>
          <a:p>
            <a:endParaRPr lang="en-US" dirty="0"/>
          </a:p>
        </p:txBody>
      </p:sp>
      <p:sp>
        <p:nvSpPr>
          <p:cNvPr id="7" name="Title 11">
            <a:extLst>
              <a:ext uri="{FF2B5EF4-FFF2-40B4-BE49-F238E27FC236}">
                <a16:creationId xmlns:a16="http://schemas.microsoft.com/office/drawing/2014/main" id="{49E8E4BB-29B2-45D8-AC57-3212CDF9717D}"/>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dirty="0"/>
              <a:t>PL/SQL -  Cursors</a:t>
            </a:r>
          </a:p>
        </p:txBody>
      </p:sp>
    </p:spTree>
    <p:extLst>
      <p:ext uri="{BB962C8B-B14F-4D97-AF65-F5344CB8AC3E}">
        <p14:creationId xmlns:p14="http://schemas.microsoft.com/office/powerpoint/2010/main" val="22567626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4067AA8-A149-44AC-ADA9-400BC190FA37}"/>
              </a:ext>
            </a:extLst>
          </p:cNvPr>
          <p:cNvSpPr>
            <a:spLocks noGrp="1"/>
          </p:cNvSpPr>
          <p:nvPr>
            <p:ph type="subTitle" idx="1"/>
          </p:nvPr>
        </p:nvSpPr>
        <p:spPr>
          <a:xfrm>
            <a:off x="114300" y="1480522"/>
            <a:ext cx="11868149" cy="3356860"/>
          </a:xfrm>
        </p:spPr>
        <p:txBody>
          <a:bodyPr>
            <a:normAutofit lnSpcReduction="10000"/>
          </a:bodyPr>
          <a:lstStyle/>
          <a:p>
            <a:pPr lvl="0" algn="l">
              <a:defRPr/>
            </a:pPr>
            <a:endParaRPr lang="en-IN" dirty="0"/>
          </a:p>
          <a:p>
            <a:pPr lvl="0" algn="l">
              <a:defRPr/>
            </a:pPr>
            <a:r>
              <a:rPr lang="en-IN" b="1" dirty="0"/>
              <a:t>Task:</a:t>
            </a:r>
          </a:p>
          <a:p>
            <a:pPr lvl="0" algn="l">
              <a:defRPr/>
            </a:pPr>
            <a:r>
              <a:rPr lang="en-US" dirty="0"/>
              <a:t>Create a Cursor to print the list of all member within the cursor. Execute the cursor so that it print in this way:</a:t>
            </a:r>
            <a:br>
              <a:rPr lang="en-US" dirty="0"/>
            </a:br>
            <a:endParaRPr lang="en-US" dirty="0"/>
          </a:p>
          <a:p>
            <a:pPr lvl="0" algn="l">
              <a:defRPr/>
            </a:pPr>
            <a:r>
              <a:rPr lang="en-US" dirty="0"/>
              <a:t>Ex: The member name is : Rahul Sharma</a:t>
            </a:r>
          </a:p>
          <a:p>
            <a:pPr lvl="0" algn="l">
              <a:defRPr/>
            </a:pPr>
            <a:endParaRPr lang="en-US" dirty="0"/>
          </a:p>
          <a:p>
            <a:pPr lvl="0" algn="l">
              <a:defRPr/>
            </a:pPr>
            <a:r>
              <a:rPr lang="en-US" dirty="0"/>
              <a:t>&lt;Note: Do not call the cursor externally&gt;</a:t>
            </a:r>
          </a:p>
        </p:txBody>
      </p:sp>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t>Lab - 13</a:t>
            </a:r>
          </a:p>
        </p:txBody>
      </p:sp>
      <p:sp>
        <p:nvSpPr>
          <p:cNvPr id="6" name="TextBox 5">
            <a:extLst>
              <a:ext uri="{FF2B5EF4-FFF2-40B4-BE49-F238E27FC236}">
                <a16:creationId xmlns:a16="http://schemas.microsoft.com/office/drawing/2014/main" id="{00301A45-806D-4E36-8F93-8A2AC000AEA0}"/>
              </a:ext>
            </a:extLst>
          </p:cNvPr>
          <p:cNvSpPr txBox="1"/>
          <p:nvPr/>
        </p:nvSpPr>
        <p:spPr>
          <a:xfrm>
            <a:off x="0" y="132735"/>
            <a:ext cx="2389239" cy="543540"/>
          </a:xfrm>
          <a:prstGeom prst="rect">
            <a:avLst/>
          </a:prstGeom>
          <a:solidFill>
            <a:schemeClr val="bg1"/>
          </a:solidFill>
        </p:spPr>
        <p:txBody>
          <a:bodyPr wrap="square" rtlCol="0">
            <a:spAutoFit/>
          </a:bodyPr>
          <a:lstStyle/>
          <a:p>
            <a:endParaRPr lang="en-US" dirty="0"/>
          </a:p>
        </p:txBody>
      </p:sp>
      <p:sp>
        <p:nvSpPr>
          <p:cNvPr id="7" name="Title 11">
            <a:extLst>
              <a:ext uri="{FF2B5EF4-FFF2-40B4-BE49-F238E27FC236}">
                <a16:creationId xmlns:a16="http://schemas.microsoft.com/office/drawing/2014/main" id="{49E8E4BB-29B2-45D8-AC57-3212CDF9717D}"/>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dirty="0"/>
              <a:t>PL/SQL -  Cursors</a:t>
            </a:r>
          </a:p>
        </p:txBody>
      </p:sp>
    </p:spTree>
    <p:extLst>
      <p:ext uri="{BB962C8B-B14F-4D97-AF65-F5344CB8AC3E}">
        <p14:creationId xmlns:p14="http://schemas.microsoft.com/office/powerpoint/2010/main" val="23985565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96186-414D-4FAE-B79A-852E5295AA36}"/>
              </a:ext>
            </a:extLst>
          </p:cNvPr>
          <p:cNvSpPr>
            <a:spLocks noGrp="1"/>
          </p:cNvSpPr>
          <p:nvPr>
            <p:ph type="title"/>
          </p:nvPr>
        </p:nvSpPr>
        <p:spPr/>
        <p:txBody>
          <a:bodyPr/>
          <a:lstStyle/>
          <a:p>
            <a:pPr algn="l"/>
            <a:r>
              <a:rPr lang="en-US" sz="3000" dirty="0"/>
              <a:t>PL/SQL -  Cursors</a:t>
            </a:r>
          </a:p>
        </p:txBody>
      </p:sp>
      <p:sp>
        <p:nvSpPr>
          <p:cNvPr id="4" name="Text Placeholder 3">
            <a:extLst>
              <a:ext uri="{FF2B5EF4-FFF2-40B4-BE49-F238E27FC236}">
                <a16:creationId xmlns:a16="http://schemas.microsoft.com/office/drawing/2014/main" id="{D8663D5D-4A78-40D1-85C5-670AF448FA8B}"/>
              </a:ext>
            </a:extLst>
          </p:cNvPr>
          <p:cNvSpPr>
            <a:spLocks noGrp="1"/>
          </p:cNvSpPr>
          <p:nvPr>
            <p:ph type="body" sz="quarter" idx="13"/>
          </p:nvPr>
        </p:nvSpPr>
        <p:spPr/>
        <p:txBody>
          <a:bodyPr>
            <a:normAutofit fontScale="92500" lnSpcReduction="10000"/>
          </a:bodyPr>
          <a:lstStyle/>
          <a:p>
            <a:r>
              <a:rPr lang="fr-FR" sz="1800" dirty="0"/>
              <a:t>DATABASE ESSENTIALS</a:t>
            </a:r>
            <a:endParaRPr lang="en-US" sz="1800" dirty="0"/>
          </a:p>
          <a:p>
            <a:endParaRPr lang="en-US" dirty="0">
              <a:cs typeface="Calibri"/>
            </a:endParaRPr>
          </a:p>
          <a:p>
            <a:endParaRPr lang="en-US" dirty="0"/>
          </a:p>
        </p:txBody>
      </p:sp>
      <p:sp>
        <p:nvSpPr>
          <p:cNvPr id="5" name="Rectangle 4">
            <a:extLst>
              <a:ext uri="{FF2B5EF4-FFF2-40B4-BE49-F238E27FC236}">
                <a16:creationId xmlns:a16="http://schemas.microsoft.com/office/drawing/2014/main" id="{43A53C98-679E-4836-A196-DCC33D9C00C0}"/>
              </a:ext>
            </a:extLst>
          </p:cNvPr>
          <p:cNvSpPr/>
          <p:nvPr/>
        </p:nvSpPr>
        <p:spPr>
          <a:xfrm>
            <a:off x="1094936" y="2784455"/>
            <a:ext cx="10002128" cy="1754326"/>
          </a:xfrm>
          <a:prstGeom prst="rect">
            <a:avLst/>
          </a:prstGeom>
        </p:spPr>
        <p:txBody>
          <a:bodyPr wrap="square">
            <a:spAutoFit/>
          </a:bodyPr>
          <a:lstStyle/>
          <a:p>
            <a:pPr lvl="0" algn="ctr">
              <a:defRPr/>
            </a:pPr>
            <a:r>
              <a:rPr lang="en-IN" sz="5400" b="1" dirty="0">
                <a:solidFill>
                  <a:srgbClr val="00B0F0"/>
                </a:solidFill>
                <a:latin typeface="Segoe UI" panose="020B0502040204020203" pitchFamily="34" charset="0"/>
              </a:rPr>
              <a:t>Cursors with </a:t>
            </a:r>
            <a:br>
              <a:rPr lang="en-IN" sz="5400" b="1" dirty="0">
                <a:solidFill>
                  <a:srgbClr val="00B0F0"/>
                </a:solidFill>
                <a:latin typeface="Segoe UI" panose="020B0502040204020203" pitchFamily="34" charset="0"/>
              </a:rPr>
            </a:br>
            <a:r>
              <a:rPr lang="en-IN" sz="5400" b="1" dirty="0">
                <a:solidFill>
                  <a:srgbClr val="00B0F0"/>
                </a:solidFill>
                <a:latin typeface="Segoe UI" panose="020B0502040204020203" pitchFamily="34" charset="0"/>
              </a:rPr>
              <a:t>Stored Procedures </a:t>
            </a:r>
            <a:endParaRPr kumimoji="0" lang="en-IN" sz="5400" b="1" i="0" u="none" strike="noStrike" kern="1200" cap="none" spc="0" normalizeH="0" baseline="0" noProof="0" dirty="0">
              <a:ln>
                <a:noFill/>
              </a:ln>
              <a:solidFill>
                <a:srgbClr val="00B0F0"/>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41526818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C903-7CAC-4A8D-9A24-F48E4AEC8A55}"/>
              </a:ext>
            </a:extLst>
          </p:cNvPr>
          <p:cNvSpPr>
            <a:spLocks noGrp="1"/>
          </p:cNvSpPr>
          <p:nvPr>
            <p:ph type="ctrTitle"/>
          </p:nvPr>
        </p:nvSpPr>
        <p:spPr>
          <a:xfrm>
            <a:off x="114300" y="1389063"/>
            <a:ext cx="11868150" cy="1232614"/>
          </a:xfrm>
        </p:spPr>
        <p:txBody>
          <a:bodyPr anchor="t"/>
          <a:lstStyle/>
          <a:p>
            <a:pPr algn="l"/>
            <a:r>
              <a:rPr lang="en-US" sz="2200" dirty="0">
                <a:solidFill>
                  <a:schemeClr val="tx1"/>
                </a:solidFill>
                <a:ea typeface="+mn-ea"/>
              </a:rPr>
              <a:t>The admin of the application is facing a challenge to fetch one record at a time for a member. He is looking for a solution to get the list of members based on certain condition, and store the query in a stored procedure, so that depending on the parameter he can anytime fetch the details of the members.</a:t>
            </a:r>
          </a:p>
        </p:txBody>
      </p:sp>
      <p:sp>
        <p:nvSpPr>
          <p:cNvPr id="3" name="Subtitle 2">
            <a:extLst>
              <a:ext uri="{FF2B5EF4-FFF2-40B4-BE49-F238E27FC236}">
                <a16:creationId xmlns:a16="http://schemas.microsoft.com/office/drawing/2014/main" id="{34067AA8-A149-44AC-ADA9-400BC190FA37}"/>
              </a:ext>
            </a:extLst>
          </p:cNvPr>
          <p:cNvSpPr>
            <a:spLocks noGrp="1"/>
          </p:cNvSpPr>
          <p:nvPr>
            <p:ph type="subTitle" idx="1"/>
          </p:nvPr>
        </p:nvSpPr>
        <p:spPr>
          <a:xfrm>
            <a:off x="114299" y="2767726"/>
            <a:ext cx="11868149" cy="2954648"/>
          </a:xfrm>
        </p:spPr>
        <p:txBody>
          <a:bodyPr>
            <a:normAutofit/>
          </a:bodyPr>
          <a:lstStyle/>
          <a:p>
            <a:pPr lvl="0" algn="l">
              <a:defRPr/>
            </a:pPr>
            <a:endParaRPr lang="en-IN" dirty="0"/>
          </a:p>
          <a:p>
            <a:pPr lvl="0" algn="l">
              <a:defRPr/>
            </a:pPr>
            <a:r>
              <a:rPr lang="en-IN" b="1" dirty="0"/>
              <a:t>Task:</a:t>
            </a:r>
          </a:p>
          <a:p>
            <a:pPr lvl="0" algn="l">
              <a:defRPr/>
            </a:pPr>
            <a:r>
              <a:rPr lang="en-US" dirty="0"/>
              <a:t>Write a procedure which will display the list of all members from a given city.</a:t>
            </a:r>
          </a:p>
        </p:txBody>
      </p:sp>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t>Lab - 14</a:t>
            </a:r>
          </a:p>
        </p:txBody>
      </p:sp>
      <p:sp>
        <p:nvSpPr>
          <p:cNvPr id="6" name="TextBox 5">
            <a:extLst>
              <a:ext uri="{FF2B5EF4-FFF2-40B4-BE49-F238E27FC236}">
                <a16:creationId xmlns:a16="http://schemas.microsoft.com/office/drawing/2014/main" id="{00301A45-806D-4E36-8F93-8A2AC000AEA0}"/>
              </a:ext>
            </a:extLst>
          </p:cNvPr>
          <p:cNvSpPr txBox="1"/>
          <p:nvPr/>
        </p:nvSpPr>
        <p:spPr>
          <a:xfrm>
            <a:off x="0" y="132735"/>
            <a:ext cx="2389239" cy="543540"/>
          </a:xfrm>
          <a:prstGeom prst="rect">
            <a:avLst/>
          </a:prstGeom>
          <a:solidFill>
            <a:schemeClr val="bg1"/>
          </a:solidFill>
        </p:spPr>
        <p:txBody>
          <a:bodyPr wrap="square" rtlCol="0">
            <a:spAutoFit/>
          </a:bodyPr>
          <a:lstStyle/>
          <a:p>
            <a:endParaRPr lang="en-US" dirty="0"/>
          </a:p>
        </p:txBody>
      </p:sp>
      <p:sp>
        <p:nvSpPr>
          <p:cNvPr id="7" name="Title 11">
            <a:extLst>
              <a:ext uri="{FF2B5EF4-FFF2-40B4-BE49-F238E27FC236}">
                <a16:creationId xmlns:a16="http://schemas.microsoft.com/office/drawing/2014/main" id="{49E8E4BB-29B2-45D8-AC57-3212CDF9717D}"/>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dirty="0"/>
              <a:t>PL/SQL -  Cursors</a:t>
            </a:r>
          </a:p>
        </p:txBody>
      </p:sp>
    </p:spTree>
    <p:extLst>
      <p:ext uri="{BB962C8B-B14F-4D97-AF65-F5344CB8AC3E}">
        <p14:creationId xmlns:p14="http://schemas.microsoft.com/office/powerpoint/2010/main" val="1747561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C903-7CAC-4A8D-9A24-F48E4AEC8A55}"/>
              </a:ext>
            </a:extLst>
          </p:cNvPr>
          <p:cNvSpPr>
            <a:spLocks noGrp="1"/>
          </p:cNvSpPr>
          <p:nvPr>
            <p:ph type="ctrTitle"/>
          </p:nvPr>
        </p:nvSpPr>
        <p:spPr>
          <a:xfrm>
            <a:off x="114300" y="1389063"/>
            <a:ext cx="11868150" cy="2387600"/>
          </a:xfrm>
        </p:spPr>
        <p:txBody>
          <a:bodyPr anchor="t"/>
          <a:lstStyle/>
          <a:p>
            <a:pPr algn="l"/>
            <a:r>
              <a:rPr lang="en-US" sz="2200" dirty="0">
                <a:solidFill>
                  <a:schemeClr val="tx1"/>
                </a:solidFill>
                <a:ea typeface="+mn-ea"/>
              </a:rPr>
              <a:t>The project owner of </a:t>
            </a:r>
            <a:r>
              <a:rPr lang="en-US" sz="2200" dirty="0" err="1">
                <a:solidFill>
                  <a:schemeClr val="tx1"/>
                </a:solidFill>
                <a:ea typeface="+mn-ea"/>
              </a:rPr>
              <a:t>HeartiHealth</a:t>
            </a:r>
            <a:r>
              <a:rPr lang="en-US" sz="2200" dirty="0">
                <a:solidFill>
                  <a:schemeClr val="tx1"/>
                </a:solidFill>
                <a:ea typeface="+mn-ea"/>
              </a:rPr>
              <a:t> has asked to provide one more feature to the existing application. As patient reviews and opinions matter the most for the services that are provided to them, capturing the reviews from the patients is a new feature that needs to be introduced.</a:t>
            </a:r>
          </a:p>
        </p:txBody>
      </p:sp>
      <p:sp>
        <p:nvSpPr>
          <p:cNvPr id="3" name="Subtitle 2">
            <a:extLst>
              <a:ext uri="{FF2B5EF4-FFF2-40B4-BE49-F238E27FC236}">
                <a16:creationId xmlns:a16="http://schemas.microsoft.com/office/drawing/2014/main" id="{34067AA8-A149-44AC-ADA9-400BC190FA37}"/>
              </a:ext>
            </a:extLst>
          </p:cNvPr>
          <p:cNvSpPr>
            <a:spLocks noGrp="1"/>
          </p:cNvSpPr>
          <p:nvPr>
            <p:ph type="subTitle" idx="1"/>
          </p:nvPr>
        </p:nvSpPr>
        <p:spPr>
          <a:xfrm>
            <a:off x="114299" y="2580968"/>
            <a:ext cx="11868149" cy="3141406"/>
          </a:xfrm>
        </p:spPr>
        <p:txBody>
          <a:bodyPr>
            <a:normAutofit/>
          </a:bodyPr>
          <a:lstStyle/>
          <a:p>
            <a:pPr lvl="0" algn="l">
              <a:defRPr/>
            </a:pPr>
            <a:endParaRPr lang="en-IN" dirty="0"/>
          </a:p>
          <a:p>
            <a:pPr lvl="0" algn="l">
              <a:defRPr/>
            </a:pPr>
            <a:r>
              <a:rPr lang="en-IN" b="1" dirty="0"/>
              <a:t>Task:</a:t>
            </a:r>
          </a:p>
          <a:p>
            <a:pPr lvl="0" algn="l">
              <a:defRPr/>
            </a:pPr>
            <a:r>
              <a:rPr lang="en-IN" dirty="0">
                <a:cs typeface="Calibri"/>
              </a:rPr>
              <a:t>Add a new entity “Review” to the existing design. The entity must contain the attributes – </a:t>
            </a:r>
            <a:r>
              <a:rPr lang="en-IN" dirty="0" err="1">
                <a:cs typeface="Calibri"/>
              </a:rPr>
              <a:t>ReviewType</a:t>
            </a:r>
            <a:r>
              <a:rPr lang="en-IN" dirty="0">
                <a:cs typeface="Calibri"/>
              </a:rPr>
              <a:t> and Reviews, where reviews can be specific to the condition, medication, reports, visits, etc.</a:t>
            </a:r>
            <a:endParaRPr lang="en-US" dirty="0"/>
          </a:p>
        </p:txBody>
      </p:sp>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p:txBody>
          <a:bodyPr>
            <a:normAutofit fontScale="92500" lnSpcReduction="10000"/>
          </a:bodyPr>
          <a:lstStyle/>
          <a:p>
            <a:r>
              <a:rPr lang="fr-FR" sz="1800" dirty="0"/>
              <a:t>DATABASE ESSENTIALS</a:t>
            </a:r>
            <a:endParaRPr lang="en-US" sz="18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t>Lab - 2</a:t>
            </a:r>
          </a:p>
        </p:txBody>
      </p:sp>
      <p:sp>
        <p:nvSpPr>
          <p:cNvPr id="12" name="TextBox 11">
            <a:extLst>
              <a:ext uri="{FF2B5EF4-FFF2-40B4-BE49-F238E27FC236}">
                <a16:creationId xmlns:a16="http://schemas.microsoft.com/office/drawing/2014/main" id="{D7D2195C-A370-4388-9EE0-902E97D414D2}"/>
              </a:ext>
            </a:extLst>
          </p:cNvPr>
          <p:cNvSpPr txBox="1"/>
          <p:nvPr/>
        </p:nvSpPr>
        <p:spPr>
          <a:xfrm>
            <a:off x="114299" y="44246"/>
            <a:ext cx="6492979" cy="553998"/>
          </a:xfrm>
          <a:prstGeom prst="rect">
            <a:avLst/>
          </a:prstGeom>
          <a:solidFill>
            <a:schemeClr val="bg1"/>
          </a:solidFill>
        </p:spPr>
        <p:txBody>
          <a:bodyPr wrap="square" rtlCol="0">
            <a:spAutoFit/>
          </a:bodyPr>
          <a:lstStyle/>
          <a:p>
            <a:r>
              <a:rPr lang="en-US" sz="3000" dirty="0">
                <a:solidFill>
                  <a:schemeClr val="accent5"/>
                </a:solidFill>
              </a:rPr>
              <a:t>DATA MODELING IN ACTION</a:t>
            </a:r>
          </a:p>
        </p:txBody>
      </p:sp>
    </p:spTree>
    <p:extLst>
      <p:ext uri="{BB962C8B-B14F-4D97-AF65-F5344CB8AC3E}">
        <p14:creationId xmlns:p14="http://schemas.microsoft.com/office/powerpoint/2010/main" val="15578807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C903-7CAC-4A8D-9A24-F48E4AEC8A55}"/>
              </a:ext>
            </a:extLst>
          </p:cNvPr>
          <p:cNvSpPr>
            <a:spLocks noGrp="1"/>
          </p:cNvSpPr>
          <p:nvPr>
            <p:ph type="ctrTitle"/>
          </p:nvPr>
        </p:nvSpPr>
        <p:spPr>
          <a:xfrm>
            <a:off x="114300" y="1389063"/>
            <a:ext cx="11868150" cy="1232614"/>
          </a:xfrm>
        </p:spPr>
        <p:txBody>
          <a:bodyPr anchor="t"/>
          <a:lstStyle/>
          <a:p>
            <a:pPr algn="l"/>
            <a:r>
              <a:rPr lang="en-US" sz="2200" dirty="0">
                <a:solidFill>
                  <a:schemeClr val="tx1"/>
                </a:solidFill>
                <a:ea typeface="+mn-ea"/>
              </a:rPr>
              <a:t>In the </a:t>
            </a:r>
            <a:r>
              <a:rPr lang="en-US" sz="2200" dirty="0" err="1">
                <a:solidFill>
                  <a:schemeClr val="tx1"/>
                </a:solidFill>
                <a:ea typeface="+mn-ea"/>
              </a:rPr>
              <a:t>HeartiHeath</a:t>
            </a:r>
            <a:r>
              <a:rPr lang="en-US" sz="2200" dirty="0">
                <a:solidFill>
                  <a:schemeClr val="tx1"/>
                </a:solidFill>
                <a:ea typeface="+mn-ea"/>
              </a:rPr>
              <a:t> application, the hospital supervisor wants to get the list of patients for a particular age, as he wants to communicate to the patients and convey certain precaution measures to some category of patients. You need to help the DB team to ensure this functionality works.</a:t>
            </a:r>
          </a:p>
        </p:txBody>
      </p:sp>
      <p:sp>
        <p:nvSpPr>
          <p:cNvPr id="3" name="Subtitle 2">
            <a:extLst>
              <a:ext uri="{FF2B5EF4-FFF2-40B4-BE49-F238E27FC236}">
                <a16:creationId xmlns:a16="http://schemas.microsoft.com/office/drawing/2014/main" id="{34067AA8-A149-44AC-ADA9-400BC190FA37}"/>
              </a:ext>
            </a:extLst>
          </p:cNvPr>
          <p:cNvSpPr>
            <a:spLocks noGrp="1"/>
          </p:cNvSpPr>
          <p:nvPr>
            <p:ph type="subTitle" idx="1"/>
          </p:nvPr>
        </p:nvSpPr>
        <p:spPr>
          <a:xfrm>
            <a:off x="114299" y="2767726"/>
            <a:ext cx="11868149" cy="2954648"/>
          </a:xfrm>
        </p:spPr>
        <p:txBody>
          <a:bodyPr>
            <a:normAutofit/>
          </a:bodyPr>
          <a:lstStyle/>
          <a:p>
            <a:pPr lvl="0" algn="l">
              <a:defRPr/>
            </a:pPr>
            <a:endParaRPr lang="en-IN" dirty="0"/>
          </a:p>
          <a:p>
            <a:pPr lvl="0" algn="l">
              <a:defRPr/>
            </a:pPr>
            <a:r>
              <a:rPr lang="en-IN" b="1" dirty="0"/>
              <a:t>Task:</a:t>
            </a:r>
          </a:p>
          <a:p>
            <a:pPr lvl="0" algn="l">
              <a:defRPr/>
            </a:pPr>
            <a:r>
              <a:rPr lang="en-US" dirty="0"/>
              <a:t>Write a procedure which will display the list of all members by passing a particular age.</a:t>
            </a:r>
          </a:p>
          <a:p>
            <a:pPr lvl="0" algn="l">
              <a:defRPr/>
            </a:pPr>
            <a:r>
              <a:rPr lang="en-US" dirty="0"/>
              <a:t>Print the </a:t>
            </a:r>
            <a:r>
              <a:rPr lang="en-US" dirty="0" err="1"/>
              <a:t>member_id</a:t>
            </a:r>
            <a:r>
              <a:rPr lang="en-US" dirty="0"/>
              <a:t>, </a:t>
            </a:r>
            <a:r>
              <a:rPr lang="en-US" dirty="0" err="1"/>
              <a:t>firstname</a:t>
            </a:r>
            <a:r>
              <a:rPr lang="en-US" dirty="0"/>
              <a:t>, </a:t>
            </a:r>
            <a:r>
              <a:rPr lang="en-US" dirty="0" err="1"/>
              <a:t>lastname</a:t>
            </a:r>
            <a:r>
              <a:rPr lang="en-US" dirty="0"/>
              <a:t>, age, phone.</a:t>
            </a:r>
          </a:p>
        </p:txBody>
      </p:sp>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t>Lab - 15</a:t>
            </a:r>
          </a:p>
        </p:txBody>
      </p:sp>
      <p:sp>
        <p:nvSpPr>
          <p:cNvPr id="6" name="TextBox 5">
            <a:extLst>
              <a:ext uri="{FF2B5EF4-FFF2-40B4-BE49-F238E27FC236}">
                <a16:creationId xmlns:a16="http://schemas.microsoft.com/office/drawing/2014/main" id="{00301A45-806D-4E36-8F93-8A2AC000AEA0}"/>
              </a:ext>
            </a:extLst>
          </p:cNvPr>
          <p:cNvSpPr txBox="1"/>
          <p:nvPr/>
        </p:nvSpPr>
        <p:spPr>
          <a:xfrm>
            <a:off x="0" y="132735"/>
            <a:ext cx="2389239" cy="543540"/>
          </a:xfrm>
          <a:prstGeom prst="rect">
            <a:avLst/>
          </a:prstGeom>
          <a:solidFill>
            <a:schemeClr val="bg1"/>
          </a:solidFill>
        </p:spPr>
        <p:txBody>
          <a:bodyPr wrap="square" rtlCol="0">
            <a:spAutoFit/>
          </a:bodyPr>
          <a:lstStyle/>
          <a:p>
            <a:endParaRPr lang="en-US" dirty="0"/>
          </a:p>
        </p:txBody>
      </p:sp>
      <p:sp>
        <p:nvSpPr>
          <p:cNvPr id="7" name="Title 11">
            <a:extLst>
              <a:ext uri="{FF2B5EF4-FFF2-40B4-BE49-F238E27FC236}">
                <a16:creationId xmlns:a16="http://schemas.microsoft.com/office/drawing/2014/main" id="{49E8E4BB-29B2-45D8-AC57-3212CDF9717D}"/>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dirty="0"/>
              <a:t>PL/SQL -  Cursors</a:t>
            </a:r>
          </a:p>
        </p:txBody>
      </p:sp>
    </p:spTree>
    <p:extLst>
      <p:ext uri="{BB962C8B-B14F-4D97-AF65-F5344CB8AC3E}">
        <p14:creationId xmlns:p14="http://schemas.microsoft.com/office/powerpoint/2010/main" val="22110353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96186-414D-4FAE-B79A-852E5295AA36}"/>
              </a:ext>
            </a:extLst>
          </p:cNvPr>
          <p:cNvSpPr>
            <a:spLocks noGrp="1"/>
          </p:cNvSpPr>
          <p:nvPr>
            <p:ph type="title"/>
          </p:nvPr>
        </p:nvSpPr>
        <p:spPr/>
        <p:txBody>
          <a:bodyPr/>
          <a:lstStyle/>
          <a:p>
            <a:pPr algn="l"/>
            <a:r>
              <a:rPr lang="en-US" sz="3000" dirty="0"/>
              <a:t>PL/SQL -  Cursors</a:t>
            </a:r>
          </a:p>
        </p:txBody>
      </p:sp>
      <p:sp>
        <p:nvSpPr>
          <p:cNvPr id="4" name="Text Placeholder 3">
            <a:extLst>
              <a:ext uri="{FF2B5EF4-FFF2-40B4-BE49-F238E27FC236}">
                <a16:creationId xmlns:a16="http://schemas.microsoft.com/office/drawing/2014/main" id="{D8663D5D-4A78-40D1-85C5-670AF448FA8B}"/>
              </a:ext>
            </a:extLst>
          </p:cNvPr>
          <p:cNvSpPr>
            <a:spLocks noGrp="1"/>
          </p:cNvSpPr>
          <p:nvPr>
            <p:ph type="body" sz="quarter" idx="13"/>
          </p:nvPr>
        </p:nvSpPr>
        <p:spPr/>
        <p:txBody>
          <a:bodyPr>
            <a:normAutofit fontScale="92500" lnSpcReduction="10000"/>
          </a:bodyPr>
          <a:lstStyle/>
          <a:p>
            <a:r>
              <a:rPr lang="fr-FR" sz="1800" dirty="0"/>
              <a:t>DATABASE ESSENTIALS</a:t>
            </a:r>
            <a:endParaRPr lang="en-US" sz="1800" dirty="0"/>
          </a:p>
          <a:p>
            <a:endParaRPr lang="en-US" dirty="0">
              <a:cs typeface="Calibri"/>
            </a:endParaRPr>
          </a:p>
          <a:p>
            <a:endParaRPr lang="en-US" dirty="0"/>
          </a:p>
        </p:txBody>
      </p:sp>
      <p:sp>
        <p:nvSpPr>
          <p:cNvPr id="5" name="Rectangle 4">
            <a:extLst>
              <a:ext uri="{FF2B5EF4-FFF2-40B4-BE49-F238E27FC236}">
                <a16:creationId xmlns:a16="http://schemas.microsoft.com/office/drawing/2014/main" id="{43A53C98-679E-4836-A196-DCC33D9C00C0}"/>
              </a:ext>
            </a:extLst>
          </p:cNvPr>
          <p:cNvSpPr/>
          <p:nvPr/>
        </p:nvSpPr>
        <p:spPr>
          <a:xfrm>
            <a:off x="1654073" y="2967335"/>
            <a:ext cx="8883853" cy="923330"/>
          </a:xfrm>
          <a:prstGeom prst="rect">
            <a:avLst/>
          </a:prstGeom>
        </p:spPr>
        <p:txBody>
          <a:bodyPr wrap="square">
            <a:spAutoFit/>
          </a:bodyPr>
          <a:lstStyle/>
          <a:p>
            <a:pPr lvl="0" algn="ctr">
              <a:defRPr/>
            </a:pPr>
            <a:r>
              <a:rPr lang="en-IN" sz="5400" b="1" dirty="0">
                <a:solidFill>
                  <a:srgbClr val="00B0F0"/>
                </a:solidFill>
                <a:latin typeface="Segoe UI" panose="020B0502040204020203" pitchFamily="34" charset="0"/>
              </a:rPr>
              <a:t>Triggers</a:t>
            </a:r>
            <a:endParaRPr kumimoji="0" lang="en-IN" sz="5400" b="1" i="0" u="none" strike="noStrike" kern="1200" cap="none" spc="0" normalizeH="0" baseline="0" noProof="0" dirty="0">
              <a:ln>
                <a:noFill/>
              </a:ln>
              <a:solidFill>
                <a:srgbClr val="00B0F0"/>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30577748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pPr algn="l"/>
            <a:r>
              <a:rPr lang="en-US" b="1" i="0" dirty="0">
                <a:solidFill>
                  <a:srgbClr val="39A5E3"/>
                </a:solidFill>
                <a:effectLst/>
              </a:rPr>
              <a:t>Description</a:t>
            </a:r>
          </a:p>
        </p:txBody>
      </p:sp>
      <p:sp>
        <p:nvSpPr>
          <p:cNvPr id="6" name="TextBox 5">
            <a:extLst>
              <a:ext uri="{FF2B5EF4-FFF2-40B4-BE49-F238E27FC236}">
                <a16:creationId xmlns:a16="http://schemas.microsoft.com/office/drawing/2014/main" id="{00301A45-806D-4E36-8F93-8A2AC000AEA0}"/>
              </a:ext>
            </a:extLst>
          </p:cNvPr>
          <p:cNvSpPr txBox="1"/>
          <p:nvPr/>
        </p:nvSpPr>
        <p:spPr>
          <a:xfrm>
            <a:off x="0" y="132735"/>
            <a:ext cx="2389239" cy="543540"/>
          </a:xfrm>
          <a:prstGeom prst="rect">
            <a:avLst/>
          </a:prstGeom>
          <a:solidFill>
            <a:schemeClr val="bg1"/>
          </a:solidFill>
        </p:spPr>
        <p:txBody>
          <a:bodyPr wrap="square" rtlCol="0">
            <a:spAutoFit/>
          </a:bodyPr>
          <a:lstStyle/>
          <a:p>
            <a:endParaRPr lang="en-US" dirty="0"/>
          </a:p>
        </p:txBody>
      </p:sp>
      <p:sp>
        <p:nvSpPr>
          <p:cNvPr id="7" name="Title 11">
            <a:extLst>
              <a:ext uri="{FF2B5EF4-FFF2-40B4-BE49-F238E27FC236}">
                <a16:creationId xmlns:a16="http://schemas.microsoft.com/office/drawing/2014/main" id="{49E8E4BB-29B2-45D8-AC57-3212CDF9717D}"/>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dirty="0"/>
              <a:t>PL/SQL -  Triggers</a:t>
            </a:r>
          </a:p>
        </p:txBody>
      </p:sp>
      <p:sp>
        <p:nvSpPr>
          <p:cNvPr id="8" name="Text Placeholder 4">
            <a:extLst>
              <a:ext uri="{FF2B5EF4-FFF2-40B4-BE49-F238E27FC236}">
                <a16:creationId xmlns:a16="http://schemas.microsoft.com/office/drawing/2014/main" id="{D740713A-8521-4E5C-A96F-4435B4793DE6}"/>
              </a:ext>
            </a:extLst>
          </p:cNvPr>
          <p:cNvSpPr txBox="1">
            <a:spLocks/>
          </p:cNvSpPr>
          <p:nvPr/>
        </p:nvSpPr>
        <p:spPr>
          <a:xfrm>
            <a:off x="114300" y="1275734"/>
            <a:ext cx="11575952" cy="118397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accent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000" b="0" i="0" dirty="0">
                <a:solidFill>
                  <a:srgbClr val="000000"/>
                </a:solidFill>
                <a:effectLst/>
              </a:rPr>
              <a:t>Triggers are stored programs, which are automatically executed or fired when some events occur.</a:t>
            </a:r>
          </a:p>
          <a:p>
            <a:pPr algn="just"/>
            <a:r>
              <a:rPr lang="en-US" sz="2000" b="0" i="0" dirty="0">
                <a:solidFill>
                  <a:srgbClr val="000000"/>
                </a:solidFill>
                <a:effectLst/>
              </a:rPr>
              <a:t>Triggers are, in fact, written to be executed in response to any of the following events −</a:t>
            </a:r>
          </a:p>
          <a:p>
            <a:pPr algn="just">
              <a:buFont typeface="Arial" panose="020B0604020202020204" pitchFamily="34" charset="0"/>
              <a:buChar char="•"/>
            </a:pPr>
            <a:r>
              <a:rPr lang="en-US" sz="2000" b="0" i="0" dirty="0">
                <a:solidFill>
                  <a:srgbClr val="000000"/>
                </a:solidFill>
                <a:effectLst/>
              </a:rPr>
              <a:t>A </a:t>
            </a:r>
            <a:r>
              <a:rPr lang="en-US" sz="2000" b="1" i="0" dirty="0">
                <a:solidFill>
                  <a:srgbClr val="000000"/>
                </a:solidFill>
                <a:effectLst/>
              </a:rPr>
              <a:t>database manipulation (DML)</a:t>
            </a:r>
            <a:r>
              <a:rPr lang="en-US" sz="2000" b="0" i="0" dirty="0">
                <a:solidFill>
                  <a:srgbClr val="000000"/>
                </a:solidFill>
                <a:effectLst/>
              </a:rPr>
              <a:t> statement (DELETE, INSERT, or UPDATE)</a:t>
            </a:r>
          </a:p>
          <a:p>
            <a:pPr algn="just">
              <a:buFont typeface="Arial" panose="020B0604020202020204" pitchFamily="34" charset="0"/>
              <a:buChar char="•"/>
            </a:pPr>
            <a:r>
              <a:rPr lang="en-US" sz="2000" b="0" i="0" dirty="0">
                <a:solidFill>
                  <a:srgbClr val="000000"/>
                </a:solidFill>
                <a:effectLst/>
              </a:rPr>
              <a:t>A </a:t>
            </a:r>
            <a:r>
              <a:rPr lang="en-US" sz="2000" b="1" i="0" dirty="0">
                <a:solidFill>
                  <a:srgbClr val="000000"/>
                </a:solidFill>
                <a:effectLst/>
              </a:rPr>
              <a:t>database definition (DDL)</a:t>
            </a:r>
            <a:r>
              <a:rPr lang="en-US" sz="2000" b="0" i="0" dirty="0">
                <a:solidFill>
                  <a:srgbClr val="000000"/>
                </a:solidFill>
                <a:effectLst/>
              </a:rPr>
              <a:t> statement (CREATE, ALTER, or DROP).</a:t>
            </a:r>
          </a:p>
          <a:p>
            <a:pPr algn="just">
              <a:buFont typeface="Arial" panose="020B0604020202020204" pitchFamily="34" charset="0"/>
              <a:buChar char="•"/>
            </a:pPr>
            <a:r>
              <a:rPr lang="en-US" sz="2000" b="0" i="0" dirty="0">
                <a:solidFill>
                  <a:srgbClr val="000000"/>
                </a:solidFill>
                <a:effectLst/>
              </a:rPr>
              <a:t>A </a:t>
            </a:r>
            <a:r>
              <a:rPr lang="en-US" sz="2000" b="1" i="0" dirty="0">
                <a:solidFill>
                  <a:srgbClr val="000000"/>
                </a:solidFill>
                <a:effectLst/>
              </a:rPr>
              <a:t>database operation</a:t>
            </a:r>
            <a:r>
              <a:rPr lang="en-US" sz="2000" b="0" i="0" dirty="0">
                <a:solidFill>
                  <a:srgbClr val="000000"/>
                </a:solidFill>
                <a:effectLst/>
              </a:rPr>
              <a:t> (SERVERERROR, LOGON, LOGOFF, STARTUP, or SHUTDOWN).</a:t>
            </a:r>
          </a:p>
          <a:p>
            <a:pPr algn="l"/>
            <a:endParaRPr lang="en-US" sz="2000" b="0" i="0" dirty="0">
              <a:solidFill>
                <a:srgbClr val="333333"/>
              </a:solidFill>
              <a:effectLst/>
              <a:cs typeface="Arial" panose="020B0604020202020204" pitchFamily="34" charset="0"/>
            </a:endParaRPr>
          </a:p>
        </p:txBody>
      </p:sp>
      <p:sp>
        <p:nvSpPr>
          <p:cNvPr id="9" name="Text Placeholder 4">
            <a:extLst>
              <a:ext uri="{FF2B5EF4-FFF2-40B4-BE49-F238E27FC236}">
                <a16:creationId xmlns:a16="http://schemas.microsoft.com/office/drawing/2014/main" id="{D2004B9C-C8C3-43D3-8BA8-5E5AF18A7A42}"/>
              </a:ext>
            </a:extLst>
          </p:cNvPr>
          <p:cNvSpPr txBox="1">
            <a:spLocks/>
          </p:cNvSpPr>
          <p:nvPr/>
        </p:nvSpPr>
        <p:spPr>
          <a:xfrm>
            <a:off x="114300" y="4066523"/>
            <a:ext cx="11575952" cy="46156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accent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000" b="0" i="0" dirty="0">
                <a:solidFill>
                  <a:srgbClr val="000000"/>
                </a:solidFill>
                <a:effectLst/>
              </a:rPr>
              <a:t>Triggers can be defined on the table, view, schema, or database with which the event is associated.</a:t>
            </a:r>
            <a:endParaRPr lang="en-US" sz="2000" b="0" i="0" dirty="0">
              <a:solidFill>
                <a:srgbClr val="333333"/>
              </a:solidFill>
              <a:effectLst/>
            </a:endParaRPr>
          </a:p>
        </p:txBody>
      </p:sp>
    </p:spTree>
    <p:extLst>
      <p:ext uri="{BB962C8B-B14F-4D97-AF65-F5344CB8AC3E}">
        <p14:creationId xmlns:p14="http://schemas.microsoft.com/office/powerpoint/2010/main" val="23633365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pPr algn="l"/>
            <a:r>
              <a:rPr lang="en-US" b="1" i="0" dirty="0">
                <a:solidFill>
                  <a:srgbClr val="39A5E3"/>
                </a:solidFill>
                <a:effectLst/>
              </a:rPr>
              <a:t>Creating Triggers: Syntax</a:t>
            </a:r>
          </a:p>
        </p:txBody>
      </p:sp>
      <p:sp>
        <p:nvSpPr>
          <p:cNvPr id="6" name="TextBox 5">
            <a:extLst>
              <a:ext uri="{FF2B5EF4-FFF2-40B4-BE49-F238E27FC236}">
                <a16:creationId xmlns:a16="http://schemas.microsoft.com/office/drawing/2014/main" id="{00301A45-806D-4E36-8F93-8A2AC000AEA0}"/>
              </a:ext>
            </a:extLst>
          </p:cNvPr>
          <p:cNvSpPr txBox="1"/>
          <p:nvPr/>
        </p:nvSpPr>
        <p:spPr>
          <a:xfrm>
            <a:off x="0" y="132735"/>
            <a:ext cx="2389239" cy="543540"/>
          </a:xfrm>
          <a:prstGeom prst="rect">
            <a:avLst/>
          </a:prstGeom>
          <a:solidFill>
            <a:schemeClr val="bg1"/>
          </a:solidFill>
        </p:spPr>
        <p:txBody>
          <a:bodyPr wrap="square" rtlCol="0">
            <a:spAutoFit/>
          </a:bodyPr>
          <a:lstStyle/>
          <a:p>
            <a:endParaRPr lang="en-US" dirty="0"/>
          </a:p>
        </p:txBody>
      </p:sp>
      <p:sp>
        <p:nvSpPr>
          <p:cNvPr id="7" name="Title 11">
            <a:extLst>
              <a:ext uri="{FF2B5EF4-FFF2-40B4-BE49-F238E27FC236}">
                <a16:creationId xmlns:a16="http://schemas.microsoft.com/office/drawing/2014/main" id="{49E8E4BB-29B2-45D8-AC57-3212CDF9717D}"/>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dirty="0"/>
              <a:t>PL/SQL -  Triggers</a:t>
            </a:r>
          </a:p>
        </p:txBody>
      </p:sp>
      <p:sp>
        <p:nvSpPr>
          <p:cNvPr id="19" name="Text Placeholder 4">
            <a:extLst>
              <a:ext uri="{FF2B5EF4-FFF2-40B4-BE49-F238E27FC236}">
                <a16:creationId xmlns:a16="http://schemas.microsoft.com/office/drawing/2014/main" id="{F54DF9F3-D252-45A1-B211-07F21CE84D87}"/>
              </a:ext>
            </a:extLst>
          </p:cNvPr>
          <p:cNvSpPr txBox="1">
            <a:spLocks/>
          </p:cNvSpPr>
          <p:nvPr/>
        </p:nvSpPr>
        <p:spPr>
          <a:xfrm>
            <a:off x="114300" y="1400177"/>
            <a:ext cx="11868150" cy="5324082"/>
          </a:xfrm>
          <a:prstGeom prst="rect">
            <a:avLst/>
          </a:prstGeom>
          <a:solidFill>
            <a:schemeClr val="bg1">
              <a:lumMod val="95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accent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CREATE </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OR REPLACE </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TRIGGER </a:t>
            </a:r>
            <a:r>
              <a:rPr kumimoji="0" lang="en-US" altLang="en-US" sz="2000" b="0" i="0" u="none" strike="noStrike" cap="none" normalizeH="0" baseline="0" dirty="0" err="1">
                <a:ln>
                  <a:noFill/>
                </a:ln>
                <a:solidFill>
                  <a:srgbClr val="000000"/>
                </a:solidFill>
                <a:effectLst/>
                <a:latin typeface="Courier New" panose="02070309020205020404" pitchFamily="49" charset="0"/>
              </a:rPr>
              <a:t>trigger_name</a:t>
            </a:r>
            <a:r>
              <a:rPr kumimoji="0" lang="en-US" altLang="en-US" sz="20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BEFORE </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AFTER </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INSTEAD OF </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INSERT </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OR</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UPDATE </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OR</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DELETE</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0" dirty="0">
              <a:solidFill>
                <a:srgbClr val="00000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ON </a:t>
            </a:r>
            <a:r>
              <a:rPr kumimoji="0" lang="en-US" altLang="en-US" sz="2000" b="0" i="0" u="none" strike="noStrike" cap="none" normalizeH="0" baseline="0" dirty="0" err="1">
                <a:ln>
                  <a:noFill/>
                </a:ln>
                <a:solidFill>
                  <a:srgbClr val="000000"/>
                </a:solidFill>
                <a:effectLst/>
                <a:latin typeface="Courier New" panose="02070309020205020404" pitchFamily="49" charset="0"/>
              </a:rPr>
              <a:t>table_name</a:t>
            </a:r>
            <a:r>
              <a:rPr kumimoji="0" lang="en-US" altLang="en-US" sz="20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0" dirty="0">
              <a:solidFill>
                <a:srgbClr val="00000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FOR EACH ROW</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0" dirty="0">
              <a:solidFill>
                <a:srgbClr val="00000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WHEN </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condition</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DECLARE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0" dirty="0">
                <a:solidFill>
                  <a:srgbClr val="000000"/>
                </a:solidFill>
                <a:latin typeface="Courier New" panose="02070309020205020404" pitchFamily="49" charset="0"/>
              </a:rPr>
              <a:t>	</a:t>
            </a:r>
            <a:r>
              <a:rPr kumimoji="0" lang="en-US" altLang="en-US" sz="2000" b="0" i="0" u="none" strike="noStrike" cap="none" normalizeH="0" baseline="0" dirty="0">
                <a:ln>
                  <a:noFill/>
                </a:ln>
                <a:solidFill>
                  <a:srgbClr val="660066"/>
                </a:solidFill>
                <a:effectLst/>
                <a:latin typeface="Courier New" panose="02070309020205020404" pitchFamily="49" charset="0"/>
              </a:rPr>
              <a:t>Declaration</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statements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Courier New" panose="02070309020205020404" pitchFamily="49" charset="0"/>
              </a:rPr>
              <a:t>BEGIN</a:t>
            </a:r>
            <a:r>
              <a:rPr kumimoji="0" lang="en-US" altLang="en-US" sz="20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0" dirty="0">
                <a:solidFill>
                  <a:srgbClr val="000000"/>
                </a:solidFill>
                <a:latin typeface="Courier New" panose="02070309020205020404" pitchFamily="49" charset="0"/>
              </a:rPr>
              <a:t>	</a:t>
            </a:r>
            <a:r>
              <a:rPr kumimoji="0" lang="en-US" altLang="en-US" sz="2000" b="0" i="0" u="none" strike="noStrike" cap="none" normalizeH="0" baseline="0" dirty="0">
                <a:ln>
                  <a:noFill/>
                </a:ln>
                <a:solidFill>
                  <a:srgbClr val="660066"/>
                </a:solidFill>
                <a:effectLst/>
                <a:latin typeface="Courier New" panose="02070309020205020404" pitchFamily="49" charset="0"/>
              </a:rPr>
              <a:t>Executable</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statements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EXCEPTION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0" dirty="0">
                <a:solidFill>
                  <a:srgbClr val="000000"/>
                </a:solidFill>
                <a:latin typeface="Courier New" panose="02070309020205020404" pitchFamily="49" charset="0"/>
              </a:rPr>
              <a:t>	</a:t>
            </a:r>
            <a:r>
              <a:rPr kumimoji="0" lang="en-US" altLang="en-US" sz="2000" b="0" i="0" u="none" strike="noStrike" cap="none" normalizeH="0" baseline="0" dirty="0">
                <a:ln>
                  <a:noFill/>
                </a:ln>
                <a:solidFill>
                  <a:srgbClr val="660066"/>
                </a:solidFill>
                <a:effectLst/>
                <a:latin typeface="Courier New" panose="02070309020205020404" pitchFamily="49" charset="0"/>
              </a:rPr>
              <a:t>Exception</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handling</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statements </a:t>
            </a:r>
            <a:r>
              <a:rPr kumimoji="0" lang="en-US" altLang="en-US" sz="2000" b="0" i="0" u="none" strike="noStrike" cap="none" normalizeH="0" baseline="0" dirty="0">
                <a:ln>
                  <a:noFill/>
                </a:ln>
                <a:solidFill>
                  <a:srgbClr val="000088"/>
                </a:solidFill>
                <a:effectLst/>
                <a:latin typeface="Courier New" panose="02070309020205020404" pitchFamily="49" charset="0"/>
              </a:rPr>
              <a:t>END</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20" name="Speech Bubble: Rectangle 19">
            <a:extLst>
              <a:ext uri="{FF2B5EF4-FFF2-40B4-BE49-F238E27FC236}">
                <a16:creationId xmlns:a16="http://schemas.microsoft.com/office/drawing/2014/main" id="{7E6CF131-5510-4114-89A9-0F1FBCB82D28}"/>
              </a:ext>
            </a:extLst>
          </p:cNvPr>
          <p:cNvSpPr/>
          <p:nvPr/>
        </p:nvSpPr>
        <p:spPr>
          <a:xfrm>
            <a:off x="7219712" y="1948649"/>
            <a:ext cx="3032760" cy="620872"/>
          </a:xfrm>
          <a:prstGeom prst="wedgeRectCallout">
            <a:avLst>
              <a:gd name="adj1" fmla="val -122418"/>
              <a:gd name="adj2" fmla="val -13889"/>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dirty="0"/>
              <a:t>Trigger Timing</a:t>
            </a:r>
          </a:p>
        </p:txBody>
      </p:sp>
      <p:sp>
        <p:nvSpPr>
          <p:cNvPr id="21" name="Speech Bubble: Rectangle 20">
            <a:extLst>
              <a:ext uri="{FF2B5EF4-FFF2-40B4-BE49-F238E27FC236}">
                <a16:creationId xmlns:a16="http://schemas.microsoft.com/office/drawing/2014/main" id="{FBBF167F-F611-430F-9032-C4B1899C81AA}"/>
              </a:ext>
            </a:extLst>
          </p:cNvPr>
          <p:cNvSpPr/>
          <p:nvPr/>
        </p:nvSpPr>
        <p:spPr>
          <a:xfrm>
            <a:off x="7246751" y="2950314"/>
            <a:ext cx="3032760" cy="620872"/>
          </a:xfrm>
          <a:prstGeom prst="wedgeRectCallout">
            <a:avLst>
              <a:gd name="adj1" fmla="val -100085"/>
              <a:gd name="adj2" fmla="val -57231"/>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dirty="0"/>
              <a:t>Event</a:t>
            </a:r>
          </a:p>
        </p:txBody>
      </p:sp>
      <p:sp>
        <p:nvSpPr>
          <p:cNvPr id="22" name="Speech Bubble: Rectangle 21">
            <a:extLst>
              <a:ext uri="{FF2B5EF4-FFF2-40B4-BE49-F238E27FC236}">
                <a16:creationId xmlns:a16="http://schemas.microsoft.com/office/drawing/2014/main" id="{FE15D0B3-E08C-4037-8767-29F46A8E11E5}"/>
              </a:ext>
            </a:extLst>
          </p:cNvPr>
          <p:cNvSpPr/>
          <p:nvPr/>
        </p:nvSpPr>
        <p:spPr>
          <a:xfrm>
            <a:off x="7246751" y="3951266"/>
            <a:ext cx="3032760" cy="620872"/>
          </a:xfrm>
          <a:prstGeom prst="wedgeRectCallout">
            <a:avLst>
              <a:gd name="adj1" fmla="val -216386"/>
              <a:gd name="adj2" fmla="val -32307"/>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dirty="0"/>
              <a:t>Row Level</a:t>
            </a:r>
          </a:p>
        </p:txBody>
      </p:sp>
      <p:sp>
        <p:nvSpPr>
          <p:cNvPr id="23" name="Speech Bubble: Rectangle 22">
            <a:extLst>
              <a:ext uri="{FF2B5EF4-FFF2-40B4-BE49-F238E27FC236}">
                <a16:creationId xmlns:a16="http://schemas.microsoft.com/office/drawing/2014/main" id="{F40D0487-7C9C-401F-8B72-911CF45A215C}"/>
              </a:ext>
            </a:extLst>
          </p:cNvPr>
          <p:cNvSpPr/>
          <p:nvPr/>
        </p:nvSpPr>
        <p:spPr>
          <a:xfrm>
            <a:off x="7246751" y="5403690"/>
            <a:ext cx="3032760" cy="620872"/>
          </a:xfrm>
          <a:prstGeom prst="wedgeRectCallout">
            <a:avLst>
              <a:gd name="adj1" fmla="val -201977"/>
              <a:gd name="adj2" fmla="val -162335"/>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dirty="0"/>
              <a:t>Conditional Clause</a:t>
            </a:r>
          </a:p>
        </p:txBody>
      </p:sp>
    </p:spTree>
    <p:extLst>
      <p:ext uri="{BB962C8B-B14F-4D97-AF65-F5344CB8AC3E}">
        <p14:creationId xmlns:p14="http://schemas.microsoft.com/office/powerpoint/2010/main" val="4080666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C903-7CAC-4A8D-9A24-F48E4AEC8A55}"/>
              </a:ext>
            </a:extLst>
          </p:cNvPr>
          <p:cNvSpPr>
            <a:spLocks noGrp="1"/>
          </p:cNvSpPr>
          <p:nvPr>
            <p:ph type="ctrTitle"/>
          </p:nvPr>
        </p:nvSpPr>
        <p:spPr>
          <a:xfrm>
            <a:off x="114300" y="1389063"/>
            <a:ext cx="11868150" cy="1232614"/>
          </a:xfrm>
        </p:spPr>
        <p:txBody>
          <a:bodyPr anchor="t"/>
          <a:lstStyle/>
          <a:p>
            <a:pPr algn="l"/>
            <a:r>
              <a:rPr lang="en-US" sz="2200" dirty="0">
                <a:solidFill>
                  <a:schemeClr val="tx1"/>
                </a:solidFill>
                <a:ea typeface="+mn-ea"/>
              </a:rPr>
              <a:t>The admin of </a:t>
            </a:r>
            <a:r>
              <a:rPr lang="en-US" sz="2200" dirty="0" err="1">
                <a:solidFill>
                  <a:schemeClr val="tx1"/>
                </a:solidFill>
                <a:ea typeface="+mn-ea"/>
              </a:rPr>
              <a:t>HeartiHealth</a:t>
            </a:r>
            <a:r>
              <a:rPr lang="en-US" sz="2200" dirty="0">
                <a:solidFill>
                  <a:schemeClr val="tx1"/>
                </a:solidFill>
                <a:ea typeface="+mn-ea"/>
              </a:rPr>
              <a:t> has noticed that many members are providing someone else’s email ID which is not supposed to be. May be the UI validation was not implemented yet. We need to validate the email IDs from the database level and show an error if that email address already exist in the database.</a:t>
            </a:r>
          </a:p>
        </p:txBody>
      </p:sp>
      <p:sp>
        <p:nvSpPr>
          <p:cNvPr id="3" name="Subtitle 2">
            <a:extLst>
              <a:ext uri="{FF2B5EF4-FFF2-40B4-BE49-F238E27FC236}">
                <a16:creationId xmlns:a16="http://schemas.microsoft.com/office/drawing/2014/main" id="{34067AA8-A149-44AC-ADA9-400BC190FA37}"/>
              </a:ext>
            </a:extLst>
          </p:cNvPr>
          <p:cNvSpPr>
            <a:spLocks noGrp="1"/>
          </p:cNvSpPr>
          <p:nvPr>
            <p:ph type="subTitle" idx="1"/>
          </p:nvPr>
        </p:nvSpPr>
        <p:spPr>
          <a:xfrm>
            <a:off x="114299" y="2767726"/>
            <a:ext cx="11868149" cy="2954648"/>
          </a:xfrm>
        </p:spPr>
        <p:txBody>
          <a:bodyPr>
            <a:normAutofit/>
          </a:bodyPr>
          <a:lstStyle/>
          <a:p>
            <a:pPr lvl="0" algn="l">
              <a:defRPr/>
            </a:pPr>
            <a:endParaRPr lang="en-IN" dirty="0"/>
          </a:p>
          <a:p>
            <a:pPr lvl="0" algn="l">
              <a:defRPr/>
            </a:pPr>
            <a:r>
              <a:rPr lang="en-IN" b="1" dirty="0"/>
              <a:t>Task:</a:t>
            </a:r>
          </a:p>
          <a:p>
            <a:pPr lvl="0" algn="l">
              <a:defRPr/>
            </a:pPr>
            <a:r>
              <a:rPr lang="en-US" dirty="0"/>
              <a:t>Create a trigger, before a new member data is inserted into the database and validate if the email ID provided by the member already exist in the database or not.</a:t>
            </a:r>
          </a:p>
          <a:p>
            <a:pPr lvl="0" algn="l">
              <a:defRPr/>
            </a:pPr>
            <a:r>
              <a:rPr lang="en-US" dirty="0"/>
              <a:t>Also, if the email does not exist in the database, we should allow to insert the data for the member.</a:t>
            </a:r>
          </a:p>
        </p:txBody>
      </p:sp>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t>Lab - 17</a:t>
            </a:r>
          </a:p>
        </p:txBody>
      </p:sp>
      <p:sp>
        <p:nvSpPr>
          <p:cNvPr id="6" name="TextBox 5">
            <a:extLst>
              <a:ext uri="{FF2B5EF4-FFF2-40B4-BE49-F238E27FC236}">
                <a16:creationId xmlns:a16="http://schemas.microsoft.com/office/drawing/2014/main" id="{00301A45-806D-4E36-8F93-8A2AC000AEA0}"/>
              </a:ext>
            </a:extLst>
          </p:cNvPr>
          <p:cNvSpPr txBox="1"/>
          <p:nvPr/>
        </p:nvSpPr>
        <p:spPr>
          <a:xfrm>
            <a:off x="0" y="132735"/>
            <a:ext cx="2389239" cy="543540"/>
          </a:xfrm>
          <a:prstGeom prst="rect">
            <a:avLst/>
          </a:prstGeom>
          <a:solidFill>
            <a:schemeClr val="bg1"/>
          </a:solidFill>
        </p:spPr>
        <p:txBody>
          <a:bodyPr wrap="square" rtlCol="0">
            <a:spAutoFit/>
          </a:bodyPr>
          <a:lstStyle/>
          <a:p>
            <a:endParaRPr lang="en-US" dirty="0"/>
          </a:p>
        </p:txBody>
      </p:sp>
      <p:sp>
        <p:nvSpPr>
          <p:cNvPr id="7" name="Title 11">
            <a:extLst>
              <a:ext uri="{FF2B5EF4-FFF2-40B4-BE49-F238E27FC236}">
                <a16:creationId xmlns:a16="http://schemas.microsoft.com/office/drawing/2014/main" id="{49E8E4BB-29B2-45D8-AC57-3212CDF9717D}"/>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dirty="0"/>
              <a:t>PL/SQL -  Cursors</a:t>
            </a:r>
          </a:p>
        </p:txBody>
      </p:sp>
    </p:spTree>
    <p:extLst>
      <p:ext uri="{BB962C8B-B14F-4D97-AF65-F5344CB8AC3E}">
        <p14:creationId xmlns:p14="http://schemas.microsoft.com/office/powerpoint/2010/main" val="7689407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C903-7CAC-4A8D-9A24-F48E4AEC8A55}"/>
              </a:ext>
            </a:extLst>
          </p:cNvPr>
          <p:cNvSpPr>
            <a:spLocks noGrp="1"/>
          </p:cNvSpPr>
          <p:nvPr>
            <p:ph type="ctrTitle"/>
          </p:nvPr>
        </p:nvSpPr>
        <p:spPr>
          <a:xfrm>
            <a:off x="114300" y="1389063"/>
            <a:ext cx="11868150" cy="1232614"/>
          </a:xfrm>
        </p:spPr>
        <p:txBody>
          <a:bodyPr anchor="t"/>
          <a:lstStyle/>
          <a:p>
            <a:pPr algn="l"/>
            <a:r>
              <a:rPr lang="en-US" sz="2200" dirty="0">
                <a:solidFill>
                  <a:schemeClr val="tx1"/>
                </a:solidFill>
                <a:ea typeface="+mn-ea"/>
              </a:rPr>
              <a:t>It has been noticed that many members were removed, or some data were tampered, and there was no track of when it was done. There is a request from the admin team to log the changes for the member table so that we can know when a member is added or updated or removed from the system.</a:t>
            </a:r>
          </a:p>
        </p:txBody>
      </p:sp>
      <p:sp>
        <p:nvSpPr>
          <p:cNvPr id="3" name="Subtitle 2">
            <a:extLst>
              <a:ext uri="{FF2B5EF4-FFF2-40B4-BE49-F238E27FC236}">
                <a16:creationId xmlns:a16="http://schemas.microsoft.com/office/drawing/2014/main" id="{34067AA8-A149-44AC-ADA9-400BC190FA37}"/>
              </a:ext>
            </a:extLst>
          </p:cNvPr>
          <p:cNvSpPr>
            <a:spLocks noGrp="1"/>
          </p:cNvSpPr>
          <p:nvPr>
            <p:ph type="subTitle" idx="1"/>
          </p:nvPr>
        </p:nvSpPr>
        <p:spPr>
          <a:xfrm>
            <a:off x="114299" y="2767726"/>
            <a:ext cx="11868149" cy="2954648"/>
          </a:xfrm>
        </p:spPr>
        <p:txBody>
          <a:bodyPr>
            <a:normAutofit fontScale="85000" lnSpcReduction="20000"/>
          </a:bodyPr>
          <a:lstStyle/>
          <a:p>
            <a:pPr lvl="0" algn="l">
              <a:defRPr/>
            </a:pPr>
            <a:endParaRPr lang="en-IN" dirty="0"/>
          </a:p>
          <a:p>
            <a:pPr lvl="0" algn="l">
              <a:defRPr/>
            </a:pPr>
            <a:r>
              <a:rPr lang="en-IN" b="1" dirty="0"/>
              <a:t>Task:</a:t>
            </a:r>
          </a:p>
          <a:p>
            <a:pPr lvl="0" algn="l">
              <a:defRPr/>
            </a:pPr>
            <a:r>
              <a:rPr lang="en-US" dirty="0"/>
              <a:t>Write a DDL Query Statement to create a new table </a:t>
            </a:r>
            <a:r>
              <a:rPr lang="en-US" dirty="0" err="1"/>
              <a:t>memberLog</a:t>
            </a:r>
            <a:r>
              <a:rPr lang="en-US" dirty="0"/>
              <a:t>, which will keep a log of any changes for the member’s data.</a:t>
            </a:r>
          </a:p>
          <a:p>
            <a:pPr lvl="0" algn="l">
              <a:defRPr/>
            </a:pPr>
            <a:r>
              <a:rPr lang="en-US" b="1" dirty="0"/>
              <a:t> Attributes</a:t>
            </a:r>
            <a:r>
              <a:rPr lang="en-US" dirty="0"/>
              <a:t>: </a:t>
            </a:r>
            <a:br>
              <a:rPr lang="en-US" dirty="0"/>
            </a:br>
            <a:r>
              <a:rPr lang="en-US" dirty="0"/>
              <a:t> </a:t>
            </a:r>
            <a:r>
              <a:rPr lang="en-US" dirty="0" err="1"/>
              <a:t>change_date</a:t>
            </a:r>
            <a:r>
              <a:rPr lang="en-US" dirty="0"/>
              <a:t>  date, </a:t>
            </a:r>
          </a:p>
          <a:p>
            <a:pPr lvl="0" algn="l">
              <a:defRPr/>
            </a:pPr>
            <a:r>
              <a:rPr lang="en-US" dirty="0"/>
              <a:t> </a:t>
            </a:r>
            <a:r>
              <a:rPr lang="en-US" dirty="0" err="1"/>
              <a:t>mem_id</a:t>
            </a:r>
            <a:r>
              <a:rPr lang="en-US" dirty="0"/>
              <a:t>     varchar2(45), </a:t>
            </a:r>
          </a:p>
          <a:p>
            <a:pPr lvl="0" algn="l">
              <a:defRPr/>
            </a:pPr>
            <a:r>
              <a:rPr lang="en-US" dirty="0"/>
              <a:t> operation   varchar2(10), </a:t>
            </a:r>
          </a:p>
          <a:p>
            <a:pPr lvl="0" algn="l">
              <a:defRPr/>
            </a:pPr>
            <a:r>
              <a:rPr lang="en-US" dirty="0"/>
              <a:t> description   varchar2(50)</a:t>
            </a:r>
          </a:p>
        </p:txBody>
      </p:sp>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t>Lab - 19</a:t>
            </a:r>
          </a:p>
        </p:txBody>
      </p:sp>
      <p:sp>
        <p:nvSpPr>
          <p:cNvPr id="6" name="TextBox 5">
            <a:extLst>
              <a:ext uri="{FF2B5EF4-FFF2-40B4-BE49-F238E27FC236}">
                <a16:creationId xmlns:a16="http://schemas.microsoft.com/office/drawing/2014/main" id="{00301A45-806D-4E36-8F93-8A2AC000AEA0}"/>
              </a:ext>
            </a:extLst>
          </p:cNvPr>
          <p:cNvSpPr txBox="1"/>
          <p:nvPr/>
        </p:nvSpPr>
        <p:spPr>
          <a:xfrm>
            <a:off x="0" y="132735"/>
            <a:ext cx="2389239" cy="543540"/>
          </a:xfrm>
          <a:prstGeom prst="rect">
            <a:avLst/>
          </a:prstGeom>
          <a:solidFill>
            <a:schemeClr val="bg1"/>
          </a:solidFill>
        </p:spPr>
        <p:txBody>
          <a:bodyPr wrap="square" rtlCol="0">
            <a:spAutoFit/>
          </a:bodyPr>
          <a:lstStyle/>
          <a:p>
            <a:endParaRPr lang="en-US" dirty="0"/>
          </a:p>
        </p:txBody>
      </p:sp>
      <p:sp>
        <p:nvSpPr>
          <p:cNvPr id="7" name="Title 11">
            <a:extLst>
              <a:ext uri="{FF2B5EF4-FFF2-40B4-BE49-F238E27FC236}">
                <a16:creationId xmlns:a16="http://schemas.microsoft.com/office/drawing/2014/main" id="{49E8E4BB-29B2-45D8-AC57-3212CDF9717D}"/>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dirty="0"/>
              <a:t>PL/SQL -  Cursors</a:t>
            </a:r>
          </a:p>
        </p:txBody>
      </p:sp>
    </p:spTree>
    <p:extLst>
      <p:ext uri="{BB962C8B-B14F-4D97-AF65-F5344CB8AC3E}">
        <p14:creationId xmlns:p14="http://schemas.microsoft.com/office/powerpoint/2010/main" val="38446403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C903-7CAC-4A8D-9A24-F48E4AEC8A55}"/>
              </a:ext>
            </a:extLst>
          </p:cNvPr>
          <p:cNvSpPr>
            <a:spLocks noGrp="1"/>
          </p:cNvSpPr>
          <p:nvPr>
            <p:ph type="ctrTitle"/>
          </p:nvPr>
        </p:nvSpPr>
        <p:spPr>
          <a:xfrm>
            <a:off x="114300" y="1389063"/>
            <a:ext cx="11868150" cy="1232614"/>
          </a:xfrm>
        </p:spPr>
        <p:txBody>
          <a:bodyPr anchor="t"/>
          <a:lstStyle/>
          <a:p>
            <a:pPr algn="l"/>
            <a:r>
              <a:rPr lang="en-US" sz="2200" dirty="0">
                <a:solidFill>
                  <a:schemeClr val="tx1"/>
                </a:solidFill>
                <a:ea typeface="+mn-ea"/>
              </a:rPr>
              <a:t>It has been noticed that many members were removed, or some data were tampered, and there was no track of when it was done. There is a request from the admin team to log the changes for the member table so that we can know when a member is added or updated or removed from the system.</a:t>
            </a:r>
          </a:p>
        </p:txBody>
      </p:sp>
      <p:sp>
        <p:nvSpPr>
          <p:cNvPr id="3" name="Subtitle 2">
            <a:extLst>
              <a:ext uri="{FF2B5EF4-FFF2-40B4-BE49-F238E27FC236}">
                <a16:creationId xmlns:a16="http://schemas.microsoft.com/office/drawing/2014/main" id="{34067AA8-A149-44AC-ADA9-400BC190FA37}"/>
              </a:ext>
            </a:extLst>
          </p:cNvPr>
          <p:cNvSpPr>
            <a:spLocks noGrp="1"/>
          </p:cNvSpPr>
          <p:nvPr>
            <p:ph type="subTitle" idx="1"/>
          </p:nvPr>
        </p:nvSpPr>
        <p:spPr>
          <a:xfrm>
            <a:off x="114299" y="2767726"/>
            <a:ext cx="11868149" cy="2954648"/>
          </a:xfrm>
        </p:spPr>
        <p:txBody>
          <a:bodyPr>
            <a:normAutofit/>
          </a:bodyPr>
          <a:lstStyle/>
          <a:p>
            <a:pPr lvl="0" algn="l">
              <a:defRPr/>
            </a:pPr>
            <a:endParaRPr lang="en-IN" dirty="0"/>
          </a:p>
          <a:p>
            <a:pPr lvl="0" algn="l">
              <a:defRPr/>
            </a:pPr>
            <a:r>
              <a:rPr lang="en-IN" b="1" dirty="0"/>
              <a:t>Task:</a:t>
            </a:r>
          </a:p>
          <a:p>
            <a:pPr lvl="0" algn="l">
              <a:defRPr/>
            </a:pPr>
            <a:r>
              <a:rPr lang="en-US" dirty="0"/>
              <a:t>Create a trigger (</a:t>
            </a:r>
            <a:r>
              <a:rPr lang="en-US" dirty="0" err="1"/>
              <a:t>memberLogTrigger</a:t>
            </a:r>
            <a:r>
              <a:rPr lang="en-US" dirty="0"/>
              <a:t> ), which would log the data into the </a:t>
            </a:r>
            <a:r>
              <a:rPr lang="en-US" dirty="0" err="1"/>
              <a:t>memberLog</a:t>
            </a:r>
            <a:r>
              <a:rPr lang="en-US" dirty="0"/>
              <a:t> table whenever any new member is added in the database or if any member’s data is updated.</a:t>
            </a:r>
          </a:p>
          <a:p>
            <a:pPr lvl="0" algn="l">
              <a:defRPr/>
            </a:pPr>
            <a:r>
              <a:rPr lang="en-US" dirty="0"/>
              <a:t>Sample:</a:t>
            </a:r>
          </a:p>
        </p:txBody>
      </p:sp>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t>Lab - 20</a:t>
            </a:r>
          </a:p>
        </p:txBody>
      </p:sp>
      <p:sp>
        <p:nvSpPr>
          <p:cNvPr id="6" name="TextBox 5">
            <a:extLst>
              <a:ext uri="{FF2B5EF4-FFF2-40B4-BE49-F238E27FC236}">
                <a16:creationId xmlns:a16="http://schemas.microsoft.com/office/drawing/2014/main" id="{00301A45-806D-4E36-8F93-8A2AC000AEA0}"/>
              </a:ext>
            </a:extLst>
          </p:cNvPr>
          <p:cNvSpPr txBox="1"/>
          <p:nvPr/>
        </p:nvSpPr>
        <p:spPr>
          <a:xfrm>
            <a:off x="0" y="132735"/>
            <a:ext cx="2389239" cy="543540"/>
          </a:xfrm>
          <a:prstGeom prst="rect">
            <a:avLst/>
          </a:prstGeom>
          <a:solidFill>
            <a:schemeClr val="bg1"/>
          </a:solidFill>
        </p:spPr>
        <p:txBody>
          <a:bodyPr wrap="square" rtlCol="0">
            <a:spAutoFit/>
          </a:bodyPr>
          <a:lstStyle/>
          <a:p>
            <a:endParaRPr lang="en-US" dirty="0"/>
          </a:p>
        </p:txBody>
      </p:sp>
      <p:sp>
        <p:nvSpPr>
          <p:cNvPr id="7" name="Title 11">
            <a:extLst>
              <a:ext uri="{FF2B5EF4-FFF2-40B4-BE49-F238E27FC236}">
                <a16:creationId xmlns:a16="http://schemas.microsoft.com/office/drawing/2014/main" id="{49E8E4BB-29B2-45D8-AC57-3212CDF9717D}"/>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dirty="0"/>
              <a:t>PL/SQL -  Cursors</a:t>
            </a:r>
          </a:p>
        </p:txBody>
      </p:sp>
      <p:pic>
        <p:nvPicPr>
          <p:cNvPr id="9" name="Picture 8">
            <a:extLst>
              <a:ext uri="{FF2B5EF4-FFF2-40B4-BE49-F238E27FC236}">
                <a16:creationId xmlns:a16="http://schemas.microsoft.com/office/drawing/2014/main" id="{4B5BD963-B346-4660-9E6A-07B50B318899}"/>
              </a:ext>
            </a:extLst>
          </p:cNvPr>
          <p:cNvPicPr>
            <a:picLocks noChangeAspect="1"/>
          </p:cNvPicPr>
          <p:nvPr/>
        </p:nvPicPr>
        <p:blipFill>
          <a:blip r:embed="rId2"/>
          <a:stretch>
            <a:fillRect/>
          </a:stretch>
        </p:blipFill>
        <p:spPr>
          <a:xfrm>
            <a:off x="209552" y="4969156"/>
            <a:ext cx="6378151" cy="999561"/>
          </a:xfrm>
          <a:prstGeom prst="rect">
            <a:avLst/>
          </a:prstGeom>
        </p:spPr>
      </p:pic>
    </p:spTree>
    <p:extLst>
      <p:ext uri="{BB962C8B-B14F-4D97-AF65-F5344CB8AC3E}">
        <p14:creationId xmlns:p14="http://schemas.microsoft.com/office/powerpoint/2010/main" val="22503756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28A25CE2-2396-479F-8984-0422936CB150}"/>
              </a:ext>
            </a:extLst>
          </p:cNvPr>
          <p:cNvSpPr>
            <a:spLocks noGrp="1"/>
          </p:cNvSpPr>
          <p:nvPr>
            <p:ph type="title"/>
          </p:nvPr>
        </p:nvSpPr>
        <p:spPr/>
        <p:txBody>
          <a:bodyPr/>
          <a:lstStyle/>
          <a:p>
            <a:r>
              <a:rPr lang="en-US"/>
              <a:t>UI Programming</a:t>
            </a:r>
          </a:p>
        </p:txBody>
      </p:sp>
      <p:sp>
        <p:nvSpPr>
          <p:cNvPr id="3" name="Date Placeholder 2">
            <a:extLst>
              <a:ext uri="{FF2B5EF4-FFF2-40B4-BE49-F238E27FC236}">
                <a16:creationId xmlns:a16="http://schemas.microsoft.com/office/drawing/2014/main" id="{5E3461F4-B04B-4E26-9F42-38F1BE55C64C}"/>
              </a:ext>
            </a:extLst>
          </p:cNvPr>
          <p:cNvSpPr>
            <a:spLocks noGrp="1"/>
          </p:cNvSpPr>
          <p:nvPr>
            <p:ph type="dt" sz="half" idx="10"/>
          </p:nvPr>
        </p:nvSpPr>
        <p:spPr/>
        <p:txBody>
          <a:bodyPr/>
          <a:lstStyle/>
          <a:p>
            <a:r>
              <a:rPr lang="en-US"/>
              <a:t>Copyright 2019 Pratian Technologies</a:t>
            </a:r>
          </a:p>
        </p:txBody>
      </p:sp>
      <p:sp>
        <p:nvSpPr>
          <p:cNvPr id="4" name="Footer Placeholder 3">
            <a:extLst>
              <a:ext uri="{FF2B5EF4-FFF2-40B4-BE49-F238E27FC236}">
                <a16:creationId xmlns:a16="http://schemas.microsoft.com/office/drawing/2014/main" id="{89388EA2-805B-4EBD-B1ED-0592BCCC67A6}"/>
              </a:ext>
            </a:extLst>
          </p:cNvPr>
          <p:cNvSpPr>
            <a:spLocks noGrp="1"/>
          </p:cNvSpPr>
          <p:nvPr>
            <p:ph type="ftr" sz="quarter" idx="11"/>
          </p:nvPr>
        </p:nvSpPr>
        <p:spPr/>
        <p:txBody>
          <a:bodyPr/>
          <a:lstStyle/>
          <a:p>
            <a:r>
              <a:rPr lang="en-US"/>
              <a:t>Powered by : SkillAssure Competency Framework</a:t>
            </a:r>
          </a:p>
        </p:txBody>
      </p:sp>
      <p:sp>
        <p:nvSpPr>
          <p:cNvPr id="5" name="Slide Number Placeholder 4">
            <a:extLst>
              <a:ext uri="{FF2B5EF4-FFF2-40B4-BE49-F238E27FC236}">
                <a16:creationId xmlns:a16="http://schemas.microsoft.com/office/drawing/2014/main" id="{7CDE3DC2-EF9B-40E1-AE90-A88ECB4FCD77}"/>
              </a:ext>
            </a:extLst>
          </p:cNvPr>
          <p:cNvSpPr>
            <a:spLocks noGrp="1"/>
          </p:cNvSpPr>
          <p:nvPr>
            <p:ph type="sldNum" sz="quarter" idx="12"/>
          </p:nvPr>
        </p:nvSpPr>
        <p:spPr/>
        <p:txBody>
          <a:bodyPr/>
          <a:lstStyle/>
          <a:p>
            <a:fld id="{6C528C84-B332-46BA-B666-3E78911976F9}" type="slidenum">
              <a:rPr lang="en-US" smtClean="0"/>
              <a:pPr/>
              <a:t>47</a:t>
            </a:fld>
            <a:endParaRPr lang="en-US"/>
          </a:p>
        </p:txBody>
      </p:sp>
      <p:sp>
        <p:nvSpPr>
          <p:cNvPr id="9" name="TextBox 8"/>
          <p:cNvSpPr txBox="1"/>
          <p:nvPr/>
        </p:nvSpPr>
        <p:spPr>
          <a:xfrm>
            <a:off x="341515" y="3084737"/>
            <a:ext cx="11457550" cy="769441"/>
          </a:xfrm>
          <a:prstGeom prst="rect">
            <a:avLst/>
          </a:prstGeom>
          <a:noFill/>
        </p:spPr>
        <p:txBody>
          <a:bodyPr wrap="square" rtlCol="0">
            <a:spAutoFit/>
          </a:bodyPr>
          <a:lstStyle/>
          <a:p>
            <a:pPr algn="ctr"/>
            <a:r>
              <a:rPr lang="en-US" sz="4400" b="1"/>
              <a:t>THANK YOU</a:t>
            </a:r>
          </a:p>
        </p:txBody>
      </p:sp>
      <p:sp>
        <p:nvSpPr>
          <p:cNvPr id="10" name="Text Placeholder 13">
            <a:extLst>
              <a:ext uri="{FF2B5EF4-FFF2-40B4-BE49-F238E27FC236}">
                <a16:creationId xmlns:a16="http://schemas.microsoft.com/office/drawing/2014/main" id="{B0C64D76-B5BD-4DF7-A95C-3CE3244B091F}"/>
              </a:ext>
            </a:extLst>
          </p:cNvPr>
          <p:cNvSpPr>
            <a:spLocks noGrp="1"/>
          </p:cNvSpPr>
          <p:nvPr>
            <p:ph type="body" sz="quarter" idx="13"/>
          </p:nvPr>
        </p:nvSpPr>
        <p:spPr>
          <a:xfrm>
            <a:off x="8522494" y="720343"/>
            <a:ext cx="3459956" cy="314326"/>
          </a:xfrm>
        </p:spPr>
        <p:txBody>
          <a:bodyPr>
            <a:normAutofit fontScale="77500" lnSpcReduction="20000"/>
          </a:bodyPr>
          <a:lstStyle/>
          <a:p>
            <a:r>
              <a:rPr lang="fr-FR"/>
              <a:t>Web Technologies &amp; User Experience Design</a:t>
            </a:r>
            <a:endParaRPr lang="en-US"/>
          </a:p>
        </p:txBody>
      </p:sp>
      <p:pic>
        <p:nvPicPr>
          <p:cNvPr id="3074" name="Picture 2" descr="Image result for thank you images for professional ppt">
            <a:extLst>
              <a:ext uri="{FF2B5EF4-FFF2-40B4-BE49-F238E27FC236}">
                <a16:creationId xmlns:a16="http://schemas.microsoft.com/office/drawing/2014/main" id="{8BA16F47-34A5-4BEA-838B-FD65E19B56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801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E3461F4-B04B-4E26-9F42-38F1BE55C64C}"/>
              </a:ext>
            </a:extLst>
          </p:cNvPr>
          <p:cNvSpPr>
            <a:spLocks noGrp="1"/>
          </p:cNvSpPr>
          <p:nvPr>
            <p:ph type="dt" sz="half" idx="10"/>
          </p:nvPr>
        </p:nvSpPr>
        <p:spPr/>
        <p:txBody>
          <a:bodyPr/>
          <a:lstStyle/>
          <a:p>
            <a:r>
              <a:rPr lang="en-US"/>
              <a:t>Copyright 2019 Pratian Technologies</a:t>
            </a:r>
          </a:p>
        </p:txBody>
      </p:sp>
      <p:sp>
        <p:nvSpPr>
          <p:cNvPr id="4" name="Footer Placeholder 3">
            <a:extLst>
              <a:ext uri="{FF2B5EF4-FFF2-40B4-BE49-F238E27FC236}">
                <a16:creationId xmlns:a16="http://schemas.microsoft.com/office/drawing/2014/main" id="{89388EA2-805B-4EBD-B1ED-0592BCCC67A6}"/>
              </a:ext>
            </a:extLst>
          </p:cNvPr>
          <p:cNvSpPr>
            <a:spLocks noGrp="1"/>
          </p:cNvSpPr>
          <p:nvPr>
            <p:ph type="ftr" sz="quarter" idx="11"/>
          </p:nvPr>
        </p:nvSpPr>
        <p:spPr/>
        <p:txBody>
          <a:bodyPr/>
          <a:lstStyle/>
          <a:p>
            <a:r>
              <a:rPr lang="en-US"/>
              <a:t>Powered by : SkillAssure Competency Framework</a:t>
            </a:r>
          </a:p>
        </p:txBody>
      </p:sp>
      <p:sp>
        <p:nvSpPr>
          <p:cNvPr id="5" name="Slide Number Placeholder 4">
            <a:extLst>
              <a:ext uri="{FF2B5EF4-FFF2-40B4-BE49-F238E27FC236}">
                <a16:creationId xmlns:a16="http://schemas.microsoft.com/office/drawing/2014/main" id="{7CDE3DC2-EF9B-40E1-AE90-A88ECB4FCD77}"/>
              </a:ext>
            </a:extLst>
          </p:cNvPr>
          <p:cNvSpPr>
            <a:spLocks noGrp="1"/>
          </p:cNvSpPr>
          <p:nvPr>
            <p:ph type="sldNum" sz="quarter" idx="12"/>
          </p:nvPr>
        </p:nvSpPr>
        <p:spPr/>
        <p:txBody>
          <a:bodyPr/>
          <a:lstStyle/>
          <a:p>
            <a:fld id="{6C528C84-B332-46BA-B666-3E78911976F9}" type="slidenum">
              <a:rPr lang="en-US" smtClean="0"/>
              <a:pPr/>
              <a:t>5</a:t>
            </a:fld>
            <a:endParaRPr lang="en-US"/>
          </a:p>
        </p:txBody>
      </p:sp>
      <p:sp>
        <p:nvSpPr>
          <p:cNvPr id="7" name="Title 11">
            <a:extLst>
              <a:ext uri="{FF2B5EF4-FFF2-40B4-BE49-F238E27FC236}">
                <a16:creationId xmlns:a16="http://schemas.microsoft.com/office/drawing/2014/main" id="{8F67E3D6-3F43-4142-8B58-DFF8B95DBC1A}"/>
              </a:ext>
            </a:extLst>
          </p:cNvPr>
          <p:cNvSpPr>
            <a:spLocks noGrp="1"/>
          </p:cNvSpPr>
          <p:nvPr>
            <p:ph type="title"/>
          </p:nvPr>
        </p:nvSpPr>
        <p:spPr>
          <a:xfrm>
            <a:off x="114300" y="114073"/>
            <a:ext cx="9496425" cy="462189"/>
          </a:xfrm>
        </p:spPr>
        <p:txBody>
          <a:bodyPr/>
          <a:lstStyle/>
          <a:p>
            <a:r>
              <a:rPr lang="en-US"/>
              <a:t>TRANSACTIONS AND QUERIES WITH DATA</a:t>
            </a:r>
          </a:p>
        </p:txBody>
      </p:sp>
      <p:sp>
        <p:nvSpPr>
          <p:cNvPr id="8" name="Rectangle 7">
            <a:extLst>
              <a:ext uri="{FF2B5EF4-FFF2-40B4-BE49-F238E27FC236}">
                <a16:creationId xmlns:a16="http://schemas.microsoft.com/office/drawing/2014/main" id="{F0CCB0D4-D23F-4A67-A8B9-927D8C11DC98}"/>
              </a:ext>
            </a:extLst>
          </p:cNvPr>
          <p:cNvSpPr/>
          <p:nvPr/>
        </p:nvSpPr>
        <p:spPr>
          <a:xfrm>
            <a:off x="2058184" y="1478801"/>
            <a:ext cx="7670277" cy="2431435"/>
          </a:xfrm>
          <a:prstGeom prst="rect">
            <a:avLst/>
          </a:prstGeom>
        </p:spPr>
        <p:txBody>
          <a:bodyPr wrap="square" anchor="t">
            <a:spAutoFit/>
          </a:bodyPr>
          <a:lstStyle/>
          <a:p>
            <a:pPr algn="ctr">
              <a:defRPr/>
            </a:pPr>
            <a:r>
              <a:rPr lang="en-IN" sz="4400" b="1"/>
              <a:t>ENTERPRISE DATA STORES</a:t>
            </a:r>
          </a:p>
          <a:p>
            <a:pPr algn="ctr">
              <a:defRPr/>
            </a:pPr>
            <a:r>
              <a:rPr lang="en-IN" sz="2000"/>
              <a:t>ONLINE TRANSACTIONAL PROCESSING DATABASES </a:t>
            </a:r>
          </a:p>
          <a:p>
            <a:pPr algn="ctr">
              <a:defRPr/>
            </a:pPr>
            <a:r>
              <a:rPr lang="en-IN" sz="3200"/>
              <a:t>AND</a:t>
            </a:r>
            <a:r>
              <a:rPr lang="en-IN" sz="4400" b="1"/>
              <a:t> </a:t>
            </a:r>
          </a:p>
          <a:p>
            <a:pPr algn="ctr">
              <a:defRPr/>
            </a:pPr>
            <a:r>
              <a:rPr lang="en-IN" sz="4400" b="1"/>
              <a:t>TRANSACTIONS</a:t>
            </a:r>
            <a:endParaRPr lang="en-IN"/>
          </a:p>
        </p:txBody>
      </p:sp>
      <p:sp>
        <p:nvSpPr>
          <p:cNvPr id="11" name="Text Placeholder 13">
            <a:extLst>
              <a:ext uri="{FF2B5EF4-FFF2-40B4-BE49-F238E27FC236}">
                <a16:creationId xmlns:a16="http://schemas.microsoft.com/office/drawing/2014/main" id="{179B26AD-8293-4C99-BBE1-2929D0EF8F79}"/>
              </a:ext>
            </a:extLst>
          </p:cNvPr>
          <p:cNvSpPr>
            <a:spLocks noGrp="1"/>
          </p:cNvSpPr>
          <p:nvPr>
            <p:ph type="body" sz="quarter" idx="13"/>
          </p:nvPr>
        </p:nvSpPr>
        <p:spPr>
          <a:xfrm>
            <a:off x="8522494" y="720343"/>
            <a:ext cx="3459956" cy="314326"/>
          </a:xfrm>
        </p:spPr>
        <p:txBody>
          <a:bodyPr>
            <a:normAutofit fontScale="92500" lnSpcReduction="10000"/>
          </a:bodyPr>
          <a:lstStyle/>
          <a:p>
            <a:r>
              <a:rPr lang="fr-FR" sz="1800" dirty="0"/>
              <a:t>DATABASE ESSENTIALS</a:t>
            </a:r>
            <a:endParaRPr lang="en-US" sz="1800" dirty="0"/>
          </a:p>
          <a:p>
            <a:endParaRPr lang="en-US" dirty="0">
              <a:cs typeface="Calibri"/>
            </a:endParaRPr>
          </a:p>
          <a:p>
            <a:endParaRPr lang="en-US" dirty="0"/>
          </a:p>
        </p:txBody>
      </p:sp>
    </p:spTree>
    <p:extLst>
      <p:ext uri="{BB962C8B-B14F-4D97-AF65-F5344CB8AC3E}">
        <p14:creationId xmlns:p14="http://schemas.microsoft.com/office/powerpoint/2010/main" val="2572257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28A25CE2-2396-479F-8984-0422936CB150}"/>
              </a:ext>
            </a:extLst>
          </p:cNvPr>
          <p:cNvSpPr>
            <a:spLocks noGrp="1"/>
          </p:cNvSpPr>
          <p:nvPr>
            <p:ph type="title"/>
          </p:nvPr>
        </p:nvSpPr>
        <p:spPr/>
        <p:txBody>
          <a:bodyPr/>
          <a:lstStyle/>
          <a:p>
            <a:r>
              <a:rPr lang="en-US"/>
              <a:t>TRANSACTIONS WITH QUERIES</a:t>
            </a:r>
          </a:p>
        </p:txBody>
      </p:sp>
      <p:sp>
        <p:nvSpPr>
          <p:cNvPr id="3" name="Date Placeholder 2">
            <a:extLst>
              <a:ext uri="{FF2B5EF4-FFF2-40B4-BE49-F238E27FC236}">
                <a16:creationId xmlns:a16="http://schemas.microsoft.com/office/drawing/2014/main" id="{5E3461F4-B04B-4E26-9F42-38F1BE55C64C}"/>
              </a:ext>
            </a:extLst>
          </p:cNvPr>
          <p:cNvSpPr>
            <a:spLocks noGrp="1"/>
          </p:cNvSpPr>
          <p:nvPr>
            <p:ph type="dt" sz="half" idx="10"/>
          </p:nvPr>
        </p:nvSpPr>
        <p:spPr/>
        <p:txBody>
          <a:bodyPr/>
          <a:lstStyle/>
          <a:p>
            <a:r>
              <a:rPr lang="en-US"/>
              <a:t>Copyright 2019 Pratian Technologies</a:t>
            </a:r>
          </a:p>
        </p:txBody>
      </p:sp>
      <p:sp>
        <p:nvSpPr>
          <p:cNvPr id="4" name="Footer Placeholder 3">
            <a:extLst>
              <a:ext uri="{FF2B5EF4-FFF2-40B4-BE49-F238E27FC236}">
                <a16:creationId xmlns:a16="http://schemas.microsoft.com/office/drawing/2014/main" id="{89388EA2-805B-4EBD-B1ED-0592BCCC67A6}"/>
              </a:ext>
            </a:extLst>
          </p:cNvPr>
          <p:cNvSpPr>
            <a:spLocks noGrp="1"/>
          </p:cNvSpPr>
          <p:nvPr>
            <p:ph type="ftr" sz="quarter" idx="11"/>
          </p:nvPr>
        </p:nvSpPr>
        <p:spPr/>
        <p:txBody>
          <a:bodyPr/>
          <a:lstStyle/>
          <a:p>
            <a:r>
              <a:rPr lang="en-US"/>
              <a:t>Powered by : SkillAssure Competency Framework</a:t>
            </a:r>
          </a:p>
        </p:txBody>
      </p:sp>
      <p:sp>
        <p:nvSpPr>
          <p:cNvPr id="5" name="Slide Number Placeholder 4">
            <a:extLst>
              <a:ext uri="{FF2B5EF4-FFF2-40B4-BE49-F238E27FC236}">
                <a16:creationId xmlns:a16="http://schemas.microsoft.com/office/drawing/2014/main" id="{7CDE3DC2-EF9B-40E1-AE90-A88ECB4FCD77}"/>
              </a:ext>
            </a:extLst>
          </p:cNvPr>
          <p:cNvSpPr>
            <a:spLocks noGrp="1"/>
          </p:cNvSpPr>
          <p:nvPr>
            <p:ph type="sldNum" sz="quarter" idx="12"/>
          </p:nvPr>
        </p:nvSpPr>
        <p:spPr/>
        <p:txBody>
          <a:bodyPr/>
          <a:lstStyle/>
          <a:p>
            <a:fld id="{6C528C84-B332-46BA-B666-3E78911976F9}" type="slidenum">
              <a:rPr lang="en-US" smtClean="0"/>
              <a:pPr/>
              <a:t>6</a:t>
            </a:fld>
            <a:endParaRPr lang="en-US"/>
          </a:p>
        </p:txBody>
      </p:sp>
      <p:sp>
        <p:nvSpPr>
          <p:cNvPr id="14" name="Text Placeholder 13">
            <a:extLst>
              <a:ext uri="{FF2B5EF4-FFF2-40B4-BE49-F238E27FC236}">
                <a16:creationId xmlns:a16="http://schemas.microsoft.com/office/drawing/2014/main" id="{5A18B890-6F3C-4046-8585-B6A1230381D5}"/>
              </a:ext>
            </a:extLst>
          </p:cNvPr>
          <p:cNvSpPr>
            <a:spLocks noGrp="1"/>
          </p:cNvSpPr>
          <p:nvPr>
            <p:ph type="body" sz="quarter" idx="13"/>
          </p:nvPr>
        </p:nvSpPr>
        <p:spPr>
          <a:xfrm>
            <a:off x="8522494" y="720343"/>
            <a:ext cx="3459956" cy="314326"/>
          </a:xfrm>
        </p:spPr>
        <p:txBody>
          <a:bodyPr vert="horz" lIns="91440" tIns="45720" rIns="91440" bIns="45720" rtlCol="0" anchor="t">
            <a:normAutofit fontScale="92500" lnSpcReduction="10000"/>
          </a:bodyPr>
          <a:lstStyle/>
          <a:p>
            <a:r>
              <a:rPr lang="fr-FR" sz="1800" dirty="0"/>
              <a:t>DATABASE ESSENTIALS</a:t>
            </a:r>
            <a:endParaRPr lang="en-US" sz="1800" dirty="0"/>
          </a:p>
          <a:p>
            <a:endParaRPr lang="en-US" dirty="0">
              <a:cs typeface="Calibri"/>
            </a:endParaRPr>
          </a:p>
          <a:p>
            <a:endParaRPr lang="en-US" dirty="0"/>
          </a:p>
        </p:txBody>
      </p:sp>
      <p:sp>
        <p:nvSpPr>
          <p:cNvPr id="9" name="Content Placeholder 2">
            <a:extLst>
              <a:ext uri="{FF2B5EF4-FFF2-40B4-BE49-F238E27FC236}">
                <a16:creationId xmlns:a16="http://schemas.microsoft.com/office/drawing/2014/main" id="{E1F580DF-4978-574D-AE32-D6EB27506A32}"/>
              </a:ext>
            </a:extLst>
          </p:cNvPr>
          <p:cNvSpPr txBox="1">
            <a:spLocks/>
          </p:cNvSpPr>
          <p:nvPr/>
        </p:nvSpPr>
        <p:spPr>
          <a:xfrm>
            <a:off x="0" y="877505"/>
            <a:ext cx="11614826" cy="4961591"/>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Arial" panose="020B0604020202020204" pitchFamily="34" charset="0"/>
              <a:buNone/>
            </a:pPr>
            <a:endParaRPr lang="en-US"/>
          </a:p>
          <a:p>
            <a:pPr marL="914400" lvl="1" indent="-457200">
              <a:buFont typeface="+mj-lt"/>
              <a:buAutoNum type="arabicPeriod"/>
            </a:pPr>
            <a:r>
              <a:rPr lang="en-US" sz="2800"/>
              <a:t>SQL stands for Structured Query Language</a:t>
            </a:r>
          </a:p>
          <a:p>
            <a:pPr marL="914400" lvl="1" indent="-457200">
              <a:buFont typeface="+mj-lt"/>
              <a:buAutoNum type="arabicPeriod"/>
            </a:pPr>
            <a:endParaRPr lang="en-US" sz="2800"/>
          </a:p>
          <a:p>
            <a:pPr marL="914400" lvl="1" indent="-457200">
              <a:buFont typeface="+mj-lt"/>
              <a:buAutoNum type="arabicPeriod"/>
            </a:pPr>
            <a:r>
              <a:rPr lang="en-US" sz="2800"/>
              <a:t>Simple, powerful and standard data access language for relational database management systems</a:t>
            </a:r>
          </a:p>
          <a:p>
            <a:pPr marL="914400" lvl="1" indent="-457200">
              <a:buFont typeface="+mj-lt"/>
              <a:buAutoNum type="arabicPeriod"/>
            </a:pPr>
            <a:endParaRPr lang="en-US"/>
          </a:p>
          <a:p>
            <a:pPr marL="457200" lvl="1" indent="0">
              <a:buNone/>
            </a:pPr>
            <a:r>
              <a:rPr lang="en-US"/>
              <a:t>	</a:t>
            </a:r>
            <a:r>
              <a:rPr lang="en-US" sz="3200" b="1"/>
              <a:t>Creating</a:t>
            </a:r>
            <a:r>
              <a:rPr lang="en-US" sz="3200"/>
              <a:t>, </a:t>
            </a:r>
            <a:r>
              <a:rPr lang="en-US" sz="3200" b="1"/>
              <a:t>Updating</a:t>
            </a:r>
            <a:r>
              <a:rPr lang="en-US" sz="3200"/>
              <a:t>, </a:t>
            </a:r>
          </a:p>
          <a:p>
            <a:pPr marL="457200" lvl="1" indent="0">
              <a:buNone/>
            </a:pPr>
            <a:r>
              <a:rPr lang="en-US" sz="3200"/>
              <a:t>	</a:t>
            </a:r>
            <a:r>
              <a:rPr lang="en-US" sz="3200" b="1"/>
              <a:t>Inserting</a:t>
            </a:r>
            <a:r>
              <a:rPr lang="en-US" sz="3200"/>
              <a:t>, </a:t>
            </a:r>
            <a:r>
              <a:rPr lang="en-US" sz="3200" b="1"/>
              <a:t>Deleting</a:t>
            </a:r>
            <a:r>
              <a:rPr lang="en-US" sz="3200"/>
              <a:t> and </a:t>
            </a:r>
            <a:r>
              <a:rPr lang="en-US" sz="3200" b="1"/>
              <a:t>Requesting</a:t>
            </a:r>
          </a:p>
          <a:p>
            <a:pPr marL="457200" lvl="1" indent="0">
              <a:buNone/>
            </a:pPr>
            <a:r>
              <a:rPr lang="en-US" sz="3200"/>
              <a:t>	information from databases</a:t>
            </a:r>
          </a:p>
          <a:p>
            <a:pPr lvl="1">
              <a:buFont typeface="Arial" panose="020B0604020202020204" pitchFamily="34" charset="0"/>
              <a:buNone/>
            </a:pPr>
            <a:endParaRPr lang="en-US"/>
          </a:p>
        </p:txBody>
      </p:sp>
    </p:spTree>
    <p:extLst>
      <p:ext uri="{BB962C8B-B14F-4D97-AF65-F5344CB8AC3E}">
        <p14:creationId xmlns:p14="http://schemas.microsoft.com/office/powerpoint/2010/main" val="1374712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3" end="3"/>
                                            </p:txEl>
                                          </p:spTgt>
                                        </p:tgtEl>
                                        <p:attrNameLst>
                                          <p:attrName>style.visibility</p:attrName>
                                        </p:attrNameLst>
                                      </p:cBhvr>
                                      <p:to>
                                        <p:strVal val="visible"/>
                                      </p:to>
                                    </p:set>
                                    <p:animEffect transition="in" filter="fade">
                                      <p:cBhvr>
                                        <p:cTn id="12" dur="500"/>
                                        <p:tgtEl>
                                          <p:spTgt spid="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animEffect transition="in" filter="fade">
                                      <p:cBhvr>
                                        <p:cTn id="17" dur="500"/>
                                        <p:tgtEl>
                                          <p:spTgt spid="9">
                                            <p:txEl>
                                              <p:pRg st="5" end="5"/>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9">
                                            <p:txEl>
                                              <p:pRg st="6" end="6"/>
                                            </p:txEl>
                                          </p:spTgt>
                                        </p:tgtEl>
                                        <p:attrNameLst>
                                          <p:attrName>style.visibility</p:attrName>
                                        </p:attrNameLst>
                                      </p:cBhvr>
                                      <p:to>
                                        <p:strVal val="visible"/>
                                      </p:to>
                                    </p:set>
                                    <p:animEffect transition="in" filter="fade">
                                      <p:cBhvr>
                                        <p:cTn id="20" dur="500"/>
                                        <p:tgtEl>
                                          <p:spTgt spid="9">
                                            <p:txEl>
                                              <p:pRg st="6" end="6"/>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animEffect transition="in" filter="fade">
                                      <p:cBhvr>
                                        <p:cTn id="23"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CB003-CE35-49EA-92F1-50F83F042341}"/>
              </a:ext>
            </a:extLst>
          </p:cNvPr>
          <p:cNvSpPr>
            <a:spLocks noGrp="1"/>
          </p:cNvSpPr>
          <p:nvPr>
            <p:ph type="title"/>
          </p:nvPr>
        </p:nvSpPr>
        <p:spPr/>
        <p:txBody>
          <a:bodyPr/>
          <a:lstStyle/>
          <a:p>
            <a:r>
              <a:rPr lang="en-US" dirty="0"/>
              <a:t>Product Design Lab</a:t>
            </a:r>
          </a:p>
        </p:txBody>
      </p:sp>
      <p:sp>
        <p:nvSpPr>
          <p:cNvPr id="3" name="Content Placeholder 2">
            <a:extLst>
              <a:ext uri="{FF2B5EF4-FFF2-40B4-BE49-F238E27FC236}">
                <a16:creationId xmlns:a16="http://schemas.microsoft.com/office/drawing/2014/main" id="{FCDE28A3-4E84-4772-AE8D-5157A2FB1E86}"/>
              </a:ext>
            </a:extLst>
          </p:cNvPr>
          <p:cNvSpPr>
            <a:spLocks noGrp="1"/>
          </p:cNvSpPr>
          <p:nvPr>
            <p:ph idx="1"/>
          </p:nvPr>
        </p:nvSpPr>
        <p:spPr>
          <a:xfrm>
            <a:off x="114300" y="3429000"/>
            <a:ext cx="11868150" cy="1961895"/>
          </a:xfrm>
        </p:spPr>
        <p:txBody>
          <a:bodyPr>
            <a:normAutofit/>
          </a:bodyPr>
          <a:lstStyle/>
          <a:p>
            <a:pPr marL="0" indent="0" algn="just">
              <a:buNone/>
            </a:pPr>
            <a:r>
              <a:rPr lang="pt-BR" sz="2400" b="1" dirty="0"/>
              <a:t>Task:</a:t>
            </a:r>
          </a:p>
          <a:p>
            <a:pPr algn="just">
              <a:buFont typeface="Wingdings" panose="05000000000000000000" pitchFamily="2" charset="2"/>
              <a:buChar char="§"/>
            </a:pPr>
            <a:r>
              <a:rPr lang="pt-BR" sz="2400" dirty="0"/>
              <a:t>Create the database schema for HeartiHealth in MySQL DB.</a:t>
            </a:r>
          </a:p>
          <a:p>
            <a:pPr algn="just">
              <a:buFont typeface="Wingdings" panose="05000000000000000000" pitchFamily="2" charset="2"/>
              <a:buChar char="§"/>
            </a:pPr>
            <a:r>
              <a:rPr lang="pt-BR" sz="2400" dirty="0"/>
              <a:t>Run the script and INSERT data into the entities.</a:t>
            </a:r>
          </a:p>
          <a:p>
            <a:pPr algn="just">
              <a:buFont typeface="Wingdings" panose="05000000000000000000" pitchFamily="2" charset="2"/>
              <a:buChar char="§"/>
            </a:pPr>
            <a:r>
              <a:rPr lang="pt-BR" sz="2400" dirty="0"/>
              <a:t>Execute SELECT statement to check the data </a:t>
            </a:r>
          </a:p>
          <a:p>
            <a:pPr algn="just">
              <a:buFont typeface="Wingdings" panose="05000000000000000000" pitchFamily="2" charset="2"/>
              <a:buChar char="§"/>
            </a:pPr>
            <a:endParaRPr lang="en-US" dirty="0"/>
          </a:p>
        </p:txBody>
      </p:sp>
      <p:sp>
        <p:nvSpPr>
          <p:cNvPr id="4" name="Text Placeholder 3">
            <a:extLst>
              <a:ext uri="{FF2B5EF4-FFF2-40B4-BE49-F238E27FC236}">
                <a16:creationId xmlns:a16="http://schemas.microsoft.com/office/drawing/2014/main" id="{C680EC5C-89B3-44F9-B139-D7154A053EED}"/>
              </a:ext>
            </a:extLst>
          </p:cNvPr>
          <p:cNvSpPr>
            <a:spLocks noGrp="1"/>
          </p:cNvSpPr>
          <p:nvPr>
            <p:ph type="body" sz="quarter" idx="13"/>
          </p:nvPr>
        </p:nvSpPr>
        <p:spPr/>
        <p:txBody>
          <a:bodyPr>
            <a:normAutofit fontScale="92500" lnSpcReduction="10000"/>
          </a:bodyPr>
          <a:lstStyle/>
          <a:p>
            <a:r>
              <a:rPr lang="fr-FR" sz="1800" dirty="0"/>
              <a:t>DATABASE ESSENTIALS</a:t>
            </a:r>
            <a:endParaRPr lang="en-US" sz="1800" dirty="0"/>
          </a:p>
          <a:p>
            <a:endParaRPr lang="en-US" dirty="0">
              <a:cs typeface="Calibri"/>
            </a:endParaRPr>
          </a:p>
          <a:p>
            <a:endParaRPr lang="en-US" dirty="0"/>
          </a:p>
          <a:p>
            <a:endParaRPr lang="en-US" dirty="0"/>
          </a:p>
        </p:txBody>
      </p:sp>
      <p:sp>
        <p:nvSpPr>
          <p:cNvPr id="5" name="Text Placeholder 4">
            <a:extLst>
              <a:ext uri="{FF2B5EF4-FFF2-40B4-BE49-F238E27FC236}">
                <a16:creationId xmlns:a16="http://schemas.microsoft.com/office/drawing/2014/main" id="{41E0E4C3-6566-4DA3-BEF9-4D11034C744C}"/>
              </a:ext>
            </a:extLst>
          </p:cNvPr>
          <p:cNvSpPr>
            <a:spLocks noGrp="1"/>
          </p:cNvSpPr>
          <p:nvPr>
            <p:ph type="body" sz="quarter" idx="14"/>
          </p:nvPr>
        </p:nvSpPr>
        <p:spPr>
          <a:xfrm>
            <a:off x="161925" y="833438"/>
            <a:ext cx="8039100" cy="409576"/>
          </a:xfrm>
        </p:spPr>
        <p:txBody>
          <a:bodyPr/>
          <a:lstStyle/>
          <a:p>
            <a:r>
              <a:rPr lang="en-US" sz="2800" dirty="0"/>
              <a:t>Lab-3</a:t>
            </a:r>
          </a:p>
        </p:txBody>
      </p:sp>
      <p:sp>
        <p:nvSpPr>
          <p:cNvPr id="6" name="Title 1">
            <a:extLst>
              <a:ext uri="{FF2B5EF4-FFF2-40B4-BE49-F238E27FC236}">
                <a16:creationId xmlns:a16="http://schemas.microsoft.com/office/drawing/2014/main" id="{B30D6C3A-E6DD-4E2F-8B8C-83D311B4749F}"/>
              </a:ext>
            </a:extLst>
          </p:cNvPr>
          <p:cNvSpPr txBox="1">
            <a:spLocks/>
          </p:cNvSpPr>
          <p:nvPr/>
        </p:nvSpPr>
        <p:spPr>
          <a:xfrm>
            <a:off x="114300" y="1467105"/>
            <a:ext cx="11868150" cy="129514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0" kern="1200">
                <a:solidFill>
                  <a:schemeClr val="accent5"/>
                </a:solidFill>
                <a:latin typeface="+mn-lt"/>
                <a:ea typeface="+mj-ea"/>
                <a:cs typeface="+mj-cs"/>
              </a:defRPr>
            </a:lvl1pPr>
          </a:lstStyle>
          <a:p>
            <a:r>
              <a:rPr lang="en-US" sz="2200" dirty="0">
                <a:solidFill>
                  <a:schemeClr val="tx1"/>
                </a:solidFill>
                <a:ea typeface="+mn-ea"/>
              </a:rPr>
              <a:t>The </a:t>
            </a:r>
            <a:r>
              <a:rPr lang="en-US" sz="2200" dirty="0" err="1">
                <a:solidFill>
                  <a:schemeClr val="tx1"/>
                </a:solidFill>
                <a:ea typeface="+mn-ea"/>
              </a:rPr>
              <a:t>HeartiHealth</a:t>
            </a:r>
            <a:r>
              <a:rPr lang="en-US" sz="2200" dirty="0">
                <a:solidFill>
                  <a:schemeClr val="tx1"/>
                </a:solidFill>
                <a:ea typeface="+mn-ea"/>
              </a:rPr>
              <a:t> application is being used by a lot of members, and there are a lot of feedback and enhancements which the members are requesting the team to incorporate it for the next version of the product. As a part of the </a:t>
            </a:r>
            <a:r>
              <a:rPr lang="en-US" sz="2200" dirty="0" err="1">
                <a:solidFill>
                  <a:schemeClr val="tx1"/>
                </a:solidFill>
                <a:ea typeface="+mn-ea"/>
              </a:rPr>
              <a:t>HeartiHealth</a:t>
            </a:r>
            <a:r>
              <a:rPr lang="en-US" sz="2200" dirty="0">
                <a:solidFill>
                  <a:schemeClr val="tx1"/>
                </a:solidFill>
                <a:ea typeface="+mn-ea"/>
              </a:rPr>
              <a:t> Database team, you need to understand the schema of the database, setup </a:t>
            </a:r>
            <a:r>
              <a:rPr lang="en-US" sz="2200">
                <a:solidFill>
                  <a:schemeClr val="tx1"/>
                </a:solidFill>
                <a:ea typeface="+mn-ea"/>
              </a:rPr>
              <a:t>the database </a:t>
            </a:r>
            <a:r>
              <a:rPr lang="en-US" sz="2200" dirty="0">
                <a:solidFill>
                  <a:schemeClr val="tx1"/>
                </a:solidFill>
                <a:ea typeface="+mn-ea"/>
              </a:rPr>
              <a:t>and also look into some basic queries.</a:t>
            </a:r>
          </a:p>
        </p:txBody>
      </p:sp>
    </p:spTree>
    <p:extLst>
      <p:ext uri="{BB962C8B-B14F-4D97-AF65-F5344CB8AC3E}">
        <p14:creationId xmlns:p14="http://schemas.microsoft.com/office/powerpoint/2010/main" val="4274191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28A25CE2-2396-479F-8984-0422936CB150}"/>
              </a:ext>
            </a:extLst>
          </p:cNvPr>
          <p:cNvSpPr>
            <a:spLocks noGrp="1"/>
          </p:cNvSpPr>
          <p:nvPr>
            <p:ph type="title"/>
          </p:nvPr>
        </p:nvSpPr>
        <p:spPr/>
        <p:txBody>
          <a:bodyPr/>
          <a:lstStyle/>
          <a:p>
            <a:r>
              <a:rPr lang="en-US" dirty="0"/>
              <a:t>SQL Vendors</a:t>
            </a:r>
          </a:p>
        </p:txBody>
      </p:sp>
      <p:sp>
        <p:nvSpPr>
          <p:cNvPr id="3" name="Date Placeholder 2">
            <a:extLst>
              <a:ext uri="{FF2B5EF4-FFF2-40B4-BE49-F238E27FC236}">
                <a16:creationId xmlns:a16="http://schemas.microsoft.com/office/drawing/2014/main" id="{5E3461F4-B04B-4E26-9F42-38F1BE55C64C}"/>
              </a:ext>
            </a:extLst>
          </p:cNvPr>
          <p:cNvSpPr>
            <a:spLocks noGrp="1"/>
          </p:cNvSpPr>
          <p:nvPr>
            <p:ph type="dt" sz="half" idx="10"/>
          </p:nvPr>
        </p:nvSpPr>
        <p:spPr/>
        <p:txBody>
          <a:bodyPr/>
          <a:lstStyle/>
          <a:p>
            <a:r>
              <a:rPr lang="en-US"/>
              <a:t>Copyright 2019 Pratian Technologies</a:t>
            </a:r>
          </a:p>
        </p:txBody>
      </p:sp>
      <p:sp>
        <p:nvSpPr>
          <p:cNvPr id="4" name="Footer Placeholder 3">
            <a:extLst>
              <a:ext uri="{FF2B5EF4-FFF2-40B4-BE49-F238E27FC236}">
                <a16:creationId xmlns:a16="http://schemas.microsoft.com/office/drawing/2014/main" id="{89388EA2-805B-4EBD-B1ED-0592BCCC67A6}"/>
              </a:ext>
            </a:extLst>
          </p:cNvPr>
          <p:cNvSpPr>
            <a:spLocks noGrp="1"/>
          </p:cNvSpPr>
          <p:nvPr>
            <p:ph type="ftr" sz="quarter" idx="11"/>
          </p:nvPr>
        </p:nvSpPr>
        <p:spPr/>
        <p:txBody>
          <a:bodyPr/>
          <a:lstStyle/>
          <a:p>
            <a:r>
              <a:rPr lang="en-US"/>
              <a:t>Powered by : SkillAssure Competency Framework</a:t>
            </a:r>
          </a:p>
        </p:txBody>
      </p:sp>
      <p:sp>
        <p:nvSpPr>
          <p:cNvPr id="5" name="Slide Number Placeholder 4">
            <a:extLst>
              <a:ext uri="{FF2B5EF4-FFF2-40B4-BE49-F238E27FC236}">
                <a16:creationId xmlns:a16="http://schemas.microsoft.com/office/drawing/2014/main" id="{7CDE3DC2-EF9B-40E1-AE90-A88ECB4FCD77}"/>
              </a:ext>
            </a:extLst>
          </p:cNvPr>
          <p:cNvSpPr>
            <a:spLocks noGrp="1"/>
          </p:cNvSpPr>
          <p:nvPr>
            <p:ph type="sldNum" sz="quarter" idx="12"/>
          </p:nvPr>
        </p:nvSpPr>
        <p:spPr/>
        <p:txBody>
          <a:bodyPr/>
          <a:lstStyle/>
          <a:p>
            <a:fld id="{6C528C84-B332-46BA-B666-3E78911976F9}" type="slidenum">
              <a:rPr lang="en-US" smtClean="0"/>
              <a:pPr/>
              <a:t>8</a:t>
            </a:fld>
            <a:endParaRPr lang="en-US"/>
          </a:p>
        </p:txBody>
      </p:sp>
      <p:sp>
        <p:nvSpPr>
          <p:cNvPr id="14" name="Text Placeholder 13">
            <a:extLst>
              <a:ext uri="{FF2B5EF4-FFF2-40B4-BE49-F238E27FC236}">
                <a16:creationId xmlns:a16="http://schemas.microsoft.com/office/drawing/2014/main" id="{5A18B890-6F3C-4046-8585-B6A1230381D5}"/>
              </a:ext>
            </a:extLst>
          </p:cNvPr>
          <p:cNvSpPr>
            <a:spLocks noGrp="1"/>
          </p:cNvSpPr>
          <p:nvPr>
            <p:ph type="body" sz="quarter" idx="13"/>
          </p:nvPr>
        </p:nvSpPr>
        <p:spPr>
          <a:xfrm>
            <a:off x="8522494" y="720343"/>
            <a:ext cx="3459956" cy="314326"/>
          </a:xfrm>
        </p:spPr>
        <p:txBody>
          <a:bodyPr vert="horz" lIns="91440" tIns="45720" rIns="91440" bIns="45720" rtlCol="0" anchor="t">
            <a:normAutofit fontScale="92500" lnSpcReduction="10000"/>
          </a:bodyPr>
          <a:lstStyle/>
          <a:p>
            <a:r>
              <a:rPr lang="fr-FR" sz="1800" dirty="0"/>
              <a:t>DATABASE ESSENTIALS</a:t>
            </a:r>
            <a:endParaRPr lang="en-US" sz="1800" dirty="0"/>
          </a:p>
          <a:p>
            <a:endParaRPr lang="en-US" dirty="0">
              <a:cs typeface="Calibri"/>
            </a:endParaRPr>
          </a:p>
          <a:p>
            <a:endParaRPr lang="en-US" dirty="0"/>
          </a:p>
        </p:txBody>
      </p:sp>
      <p:sp>
        <p:nvSpPr>
          <p:cNvPr id="9" name="Content Placeholder 2">
            <a:extLst>
              <a:ext uri="{FF2B5EF4-FFF2-40B4-BE49-F238E27FC236}">
                <a16:creationId xmlns:a16="http://schemas.microsoft.com/office/drawing/2014/main" id="{E1F580DF-4978-574D-AE32-D6EB27506A32}"/>
              </a:ext>
            </a:extLst>
          </p:cNvPr>
          <p:cNvSpPr txBox="1">
            <a:spLocks/>
          </p:cNvSpPr>
          <p:nvPr/>
        </p:nvSpPr>
        <p:spPr>
          <a:xfrm>
            <a:off x="0" y="1178750"/>
            <a:ext cx="11614826" cy="585534"/>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t>SQL servers and relational databases</a:t>
            </a:r>
          </a:p>
        </p:txBody>
      </p:sp>
      <p:pic>
        <p:nvPicPr>
          <p:cNvPr id="1026" name="Picture 2" descr="RDBMs: The Hot New Technology of 2014?">
            <a:extLst>
              <a:ext uri="{FF2B5EF4-FFF2-40B4-BE49-F238E27FC236}">
                <a16:creationId xmlns:a16="http://schemas.microsoft.com/office/drawing/2014/main" id="{EA02D79A-2E4B-4CA0-8D0B-2AB688EA9B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9415" y="2094318"/>
            <a:ext cx="5484532" cy="4230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802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96186-414D-4FAE-B79A-852E5295AA36}"/>
              </a:ext>
            </a:extLst>
          </p:cNvPr>
          <p:cNvSpPr>
            <a:spLocks noGrp="1"/>
          </p:cNvSpPr>
          <p:nvPr>
            <p:ph type="title"/>
          </p:nvPr>
        </p:nvSpPr>
        <p:spPr/>
        <p:txBody>
          <a:bodyPr/>
          <a:lstStyle/>
          <a:p>
            <a:r>
              <a:rPr lang="en-US" dirty="0"/>
              <a:t>JOINS AND QUERY FROM MULTIPLE OBJECTS</a:t>
            </a:r>
          </a:p>
        </p:txBody>
      </p:sp>
      <p:sp>
        <p:nvSpPr>
          <p:cNvPr id="4" name="Text Placeholder 3">
            <a:extLst>
              <a:ext uri="{FF2B5EF4-FFF2-40B4-BE49-F238E27FC236}">
                <a16:creationId xmlns:a16="http://schemas.microsoft.com/office/drawing/2014/main" id="{D8663D5D-4A78-40D1-85C5-670AF448FA8B}"/>
              </a:ext>
            </a:extLst>
          </p:cNvPr>
          <p:cNvSpPr>
            <a:spLocks noGrp="1"/>
          </p:cNvSpPr>
          <p:nvPr>
            <p:ph type="body" sz="quarter" idx="13"/>
          </p:nvPr>
        </p:nvSpPr>
        <p:spPr/>
        <p:txBody>
          <a:bodyPr>
            <a:normAutofit fontScale="92500" lnSpcReduction="10000"/>
          </a:bodyPr>
          <a:lstStyle/>
          <a:p>
            <a:r>
              <a:rPr lang="fr-FR" sz="1800" dirty="0"/>
              <a:t>DATABASE ESSENTIALS</a:t>
            </a:r>
            <a:endParaRPr lang="en-US" sz="1800" dirty="0"/>
          </a:p>
          <a:p>
            <a:endParaRPr lang="en-US" dirty="0">
              <a:cs typeface="Calibri"/>
            </a:endParaRPr>
          </a:p>
          <a:p>
            <a:endParaRPr lang="en-US" dirty="0"/>
          </a:p>
        </p:txBody>
      </p:sp>
      <p:sp>
        <p:nvSpPr>
          <p:cNvPr id="8" name="Content Placeholder 2">
            <a:extLst>
              <a:ext uri="{FF2B5EF4-FFF2-40B4-BE49-F238E27FC236}">
                <a16:creationId xmlns:a16="http://schemas.microsoft.com/office/drawing/2014/main" id="{4CA99A84-41B2-49F4-BB86-2483B90B5EC0}"/>
              </a:ext>
            </a:extLst>
          </p:cNvPr>
          <p:cNvSpPr>
            <a:spLocks noGrp="1"/>
          </p:cNvSpPr>
          <p:nvPr>
            <p:ph idx="1"/>
          </p:nvPr>
        </p:nvSpPr>
        <p:spPr>
          <a:xfrm>
            <a:off x="4483231" y="2368385"/>
            <a:ext cx="2690567" cy="1076227"/>
          </a:xfrm>
        </p:spPr>
        <p:txBody>
          <a:bodyPr>
            <a:normAutofit/>
          </a:bodyPr>
          <a:lstStyle/>
          <a:p>
            <a:pPr marL="0" indent="0">
              <a:buNone/>
            </a:pPr>
            <a:r>
              <a:rPr lang="en-US" sz="6000" dirty="0"/>
              <a:t>JOINS</a:t>
            </a:r>
          </a:p>
          <a:p>
            <a:endParaRPr lang="en-US" sz="6000" dirty="0"/>
          </a:p>
          <a:p>
            <a:endParaRPr lang="en-US" sz="6000" dirty="0"/>
          </a:p>
        </p:txBody>
      </p:sp>
    </p:spTree>
    <p:extLst>
      <p:ext uri="{BB962C8B-B14F-4D97-AF65-F5344CB8AC3E}">
        <p14:creationId xmlns:p14="http://schemas.microsoft.com/office/powerpoint/2010/main" val="753269859"/>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2403</TotalTime>
  <Words>2959</Words>
  <Application>Microsoft Office PowerPoint</Application>
  <PresentationFormat>Widescreen</PresentationFormat>
  <Paragraphs>374</Paragraphs>
  <Slides>47</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-apple-system</vt:lpstr>
      <vt:lpstr>Arial</vt:lpstr>
      <vt:lpstr>Calibri</vt:lpstr>
      <vt:lpstr>Courier New</vt:lpstr>
      <vt:lpstr>Segoe UI</vt:lpstr>
      <vt:lpstr>Wingdings</vt:lpstr>
      <vt:lpstr>Theme1</vt:lpstr>
      <vt:lpstr>PowerPoint Presentation</vt:lpstr>
      <vt:lpstr>DATA MODELING IN ACTION</vt:lpstr>
      <vt:lpstr>Create the entities and the attributes for HeartiHealth and design a Data Model Diagram or ERD with proper relationships</vt:lpstr>
      <vt:lpstr>The project owner of HeartiHealth has asked to provide one more feature to the existing application. As patient reviews and opinions matter the most for the services that are provided to them, capturing the reviews from the patients is a new feature that needs to be introduced.</vt:lpstr>
      <vt:lpstr>TRANSACTIONS AND QUERIES WITH DATA</vt:lpstr>
      <vt:lpstr>TRANSACTIONS WITH QUERIES</vt:lpstr>
      <vt:lpstr>Product Design Lab</vt:lpstr>
      <vt:lpstr>SQL Vendors</vt:lpstr>
      <vt:lpstr>JOINS AND QUERY FROM MULTIPLE OBJECTS</vt:lpstr>
      <vt:lpstr>JOINS AND QUERY FROM MULTIPLE OBJECTS</vt:lpstr>
      <vt:lpstr>As per the requirement received by the project owner of HeartiHealth, the team has introduced a new section in the application called Statistics. This section need an analytical report of the heart attack predictions that are captured till date.  The report will contain the total heart attack predictions for each day. </vt:lpstr>
      <vt:lpstr>SQL JOINS</vt:lpstr>
      <vt:lpstr>SQL JOINS</vt:lpstr>
      <vt:lpstr>SQL JOINS</vt:lpstr>
      <vt:lpstr>SQL JOINS</vt:lpstr>
      <vt:lpstr>SQL JOINS</vt:lpstr>
      <vt:lpstr>SQL IN ACTION</vt:lpstr>
      <vt:lpstr>In order to conduct some survey, the project owner of HeartiHealth application has asked to get the information of some of the members who are registered with the application, based on the City where they are residing.</vt:lpstr>
      <vt:lpstr>In the dashboard section of the application, the members/patients of HeartiHealth have requested to display the number of blood tests done for them.</vt:lpstr>
      <vt:lpstr>In the Labs section, all the lab reports for the tests which were conducted for the patients were uploaded into our system and are being stored in the database. These lab reports are stored date-wise. We have received a requirement, that the members now want to view the reports for a particular date.</vt:lpstr>
      <vt:lpstr>SQL IN ACTION</vt:lpstr>
      <vt:lpstr>PL/SQL-Procedures</vt:lpstr>
      <vt:lpstr>PowerPoint Presentation</vt:lpstr>
      <vt:lpstr>PowerPoint Presentation</vt:lpstr>
      <vt:lpstr>PowerPoint Presentation</vt:lpstr>
      <vt:lpstr>PowerPoint Presentation</vt:lpstr>
      <vt:lpstr>PL/SQL-Procedures</vt:lpstr>
      <vt:lpstr>We need to get the details of members based on their member ID, so store it as a stored procedure so that it can be used repeatedly.</vt:lpstr>
      <vt:lpstr>Every time a new patient  registers to the system, the details of the member needs to be captured. We need to get the details of a patient and insert it using a stored procedure.</vt:lpstr>
      <vt:lpstr>It is sometimes very difficult to find the reports of the patients. Writing a query everytime is also difficult. The DB admin has suggested to create customized Stored Procedures to get the reports(X-Ray) of the patients by just checking the name of the patient and when was he diagnosed for a cardiac test .</vt:lpstr>
      <vt:lpstr>PL/SQL - Functions</vt:lpstr>
      <vt:lpstr>PowerPoint Presentation</vt:lpstr>
      <vt:lpstr>The admin of the hospital want to see the total number of patients who are predicted to have a heart attack and also those who are not in the application. Also this would help to create an analytics to measure the efficiency of the HeartiHealth Application.</vt:lpstr>
      <vt:lpstr>PL/SQL -  Cursors</vt:lpstr>
      <vt:lpstr>PowerPoint Presentation</vt:lpstr>
      <vt:lpstr>We would like to have a list of records of the patient who are more than 35 years of age. The DB Admin is facing a challenge to get the list using a Stored Procedure. Help him to solve his problem</vt:lpstr>
      <vt:lpstr>PowerPoint Presentation</vt:lpstr>
      <vt:lpstr>PL/SQL -  Cursors</vt:lpstr>
      <vt:lpstr>The admin of the application is facing a challenge to fetch one record at a time for a member. He is looking for a solution to get the list of members based on certain condition, and store the query in a stored procedure, so that depending on the parameter he can anytime fetch the details of the members.</vt:lpstr>
      <vt:lpstr>In the HeartiHeath application, the hospital supervisor wants to get the list of patients for a particular age, as he wants to communicate to the patients and convey certain precaution measures to some category of patients. You need to help the DB team to ensure this functionality works.</vt:lpstr>
      <vt:lpstr>PL/SQL -  Cursors</vt:lpstr>
      <vt:lpstr>PowerPoint Presentation</vt:lpstr>
      <vt:lpstr>PowerPoint Presentation</vt:lpstr>
      <vt:lpstr>The admin of HeartiHealth has noticed that many members are providing someone else’s email ID which is not supposed to be. May be the UI validation was not implemented yet. We need to validate the email IDs from the database level and show an error if that email address already exist in the database.</vt:lpstr>
      <vt:lpstr>It has been noticed that many members were removed, or some data were tampered, and there was no track of when it was done. There is a request from the admin team to log the changes for the member table so that we can know when a member is added or updated or removed from the system.</vt:lpstr>
      <vt:lpstr>It has been noticed that many members were removed, or some data were tampered, and there was no track of when it was done. There is a request from the admin team to log the changes for the member table so that we can know when a member is added or updated or removed from the system.</vt:lpstr>
      <vt:lpstr>UI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Sarkar</dc:creator>
  <cp:lastModifiedBy>Sowmya Shree B V</cp:lastModifiedBy>
  <cp:revision>67</cp:revision>
  <dcterms:created xsi:type="dcterms:W3CDTF">2020-01-27T11:10:00Z</dcterms:created>
  <dcterms:modified xsi:type="dcterms:W3CDTF">2021-02-09T15:05:33Z</dcterms:modified>
</cp:coreProperties>
</file>