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0"/>
  </p:notesMasterIdLst>
  <p:sldIdLst>
    <p:sldId id="557" r:id="rId2"/>
    <p:sldId id="567" r:id="rId3"/>
    <p:sldId id="607" r:id="rId4"/>
    <p:sldId id="650" r:id="rId5"/>
    <p:sldId id="651" r:id="rId6"/>
    <p:sldId id="652" r:id="rId7"/>
    <p:sldId id="654" r:id="rId8"/>
    <p:sldId id="609" r:id="rId9"/>
    <p:sldId id="628" r:id="rId10"/>
    <p:sldId id="610" r:id="rId11"/>
    <p:sldId id="611" r:id="rId12"/>
    <p:sldId id="612" r:id="rId13"/>
    <p:sldId id="613" r:id="rId14"/>
    <p:sldId id="614" r:id="rId15"/>
    <p:sldId id="615" r:id="rId16"/>
    <p:sldId id="629" r:id="rId17"/>
    <p:sldId id="630" r:id="rId18"/>
    <p:sldId id="631" r:id="rId19"/>
    <p:sldId id="632" r:id="rId20"/>
    <p:sldId id="633" r:id="rId21"/>
    <p:sldId id="634" r:id="rId22"/>
    <p:sldId id="635" r:id="rId23"/>
    <p:sldId id="645" r:id="rId24"/>
    <p:sldId id="655" r:id="rId25"/>
    <p:sldId id="656" r:id="rId26"/>
    <p:sldId id="657" r:id="rId27"/>
    <p:sldId id="658" r:id="rId28"/>
    <p:sldId id="659" r:id="rId29"/>
    <p:sldId id="660" r:id="rId30"/>
    <p:sldId id="661" r:id="rId31"/>
    <p:sldId id="662" r:id="rId32"/>
    <p:sldId id="663" r:id="rId33"/>
    <p:sldId id="664" r:id="rId34"/>
    <p:sldId id="665" r:id="rId35"/>
    <p:sldId id="672" r:id="rId36"/>
    <p:sldId id="666" r:id="rId37"/>
    <p:sldId id="673" r:id="rId38"/>
    <p:sldId id="674" r:id="rId39"/>
    <p:sldId id="675" r:id="rId40"/>
    <p:sldId id="667" r:id="rId41"/>
    <p:sldId id="668" r:id="rId42"/>
    <p:sldId id="669" r:id="rId43"/>
    <p:sldId id="670" r:id="rId44"/>
    <p:sldId id="671" r:id="rId45"/>
    <p:sldId id="559" r:id="rId46"/>
    <p:sldId id="560" r:id="rId47"/>
    <p:sldId id="644" r:id="rId48"/>
    <p:sldId id="643" r:id="rId49"/>
    <p:sldId id="562" r:id="rId50"/>
    <p:sldId id="563" r:id="rId51"/>
    <p:sldId id="564" r:id="rId52"/>
    <p:sldId id="565" r:id="rId53"/>
    <p:sldId id="646" r:id="rId54"/>
    <p:sldId id="647" r:id="rId55"/>
    <p:sldId id="648" r:id="rId56"/>
    <p:sldId id="649" r:id="rId57"/>
    <p:sldId id="678" r:id="rId58"/>
    <p:sldId id="679" r:id="rId59"/>
    <p:sldId id="684" r:id="rId60"/>
    <p:sldId id="685" r:id="rId61"/>
    <p:sldId id="687" r:id="rId62"/>
    <p:sldId id="686" r:id="rId63"/>
    <p:sldId id="688" r:id="rId64"/>
    <p:sldId id="677" r:id="rId65"/>
    <p:sldId id="680" r:id="rId66"/>
    <p:sldId id="681" r:id="rId67"/>
    <p:sldId id="682" r:id="rId68"/>
    <p:sldId id="683" r:id="rId69"/>
    <p:sldId id="689" r:id="rId70"/>
    <p:sldId id="690" r:id="rId71"/>
    <p:sldId id="691" r:id="rId72"/>
    <p:sldId id="692" r:id="rId73"/>
    <p:sldId id="693" r:id="rId74"/>
    <p:sldId id="694" r:id="rId75"/>
    <p:sldId id="695" r:id="rId76"/>
    <p:sldId id="696" r:id="rId77"/>
    <p:sldId id="697" r:id="rId78"/>
    <p:sldId id="698" r:id="rId79"/>
    <p:sldId id="699" r:id="rId80"/>
    <p:sldId id="700" r:id="rId81"/>
    <p:sldId id="701" r:id="rId82"/>
    <p:sldId id="702" r:id="rId83"/>
    <p:sldId id="703" r:id="rId84"/>
    <p:sldId id="704" r:id="rId85"/>
    <p:sldId id="705" r:id="rId86"/>
    <p:sldId id="706" r:id="rId87"/>
    <p:sldId id="707" r:id="rId88"/>
    <p:sldId id="566"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5E3"/>
    <a:srgbClr val="051F52"/>
    <a:srgbClr val="FF9966"/>
    <a:srgbClr val="364B5E"/>
    <a:srgbClr val="EB2629"/>
    <a:srgbClr val="FFD91D"/>
    <a:srgbClr val="4CABCE"/>
    <a:srgbClr val="CC66FF"/>
    <a:srgbClr val="4AAACE"/>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738B9-3EEB-33E6-500B-CBEE0FE91A47}" v="2" dt="2020-02-09T19:24:54.401"/>
    <p1510:client id="{5221B805-A024-FEDE-41F9-E2111A0DA733}" v="2" dt="2020-02-10T06:27:00.963"/>
    <p1510:client id="{625E103C-086F-89E4-3090-C6A40549886F}" v="137" dt="2020-02-09T19:59:34.440"/>
    <p1510:client id="{766FDBD4-9B62-D51B-3A61-BBB2715CEF06}" v="120" dt="2020-02-09T10:52:24.581"/>
    <p1510:client id="{8CCA5A08-E3CF-23E4-6694-2A5FA4B48575}" v="122" dt="2020-02-09T07:03:32.581"/>
    <p1510:client id="{A426F74E-BD6E-74C5-D4E0-97E01D2A2301}" v="531" dt="2020-02-10T10:20:17.204"/>
    <p1510:client id="{CB6F4651-39E5-B98F-4CBB-E682972EC552}" v="1" dt="2020-02-09T11:33:03.466"/>
    <p1510:client id="{D0538AE0-29F0-6EAF-54D8-DA19265CD810}" v="1328" dt="2020-02-09T18:21:30.756"/>
    <p1510:client id="{D237956F-2373-4B32-A3B5-1F5FFA923B93}" v="2315" dt="2020-02-10T04:54:55.527"/>
    <p1510:client id="{F724C23C-14F7-45C7-BAD6-621903B515ED}" v="1558" dt="2020-02-09T11:56:39.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71971-B297-40DD-8FBD-7A19EA1CB41E}" type="datetimeFigureOut">
              <a:rPr lang="en-US" smtClean="0"/>
              <a:pPr/>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43A3C-52E8-4365-B5DE-86B75A6DE51A}" type="slidenum">
              <a:rPr lang="en-US" smtClean="0"/>
              <a:pPr/>
              <a:t>‹#›</a:t>
            </a:fld>
            <a:endParaRPr lang="en-US"/>
          </a:p>
        </p:txBody>
      </p:sp>
    </p:spTree>
    <p:extLst>
      <p:ext uri="{BB962C8B-B14F-4D97-AF65-F5344CB8AC3E}">
        <p14:creationId xmlns:p14="http://schemas.microsoft.com/office/powerpoint/2010/main" val="2490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943A3C-52E8-4365-B5DE-86B75A6DE51A}" type="slidenum">
              <a:rPr lang="en-US" smtClean="0"/>
              <a:pPr/>
              <a:t>1</a:t>
            </a:fld>
            <a:endParaRPr lang="en-US"/>
          </a:p>
        </p:txBody>
      </p:sp>
    </p:spTree>
    <p:extLst>
      <p:ext uri="{BB962C8B-B14F-4D97-AF65-F5344CB8AC3E}">
        <p14:creationId xmlns:p14="http://schemas.microsoft.com/office/powerpoint/2010/main" val="80206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SHOULD HVE THE DB DEISGN SHARED. THEY SHOULD SEE THE TABLES AND ALSO THE DESIGIN THAT IS GIVEN. MAP THE DESIGN TO TABLES. ENTITIES, ATTRIBUTES, RELATIONSHIPS, KEYS</a:t>
            </a:r>
          </a:p>
        </p:txBody>
      </p:sp>
      <p:sp>
        <p:nvSpPr>
          <p:cNvPr id="4" name="Slide Number Placeholder 3"/>
          <p:cNvSpPr>
            <a:spLocks noGrp="1"/>
          </p:cNvSpPr>
          <p:nvPr>
            <p:ph type="sldNum" sz="quarter" idx="5"/>
          </p:nvPr>
        </p:nvSpPr>
        <p:spPr/>
        <p:txBody>
          <a:bodyPr/>
          <a:lstStyle/>
          <a:p>
            <a:fld id="{27943A3C-52E8-4365-B5DE-86B75A6DE51A}" type="slidenum">
              <a:rPr lang="en-US" smtClean="0"/>
              <a:pPr/>
              <a:t>2</a:t>
            </a:fld>
            <a:endParaRPr lang="en-US"/>
          </a:p>
        </p:txBody>
      </p:sp>
    </p:spTree>
    <p:extLst>
      <p:ext uri="{BB962C8B-B14F-4D97-AF65-F5344CB8AC3E}">
        <p14:creationId xmlns:p14="http://schemas.microsoft.com/office/powerpoint/2010/main" val="197647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scover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65B0-B81B-4C81-83AF-70E202AC984B}"/>
              </a:ext>
            </a:extLst>
          </p:cNvPr>
          <p:cNvSpPr>
            <a:spLocks noGrp="1"/>
          </p:cNvSpPr>
          <p:nvPr>
            <p:ph type="title" hasCustomPrompt="1"/>
          </p:nvPr>
        </p:nvSpPr>
        <p:spPr/>
        <p:txBody>
          <a:bodyPr>
            <a:noAutofit/>
          </a:bodyPr>
          <a:lstStyle>
            <a:lvl1pPr>
              <a:defRPr sz="3000" b="0"/>
            </a:lvl1pPr>
          </a:lstStyle>
          <a:p>
            <a:r>
              <a:rPr lang="en-US">
                <a:solidFill>
                  <a:srgbClr val="3084B3"/>
                </a:solidFill>
              </a:rPr>
              <a:t>UNIT TITLE</a:t>
            </a:r>
            <a:endParaRPr lang="en-US"/>
          </a:p>
        </p:txBody>
      </p:sp>
      <p:sp>
        <p:nvSpPr>
          <p:cNvPr id="3" name="Date Placeholder 2">
            <a:extLst>
              <a:ext uri="{FF2B5EF4-FFF2-40B4-BE49-F238E27FC236}">
                <a16:creationId xmlns:a16="http://schemas.microsoft.com/office/drawing/2014/main" id="{6024250B-D548-4839-AE2F-CF16E3FC21D8}"/>
              </a:ext>
            </a:extLst>
          </p:cNvPr>
          <p:cNvSpPr>
            <a:spLocks noGrp="1"/>
          </p:cNvSpPr>
          <p:nvPr>
            <p:ph type="dt" sz="half" idx="10"/>
          </p:nvPr>
        </p:nvSpPr>
        <p:spPr/>
        <p:txBody>
          <a:bodyPr/>
          <a:lstStyle/>
          <a:p>
            <a:fld id="{81A401E5-413B-9D45-8024-362ED4861691}" type="datetimeFigureOut">
              <a:rPr lang="en-US" smtClean="0"/>
              <a:pPr/>
              <a:t>2/17/2021</a:t>
            </a:fld>
            <a:endParaRPr lang="en-US"/>
          </a:p>
        </p:txBody>
      </p:sp>
      <p:sp>
        <p:nvSpPr>
          <p:cNvPr id="4" name="Footer Placeholder 3">
            <a:extLst>
              <a:ext uri="{FF2B5EF4-FFF2-40B4-BE49-F238E27FC236}">
                <a16:creationId xmlns:a16="http://schemas.microsoft.com/office/drawing/2014/main" id="{1B659D04-ED9E-4656-9EC8-64D80A7358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31A3F-F195-402E-B4FF-B9707D0509D5}"/>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3" name="Text Placeholder 12">
            <a:extLst>
              <a:ext uri="{FF2B5EF4-FFF2-40B4-BE49-F238E27FC236}">
                <a16:creationId xmlns:a16="http://schemas.microsoft.com/office/drawing/2014/main" id="{90A02419-FB08-46B3-9F5A-2B7CF96A69F6}"/>
              </a:ext>
            </a:extLst>
          </p:cNvPr>
          <p:cNvSpPr>
            <a:spLocks noGrp="1"/>
          </p:cNvSpPr>
          <p:nvPr>
            <p:ph type="body" sz="quarter" idx="13" hasCustomPrompt="1"/>
          </p:nvPr>
        </p:nvSpPr>
        <p:spPr>
          <a:xfrm>
            <a:off x="8522494" y="676275"/>
            <a:ext cx="3459956" cy="314326"/>
          </a:xfrm>
        </p:spPr>
        <p:txBody>
          <a:bodyPr>
            <a:noAutofit/>
          </a:bodyPr>
          <a:lstStyle>
            <a:lvl1pPr marL="0" indent="0">
              <a:buNone/>
              <a:defRPr sz="1800" b="1">
                <a:solidFill>
                  <a:schemeClr val="bg1"/>
                </a:solidFill>
              </a:defRPr>
            </a:lvl1pPr>
          </a:lstStyle>
          <a:p>
            <a:pPr lvl="0"/>
            <a:r>
              <a:rPr lang="en-US"/>
              <a:t>Course Title</a:t>
            </a:r>
          </a:p>
        </p:txBody>
      </p:sp>
      <p:sp>
        <p:nvSpPr>
          <p:cNvPr id="15" name="Text Placeholder 14">
            <a:extLst>
              <a:ext uri="{FF2B5EF4-FFF2-40B4-BE49-F238E27FC236}">
                <a16:creationId xmlns:a16="http://schemas.microsoft.com/office/drawing/2014/main" id="{60F3D1E7-C17C-472F-9C06-5CF3E662852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
        <p:nvSpPr>
          <p:cNvPr id="7" name="Text Placeholder 6">
            <a:extLst>
              <a:ext uri="{FF2B5EF4-FFF2-40B4-BE49-F238E27FC236}">
                <a16:creationId xmlns:a16="http://schemas.microsoft.com/office/drawing/2014/main" id="{D1BE2451-296E-48A1-B584-C0667CA063BD}"/>
              </a:ext>
            </a:extLst>
          </p:cNvPr>
          <p:cNvSpPr>
            <a:spLocks noGrp="1"/>
          </p:cNvSpPr>
          <p:nvPr>
            <p:ph type="body" sz="quarter" idx="15"/>
          </p:nvPr>
        </p:nvSpPr>
        <p:spPr>
          <a:xfrm>
            <a:off x="858621" y="1724968"/>
            <a:ext cx="10474758" cy="4299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478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17DCFCA-D509-4C84-91A7-632372508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15133E-5B2A-43BD-ABE8-68586CAC8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8D59E-B381-4795-87A6-6F3A6761612D}"/>
              </a:ext>
            </a:extLst>
          </p:cNvPr>
          <p:cNvSpPr>
            <a:spLocks noGrp="1"/>
          </p:cNvSpPr>
          <p:nvPr>
            <p:ph type="dt" sz="half" idx="10"/>
          </p:nvPr>
        </p:nvSpPr>
        <p:spPr/>
        <p:txBody>
          <a:bodyPr/>
          <a:lstStyle>
            <a:lvl1pPr>
              <a:defRPr/>
            </a:lvl1pPr>
          </a:lstStyle>
          <a:p>
            <a:fld id="{81A401E5-413B-9D45-8024-362ED4861691}" type="datetimeFigureOut">
              <a:rPr lang="en-US" smtClean="0"/>
              <a:pPr/>
              <a:t>2/17/2021</a:t>
            </a:fld>
            <a:endParaRPr lang="en-US"/>
          </a:p>
        </p:txBody>
      </p:sp>
      <p:sp>
        <p:nvSpPr>
          <p:cNvPr id="6" name="Footer Placeholder 5">
            <a:extLst>
              <a:ext uri="{FF2B5EF4-FFF2-40B4-BE49-F238E27FC236}">
                <a16:creationId xmlns:a16="http://schemas.microsoft.com/office/drawing/2014/main" id="{5BCE6156-B8C7-443F-9982-BF8E96728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7C9CB-D04C-47F0-AF0A-BFBA5633E5D7}"/>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itle Placeholder 1">
            <a:extLst>
              <a:ext uri="{FF2B5EF4-FFF2-40B4-BE49-F238E27FC236}">
                <a16:creationId xmlns:a16="http://schemas.microsoft.com/office/drawing/2014/main" id="{5435E2EB-E9A1-442D-A030-1BC59B439854}"/>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1" name="Text Placeholder 12">
            <a:extLst>
              <a:ext uri="{FF2B5EF4-FFF2-40B4-BE49-F238E27FC236}">
                <a16:creationId xmlns:a16="http://schemas.microsoft.com/office/drawing/2014/main" id="{1AD79747-6747-46DA-AEB5-46589746A6A1}"/>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C316BB4B-CC01-44F2-B7DB-700B42BF5ED1}"/>
              </a:ext>
            </a:extLst>
          </p:cNvPr>
          <p:cNvSpPr>
            <a:spLocks noGrp="1"/>
          </p:cNvSpPr>
          <p:nvPr>
            <p:ph type="body" sz="quarter" idx="14" hasCustomPrompt="1"/>
          </p:nvPr>
        </p:nvSpPr>
        <p:spPr>
          <a:xfrm>
            <a:off x="114300" y="833438"/>
            <a:ext cx="4657725"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408490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92DB-D52E-429F-AF01-3ADBA594418C}"/>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Vertical Text Placeholder 2">
            <a:extLst>
              <a:ext uri="{FF2B5EF4-FFF2-40B4-BE49-F238E27FC236}">
                <a16:creationId xmlns:a16="http://schemas.microsoft.com/office/drawing/2014/main" id="{289218A1-4A6E-4839-969C-8E7186488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D17F0-CEC0-42E7-A00E-F98F2B4D00DB}"/>
              </a:ext>
            </a:extLst>
          </p:cNvPr>
          <p:cNvSpPr>
            <a:spLocks noGrp="1"/>
          </p:cNvSpPr>
          <p:nvPr>
            <p:ph type="dt" sz="half" idx="10"/>
          </p:nvPr>
        </p:nvSpPr>
        <p:spPr/>
        <p:txBody>
          <a:bodyPr/>
          <a:lstStyle>
            <a:lvl1pPr>
              <a:defRPr/>
            </a:lvl1pPr>
          </a:lstStyle>
          <a:p>
            <a:fld id="{81A401E5-413B-9D45-8024-362ED4861691}" type="datetimeFigureOut">
              <a:rPr lang="en-US" smtClean="0"/>
              <a:pPr/>
              <a:t>2/17/2021</a:t>
            </a:fld>
            <a:endParaRPr lang="en-US"/>
          </a:p>
        </p:txBody>
      </p:sp>
      <p:sp>
        <p:nvSpPr>
          <p:cNvPr id="5" name="Footer Placeholder 4">
            <a:extLst>
              <a:ext uri="{FF2B5EF4-FFF2-40B4-BE49-F238E27FC236}">
                <a16:creationId xmlns:a16="http://schemas.microsoft.com/office/drawing/2014/main" id="{7642E146-DD3C-4D75-B027-89AAD47D4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A01A8-CDEB-42D5-A57F-17126EB0A458}"/>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9" name="Text Placeholder 12">
            <a:extLst>
              <a:ext uri="{FF2B5EF4-FFF2-40B4-BE49-F238E27FC236}">
                <a16:creationId xmlns:a16="http://schemas.microsoft.com/office/drawing/2014/main" id="{7212BA09-1ECC-4786-8E4F-326197B48D53}"/>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96067CA1-E4F1-4771-AEEA-D4CEAA0CFBFC}"/>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308292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52FF9-B759-45F2-A11B-9F4404C0C653}"/>
              </a:ext>
            </a:extLst>
          </p:cNvPr>
          <p:cNvSpPr>
            <a:spLocks noGrp="1"/>
          </p:cNvSpPr>
          <p:nvPr>
            <p:ph type="title" orient="vert"/>
          </p:nvPr>
        </p:nvSpPr>
        <p:spPr>
          <a:xfrm>
            <a:off x="8724900" y="1416954"/>
            <a:ext cx="2628900" cy="476000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985C1F-43B9-4D4A-8E77-E0AB65994141}"/>
              </a:ext>
            </a:extLst>
          </p:cNvPr>
          <p:cNvSpPr>
            <a:spLocks noGrp="1"/>
          </p:cNvSpPr>
          <p:nvPr>
            <p:ph type="body" orient="vert" idx="1"/>
          </p:nvPr>
        </p:nvSpPr>
        <p:spPr>
          <a:xfrm>
            <a:off x="838200" y="1416955"/>
            <a:ext cx="7734300" cy="47600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9316E-E0BF-4062-929E-51676A4D8672}"/>
              </a:ext>
            </a:extLst>
          </p:cNvPr>
          <p:cNvSpPr>
            <a:spLocks noGrp="1"/>
          </p:cNvSpPr>
          <p:nvPr>
            <p:ph type="dt" sz="half" idx="10"/>
          </p:nvPr>
        </p:nvSpPr>
        <p:spPr/>
        <p:txBody>
          <a:bodyPr/>
          <a:lstStyle>
            <a:lvl1pPr>
              <a:defRPr/>
            </a:lvl1pPr>
          </a:lstStyle>
          <a:p>
            <a:fld id="{81A401E5-413B-9D45-8024-362ED4861691}" type="datetimeFigureOut">
              <a:rPr lang="en-US" smtClean="0"/>
              <a:pPr/>
              <a:t>2/17/2021</a:t>
            </a:fld>
            <a:endParaRPr lang="en-US"/>
          </a:p>
        </p:txBody>
      </p:sp>
      <p:sp>
        <p:nvSpPr>
          <p:cNvPr id="5" name="Footer Placeholder 4">
            <a:extLst>
              <a:ext uri="{FF2B5EF4-FFF2-40B4-BE49-F238E27FC236}">
                <a16:creationId xmlns:a16="http://schemas.microsoft.com/office/drawing/2014/main" id="{4C44D6CA-5059-4B64-8295-51F52533F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0B572-2FF0-4E3E-9EDE-0DF7EA9F4A2C}"/>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7" name="Title Placeholder 1">
            <a:extLst>
              <a:ext uri="{FF2B5EF4-FFF2-40B4-BE49-F238E27FC236}">
                <a16:creationId xmlns:a16="http://schemas.microsoft.com/office/drawing/2014/main" id="{408CA382-0D29-4990-9375-6BCEA2A01666}"/>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0" name="Text Placeholder 12">
            <a:extLst>
              <a:ext uri="{FF2B5EF4-FFF2-40B4-BE49-F238E27FC236}">
                <a16:creationId xmlns:a16="http://schemas.microsoft.com/office/drawing/2014/main" id="{2B639C98-ACCC-4CD1-B535-2A97FA1CDA47}"/>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2" name="Text Placeholder 14">
            <a:extLst>
              <a:ext uri="{FF2B5EF4-FFF2-40B4-BE49-F238E27FC236}">
                <a16:creationId xmlns:a16="http://schemas.microsoft.com/office/drawing/2014/main" id="{61A5EDF7-3332-4644-B906-5C4F99725180}"/>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331272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5E75-8D30-4801-88CD-E127211B458E}"/>
              </a:ext>
            </a:extLst>
          </p:cNvPr>
          <p:cNvSpPr>
            <a:spLocks noGrp="1"/>
          </p:cNvSpPr>
          <p:nvPr>
            <p:ph type="ctrTitle"/>
          </p:nvPr>
        </p:nvSpPr>
        <p:spPr>
          <a:xfrm>
            <a:off x="1524000" y="13890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AB8877-8C5A-4A31-BC9B-1D380CDAE6E0}"/>
              </a:ext>
            </a:extLst>
          </p:cNvPr>
          <p:cNvSpPr>
            <a:spLocks noGrp="1"/>
          </p:cNvSpPr>
          <p:nvPr>
            <p:ph type="subTitle" idx="1"/>
          </p:nvPr>
        </p:nvSpPr>
        <p:spPr>
          <a:xfrm>
            <a:off x="1524000" y="38687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C708CA-939F-43EA-AF96-F53D607908E3}"/>
              </a:ext>
            </a:extLst>
          </p:cNvPr>
          <p:cNvSpPr>
            <a:spLocks noGrp="1"/>
          </p:cNvSpPr>
          <p:nvPr>
            <p:ph type="dt" sz="half" idx="10"/>
          </p:nvPr>
        </p:nvSpPr>
        <p:spPr>
          <a:xfrm>
            <a:off x="0" y="6572250"/>
            <a:ext cx="2743200" cy="285750"/>
          </a:xfrm>
        </p:spPr>
        <p:txBody>
          <a:bodyPr/>
          <a:lstStyle>
            <a:lvl1pPr>
              <a:defRPr/>
            </a:lvl1pPr>
          </a:lstStyle>
          <a:p>
            <a:fld id="{81A401E5-413B-9D45-8024-362ED4861691}" type="datetimeFigureOut">
              <a:rPr lang="en-US" smtClean="0"/>
              <a:pPr/>
              <a:t>2/17/2021</a:t>
            </a:fld>
            <a:endParaRPr lang="en-US"/>
          </a:p>
        </p:txBody>
      </p:sp>
      <p:sp>
        <p:nvSpPr>
          <p:cNvPr id="5" name="Footer Placeholder 4">
            <a:extLst>
              <a:ext uri="{FF2B5EF4-FFF2-40B4-BE49-F238E27FC236}">
                <a16:creationId xmlns:a16="http://schemas.microsoft.com/office/drawing/2014/main" id="{A9EB7EF0-2758-4D1C-B222-C64E96B33D06}"/>
              </a:ext>
            </a:extLst>
          </p:cNvPr>
          <p:cNvSpPr>
            <a:spLocks noGrp="1"/>
          </p:cNvSpPr>
          <p:nvPr>
            <p:ph type="ftr" sz="quarter" idx="11"/>
          </p:nvPr>
        </p:nvSpPr>
        <p:spPr>
          <a:xfrm>
            <a:off x="4038600" y="6572250"/>
            <a:ext cx="4114800" cy="285750"/>
          </a:xfrm>
        </p:spPr>
        <p:txBody>
          <a:bodyPr/>
          <a:lstStyle/>
          <a:p>
            <a:endParaRPr lang="en-US"/>
          </a:p>
        </p:txBody>
      </p:sp>
      <p:sp>
        <p:nvSpPr>
          <p:cNvPr id="6" name="Slide Number Placeholder 5">
            <a:extLst>
              <a:ext uri="{FF2B5EF4-FFF2-40B4-BE49-F238E27FC236}">
                <a16:creationId xmlns:a16="http://schemas.microsoft.com/office/drawing/2014/main" id="{5506BF7C-135C-4ED9-8DEF-69A790502758}"/>
              </a:ext>
            </a:extLst>
          </p:cNvPr>
          <p:cNvSpPr>
            <a:spLocks noGrp="1"/>
          </p:cNvSpPr>
          <p:nvPr>
            <p:ph type="sldNum" sz="quarter" idx="12"/>
          </p:nvPr>
        </p:nvSpPr>
        <p:spPr>
          <a:xfrm>
            <a:off x="9448800" y="6572250"/>
            <a:ext cx="2743200" cy="285750"/>
          </a:xfrm>
        </p:spPr>
        <p:txBody>
          <a:bodyPr/>
          <a:lstStyle/>
          <a:p>
            <a:fld id="{4E2BC508-9B61-474C-A4D4-AEB6E7F3597E}" type="slidenum">
              <a:rPr lang="en-US" smtClean="0"/>
              <a:pPr/>
              <a:t>‹#›</a:t>
            </a:fld>
            <a:endParaRPr lang="en-US"/>
          </a:p>
        </p:txBody>
      </p:sp>
      <p:sp>
        <p:nvSpPr>
          <p:cNvPr id="10" name="Title Placeholder 1">
            <a:extLst>
              <a:ext uri="{FF2B5EF4-FFF2-40B4-BE49-F238E27FC236}">
                <a16:creationId xmlns:a16="http://schemas.microsoft.com/office/drawing/2014/main" id="{B866FF13-6439-405B-A0CA-766D88A1DD7B}"/>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6" name="Text Placeholder 12">
            <a:extLst>
              <a:ext uri="{FF2B5EF4-FFF2-40B4-BE49-F238E27FC236}">
                <a16:creationId xmlns:a16="http://schemas.microsoft.com/office/drawing/2014/main" id="{7B267B37-372D-4BF7-8251-1727F45D637E}"/>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E9EA4924-B862-49BE-9E25-3F4817B52C1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91331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C3D41511-9E47-4AE2-AB89-8B55889B21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098881-83A0-44F0-B966-26ED71BCC41F}"/>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Content Placeholder 2">
            <a:extLst>
              <a:ext uri="{FF2B5EF4-FFF2-40B4-BE49-F238E27FC236}">
                <a16:creationId xmlns:a16="http://schemas.microsoft.com/office/drawing/2014/main" id="{E77727D7-C5C9-4015-823F-850599F74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2ECD4-E1E0-4F05-A2BC-13D3E150FC78}"/>
              </a:ext>
            </a:extLst>
          </p:cNvPr>
          <p:cNvSpPr>
            <a:spLocks noGrp="1"/>
          </p:cNvSpPr>
          <p:nvPr>
            <p:ph type="dt" sz="half" idx="10"/>
          </p:nvPr>
        </p:nvSpPr>
        <p:spPr/>
        <p:txBody>
          <a:bodyPr/>
          <a:lstStyle>
            <a:lvl1pPr>
              <a:defRPr/>
            </a:lvl1pPr>
          </a:lstStyle>
          <a:p>
            <a:fld id="{81A401E5-413B-9D45-8024-362ED4861691}" type="datetimeFigureOut">
              <a:rPr lang="en-US" smtClean="0"/>
              <a:pPr/>
              <a:t>2/17/2021</a:t>
            </a:fld>
            <a:endParaRPr lang="en-US"/>
          </a:p>
        </p:txBody>
      </p:sp>
      <p:sp>
        <p:nvSpPr>
          <p:cNvPr id="5" name="Footer Placeholder 4">
            <a:extLst>
              <a:ext uri="{FF2B5EF4-FFF2-40B4-BE49-F238E27FC236}">
                <a16:creationId xmlns:a16="http://schemas.microsoft.com/office/drawing/2014/main" id="{1BF9F06E-180A-4396-80E8-78CA6BEBC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B6DF5-163D-4A02-A3E8-68F3EAF48F9D}"/>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4" name="Text Placeholder 12">
            <a:extLst>
              <a:ext uri="{FF2B5EF4-FFF2-40B4-BE49-F238E27FC236}">
                <a16:creationId xmlns:a16="http://schemas.microsoft.com/office/drawing/2014/main" id="{26140A54-BADF-461C-BD0D-08B960108915}"/>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99FD473E-0683-43BF-ACE6-BEF152D72872}"/>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97281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EE79-C888-4960-AC9F-3817C0E936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553A2-26A9-4A47-88A3-CBC789815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0F7F1B-B614-4C71-8CB5-86618A581CA6}"/>
              </a:ext>
            </a:extLst>
          </p:cNvPr>
          <p:cNvSpPr>
            <a:spLocks noGrp="1"/>
          </p:cNvSpPr>
          <p:nvPr>
            <p:ph type="dt" sz="half" idx="10"/>
          </p:nvPr>
        </p:nvSpPr>
        <p:spPr/>
        <p:txBody>
          <a:bodyPr/>
          <a:lstStyle>
            <a:lvl1pPr>
              <a:defRPr/>
            </a:lvl1pPr>
          </a:lstStyle>
          <a:p>
            <a:fld id="{81A401E5-413B-9D45-8024-362ED4861691}" type="datetimeFigureOut">
              <a:rPr lang="en-US" smtClean="0"/>
              <a:pPr/>
              <a:t>2/17/2021</a:t>
            </a:fld>
            <a:endParaRPr lang="en-US"/>
          </a:p>
        </p:txBody>
      </p:sp>
      <p:sp>
        <p:nvSpPr>
          <p:cNvPr id="5" name="Footer Placeholder 4">
            <a:extLst>
              <a:ext uri="{FF2B5EF4-FFF2-40B4-BE49-F238E27FC236}">
                <a16:creationId xmlns:a16="http://schemas.microsoft.com/office/drawing/2014/main" id="{F154CF01-FD0D-4427-9977-9E6E2806C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11EFB-F97A-4AFD-99AF-C919D336C4A1}"/>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7" name="Title Placeholder 1">
            <a:extLst>
              <a:ext uri="{FF2B5EF4-FFF2-40B4-BE49-F238E27FC236}">
                <a16:creationId xmlns:a16="http://schemas.microsoft.com/office/drawing/2014/main" id="{8B4133A5-4BA7-4CE4-9F3B-75180F7E9273}"/>
              </a:ext>
            </a:extLst>
          </p:cNvPr>
          <p:cNvSpPr txBox="1">
            <a:spLocks/>
          </p:cNvSpPr>
          <p:nvPr/>
        </p:nvSpPr>
        <p:spPr>
          <a:xfrm>
            <a:off x="114300" y="114073"/>
            <a:ext cx="9496425"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800" kern="1200">
                <a:solidFill>
                  <a:schemeClr val="tx1"/>
                </a:solidFill>
                <a:latin typeface="+mn-lt"/>
                <a:ea typeface="+mj-ea"/>
                <a:cs typeface="+mj-cs"/>
              </a:defRPr>
            </a:lvl1pPr>
          </a:lstStyle>
          <a:p>
            <a:r>
              <a:rPr lang="en-US" sz="3000">
                <a:solidFill>
                  <a:srgbClr val="3084B3"/>
                </a:solidFill>
              </a:rPr>
              <a:t>UNIT TITLE</a:t>
            </a:r>
          </a:p>
        </p:txBody>
      </p:sp>
      <p:sp>
        <p:nvSpPr>
          <p:cNvPr id="11" name="Text Placeholder 12">
            <a:extLst>
              <a:ext uri="{FF2B5EF4-FFF2-40B4-BE49-F238E27FC236}">
                <a16:creationId xmlns:a16="http://schemas.microsoft.com/office/drawing/2014/main" id="{C1EF1F41-7F8D-4F4A-AEA3-5ACF26C228CA}"/>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081AC97B-9653-4337-B2AE-7842A73A9CC7}"/>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02917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D2EE-A229-42C3-892F-7A7952B05353}"/>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Content Placeholder 2">
            <a:extLst>
              <a:ext uri="{FF2B5EF4-FFF2-40B4-BE49-F238E27FC236}">
                <a16:creationId xmlns:a16="http://schemas.microsoft.com/office/drawing/2014/main" id="{11DABDA7-970C-4489-9222-2582A3D5F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0201D3-F15B-4179-BE8E-62EFD15699E9}"/>
              </a:ext>
            </a:extLst>
          </p:cNvPr>
          <p:cNvSpPr>
            <a:spLocks noGrp="1"/>
          </p:cNvSpPr>
          <p:nvPr>
            <p:ph sz="half" idx="2"/>
          </p:nvPr>
        </p:nvSpPr>
        <p:spPr>
          <a:xfrm>
            <a:off x="6172200" y="2324100"/>
            <a:ext cx="5181600" cy="385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995147-84AC-4BB6-B19E-F8D1B2AE5836}"/>
              </a:ext>
            </a:extLst>
          </p:cNvPr>
          <p:cNvSpPr>
            <a:spLocks noGrp="1"/>
          </p:cNvSpPr>
          <p:nvPr>
            <p:ph type="dt" sz="half" idx="10"/>
          </p:nvPr>
        </p:nvSpPr>
        <p:spPr/>
        <p:txBody>
          <a:bodyPr/>
          <a:lstStyle>
            <a:lvl1pPr>
              <a:defRPr/>
            </a:lvl1pPr>
          </a:lstStyle>
          <a:p>
            <a:fld id="{81A401E5-413B-9D45-8024-362ED4861691}" type="datetimeFigureOut">
              <a:rPr lang="en-US" smtClean="0"/>
              <a:pPr/>
              <a:t>2/17/2021</a:t>
            </a:fld>
            <a:endParaRPr lang="en-US"/>
          </a:p>
        </p:txBody>
      </p:sp>
      <p:sp>
        <p:nvSpPr>
          <p:cNvPr id="6" name="Footer Placeholder 5">
            <a:extLst>
              <a:ext uri="{FF2B5EF4-FFF2-40B4-BE49-F238E27FC236}">
                <a16:creationId xmlns:a16="http://schemas.microsoft.com/office/drawing/2014/main" id="{93190B5C-0C9B-4AF4-B986-2B7977BD7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E275BF-1A27-437D-8E05-244B7665743E}"/>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2" name="Text Placeholder 12">
            <a:extLst>
              <a:ext uri="{FF2B5EF4-FFF2-40B4-BE49-F238E27FC236}">
                <a16:creationId xmlns:a16="http://schemas.microsoft.com/office/drawing/2014/main" id="{E3C3A2CD-766C-4C96-A3FD-6F13BB280A59}"/>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F3D53715-135D-435F-AE1C-1AF466E4065B}"/>
              </a:ext>
            </a:extLst>
          </p:cNvPr>
          <p:cNvSpPr>
            <a:spLocks noGrp="1"/>
          </p:cNvSpPr>
          <p:nvPr>
            <p:ph type="body" sz="quarter" idx="15" hasCustomPrompt="1"/>
          </p:nvPr>
        </p:nvSpPr>
        <p:spPr>
          <a:xfrm>
            <a:off x="6172200" y="1825625"/>
            <a:ext cx="51816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283063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A6A9FF-C5D5-4B36-8EA3-D3ADD31AD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AEF5D-CECB-4A7D-ABBA-20F3353B46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7C585BE-E207-4E24-BDEA-EBBDC254399E}"/>
              </a:ext>
            </a:extLst>
          </p:cNvPr>
          <p:cNvSpPr>
            <a:spLocks noGrp="1"/>
          </p:cNvSpPr>
          <p:nvPr>
            <p:ph sz="quarter" idx="4"/>
          </p:nvPr>
        </p:nvSpPr>
        <p:spPr>
          <a:xfrm>
            <a:off x="6172200" y="2219325"/>
            <a:ext cx="5183188" cy="397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60755-B0E5-4BA7-92BE-B4F8AF1BCAF1}"/>
              </a:ext>
            </a:extLst>
          </p:cNvPr>
          <p:cNvSpPr>
            <a:spLocks noGrp="1"/>
          </p:cNvSpPr>
          <p:nvPr>
            <p:ph type="dt" sz="half" idx="10"/>
          </p:nvPr>
        </p:nvSpPr>
        <p:spPr/>
        <p:txBody>
          <a:bodyPr/>
          <a:lstStyle>
            <a:lvl1pPr>
              <a:defRPr/>
            </a:lvl1pPr>
          </a:lstStyle>
          <a:p>
            <a:fld id="{81A401E5-413B-9D45-8024-362ED4861691}" type="datetimeFigureOut">
              <a:rPr lang="en-US" smtClean="0"/>
              <a:pPr/>
              <a:t>2/17/2021</a:t>
            </a:fld>
            <a:endParaRPr lang="en-US"/>
          </a:p>
        </p:txBody>
      </p:sp>
      <p:sp>
        <p:nvSpPr>
          <p:cNvPr id="8" name="Footer Placeholder 7">
            <a:extLst>
              <a:ext uri="{FF2B5EF4-FFF2-40B4-BE49-F238E27FC236}">
                <a16:creationId xmlns:a16="http://schemas.microsoft.com/office/drawing/2014/main" id="{D380BC0B-2121-49DF-981B-8C4BBBD9F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DC0073-3501-4995-8445-EE40B08ACA7B}"/>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10" name="Title Placeholder 1">
            <a:extLst>
              <a:ext uri="{FF2B5EF4-FFF2-40B4-BE49-F238E27FC236}">
                <a16:creationId xmlns:a16="http://schemas.microsoft.com/office/drawing/2014/main" id="{61B536C9-D787-46C5-B7A8-EC5FCAECCB01}"/>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3" name="Text Placeholder 12">
            <a:extLst>
              <a:ext uri="{FF2B5EF4-FFF2-40B4-BE49-F238E27FC236}">
                <a16:creationId xmlns:a16="http://schemas.microsoft.com/office/drawing/2014/main" id="{15987A07-FB5B-4B56-8584-7F88AEFEEBD4}"/>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1" name="Text Placeholder 14">
            <a:extLst>
              <a:ext uri="{FF2B5EF4-FFF2-40B4-BE49-F238E27FC236}">
                <a16:creationId xmlns:a16="http://schemas.microsoft.com/office/drawing/2014/main" id="{0B6D1F06-0F8E-40B2-A4CF-085F6F099925}"/>
              </a:ext>
            </a:extLst>
          </p:cNvPr>
          <p:cNvSpPr>
            <a:spLocks noGrp="1"/>
          </p:cNvSpPr>
          <p:nvPr>
            <p:ph type="body" sz="quarter" idx="14" hasCustomPrompt="1"/>
          </p:nvPr>
        </p:nvSpPr>
        <p:spPr>
          <a:xfrm>
            <a:off x="6194427" y="1683543"/>
            <a:ext cx="5157787"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84270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DA7B-70E7-4E46-9945-7E7F0B45E676}"/>
              </a:ext>
            </a:extLst>
          </p:cNvPr>
          <p:cNvSpPr>
            <a:spLocks noGrp="1"/>
          </p:cNvSpPr>
          <p:nvPr>
            <p:ph type="title" hasCustomPrompt="1"/>
          </p:nvPr>
        </p:nvSpPr>
        <p:spPr/>
        <p:txBody>
          <a:bodyPr>
            <a:noAutofit/>
          </a:bodyPr>
          <a:lstStyle>
            <a:lvl1pPr>
              <a:defRPr sz="3000"/>
            </a:lvl1pPr>
          </a:lstStyle>
          <a:p>
            <a:r>
              <a:rPr lang="en-US">
                <a:solidFill>
                  <a:srgbClr val="3084B3"/>
                </a:solidFill>
              </a:rPr>
              <a:t>UNIT TITLE</a:t>
            </a:r>
            <a:endParaRPr lang="en-US"/>
          </a:p>
        </p:txBody>
      </p:sp>
      <p:sp>
        <p:nvSpPr>
          <p:cNvPr id="3" name="Date Placeholder 2">
            <a:extLst>
              <a:ext uri="{FF2B5EF4-FFF2-40B4-BE49-F238E27FC236}">
                <a16:creationId xmlns:a16="http://schemas.microsoft.com/office/drawing/2014/main" id="{6E336684-A0D3-4D76-A2BE-A4E2B2EC8867}"/>
              </a:ext>
            </a:extLst>
          </p:cNvPr>
          <p:cNvSpPr>
            <a:spLocks noGrp="1"/>
          </p:cNvSpPr>
          <p:nvPr>
            <p:ph type="dt" sz="half" idx="10"/>
          </p:nvPr>
        </p:nvSpPr>
        <p:spPr/>
        <p:txBody>
          <a:bodyPr/>
          <a:lstStyle>
            <a:lvl1pPr>
              <a:defRPr/>
            </a:lvl1pPr>
          </a:lstStyle>
          <a:p>
            <a:fld id="{81A401E5-413B-9D45-8024-362ED4861691}" type="datetimeFigureOut">
              <a:rPr lang="en-US" smtClean="0"/>
              <a:pPr/>
              <a:t>2/17/2021</a:t>
            </a:fld>
            <a:endParaRPr lang="en-US"/>
          </a:p>
        </p:txBody>
      </p:sp>
      <p:sp>
        <p:nvSpPr>
          <p:cNvPr id="4" name="Footer Placeholder 3">
            <a:extLst>
              <a:ext uri="{FF2B5EF4-FFF2-40B4-BE49-F238E27FC236}">
                <a16:creationId xmlns:a16="http://schemas.microsoft.com/office/drawing/2014/main" id="{598E0AAD-3A7D-4652-BE1B-39A629779A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4F808-7B33-4FBF-829E-6788A4CE3DD4}"/>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ext Placeholder 12">
            <a:extLst>
              <a:ext uri="{FF2B5EF4-FFF2-40B4-BE49-F238E27FC236}">
                <a16:creationId xmlns:a16="http://schemas.microsoft.com/office/drawing/2014/main" id="{2F9681B0-0B89-476E-8268-88899387DC7E}"/>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13FD6A8F-C407-42A1-95F8-A4381708C845}"/>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6274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FBFC43-0BB9-459F-92ED-087D7BE35303}"/>
              </a:ext>
            </a:extLst>
          </p:cNvPr>
          <p:cNvSpPr>
            <a:spLocks noGrp="1"/>
          </p:cNvSpPr>
          <p:nvPr>
            <p:ph type="dt" sz="half" idx="10"/>
          </p:nvPr>
        </p:nvSpPr>
        <p:spPr/>
        <p:txBody>
          <a:bodyPr/>
          <a:lstStyle>
            <a:lvl1pPr>
              <a:defRPr/>
            </a:lvl1pPr>
          </a:lstStyle>
          <a:p>
            <a:fld id="{81A401E5-413B-9D45-8024-362ED4861691}" type="datetimeFigureOut">
              <a:rPr lang="en-US" smtClean="0"/>
              <a:pPr/>
              <a:t>2/17/2021</a:t>
            </a:fld>
            <a:endParaRPr lang="en-US"/>
          </a:p>
        </p:txBody>
      </p:sp>
      <p:sp>
        <p:nvSpPr>
          <p:cNvPr id="3" name="Footer Placeholder 2">
            <a:extLst>
              <a:ext uri="{FF2B5EF4-FFF2-40B4-BE49-F238E27FC236}">
                <a16:creationId xmlns:a16="http://schemas.microsoft.com/office/drawing/2014/main" id="{DD6A36BF-1AF9-4E2D-9759-FBE75E95F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9E41F1-373F-4556-8CEF-B06BB2225A04}"/>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5" name="Title Placeholder 1">
            <a:extLst>
              <a:ext uri="{FF2B5EF4-FFF2-40B4-BE49-F238E27FC236}">
                <a16:creationId xmlns:a16="http://schemas.microsoft.com/office/drawing/2014/main" id="{86680A3A-A863-4A34-B490-6B1A16F83F65}"/>
              </a:ext>
            </a:extLst>
          </p:cNvPr>
          <p:cNvSpPr>
            <a:spLocks noGrp="1"/>
          </p:cNvSpPr>
          <p:nvPr>
            <p:ph type="title" hasCustomPrompt="1"/>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How do IT companies make money?</a:t>
            </a:r>
          </a:p>
        </p:txBody>
      </p:sp>
      <p:sp>
        <p:nvSpPr>
          <p:cNvPr id="8" name="Text Placeholder 12">
            <a:extLst>
              <a:ext uri="{FF2B5EF4-FFF2-40B4-BE49-F238E27FC236}">
                <a16:creationId xmlns:a16="http://schemas.microsoft.com/office/drawing/2014/main" id="{B9956670-F8C3-4130-B475-80ED5C1FB7E8}"/>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
        <p:nvSpPr>
          <p:cNvPr id="10" name="Text Placeholder 14">
            <a:extLst>
              <a:ext uri="{FF2B5EF4-FFF2-40B4-BE49-F238E27FC236}">
                <a16:creationId xmlns:a16="http://schemas.microsoft.com/office/drawing/2014/main" id="{A5142345-F82C-4D57-BF62-05295BEF33C9}"/>
              </a:ext>
            </a:extLst>
          </p:cNvPr>
          <p:cNvSpPr>
            <a:spLocks noGrp="1"/>
          </p:cNvSpPr>
          <p:nvPr>
            <p:ph type="body" sz="quarter" idx="14" hasCustomPrompt="1"/>
          </p:nvPr>
        </p:nvSpPr>
        <p:spPr>
          <a:xfrm>
            <a:off x="114300" y="833438"/>
            <a:ext cx="8039100" cy="409576"/>
          </a:xfrm>
        </p:spPr>
        <p:txBody>
          <a:bodyPr>
            <a:noAutofit/>
          </a:bodyPr>
          <a:lstStyle>
            <a:lvl1pPr marL="0" indent="0">
              <a:buNone/>
              <a:defRPr sz="2400" b="1">
                <a:solidFill>
                  <a:schemeClr val="accent2"/>
                </a:solidFill>
              </a:defRPr>
            </a:lvl1pPr>
          </a:lstStyle>
          <a:p>
            <a:pPr lvl="0"/>
            <a:r>
              <a:rPr lang="en-US"/>
              <a:t>Topic Title</a:t>
            </a:r>
          </a:p>
        </p:txBody>
      </p:sp>
    </p:spTree>
    <p:extLst>
      <p:ext uri="{BB962C8B-B14F-4D97-AF65-F5344CB8AC3E}">
        <p14:creationId xmlns:p14="http://schemas.microsoft.com/office/powerpoint/2010/main" val="187911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0C531-1757-4E91-BBE2-21DB855A0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DEEE84-4E6C-4CA1-872E-73C4068B2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1F45C-038E-4AF0-B5E8-A8A95D880197}"/>
              </a:ext>
            </a:extLst>
          </p:cNvPr>
          <p:cNvSpPr>
            <a:spLocks noGrp="1"/>
          </p:cNvSpPr>
          <p:nvPr>
            <p:ph type="dt" sz="half" idx="10"/>
          </p:nvPr>
        </p:nvSpPr>
        <p:spPr/>
        <p:txBody>
          <a:bodyPr/>
          <a:lstStyle>
            <a:lvl1pPr>
              <a:defRPr/>
            </a:lvl1pPr>
          </a:lstStyle>
          <a:p>
            <a:fld id="{81A401E5-413B-9D45-8024-362ED4861691}" type="datetimeFigureOut">
              <a:rPr lang="en-US" smtClean="0"/>
              <a:pPr/>
              <a:t>2/17/2021</a:t>
            </a:fld>
            <a:endParaRPr lang="en-US"/>
          </a:p>
        </p:txBody>
      </p:sp>
      <p:sp>
        <p:nvSpPr>
          <p:cNvPr id="6" name="Footer Placeholder 5">
            <a:extLst>
              <a:ext uri="{FF2B5EF4-FFF2-40B4-BE49-F238E27FC236}">
                <a16:creationId xmlns:a16="http://schemas.microsoft.com/office/drawing/2014/main" id="{ACEA8CB0-00EF-48F9-891A-909B0D3D0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62019-1907-42F4-BD4E-42B5BCC2CC7B}"/>
              </a:ext>
            </a:extLst>
          </p:cNvPr>
          <p:cNvSpPr>
            <a:spLocks noGrp="1"/>
          </p:cNvSpPr>
          <p:nvPr>
            <p:ph type="sldNum" sz="quarter" idx="12"/>
          </p:nvPr>
        </p:nvSpPr>
        <p:spPr/>
        <p:txBody>
          <a:bodyPr/>
          <a:lstStyle/>
          <a:p>
            <a:fld id="{4E2BC508-9B61-474C-A4D4-AEB6E7F3597E}" type="slidenum">
              <a:rPr lang="en-US" smtClean="0"/>
              <a:pPr/>
              <a:t>‹#›</a:t>
            </a:fld>
            <a:endParaRPr lang="en-US"/>
          </a:p>
        </p:txBody>
      </p:sp>
      <p:sp>
        <p:nvSpPr>
          <p:cNvPr id="8" name="Title Placeholder 1">
            <a:extLst>
              <a:ext uri="{FF2B5EF4-FFF2-40B4-BE49-F238E27FC236}">
                <a16:creationId xmlns:a16="http://schemas.microsoft.com/office/drawing/2014/main" id="{DA182009-9ABE-4D96-986E-94BC4C70D835}"/>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lvl1pPr>
              <a:defRPr sz="3000"/>
            </a:lvl1pPr>
          </a:lstStyle>
          <a:p>
            <a:r>
              <a:rPr lang="en-US">
                <a:solidFill>
                  <a:srgbClr val="3084B3"/>
                </a:solidFill>
              </a:rPr>
              <a:t>Click to edit Master title style</a:t>
            </a:r>
          </a:p>
        </p:txBody>
      </p:sp>
      <p:sp>
        <p:nvSpPr>
          <p:cNvPr id="11" name="Text Placeholder 12">
            <a:extLst>
              <a:ext uri="{FF2B5EF4-FFF2-40B4-BE49-F238E27FC236}">
                <a16:creationId xmlns:a16="http://schemas.microsoft.com/office/drawing/2014/main" id="{0548F89C-D07E-4249-93F3-65372E795D08}"/>
              </a:ext>
            </a:extLst>
          </p:cNvPr>
          <p:cNvSpPr>
            <a:spLocks noGrp="1"/>
          </p:cNvSpPr>
          <p:nvPr>
            <p:ph type="body" sz="quarter" idx="13" hasCustomPrompt="1"/>
          </p:nvPr>
        </p:nvSpPr>
        <p:spPr>
          <a:xfrm>
            <a:off x="8522494" y="676275"/>
            <a:ext cx="3459956" cy="314326"/>
          </a:xfrm>
        </p:spPr>
        <p:txBody>
          <a:bodyPr>
            <a:normAutofit/>
          </a:bodyPr>
          <a:lstStyle>
            <a:lvl1pPr marL="0" indent="0">
              <a:buNone/>
              <a:defRPr sz="1800" b="1">
                <a:solidFill>
                  <a:schemeClr val="bg1"/>
                </a:solidFill>
              </a:defRPr>
            </a:lvl1pPr>
          </a:lstStyle>
          <a:p>
            <a:pPr lvl="0"/>
            <a:r>
              <a:rPr lang="en-US"/>
              <a:t>Course Title</a:t>
            </a:r>
          </a:p>
        </p:txBody>
      </p:sp>
    </p:spTree>
    <p:extLst>
      <p:ext uri="{BB962C8B-B14F-4D97-AF65-F5344CB8AC3E}">
        <p14:creationId xmlns:p14="http://schemas.microsoft.com/office/powerpoint/2010/main" val="344126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EFC44870-F9B3-4206-A7DF-A8222C62FE6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E9CD5760-509D-420C-AEC0-F0C2C4625FF6}"/>
              </a:ext>
            </a:extLst>
          </p:cNvPr>
          <p:cNvSpPr>
            <a:spLocks noGrp="1"/>
          </p:cNvSpPr>
          <p:nvPr>
            <p:ph type="title"/>
          </p:nvPr>
        </p:nvSpPr>
        <p:spPr>
          <a:xfrm>
            <a:off x="114300" y="114073"/>
            <a:ext cx="9496425" cy="462189"/>
          </a:xfrm>
          <a:prstGeom prst="rect">
            <a:avLst/>
          </a:prstGeom>
        </p:spPr>
        <p:txBody>
          <a:bodyPr vert="horz" lIns="91440" tIns="45720" rIns="91440" bIns="45720" rtlCol="0" anchor="ctr">
            <a:noAutofit/>
          </a:bodyPr>
          <a:lstStyle/>
          <a:p>
            <a:r>
              <a:rPr lang="en-US">
                <a:solidFill>
                  <a:srgbClr val="3084B3"/>
                </a:solidFill>
              </a:rPr>
              <a:t>How do IT companies make money?</a:t>
            </a:r>
          </a:p>
        </p:txBody>
      </p:sp>
      <p:sp>
        <p:nvSpPr>
          <p:cNvPr id="3" name="Text Placeholder 2">
            <a:extLst>
              <a:ext uri="{FF2B5EF4-FFF2-40B4-BE49-F238E27FC236}">
                <a16:creationId xmlns:a16="http://schemas.microsoft.com/office/drawing/2014/main" id="{AC14337D-6C1A-49E9-B0C7-64A0C6A47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4918F-D3B3-42AB-8762-A17325AB145F}"/>
              </a:ext>
            </a:extLst>
          </p:cNvPr>
          <p:cNvSpPr>
            <a:spLocks noGrp="1"/>
          </p:cNvSpPr>
          <p:nvPr>
            <p:ph type="dt" sz="half" idx="2"/>
          </p:nvPr>
        </p:nvSpPr>
        <p:spPr>
          <a:xfrm>
            <a:off x="0" y="6547009"/>
            <a:ext cx="2743200" cy="289560"/>
          </a:xfrm>
          <a:prstGeom prst="rect">
            <a:avLst/>
          </a:prstGeom>
        </p:spPr>
        <p:txBody>
          <a:bodyPr vert="horz" lIns="91440" tIns="45720" rIns="91440" bIns="45720" rtlCol="0" anchor="ctr"/>
          <a:lstStyle>
            <a:lvl1pPr algn="l">
              <a:defRPr sz="1200">
                <a:solidFill>
                  <a:schemeClr val="tx1">
                    <a:tint val="75000"/>
                  </a:schemeClr>
                </a:solidFill>
              </a:defRPr>
            </a:lvl1pPr>
          </a:lstStyle>
          <a:p>
            <a:fld id="{81A401E5-413B-9D45-8024-362ED4861691}" type="datetimeFigureOut">
              <a:rPr lang="en-US" smtClean="0"/>
              <a:pPr/>
              <a:t>2/17/2021</a:t>
            </a:fld>
            <a:endParaRPr lang="en-US"/>
          </a:p>
        </p:txBody>
      </p:sp>
      <p:sp>
        <p:nvSpPr>
          <p:cNvPr id="5" name="Footer Placeholder 4">
            <a:extLst>
              <a:ext uri="{FF2B5EF4-FFF2-40B4-BE49-F238E27FC236}">
                <a16:creationId xmlns:a16="http://schemas.microsoft.com/office/drawing/2014/main" id="{1C26D772-1C67-4D8B-A754-06CA37E0C38B}"/>
              </a:ext>
            </a:extLst>
          </p:cNvPr>
          <p:cNvSpPr>
            <a:spLocks noGrp="1"/>
          </p:cNvSpPr>
          <p:nvPr>
            <p:ph type="ftr" sz="quarter" idx="3"/>
          </p:nvPr>
        </p:nvSpPr>
        <p:spPr>
          <a:xfrm>
            <a:off x="4038600" y="6568440"/>
            <a:ext cx="4114800" cy="28956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A5D5F0-6E08-4A98-BE27-E8F4B42E674F}"/>
              </a:ext>
            </a:extLst>
          </p:cNvPr>
          <p:cNvSpPr>
            <a:spLocks noGrp="1"/>
          </p:cNvSpPr>
          <p:nvPr>
            <p:ph type="sldNum" sz="quarter" idx="4"/>
          </p:nvPr>
        </p:nvSpPr>
        <p:spPr>
          <a:xfrm>
            <a:off x="9448800" y="6562090"/>
            <a:ext cx="2743200" cy="289560"/>
          </a:xfrm>
          <a:prstGeom prst="rect">
            <a:avLst/>
          </a:prstGeom>
        </p:spPr>
        <p:txBody>
          <a:bodyPr vert="horz" lIns="91440" tIns="45720" rIns="91440" bIns="45720" rtlCol="0" anchor="ctr"/>
          <a:lstStyle>
            <a:lvl1pPr algn="r">
              <a:defRPr sz="1200">
                <a:solidFill>
                  <a:schemeClr val="tx1">
                    <a:tint val="75000"/>
                  </a:schemeClr>
                </a:solidFill>
              </a:defRPr>
            </a:lvl1pPr>
          </a:lstStyle>
          <a:p>
            <a:fld id="{4E2BC508-9B61-474C-A4D4-AEB6E7F3597E}" type="slidenum">
              <a:rPr lang="en-US" smtClean="0"/>
              <a:pPr/>
              <a:t>‹#›</a:t>
            </a:fld>
            <a:endParaRPr lang="en-US"/>
          </a:p>
        </p:txBody>
      </p:sp>
    </p:spTree>
    <p:extLst>
      <p:ext uri="{BB962C8B-B14F-4D97-AF65-F5344CB8AC3E}">
        <p14:creationId xmlns:p14="http://schemas.microsoft.com/office/powerpoint/2010/main" val="310234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edureka.co/blog/mysql-tutorial/#ABCC" TargetMode="External"/><Relationship Id="rId3" Type="http://schemas.openxmlformats.org/officeDocument/2006/relationships/hyperlink" Target="https://www.edureka.co/blog/mysql-tutorial/#INSERT" TargetMode="External"/><Relationship Id="rId7" Type="http://schemas.openxmlformats.org/officeDocument/2006/relationships/hyperlink" Target="https://www.edureka.co/blog/mysql-tutorial/#LOGICAL%20OPERATORS" TargetMode="External"/><Relationship Id="rId2" Type="http://schemas.openxmlformats.org/officeDocument/2006/relationships/hyperlink" Target="https://www.edureka.co/blog/mysql-tutorial/#USE" TargetMode="External"/><Relationship Id="rId1" Type="http://schemas.openxmlformats.org/officeDocument/2006/relationships/slideLayout" Target="../slideLayouts/slideLayout2.xml"/><Relationship Id="rId6" Type="http://schemas.openxmlformats.org/officeDocument/2006/relationships/hyperlink" Target="https://www.edureka.co/blog/mysql-tutorial/#SELECT" TargetMode="External"/><Relationship Id="rId5" Type="http://schemas.openxmlformats.org/officeDocument/2006/relationships/hyperlink" Target="https://www.edureka.co/blog/mysql-tutorial/#DELETE" TargetMode="External"/><Relationship Id="rId10" Type="http://schemas.openxmlformats.org/officeDocument/2006/relationships/hyperlink" Target="https://www.edureka.co/blog/mysql-tutorial/#SPECIAL%20OPERATORS" TargetMode="External"/><Relationship Id="rId4" Type="http://schemas.openxmlformats.org/officeDocument/2006/relationships/hyperlink" Target="https://www.edureka.co/blog/mysql-tutorial/#UPDATE" TargetMode="External"/><Relationship Id="rId9" Type="http://schemas.openxmlformats.org/officeDocument/2006/relationships/hyperlink" Target="https://www.edureka.co/blog/mysql-tutorial/#AGGREGATE%20FUNCTION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edureka.co/blog/mysql-tutorial/#ORDER%20BY" TargetMode="External"/><Relationship Id="rId2" Type="http://schemas.openxmlformats.org/officeDocument/2006/relationships/hyperlink" Target="https://www.edureka.co/blog/mysql-tutorial/#DISTINCT"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www.edureka.co/blog/mysql-tutorial/#HAVING%20Clause" TargetMode="External"/><Relationship Id="rId4" Type="http://schemas.openxmlformats.org/officeDocument/2006/relationships/hyperlink" Target="https://www.edureka.co/blog/mysql-tutorial/#GROUP%20BY"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edureka.co/blog/mysql-tutorial/#MAX()" TargetMode="External"/><Relationship Id="rId7" Type="http://schemas.openxmlformats.org/officeDocument/2006/relationships/image" Target="../media/image26.png"/><Relationship Id="rId2" Type="http://schemas.openxmlformats.org/officeDocument/2006/relationships/hyperlink" Target="https://www.edureka.co/blog/mysql-tutorial/#MIN()" TargetMode="External"/><Relationship Id="rId1" Type="http://schemas.openxmlformats.org/officeDocument/2006/relationships/slideLayout" Target="../slideLayouts/slideLayout2.xml"/><Relationship Id="rId6" Type="http://schemas.openxmlformats.org/officeDocument/2006/relationships/hyperlink" Target="https://www.edureka.co/blog/mysql-tutorial/#SUM()" TargetMode="External"/><Relationship Id="rId5" Type="http://schemas.openxmlformats.org/officeDocument/2006/relationships/hyperlink" Target="https://www.edureka.co/blog/mysql-tutorial/#AVG()" TargetMode="External"/><Relationship Id="rId4" Type="http://schemas.openxmlformats.org/officeDocument/2006/relationships/hyperlink" Target="https://www.edureka.co/blog/mysql-tutorial/#COUNT()"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www.edureka.co/blog/mysql-tutorial/#ANY" TargetMode="External"/><Relationship Id="rId3" Type="http://schemas.openxmlformats.org/officeDocument/2006/relationships/hyperlink" Target="https://www.edureka.co/blog/mysql-tutorial/#IS%20NULL" TargetMode="External"/><Relationship Id="rId7" Type="http://schemas.openxmlformats.org/officeDocument/2006/relationships/hyperlink" Target="https://www.edureka.co/blog/mysql-tutorial/#ALL" TargetMode="External"/><Relationship Id="rId2" Type="http://schemas.openxmlformats.org/officeDocument/2006/relationships/hyperlink" Target="https://www.edureka.co/blog/mysql-tutorial/#BETWEEN" TargetMode="External"/><Relationship Id="rId1" Type="http://schemas.openxmlformats.org/officeDocument/2006/relationships/slideLayout" Target="../slideLayouts/slideLayout2.xml"/><Relationship Id="rId6" Type="http://schemas.openxmlformats.org/officeDocument/2006/relationships/hyperlink" Target="https://www.edureka.co/blog/mysql-tutorial/#EXISTS" TargetMode="External"/><Relationship Id="rId5" Type="http://schemas.openxmlformats.org/officeDocument/2006/relationships/hyperlink" Target="https://www.edureka.co/blog/mysql-tutorial/#IN" TargetMode="External"/><Relationship Id="rId4" Type="http://schemas.openxmlformats.org/officeDocument/2006/relationships/hyperlink" Target="https://www.edureka.co/blog/mysql-tutorial/#LIKE"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www.edureka.co/blog/mysql-tutorial/#FULL%20JOIN" TargetMode="External"/><Relationship Id="rId2" Type="http://schemas.openxmlformats.org/officeDocument/2006/relationships/hyperlink" Target="https://www.edureka.co/blog/mysql-tutorial/#INNER%20JOIN" TargetMode="Externa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hyperlink" Target="https://www.edureka.co/blog/mysql-tutorial/#RIGHT%20JOIN" TargetMode="External"/><Relationship Id="rId4" Type="http://schemas.openxmlformats.org/officeDocument/2006/relationships/hyperlink" Target="https://www.edureka.co/blog/mysql-tutorial/#LEFT%20JOIN"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www.sqlservertutorial.net/sql-server-basics/sql-server-full-outer-join/" TargetMode="External"/><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hyperlink" Target="https://www.sqlservertutorial.net/sql-server-basics/sql-server-null/"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dureka.co/blog/mysql-tutorial/#DML" TargetMode="External"/><Relationship Id="rId2" Type="http://schemas.openxmlformats.org/officeDocument/2006/relationships/hyperlink" Target="https://www.edureka.co/blog/mysql-tutorial/#DDL" TargetMode="External"/><Relationship Id="rId1" Type="http://schemas.openxmlformats.org/officeDocument/2006/relationships/slideLayout" Target="../slideLayouts/slideLayout2.xml"/><Relationship Id="rId5" Type="http://schemas.openxmlformats.org/officeDocument/2006/relationships/hyperlink" Target="https://www.edureka.co/blog/mysql-tutorial/#TCL" TargetMode="External"/><Relationship Id="rId4" Type="http://schemas.openxmlformats.org/officeDocument/2006/relationships/hyperlink" Target="https://www.edureka.co/blog/mysql-tutorial/#DCL"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www.geeksforgeeks.org/database-objects-in-dbms/" TargetMode="External"/><Relationship Id="rId2" Type="http://schemas.openxmlformats.org/officeDocument/2006/relationships/hyperlink" Target="https://www.geeksforgeeks.org/sql-ddl-dql-dml-dcl-tcl-commands/"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a:extLst>
              <a:ext uri="{FF2B5EF4-FFF2-40B4-BE49-F238E27FC236}">
                <a16:creationId xmlns:a16="http://schemas.microsoft.com/office/drawing/2014/main" id="{567F9BCD-08EB-4AA7-BB73-C37F1C1B881B}"/>
              </a:ext>
            </a:extLst>
          </p:cNvPr>
          <p:cNvSpPr>
            <a:spLocks noGrp="1"/>
          </p:cNvSpPr>
          <p:nvPr>
            <p:ph type="dt" sz="half" idx="10"/>
          </p:nvPr>
        </p:nvSpPr>
        <p:spPr>
          <a:xfrm>
            <a:off x="0" y="6547009"/>
            <a:ext cx="2743200" cy="289560"/>
          </a:xfrm>
        </p:spPr>
        <p:txBody>
          <a:bodyPr/>
          <a:lstStyle/>
          <a:p>
            <a:r>
              <a:rPr lang="en-US" dirty="0"/>
              <a:t>Copyright 2019 </a:t>
            </a:r>
            <a:r>
              <a:rPr lang="en-US" dirty="0" err="1"/>
              <a:t>Pratian</a:t>
            </a:r>
            <a:r>
              <a:rPr lang="en-US"/>
              <a:t> Technologies</a:t>
            </a:r>
          </a:p>
        </p:txBody>
      </p:sp>
      <p:sp>
        <p:nvSpPr>
          <p:cNvPr id="19" name="Footer Placeholder 3">
            <a:extLst>
              <a:ext uri="{FF2B5EF4-FFF2-40B4-BE49-F238E27FC236}">
                <a16:creationId xmlns:a16="http://schemas.microsoft.com/office/drawing/2014/main" id="{483C566F-C721-4574-BA4E-87C861A74C84}"/>
              </a:ext>
            </a:extLst>
          </p:cNvPr>
          <p:cNvSpPr>
            <a:spLocks noGrp="1"/>
          </p:cNvSpPr>
          <p:nvPr>
            <p:ph type="ftr" sz="quarter" idx="11"/>
          </p:nvPr>
        </p:nvSpPr>
        <p:spPr>
          <a:xfrm>
            <a:off x="4038600" y="6568440"/>
            <a:ext cx="4114800" cy="289560"/>
          </a:xfrm>
        </p:spPr>
        <p:txBody>
          <a:bodyPr/>
          <a:lstStyle/>
          <a:p>
            <a:r>
              <a:rPr lang="en-US"/>
              <a:t>Powered by : SkillAssure Competency Framework</a:t>
            </a:r>
          </a:p>
        </p:txBody>
      </p:sp>
      <p:sp>
        <p:nvSpPr>
          <p:cNvPr id="20" name="Slide Number Placeholder 4">
            <a:extLst>
              <a:ext uri="{FF2B5EF4-FFF2-40B4-BE49-F238E27FC236}">
                <a16:creationId xmlns:a16="http://schemas.microsoft.com/office/drawing/2014/main" id="{BF652389-6D7C-4275-8053-8FCC72AEDEC2}"/>
              </a:ext>
            </a:extLst>
          </p:cNvPr>
          <p:cNvSpPr>
            <a:spLocks noGrp="1"/>
          </p:cNvSpPr>
          <p:nvPr>
            <p:ph type="sldNum" sz="quarter" idx="12"/>
          </p:nvPr>
        </p:nvSpPr>
        <p:spPr>
          <a:xfrm>
            <a:off x="9448800" y="6562090"/>
            <a:ext cx="2743200" cy="289560"/>
          </a:xfrm>
        </p:spPr>
        <p:txBody>
          <a:bodyPr/>
          <a:lstStyle/>
          <a:p>
            <a:fld id="{6C528C84-B332-46BA-B666-3E78911976F9}" type="slidenum">
              <a:rPr lang="en-US" smtClean="0"/>
              <a:pPr/>
              <a:t>1</a:t>
            </a:fld>
            <a:endParaRPr lang="en-US"/>
          </a:p>
        </p:txBody>
      </p:sp>
      <p:sp>
        <p:nvSpPr>
          <p:cNvPr id="11" name="Text Placeholder 13">
            <a:extLst>
              <a:ext uri="{FF2B5EF4-FFF2-40B4-BE49-F238E27FC236}">
                <a16:creationId xmlns:a16="http://schemas.microsoft.com/office/drawing/2014/main" id="{FF18D06A-6C43-4A3F-8884-2CCA16B614B7}"/>
              </a:ext>
            </a:extLst>
          </p:cNvPr>
          <p:cNvSpPr>
            <a:spLocks noGrp="1"/>
          </p:cNvSpPr>
          <p:nvPr>
            <p:ph type="body" sz="quarter" idx="13"/>
          </p:nvPr>
        </p:nvSpPr>
        <p:spPr>
          <a:xfrm>
            <a:off x="8522494" y="720343"/>
            <a:ext cx="3459956" cy="314326"/>
          </a:xfrm>
        </p:spPr>
        <p:txBody>
          <a:bodyPr>
            <a:normAutofit fontScale="92500" lnSpcReduction="10000"/>
          </a:bodyPr>
          <a:lstStyle/>
          <a:p>
            <a:r>
              <a:rPr lang="fr-FR"/>
              <a:t>DATA – ARTIFICIAL INTELLGENCE</a:t>
            </a:r>
            <a:endParaRPr lang="en-US"/>
          </a:p>
        </p:txBody>
      </p:sp>
      <p:pic>
        <p:nvPicPr>
          <p:cNvPr id="1030" name="Picture 6" descr="Wipro &amp; Nutanix Collaborate To Introduce Digital Database Services">
            <a:extLst>
              <a:ext uri="{FF2B5EF4-FFF2-40B4-BE49-F238E27FC236}">
                <a16:creationId xmlns:a16="http://schemas.microsoft.com/office/drawing/2014/main" id="{1A21F875-59CF-45C9-BDD5-E1E632E1F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3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3A8846CD-D80A-49C6-BA57-434BBA92DDCA}"/>
              </a:ext>
            </a:extLst>
          </p:cNvPr>
          <p:cNvSpPr txBox="1">
            <a:spLocks/>
          </p:cNvSpPr>
          <p:nvPr/>
        </p:nvSpPr>
        <p:spPr>
          <a:xfrm>
            <a:off x="1" y="5495113"/>
            <a:ext cx="12191999" cy="90144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chemeClr val="accent5"/>
                </a:solidFill>
                <a:latin typeface="+mn-lt"/>
                <a:ea typeface="+mj-ea"/>
                <a:cs typeface="+mj-cs"/>
              </a:defRPr>
            </a:lvl1pPr>
          </a:lstStyle>
          <a:p>
            <a:pPr algn="ctr"/>
            <a:r>
              <a:rPr lang="en-US" sz="4800" b="1" dirty="0">
                <a:solidFill>
                  <a:schemeClr val="accent1">
                    <a:lumMod val="20000"/>
                    <a:lumOff val="80000"/>
                  </a:schemeClr>
                </a:solidFill>
              </a:rPr>
              <a:t>MySQL Database (JIT) </a:t>
            </a:r>
          </a:p>
        </p:txBody>
      </p:sp>
    </p:spTree>
    <p:extLst>
      <p:ext uri="{BB962C8B-B14F-4D97-AF65-F5344CB8AC3E}">
        <p14:creationId xmlns:p14="http://schemas.microsoft.com/office/powerpoint/2010/main" val="104148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dirty="0">
                <a:solidFill>
                  <a:srgbClr val="4A4A4A"/>
                </a:solidFill>
                <a:latin typeface="Arial" panose="020B0604020202020204" pitchFamily="34" charset="0"/>
                <a:cs typeface="Times New Roman" panose="02020603050405020304" pitchFamily="18" charset="0"/>
              </a:rPr>
              <a:t>Data Definition (DDL) Commands</a:t>
            </a: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8" name="Rectangle 2">
            <a:extLst>
              <a:ext uri="{FF2B5EF4-FFF2-40B4-BE49-F238E27FC236}">
                <a16:creationId xmlns:a16="http://schemas.microsoft.com/office/drawing/2014/main" id="{7E255B73-2BBA-480B-99A5-8667E8D39606}"/>
              </a:ext>
            </a:extLst>
          </p:cNvPr>
          <p:cNvSpPr>
            <a:spLocks noGrp="1" noChangeArrowheads="1"/>
          </p:cNvSpPr>
          <p:nvPr>
            <p:ph type="subTitle" idx="1"/>
          </p:nvPr>
        </p:nvSpPr>
        <p:spPr bwMode="auto">
          <a:xfrm>
            <a:off x="828651" y="1713562"/>
            <a:ext cx="10170233" cy="28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4A4A4A"/>
                </a:solidFill>
                <a:latin typeface="Times New Roman" panose="02020603050405020304" pitchFamily="18" charset="0"/>
                <a:ea typeface="Times New Roman" panose="02020603050405020304" pitchFamily="18" charset="0"/>
                <a:cs typeface="Times New Roman" panose="02020603050405020304" pitchFamily="18" charset="0"/>
              </a:rPr>
              <a:t>C</a:t>
            </a:r>
            <a:r>
              <a:rPr kumimoji="0" lang="en-US" altLang="en-US" sz="2000" b="1" i="0" u="none" strike="noStrike" cap="none" normalizeH="0" baseline="0" dirty="0">
                <a:ln>
                  <a:noFill/>
                </a:ln>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REATE  </a:t>
            </a:r>
            <a:endPar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The create statement is used to either create a schema, tables or an index.</a:t>
            </a:r>
            <a:endPar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The ‘CREATE DATABASE’ Statement</a:t>
            </a:r>
            <a:endPar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This statement is used to create a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Syntax:</a:t>
            </a:r>
            <a:endParaRPr kumimoji="0" lang="en-US" altLang="en-US" sz="2000" b="0"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CREATE DATABASE </a:t>
            </a:r>
            <a:r>
              <a:rPr kumimoji="0" lang="en-US" altLang="en-US" sz="2000" b="0" i="0" u="none" strike="noStrike" cap="none" normalizeH="0" baseline="0" dirty="0" err="1">
                <a:ln>
                  <a:noFill/>
                </a:ln>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Database_Name</a:t>
            </a:r>
            <a:r>
              <a:rPr kumimoji="0" lang="en-US" altLang="en-US" sz="2000" b="0" i="0" u="none" strike="noStrike" cap="none" normalizeH="0" baseline="0" dirty="0">
                <a:ln>
                  <a:noFill/>
                </a:ln>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658D399C-75A6-402D-82B1-269AE919B129}"/>
              </a:ext>
            </a:extLst>
          </p:cNvPr>
          <p:cNvGraphicFramePr>
            <a:graphicFrameLocks noGrp="1"/>
          </p:cNvGraphicFramePr>
          <p:nvPr>
            <p:extLst>
              <p:ext uri="{D42A27DB-BD31-4B8C-83A1-F6EECF244321}">
                <p14:modId xmlns:p14="http://schemas.microsoft.com/office/powerpoint/2010/main" val="67169877"/>
              </p:ext>
            </p:extLst>
          </p:nvPr>
        </p:nvGraphicFramePr>
        <p:xfrm>
          <a:off x="828651" y="4532343"/>
          <a:ext cx="7443152" cy="493563"/>
        </p:xfrm>
        <a:graphic>
          <a:graphicData uri="http://schemas.openxmlformats.org/drawingml/2006/table">
            <a:tbl>
              <a:tblPr firstRow="1" firstCol="1" bandRow="1">
                <a:tableStyleId>{5C22544A-7EE6-4342-B048-85BDC9FD1C3A}</a:tableStyleId>
              </a:tblPr>
              <a:tblGrid>
                <a:gridCol w="359371">
                  <a:extLst>
                    <a:ext uri="{9D8B030D-6E8A-4147-A177-3AD203B41FA5}">
                      <a16:colId xmlns:a16="http://schemas.microsoft.com/office/drawing/2014/main" val="3206790340"/>
                    </a:ext>
                  </a:extLst>
                </a:gridCol>
                <a:gridCol w="7083781">
                  <a:extLst>
                    <a:ext uri="{9D8B030D-6E8A-4147-A177-3AD203B41FA5}">
                      <a16:colId xmlns:a16="http://schemas.microsoft.com/office/drawing/2014/main" val="2696425232"/>
                    </a:ext>
                  </a:extLst>
                </a:gridCol>
              </a:tblGrid>
              <a:tr h="493563">
                <a:tc>
                  <a:txBody>
                    <a:bodyPr/>
                    <a:lstStyle/>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R="1245235" algn="ctr">
                        <a:lnSpc>
                          <a:spcPct val="107000"/>
                        </a:lnSpc>
                        <a:spcAft>
                          <a:spcPts val="800"/>
                        </a:spcAft>
                      </a:pPr>
                      <a:r>
                        <a:rPr lang="en-IN" sz="2000" dirty="0">
                          <a:effectLst/>
                        </a:rPr>
                        <a:t>CREATE DATABASE </a:t>
                      </a:r>
                      <a:r>
                        <a:rPr lang="en-IN" sz="2000" dirty="0" err="1">
                          <a:effectLst/>
                        </a:rPr>
                        <a:t>StudentsInfo</a:t>
                      </a:r>
                      <a:r>
                        <a:rPr lang="en-IN"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144324635"/>
                  </a:ext>
                </a:extLst>
              </a:tr>
            </a:tbl>
          </a:graphicData>
        </a:graphic>
      </p:graphicFrame>
    </p:spTree>
    <p:extLst>
      <p:ext uri="{BB962C8B-B14F-4D97-AF65-F5344CB8AC3E}">
        <p14:creationId xmlns:p14="http://schemas.microsoft.com/office/powerpoint/2010/main" val="2298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dirty="0">
                <a:solidFill>
                  <a:srgbClr val="4A4A4A"/>
                </a:solidFill>
                <a:latin typeface="Arial" panose="020B0604020202020204" pitchFamily="34" charset="0"/>
                <a:cs typeface="Times New Roman" panose="02020603050405020304" pitchFamily="18" charset="0"/>
              </a:rPr>
              <a:t>Data Definition (DDL) Commands</a:t>
            </a: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E56FEAEC-79D1-4EB8-A62D-86486FFF793E}"/>
              </a:ext>
            </a:extLst>
          </p:cNvPr>
          <p:cNvPicPr>
            <a:picLocks noChangeAspect="1"/>
          </p:cNvPicPr>
          <p:nvPr/>
        </p:nvPicPr>
        <p:blipFill>
          <a:blip r:embed="rId2"/>
          <a:stretch>
            <a:fillRect/>
          </a:stretch>
        </p:blipFill>
        <p:spPr>
          <a:xfrm>
            <a:off x="965013" y="1507598"/>
            <a:ext cx="7188387" cy="2601800"/>
          </a:xfrm>
          <a:prstGeom prst="rect">
            <a:avLst/>
          </a:prstGeom>
        </p:spPr>
      </p:pic>
      <p:graphicFrame>
        <p:nvGraphicFramePr>
          <p:cNvPr id="9" name="Table 8">
            <a:extLst>
              <a:ext uri="{FF2B5EF4-FFF2-40B4-BE49-F238E27FC236}">
                <a16:creationId xmlns:a16="http://schemas.microsoft.com/office/drawing/2014/main" id="{E5063720-849A-46F1-802E-67CA3EE2F9C4}"/>
              </a:ext>
            </a:extLst>
          </p:cNvPr>
          <p:cNvGraphicFramePr>
            <a:graphicFrameLocks noGrp="1"/>
          </p:cNvGraphicFramePr>
          <p:nvPr>
            <p:extLst>
              <p:ext uri="{D42A27DB-BD31-4B8C-83A1-F6EECF244321}">
                <p14:modId xmlns:p14="http://schemas.microsoft.com/office/powerpoint/2010/main" val="4159511580"/>
              </p:ext>
            </p:extLst>
          </p:nvPr>
        </p:nvGraphicFramePr>
        <p:xfrm>
          <a:off x="5417026" y="2194560"/>
          <a:ext cx="6210935" cy="3987165"/>
        </p:xfrm>
        <a:graphic>
          <a:graphicData uri="http://schemas.openxmlformats.org/drawingml/2006/table">
            <a:tbl>
              <a:tblPr firstRow="1" firstCol="1" bandRow="1">
                <a:tableStyleId>{5C22544A-7EE6-4342-B048-85BDC9FD1C3A}</a:tableStyleId>
              </a:tblPr>
              <a:tblGrid>
                <a:gridCol w="342900">
                  <a:extLst>
                    <a:ext uri="{9D8B030D-6E8A-4147-A177-3AD203B41FA5}">
                      <a16:colId xmlns:a16="http://schemas.microsoft.com/office/drawing/2014/main" val="680514675"/>
                    </a:ext>
                  </a:extLst>
                </a:gridCol>
                <a:gridCol w="5868035">
                  <a:extLst>
                    <a:ext uri="{9D8B030D-6E8A-4147-A177-3AD203B41FA5}">
                      <a16:colId xmlns:a16="http://schemas.microsoft.com/office/drawing/2014/main" val="1986265983"/>
                    </a:ext>
                  </a:extLst>
                </a:gridCol>
              </a:tblGrid>
              <a:tr h="3987165">
                <a:tc>
                  <a:txBody>
                    <a:bodyPr/>
                    <a:lstStyle/>
                    <a:p>
                      <a:pPr algn="ctr">
                        <a:lnSpc>
                          <a:spcPct val="107000"/>
                        </a:lnSpc>
                        <a:spcAft>
                          <a:spcPts val="800"/>
                        </a:spcAft>
                      </a:pPr>
                      <a:endParaRPr lang="en-IN" sz="1100" dirty="0">
                        <a:effectLst/>
                      </a:endParaRPr>
                    </a:p>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CREATE TABLE Students</a:t>
                      </a:r>
                    </a:p>
                    <a:p>
                      <a:pPr algn="ctr">
                        <a:lnSpc>
                          <a:spcPct val="107000"/>
                        </a:lnSpc>
                        <a:spcAft>
                          <a:spcPts val="800"/>
                        </a:spcAft>
                      </a:pPr>
                      <a:r>
                        <a:rPr lang="en-IN" sz="2000" dirty="0">
                          <a:effectLst/>
                        </a:rPr>
                        <a:t>(</a:t>
                      </a:r>
                    </a:p>
                    <a:p>
                      <a:pPr algn="ctr">
                        <a:lnSpc>
                          <a:spcPct val="107000"/>
                        </a:lnSpc>
                        <a:spcAft>
                          <a:spcPts val="800"/>
                        </a:spcAft>
                      </a:pPr>
                      <a:r>
                        <a:rPr lang="en-IN" sz="2000" dirty="0" err="1">
                          <a:effectLst/>
                        </a:rPr>
                        <a:t>StudentID</a:t>
                      </a:r>
                      <a:r>
                        <a:rPr lang="en-IN" sz="2000" dirty="0">
                          <a:effectLst/>
                        </a:rPr>
                        <a:t> int,</a:t>
                      </a:r>
                    </a:p>
                    <a:p>
                      <a:pPr algn="ctr">
                        <a:lnSpc>
                          <a:spcPct val="107000"/>
                        </a:lnSpc>
                        <a:spcAft>
                          <a:spcPts val="800"/>
                        </a:spcAft>
                      </a:pPr>
                      <a:r>
                        <a:rPr lang="en-IN" sz="2000" dirty="0" err="1">
                          <a:effectLst/>
                        </a:rPr>
                        <a:t>StudentName</a:t>
                      </a:r>
                      <a:r>
                        <a:rPr lang="en-IN" sz="2000" dirty="0">
                          <a:effectLst/>
                        </a:rPr>
                        <a:t> varchar(255),</a:t>
                      </a:r>
                    </a:p>
                    <a:p>
                      <a:pPr algn="ctr">
                        <a:lnSpc>
                          <a:spcPct val="107000"/>
                        </a:lnSpc>
                        <a:spcAft>
                          <a:spcPts val="800"/>
                        </a:spcAft>
                      </a:pPr>
                      <a:r>
                        <a:rPr lang="en-IN" sz="2000" dirty="0" err="1">
                          <a:effectLst/>
                        </a:rPr>
                        <a:t>ParentName</a:t>
                      </a:r>
                      <a:r>
                        <a:rPr lang="en-IN" sz="2000" dirty="0">
                          <a:effectLst/>
                        </a:rPr>
                        <a:t> varchar(255),</a:t>
                      </a:r>
                    </a:p>
                    <a:p>
                      <a:pPr algn="ctr">
                        <a:lnSpc>
                          <a:spcPct val="107000"/>
                        </a:lnSpc>
                        <a:spcAft>
                          <a:spcPts val="800"/>
                        </a:spcAft>
                      </a:pPr>
                      <a:r>
                        <a:rPr lang="en-IN" sz="2000" dirty="0">
                          <a:effectLst/>
                        </a:rPr>
                        <a:t>Address varchar(255),</a:t>
                      </a:r>
                    </a:p>
                    <a:p>
                      <a:pPr algn="ctr">
                        <a:lnSpc>
                          <a:spcPct val="107000"/>
                        </a:lnSpc>
                        <a:spcAft>
                          <a:spcPts val="800"/>
                        </a:spcAft>
                      </a:pPr>
                      <a:r>
                        <a:rPr lang="en-IN" sz="2000" dirty="0" err="1">
                          <a:effectLst/>
                        </a:rPr>
                        <a:t>PostalCode</a:t>
                      </a:r>
                      <a:r>
                        <a:rPr lang="en-IN" sz="2000" dirty="0">
                          <a:effectLst/>
                        </a:rPr>
                        <a:t> int,</a:t>
                      </a:r>
                    </a:p>
                    <a:p>
                      <a:pPr algn="ctr">
                        <a:lnSpc>
                          <a:spcPct val="107000"/>
                        </a:lnSpc>
                        <a:spcAft>
                          <a:spcPts val="800"/>
                        </a:spcAft>
                      </a:pPr>
                      <a:r>
                        <a:rPr lang="en-IN" sz="2000" dirty="0">
                          <a:effectLst/>
                        </a:rPr>
                        <a:t>City varchar(255)</a:t>
                      </a:r>
                    </a:p>
                    <a:p>
                      <a:pPr algn="ctr">
                        <a:lnSpc>
                          <a:spcPct val="107000"/>
                        </a:lnSpc>
                        <a:spcAft>
                          <a:spcPts val="800"/>
                        </a:spcAft>
                      </a:pPr>
                      <a:r>
                        <a:rPr lang="en-IN"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36267097"/>
                  </a:ext>
                </a:extLst>
              </a:tr>
            </a:tbl>
          </a:graphicData>
        </a:graphic>
      </p:graphicFrame>
    </p:spTree>
    <p:extLst>
      <p:ext uri="{BB962C8B-B14F-4D97-AF65-F5344CB8AC3E}">
        <p14:creationId xmlns:p14="http://schemas.microsoft.com/office/powerpoint/2010/main" val="310304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dirty="0">
                <a:solidFill>
                  <a:srgbClr val="4A4A4A"/>
                </a:solidFill>
                <a:latin typeface="Arial" panose="020B0604020202020204" pitchFamily="34" charset="0"/>
                <a:cs typeface="Times New Roman" panose="02020603050405020304" pitchFamily="18" charset="0"/>
              </a:rPr>
              <a:t>Data Definition (DDL) Commands</a:t>
            </a: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919D8902-52E8-4A40-9F21-32306EB6C32F}"/>
              </a:ext>
            </a:extLst>
          </p:cNvPr>
          <p:cNvPicPr>
            <a:picLocks noChangeAspect="1"/>
          </p:cNvPicPr>
          <p:nvPr/>
        </p:nvPicPr>
        <p:blipFill>
          <a:blip r:embed="rId2"/>
          <a:stretch>
            <a:fillRect/>
          </a:stretch>
        </p:blipFill>
        <p:spPr>
          <a:xfrm>
            <a:off x="580508" y="1473688"/>
            <a:ext cx="7941986" cy="2798481"/>
          </a:xfrm>
          <a:prstGeom prst="rect">
            <a:avLst/>
          </a:prstGeom>
        </p:spPr>
      </p:pic>
      <p:graphicFrame>
        <p:nvGraphicFramePr>
          <p:cNvPr id="8" name="Table 7">
            <a:extLst>
              <a:ext uri="{FF2B5EF4-FFF2-40B4-BE49-F238E27FC236}">
                <a16:creationId xmlns:a16="http://schemas.microsoft.com/office/drawing/2014/main" id="{6E6B7F12-2EFB-40B8-A2B7-A04DE5237BAB}"/>
              </a:ext>
            </a:extLst>
          </p:cNvPr>
          <p:cNvGraphicFramePr>
            <a:graphicFrameLocks noGrp="1"/>
          </p:cNvGraphicFramePr>
          <p:nvPr>
            <p:extLst>
              <p:ext uri="{D42A27DB-BD31-4B8C-83A1-F6EECF244321}">
                <p14:modId xmlns:p14="http://schemas.microsoft.com/office/powerpoint/2010/main" val="3706375363"/>
              </p:ext>
            </p:extLst>
          </p:nvPr>
        </p:nvGraphicFramePr>
        <p:xfrm>
          <a:off x="688726" y="4500569"/>
          <a:ext cx="6017260" cy="1269306"/>
        </p:xfrm>
        <a:graphic>
          <a:graphicData uri="http://schemas.openxmlformats.org/drawingml/2006/table">
            <a:tbl>
              <a:tblPr firstRow="1" firstCol="1" bandRow="1">
                <a:tableStyleId>{5C22544A-7EE6-4342-B048-85BDC9FD1C3A}</a:tableStyleId>
              </a:tblPr>
              <a:tblGrid>
                <a:gridCol w="290195">
                  <a:extLst>
                    <a:ext uri="{9D8B030D-6E8A-4147-A177-3AD203B41FA5}">
                      <a16:colId xmlns:a16="http://schemas.microsoft.com/office/drawing/2014/main" val="1642423409"/>
                    </a:ext>
                  </a:extLst>
                </a:gridCol>
                <a:gridCol w="5727065">
                  <a:extLst>
                    <a:ext uri="{9D8B030D-6E8A-4147-A177-3AD203B41FA5}">
                      <a16:colId xmlns:a16="http://schemas.microsoft.com/office/drawing/2014/main" val="1256971220"/>
                    </a:ext>
                  </a:extLst>
                </a:gridCol>
              </a:tblGrid>
              <a:tr h="1269306">
                <a:tc>
                  <a:txBody>
                    <a:bodyPr/>
                    <a:lstStyle/>
                    <a:p>
                      <a:pPr algn="ctr">
                        <a:lnSpc>
                          <a:spcPct val="107000"/>
                        </a:lnSpc>
                        <a:spcAft>
                          <a:spcPts val="800"/>
                        </a:spcAft>
                      </a:pPr>
                      <a:endParaRPr lang="en-IN" sz="1100" dirty="0">
                        <a:effectLst/>
                      </a:endParaRPr>
                    </a:p>
                  </a:txBody>
                  <a:tcPr marL="0" marR="0" marT="0" marB="0" anchor="ctr"/>
                </a:tc>
                <a:tc>
                  <a:txBody>
                    <a:bodyPr/>
                    <a:lstStyle/>
                    <a:p>
                      <a:pPr algn="ctr">
                        <a:lnSpc>
                          <a:spcPct val="107000"/>
                        </a:lnSpc>
                        <a:spcAft>
                          <a:spcPts val="800"/>
                        </a:spcAft>
                      </a:pPr>
                      <a:r>
                        <a:rPr lang="en-IN" sz="2000" dirty="0">
                          <a:effectLst/>
                        </a:rPr>
                        <a:t>CREATE TABLE </a:t>
                      </a:r>
                      <a:r>
                        <a:rPr lang="en-IN" sz="2000" dirty="0" err="1">
                          <a:effectLst/>
                        </a:rPr>
                        <a:t>ExampleTable</a:t>
                      </a:r>
                      <a:r>
                        <a:rPr lang="en-IN" sz="2000" dirty="0">
                          <a:effectLst/>
                        </a:rPr>
                        <a:t> AS</a:t>
                      </a:r>
                    </a:p>
                    <a:p>
                      <a:pPr algn="ctr">
                        <a:lnSpc>
                          <a:spcPct val="107000"/>
                        </a:lnSpc>
                        <a:spcAft>
                          <a:spcPts val="800"/>
                        </a:spcAft>
                      </a:pPr>
                      <a:r>
                        <a:rPr lang="en-IN" sz="2000" dirty="0">
                          <a:effectLst/>
                        </a:rPr>
                        <a:t>SELECT </a:t>
                      </a:r>
                      <a:r>
                        <a:rPr lang="en-IN" sz="2000" dirty="0" err="1">
                          <a:effectLst/>
                        </a:rPr>
                        <a:t>Studentname</a:t>
                      </a:r>
                      <a:r>
                        <a:rPr lang="en-IN" sz="2000" dirty="0">
                          <a:effectLst/>
                        </a:rPr>
                        <a:t>, </a:t>
                      </a:r>
                      <a:r>
                        <a:rPr lang="en-IN" sz="2000" dirty="0" err="1">
                          <a:effectLst/>
                        </a:rPr>
                        <a:t>Parentname</a:t>
                      </a:r>
                      <a:endParaRPr lang="en-IN" sz="2000" dirty="0">
                        <a:effectLst/>
                      </a:endParaRPr>
                    </a:p>
                    <a:p>
                      <a:pPr algn="ctr">
                        <a:lnSpc>
                          <a:spcPct val="107000"/>
                        </a:lnSpc>
                        <a:spcAft>
                          <a:spcPts val="800"/>
                        </a:spcAft>
                      </a:pPr>
                      <a:r>
                        <a:rPr lang="en-IN" sz="2000" dirty="0">
                          <a:effectLst/>
                        </a:rPr>
                        <a:t>FROM Students;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88898887"/>
                  </a:ext>
                </a:extLst>
              </a:tr>
            </a:tbl>
          </a:graphicData>
        </a:graphic>
      </p:graphicFrame>
    </p:spTree>
    <p:extLst>
      <p:ext uri="{BB962C8B-B14F-4D97-AF65-F5344CB8AC3E}">
        <p14:creationId xmlns:p14="http://schemas.microsoft.com/office/powerpoint/2010/main" val="524444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dirty="0">
                <a:solidFill>
                  <a:srgbClr val="4A4A4A"/>
                </a:solidFill>
                <a:latin typeface="Arial" panose="020B0604020202020204" pitchFamily="34" charset="0"/>
                <a:cs typeface="Times New Roman" panose="02020603050405020304" pitchFamily="18" charset="0"/>
              </a:rPr>
              <a:t>Data Definition (DDL) Commands</a:t>
            </a: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D9198E67-306D-4D28-9D1C-573C4B683833}"/>
              </a:ext>
            </a:extLst>
          </p:cNvPr>
          <p:cNvPicPr>
            <a:picLocks noChangeAspect="1"/>
          </p:cNvPicPr>
          <p:nvPr/>
        </p:nvPicPr>
        <p:blipFill>
          <a:blip r:embed="rId2"/>
          <a:stretch>
            <a:fillRect/>
          </a:stretch>
        </p:blipFill>
        <p:spPr>
          <a:xfrm>
            <a:off x="731977" y="1376135"/>
            <a:ext cx="8039099" cy="3273722"/>
          </a:xfrm>
          <a:prstGeom prst="rect">
            <a:avLst/>
          </a:prstGeom>
        </p:spPr>
      </p:pic>
      <p:graphicFrame>
        <p:nvGraphicFramePr>
          <p:cNvPr id="6" name="Table 5">
            <a:extLst>
              <a:ext uri="{FF2B5EF4-FFF2-40B4-BE49-F238E27FC236}">
                <a16:creationId xmlns:a16="http://schemas.microsoft.com/office/drawing/2014/main" id="{F28C9B86-08FE-4A13-861B-E55135BD7081}"/>
              </a:ext>
            </a:extLst>
          </p:cNvPr>
          <p:cNvGraphicFramePr>
            <a:graphicFrameLocks noGrp="1"/>
          </p:cNvGraphicFramePr>
          <p:nvPr>
            <p:extLst>
              <p:ext uri="{D42A27DB-BD31-4B8C-83A1-F6EECF244321}">
                <p14:modId xmlns:p14="http://schemas.microsoft.com/office/powerpoint/2010/main" val="286534008"/>
              </p:ext>
            </p:extLst>
          </p:nvPr>
        </p:nvGraphicFramePr>
        <p:xfrm>
          <a:off x="1020031" y="4941265"/>
          <a:ext cx="6017260" cy="916195"/>
        </p:xfrm>
        <a:graphic>
          <a:graphicData uri="http://schemas.openxmlformats.org/drawingml/2006/table">
            <a:tbl>
              <a:tblPr firstRow="1" firstCol="1" bandRow="1">
                <a:tableStyleId>{5C22544A-7EE6-4342-B048-85BDC9FD1C3A}</a:tableStyleId>
              </a:tblPr>
              <a:tblGrid>
                <a:gridCol w="290195">
                  <a:extLst>
                    <a:ext uri="{9D8B030D-6E8A-4147-A177-3AD203B41FA5}">
                      <a16:colId xmlns:a16="http://schemas.microsoft.com/office/drawing/2014/main" val="2032064983"/>
                    </a:ext>
                  </a:extLst>
                </a:gridCol>
                <a:gridCol w="5727065">
                  <a:extLst>
                    <a:ext uri="{9D8B030D-6E8A-4147-A177-3AD203B41FA5}">
                      <a16:colId xmlns:a16="http://schemas.microsoft.com/office/drawing/2014/main" val="1513063565"/>
                    </a:ext>
                  </a:extLst>
                </a:gridCol>
              </a:tblGrid>
              <a:tr h="916195">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ALTER TABLE Students</a:t>
                      </a:r>
                    </a:p>
                    <a:p>
                      <a:pPr algn="ctr">
                        <a:lnSpc>
                          <a:spcPct val="107000"/>
                        </a:lnSpc>
                        <a:spcAft>
                          <a:spcPts val="800"/>
                        </a:spcAft>
                      </a:pPr>
                      <a:r>
                        <a:rPr lang="en-IN" sz="2000" dirty="0">
                          <a:effectLst/>
                        </a:rPr>
                        <a:t>ADD </a:t>
                      </a:r>
                      <a:r>
                        <a:rPr lang="en-IN" sz="2000" dirty="0" err="1">
                          <a:effectLst/>
                        </a:rPr>
                        <a:t>DateOfBirth</a:t>
                      </a:r>
                      <a:r>
                        <a:rPr lang="en-IN" sz="2000" dirty="0">
                          <a:effectLst/>
                        </a:rPr>
                        <a:t> date;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0179143"/>
                  </a:ext>
                </a:extLst>
              </a:tr>
            </a:tbl>
          </a:graphicData>
        </a:graphic>
      </p:graphicFrame>
    </p:spTree>
    <p:extLst>
      <p:ext uri="{BB962C8B-B14F-4D97-AF65-F5344CB8AC3E}">
        <p14:creationId xmlns:p14="http://schemas.microsoft.com/office/powerpoint/2010/main" val="228021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dirty="0">
                <a:solidFill>
                  <a:srgbClr val="4A4A4A"/>
                </a:solidFill>
                <a:latin typeface="Arial" panose="020B0604020202020204" pitchFamily="34" charset="0"/>
                <a:cs typeface="Times New Roman" panose="02020603050405020304" pitchFamily="18" charset="0"/>
              </a:rPr>
              <a:t>Data Definition (DDL) Commands</a:t>
            </a: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898B040F-37E3-4A61-9D65-54C4056B8D06}"/>
              </a:ext>
            </a:extLst>
          </p:cNvPr>
          <p:cNvPicPr>
            <a:picLocks noChangeAspect="1"/>
          </p:cNvPicPr>
          <p:nvPr/>
        </p:nvPicPr>
        <p:blipFill>
          <a:blip r:embed="rId2"/>
          <a:stretch>
            <a:fillRect/>
          </a:stretch>
        </p:blipFill>
        <p:spPr>
          <a:xfrm>
            <a:off x="715619" y="1243014"/>
            <a:ext cx="7027793" cy="2464423"/>
          </a:xfrm>
          <a:prstGeom prst="rect">
            <a:avLst/>
          </a:prstGeom>
        </p:spPr>
      </p:pic>
      <p:graphicFrame>
        <p:nvGraphicFramePr>
          <p:cNvPr id="6" name="Table 5">
            <a:extLst>
              <a:ext uri="{FF2B5EF4-FFF2-40B4-BE49-F238E27FC236}">
                <a16:creationId xmlns:a16="http://schemas.microsoft.com/office/drawing/2014/main" id="{4BA194DA-CB88-4BBF-A95C-0CCBD48A9A26}"/>
              </a:ext>
            </a:extLst>
          </p:cNvPr>
          <p:cNvGraphicFramePr>
            <a:graphicFrameLocks noGrp="1"/>
          </p:cNvGraphicFramePr>
          <p:nvPr>
            <p:extLst>
              <p:ext uri="{D42A27DB-BD31-4B8C-83A1-F6EECF244321}">
                <p14:modId xmlns:p14="http://schemas.microsoft.com/office/powerpoint/2010/main" val="1047728761"/>
              </p:ext>
            </p:extLst>
          </p:nvPr>
        </p:nvGraphicFramePr>
        <p:xfrm>
          <a:off x="5813369" y="3110973"/>
          <a:ext cx="5036835" cy="426956"/>
        </p:xfrm>
        <a:graphic>
          <a:graphicData uri="http://schemas.openxmlformats.org/drawingml/2006/table">
            <a:tbl>
              <a:tblPr firstRow="1" firstCol="1" bandRow="1">
                <a:tableStyleId>{5C22544A-7EE6-4342-B048-85BDC9FD1C3A}</a:tableStyleId>
              </a:tblPr>
              <a:tblGrid>
                <a:gridCol w="243033">
                  <a:extLst>
                    <a:ext uri="{9D8B030D-6E8A-4147-A177-3AD203B41FA5}">
                      <a16:colId xmlns:a16="http://schemas.microsoft.com/office/drawing/2014/main" val="134285210"/>
                    </a:ext>
                  </a:extLst>
                </a:gridCol>
                <a:gridCol w="4793802">
                  <a:extLst>
                    <a:ext uri="{9D8B030D-6E8A-4147-A177-3AD203B41FA5}">
                      <a16:colId xmlns:a16="http://schemas.microsoft.com/office/drawing/2014/main" val="2413712849"/>
                    </a:ext>
                  </a:extLst>
                </a:gridCol>
              </a:tblGrid>
              <a:tr h="426956">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DROP DATABASE StudentsInfo;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2447018"/>
                  </a:ext>
                </a:extLst>
              </a:tr>
            </a:tbl>
          </a:graphicData>
        </a:graphic>
      </p:graphicFrame>
      <p:pic>
        <p:nvPicPr>
          <p:cNvPr id="8" name="Picture 7">
            <a:extLst>
              <a:ext uri="{FF2B5EF4-FFF2-40B4-BE49-F238E27FC236}">
                <a16:creationId xmlns:a16="http://schemas.microsoft.com/office/drawing/2014/main" id="{16923478-E534-4C36-9719-E99A0F298774}"/>
              </a:ext>
            </a:extLst>
          </p:cNvPr>
          <p:cNvPicPr>
            <a:picLocks noChangeAspect="1"/>
          </p:cNvPicPr>
          <p:nvPr/>
        </p:nvPicPr>
        <p:blipFill>
          <a:blip r:embed="rId3"/>
          <a:stretch>
            <a:fillRect/>
          </a:stretch>
        </p:blipFill>
        <p:spPr>
          <a:xfrm>
            <a:off x="715619" y="4236282"/>
            <a:ext cx="5552659" cy="1907549"/>
          </a:xfrm>
          <a:prstGeom prst="rect">
            <a:avLst/>
          </a:prstGeom>
        </p:spPr>
      </p:pic>
      <p:graphicFrame>
        <p:nvGraphicFramePr>
          <p:cNvPr id="9" name="Table 8">
            <a:extLst>
              <a:ext uri="{FF2B5EF4-FFF2-40B4-BE49-F238E27FC236}">
                <a16:creationId xmlns:a16="http://schemas.microsoft.com/office/drawing/2014/main" id="{513FE041-E835-4C84-A7AF-2B345A0ED96D}"/>
              </a:ext>
            </a:extLst>
          </p:cNvPr>
          <p:cNvGraphicFramePr>
            <a:graphicFrameLocks noGrp="1"/>
          </p:cNvGraphicFramePr>
          <p:nvPr>
            <p:extLst>
              <p:ext uri="{D42A27DB-BD31-4B8C-83A1-F6EECF244321}">
                <p14:modId xmlns:p14="http://schemas.microsoft.com/office/powerpoint/2010/main" val="685498934"/>
              </p:ext>
            </p:extLst>
          </p:nvPr>
        </p:nvGraphicFramePr>
        <p:xfrm>
          <a:off x="5456596" y="5531100"/>
          <a:ext cx="5393608" cy="426956"/>
        </p:xfrm>
        <a:graphic>
          <a:graphicData uri="http://schemas.openxmlformats.org/drawingml/2006/table">
            <a:tbl>
              <a:tblPr firstRow="1" firstCol="1" bandRow="1">
                <a:tableStyleId>{5C22544A-7EE6-4342-B048-85BDC9FD1C3A}</a:tableStyleId>
              </a:tblPr>
              <a:tblGrid>
                <a:gridCol w="260394">
                  <a:extLst>
                    <a:ext uri="{9D8B030D-6E8A-4147-A177-3AD203B41FA5}">
                      <a16:colId xmlns:a16="http://schemas.microsoft.com/office/drawing/2014/main" val="3826596357"/>
                    </a:ext>
                  </a:extLst>
                </a:gridCol>
                <a:gridCol w="5133214">
                  <a:extLst>
                    <a:ext uri="{9D8B030D-6E8A-4147-A177-3AD203B41FA5}">
                      <a16:colId xmlns:a16="http://schemas.microsoft.com/office/drawing/2014/main" val="3440922872"/>
                    </a:ext>
                  </a:extLst>
                </a:gridCol>
              </a:tblGrid>
              <a:tr h="426956">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DROP TABLE Students;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141612372"/>
                  </a:ext>
                </a:extLst>
              </a:tr>
            </a:tbl>
          </a:graphicData>
        </a:graphic>
      </p:graphicFrame>
    </p:spTree>
    <p:extLst>
      <p:ext uri="{BB962C8B-B14F-4D97-AF65-F5344CB8AC3E}">
        <p14:creationId xmlns:p14="http://schemas.microsoft.com/office/powerpoint/2010/main" val="212684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dirty="0">
                <a:solidFill>
                  <a:srgbClr val="4A4A4A"/>
                </a:solidFill>
                <a:latin typeface="Arial" panose="020B0604020202020204" pitchFamily="34" charset="0"/>
                <a:cs typeface="Times New Roman" panose="02020603050405020304" pitchFamily="18" charset="0"/>
              </a:rPr>
              <a:t>Data Definition (DDL) Commands</a:t>
            </a: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40569C6E-C950-42CE-9214-0F86BC6886A5}"/>
              </a:ext>
            </a:extLst>
          </p:cNvPr>
          <p:cNvPicPr>
            <a:picLocks noChangeAspect="1"/>
          </p:cNvPicPr>
          <p:nvPr/>
        </p:nvPicPr>
        <p:blipFill>
          <a:blip r:embed="rId2"/>
          <a:stretch>
            <a:fillRect/>
          </a:stretch>
        </p:blipFill>
        <p:spPr>
          <a:xfrm>
            <a:off x="803412" y="1391479"/>
            <a:ext cx="7028453" cy="1908312"/>
          </a:xfrm>
          <a:prstGeom prst="rect">
            <a:avLst/>
          </a:prstGeom>
        </p:spPr>
      </p:pic>
      <p:graphicFrame>
        <p:nvGraphicFramePr>
          <p:cNvPr id="6" name="Table 5">
            <a:extLst>
              <a:ext uri="{FF2B5EF4-FFF2-40B4-BE49-F238E27FC236}">
                <a16:creationId xmlns:a16="http://schemas.microsoft.com/office/drawing/2014/main" id="{FBA68293-B7B9-4FE3-80FC-D2C3EEF7A939}"/>
              </a:ext>
            </a:extLst>
          </p:cNvPr>
          <p:cNvGraphicFramePr>
            <a:graphicFrameLocks noGrp="1"/>
          </p:cNvGraphicFramePr>
          <p:nvPr>
            <p:extLst>
              <p:ext uri="{D42A27DB-BD31-4B8C-83A1-F6EECF244321}">
                <p14:modId xmlns:p14="http://schemas.microsoft.com/office/powerpoint/2010/main" val="3304621606"/>
              </p:ext>
            </p:extLst>
          </p:nvPr>
        </p:nvGraphicFramePr>
        <p:xfrm>
          <a:off x="5824539" y="2560360"/>
          <a:ext cx="5395910" cy="409576"/>
        </p:xfrm>
        <a:graphic>
          <a:graphicData uri="http://schemas.openxmlformats.org/drawingml/2006/table">
            <a:tbl>
              <a:tblPr firstRow="1" firstCol="1" bandRow="1">
                <a:tableStyleId>{5C22544A-7EE6-4342-B048-85BDC9FD1C3A}</a:tableStyleId>
              </a:tblPr>
              <a:tblGrid>
                <a:gridCol w="260380">
                  <a:extLst>
                    <a:ext uri="{9D8B030D-6E8A-4147-A177-3AD203B41FA5}">
                      <a16:colId xmlns:a16="http://schemas.microsoft.com/office/drawing/2014/main" val="3891284005"/>
                    </a:ext>
                  </a:extLst>
                </a:gridCol>
                <a:gridCol w="5135530">
                  <a:extLst>
                    <a:ext uri="{9D8B030D-6E8A-4147-A177-3AD203B41FA5}">
                      <a16:colId xmlns:a16="http://schemas.microsoft.com/office/drawing/2014/main" val="2364987280"/>
                    </a:ext>
                  </a:extLst>
                </a:gridCol>
              </a:tblGrid>
              <a:tr h="409576">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TRUNCATE TABLE Students;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92200645"/>
                  </a:ext>
                </a:extLst>
              </a:tr>
            </a:tbl>
          </a:graphicData>
        </a:graphic>
      </p:graphicFrame>
      <p:pic>
        <p:nvPicPr>
          <p:cNvPr id="8" name="Picture 7">
            <a:extLst>
              <a:ext uri="{FF2B5EF4-FFF2-40B4-BE49-F238E27FC236}">
                <a16:creationId xmlns:a16="http://schemas.microsoft.com/office/drawing/2014/main" id="{13E237FC-017D-472E-BA6D-460682B6B52A}"/>
              </a:ext>
            </a:extLst>
          </p:cNvPr>
          <p:cNvPicPr>
            <a:picLocks noChangeAspect="1"/>
          </p:cNvPicPr>
          <p:nvPr/>
        </p:nvPicPr>
        <p:blipFill>
          <a:blip r:embed="rId3"/>
          <a:stretch>
            <a:fillRect/>
          </a:stretch>
        </p:blipFill>
        <p:spPr>
          <a:xfrm>
            <a:off x="763655" y="3754877"/>
            <a:ext cx="4576971" cy="2494390"/>
          </a:xfrm>
          <a:prstGeom prst="rect">
            <a:avLst/>
          </a:prstGeom>
        </p:spPr>
      </p:pic>
      <p:graphicFrame>
        <p:nvGraphicFramePr>
          <p:cNvPr id="9" name="Table 8">
            <a:extLst>
              <a:ext uri="{FF2B5EF4-FFF2-40B4-BE49-F238E27FC236}">
                <a16:creationId xmlns:a16="http://schemas.microsoft.com/office/drawing/2014/main" id="{CFE54932-1676-41EA-BD99-8BFCC4D49402}"/>
              </a:ext>
            </a:extLst>
          </p:cNvPr>
          <p:cNvGraphicFramePr>
            <a:graphicFrameLocks noGrp="1"/>
          </p:cNvGraphicFramePr>
          <p:nvPr>
            <p:extLst>
              <p:ext uri="{D42A27DB-BD31-4B8C-83A1-F6EECF244321}">
                <p14:modId xmlns:p14="http://schemas.microsoft.com/office/powerpoint/2010/main" val="519892616"/>
              </p:ext>
            </p:extLst>
          </p:nvPr>
        </p:nvGraphicFramePr>
        <p:xfrm>
          <a:off x="5551646" y="4811770"/>
          <a:ext cx="5941695" cy="409576"/>
        </p:xfrm>
        <a:graphic>
          <a:graphicData uri="http://schemas.openxmlformats.org/drawingml/2006/table">
            <a:tbl>
              <a:tblPr firstRow="1" firstCol="1" bandRow="1">
                <a:tableStyleId>{5C22544A-7EE6-4342-B048-85BDC9FD1C3A}</a:tableStyleId>
              </a:tblPr>
              <a:tblGrid>
                <a:gridCol w="287020">
                  <a:extLst>
                    <a:ext uri="{9D8B030D-6E8A-4147-A177-3AD203B41FA5}">
                      <a16:colId xmlns:a16="http://schemas.microsoft.com/office/drawing/2014/main" val="1468272247"/>
                    </a:ext>
                  </a:extLst>
                </a:gridCol>
                <a:gridCol w="5654675">
                  <a:extLst>
                    <a:ext uri="{9D8B030D-6E8A-4147-A177-3AD203B41FA5}">
                      <a16:colId xmlns:a16="http://schemas.microsoft.com/office/drawing/2014/main" val="2164544192"/>
                    </a:ext>
                  </a:extLst>
                </a:gridCol>
              </a:tblGrid>
              <a:tr h="409576">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RENAME Students TO </a:t>
                      </a:r>
                      <a:r>
                        <a:rPr lang="en-IN" sz="2000" dirty="0" err="1">
                          <a:effectLst/>
                        </a:rPr>
                        <a:t>Infostudents</a:t>
                      </a:r>
                      <a:r>
                        <a:rPr lang="en-IN"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97183345"/>
                  </a:ext>
                </a:extLst>
              </a:tr>
            </a:tbl>
          </a:graphicData>
        </a:graphic>
      </p:graphicFrame>
    </p:spTree>
    <p:extLst>
      <p:ext uri="{BB962C8B-B14F-4D97-AF65-F5344CB8AC3E}">
        <p14:creationId xmlns:p14="http://schemas.microsoft.com/office/powerpoint/2010/main" val="538597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50EA9AC-63DD-47C0-93B9-11A4ED8B5B6B}"/>
              </a:ext>
            </a:extLst>
          </p:cNvPr>
          <p:cNvSpPr txBox="1"/>
          <p:nvPr/>
        </p:nvSpPr>
        <p:spPr>
          <a:xfrm>
            <a:off x="815009" y="1382137"/>
            <a:ext cx="9428921" cy="4468018"/>
          </a:xfrm>
          <a:prstGeom prst="rect">
            <a:avLst/>
          </a:prstGeom>
          <a:noFill/>
        </p:spPr>
        <p:txBody>
          <a:bodyPr wrap="square">
            <a:spAutoFit/>
          </a:bodyPr>
          <a:lstStyle/>
          <a:p>
            <a:pPr algn="just"/>
            <a:r>
              <a:rPr lang="en-IN" sz="1800" dirty="0">
                <a:solidFill>
                  <a:srgbClr val="4A4A4A"/>
                </a:solidFill>
                <a:effectLst/>
                <a:latin typeface="Arial" panose="020B0604020202020204" pitchFamily="34" charset="0"/>
                <a:ea typeface="Times New Roman" panose="02020603050405020304" pitchFamily="18" charset="0"/>
              </a:rPr>
              <a:t>This section consists of those commands, by which you can manipulate your database. The commands are: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2"/>
              </a:rPr>
              <a:t>USE</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INSERT</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UPDATE</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5"/>
              </a:rPr>
              <a:t>DELETE</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6"/>
              </a:rPr>
              <a:t>SELECT</a:t>
            </a:r>
            <a:endPar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solidFill>
                  <a:srgbClr val="4A4A4A"/>
                </a:solidFill>
                <a:effectLst/>
                <a:latin typeface="Arial" panose="020B0604020202020204" pitchFamily="34" charset="0"/>
                <a:ea typeface="Times New Roman" panose="02020603050405020304" pitchFamily="18" charset="0"/>
              </a:rPr>
              <a:t>Apart from these commands, there are also other manipulative operators/functions such as: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7"/>
              </a:rPr>
              <a:t>LOGICAL OPERATORS</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8"/>
              </a:rPr>
              <a:t>ARITHMETIC,BITWISE,COMPARISON &amp; COMPOUND OPERATORS</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9"/>
              </a:rPr>
              <a:t>AGGREGATE FUNCTIONS</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10"/>
              </a:rPr>
              <a:t>SPECIAL OPERATORS</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3476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BB0EDA91-E286-479E-9ABD-88C557BDE2A8}"/>
              </a:ext>
            </a:extLst>
          </p:cNvPr>
          <p:cNvPicPr>
            <a:picLocks noChangeAspect="1"/>
          </p:cNvPicPr>
          <p:nvPr/>
        </p:nvPicPr>
        <p:blipFill>
          <a:blip r:embed="rId2"/>
          <a:stretch>
            <a:fillRect/>
          </a:stretch>
        </p:blipFill>
        <p:spPr>
          <a:xfrm>
            <a:off x="543201" y="1383608"/>
            <a:ext cx="7441717" cy="1690896"/>
          </a:xfrm>
          <a:prstGeom prst="rect">
            <a:avLst/>
          </a:prstGeom>
        </p:spPr>
      </p:pic>
      <p:graphicFrame>
        <p:nvGraphicFramePr>
          <p:cNvPr id="6" name="Table 5">
            <a:extLst>
              <a:ext uri="{FF2B5EF4-FFF2-40B4-BE49-F238E27FC236}">
                <a16:creationId xmlns:a16="http://schemas.microsoft.com/office/drawing/2014/main" id="{71BA8EEF-C4EB-417A-A4BA-E1A2524FF089}"/>
              </a:ext>
            </a:extLst>
          </p:cNvPr>
          <p:cNvGraphicFramePr>
            <a:graphicFrameLocks noGrp="1"/>
          </p:cNvGraphicFramePr>
          <p:nvPr>
            <p:extLst>
              <p:ext uri="{D42A27DB-BD31-4B8C-83A1-F6EECF244321}">
                <p14:modId xmlns:p14="http://schemas.microsoft.com/office/powerpoint/2010/main" val="1956596997"/>
              </p:ext>
            </p:extLst>
          </p:nvPr>
        </p:nvGraphicFramePr>
        <p:xfrm>
          <a:off x="6635902" y="2469250"/>
          <a:ext cx="4844415" cy="409576"/>
        </p:xfrm>
        <a:graphic>
          <a:graphicData uri="http://schemas.openxmlformats.org/drawingml/2006/table">
            <a:tbl>
              <a:tblPr firstRow="1" firstCol="1" bandRow="1">
                <a:tableStyleId>{5C22544A-7EE6-4342-B048-85BDC9FD1C3A}</a:tableStyleId>
              </a:tblPr>
              <a:tblGrid>
                <a:gridCol w="233680">
                  <a:extLst>
                    <a:ext uri="{9D8B030D-6E8A-4147-A177-3AD203B41FA5}">
                      <a16:colId xmlns:a16="http://schemas.microsoft.com/office/drawing/2014/main" val="3105932165"/>
                    </a:ext>
                  </a:extLst>
                </a:gridCol>
                <a:gridCol w="4610735">
                  <a:extLst>
                    <a:ext uri="{9D8B030D-6E8A-4147-A177-3AD203B41FA5}">
                      <a16:colId xmlns:a16="http://schemas.microsoft.com/office/drawing/2014/main" val="3262199377"/>
                    </a:ext>
                  </a:extLst>
                </a:gridCol>
              </a:tblGrid>
              <a:tr h="409576">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USE StudentsInfo;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881512472"/>
                  </a:ext>
                </a:extLst>
              </a:tr>
            </a:tbl>
          </a:graphicData>
        </a:graphic>
      </p:graphicFrame>
      <p:pic>
        <p:nvPicPr>
          <p:cNvPr id="8" name="Picture 7">
            <a:extLst>
              <a:ext uri="{FF2B5EF4-FFF2-40B4-BE49-F238E27FC236}">
                <a16:creationId xmlns:a16="http://schemas.microsoft.com/office/drawing/2014/main" id="{AEE616C4-47A6-400E-AFB3-5ABC1C751DB6}"/>
              </a:ext>
            </a:extLst>
          </p:cNvPr>
          <p:cNvPicPr>
            <a:picLocks noChangeAspect="1"/>
          </p:cNvPicPr>
          <p:nvPr/>
        </p:nvPicPr>
        <p:blipFill>
          <a:blip r:embed="rId3"/>
          <a:stretch>
            <a:fillRect/>
          </a:stretch>
        </p:blipFill>
        <p:spPr>
          <a:xfrm>
            <a:off x="543201" y="3215098"/>
            <a:ext cx="5711825" cy="3270597"/>
          </a:xfrm>
          <a:prstGeom prst="rect">
            <a:avLst/>
          </a:prstGeom>
        </p:spPr>
      </p:pic>
      <p:graphicFrame>
        <p:nvGraphicFramePr>
          <p:cNvPr id="9" name="Table 8">
            <a:extLst>
              <a:ext uri="{FF2B5EF4-FFF2-40B4-BE49-F238E27FC236}">
                <a16:creationId xmlns:a16="http://schemas.microsoft.com/office/drawing/2014/main" id="{BC2301B3-096F-4687-B0F2-CB1262B58841}"/>
              </a:ext>
            </a:extLst>
          </p:cNvPr>
          <p:cNvGraphicFramePr>
            <a:graphicFrameLocks noGrp="1"/>
          </p:cNvGraphicFramePr>
          <p:nvPr>
            <p:extLst>
              <p:ext uri="{D42A27DB-BD31-4B8C-83A1-F6EECF244321}">
                <p14:modId xmlns:p14="http://schemas.microsoft.com/office/powerpoint/2010/main" val="4149341262"/>
              </p:ext>
            </p:extLst>
          </p:nvPr>
        </p:nvGraphicFramePr>
        <p:xfrm>
          <a:off x="6255027" y="3631096"/>
          <a:ext cx="5880308" cy="2650434"/>
        </p:xfrm>
        <a:graphic>
          <a:graphicData uri="http://schemas.openxmlformats.org/drawingml/2006/table">
            <a:tbl>
              <a:tblPr firstRow="1" firstCol="1" bandRow="1">
                <a:tableStyleId>{5C22544A-7EE6-4342-B048-85BDC9FD1C3A}</a:tableStyleId>
              </a:tblPr>
              <a:tblGrid>
                <a:gridCol w="27474">
                  <a:extLst>
                    <a:ext uri="{9D8B030D-6E8A-4147-A177-3AD203B41FA5}">
                      <a16:colId xmlns:a16="http://schemas.microsoft.com/office/drawing/2014/main" val="1519095495"/>
                    </a:ext>
                  </a:extLst>
                </a:gridCol>
                <a:gridCol w="5852834">
                  <a:extLst>
                    <a:ext uri="{9D8B030D-6E8A-4147-A177-3AD203B41FA5}">
                      <a16:colId xmlns:a16="http://schemas.microsoft.com/office/drawing/2014/main" val="3392507139"/>
                    </a:ext>
                  </a:extLst>
                </a:gridCol>
              </a:tblGrid>
              <a:tr h="2650434">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1400" dirty="0">
                          <a:effectLst/>
                        </a:rPr>
                        <a:t>INSERT INTO </a:t>
                      </a:r>
                      <a:r>
                        <a:rPr lang="en-IN" sz="1400" dirty="0" err="1">
                          <a:effectLst/>
                        </a:rPr>
                        <a:t>Infostudents</a:t>
                      </a:r>
                      <a:r>
                        <a:rPr lang="en-IN" sz="1400" dirty="0">
                          <a:effectLst/>
                        </a:rPr>
                        <a:t>(</a:t>
                      </a:r>
                      <a:r>
                        <a:rPr lang="en-IN" sz="1400" dirty="0" err="1">
                          <a:effectLst/>
                        </a:rPr>
                        <a:t>StudentID</a:t>
                      </a:r>
                      <a:r>
                        <a:rPr lang="en-IN" sz="1400" dirty="0">
                          <a:effectLst/>
                        </a:rPr>
                        <a:t>, </a:t>
                      </a:r>
                      <a:r>
                        <a:rPr lang="en-IN" sz="1400" dirty="0" err="1">
                          <a:effectLst/>
                        </a:rPr>
                        <a:t>StudentName</a:t>
                      </a:r>
                      <a:r>
                        <a:rPr lang="en-IN" sz="1400" dirty="0">
                          <a:effectLst/>
                        </a:rPr>
                        <a:t>, </a:t>
                      </a:r>
                      <a:r>
                        <a:rPr lang="en-IN" sz="1400" dirty="0" err="1">
                          <a:effectLst/>
                        </a:rPr>
                        <a:t>ParentName</a:t>
                      </a:r>
                      <a:r>
                        <a:rPr lang="en-IN" sz="1400" dirty="0">
                          <a:effectLst/>
                        </a:rPr>
                        <a:t>, Address, City, </a:t>
                      </a:r>
                      <a:r>
                        <a:rPr lang="en-IN" sz="1400" dirty="0" err="1">
                          <a:effectLst/>
                        </a:rPr>
                        <a:t>PostalCode</a:t>
                      </a:r>
                      <a:r>
                        <a:rPr lang="en-IN" sz="1400" dirty="0">
                          <a:effectLst/>
                        </a:rPr>
                        <a:t>, Country)</a:t>
                      </a:r>
                    </a:p>
                    <a:p>
                      <a:pPr algn="ctr">
                        <a:lnSpc>
                          <a:spcPct val="107000"/>
                        </a:lnSpc>
                        <a:spcAft>
                          <a:spcPts val="800"/>
                        </a:spcAft>
                      </a:pPr>
                      <a:r>
                        <a:rPr lang="en-IN" sz="1400" dirty="0">
                          <a:effectLst/>
                        </a:rPr>
                        <a:t>VALUES ('06', '</a:t>
                      </a:r>
                      <a:r>
                        <a:rPr lang="en-IN" sz="1400" dirty="0" err="1">
                          <a:effectLst/>
                        </a:rPr>
                        <a:t>Sanjana','Jagannath</a:t>
                      </a:r>
                      <a:r>
                        <a:rPr lang="en-IN" sz="1400" dirty="0">
                          <a:effectLst/>
                        </a:rPr>
                        <a:t>', 'Banjara Hills', 'Hyderabad', '500046', 'India');</a:t>
                      </a:r>
                    </a:p>
                    <a:p>
                      <a:pPr algn="ctr">
                        <a:lnSpc>
                          <a:spcPct val="107000"/>
                        </a:lnSpc>
                        <a:spcAft>
                          <a:spcPts val="800"/>
                        </a:spcAft>
                      </a:pPr>
                      <a:r>
                        <a:rPr lang="en-IN" sz="1400" dirty="0">
                          <a:effectLst/>
                        </a:rPr>
                        <a:t> </a:t>
                      </a:r>
                    </a:p>
                    <a:p>
                      <a:pPr algn="ctr">
                        <a:lnSpc>
                          <a:spcPct val="107000"/>
                        </a:lnSpc>
                        <a:spcAft>
                          <a:spcPts val="800"/>
                        </a:spcAft>
                      </a:pPr>
                      <a:r>
                        <a:rPr lang="en-IN" sz="1400" dirty="0">
                          <a:effectLst/>
                        </a:rPr>
                        <a:t>INSERT INTO </a:t>
                      </a:r>
                      <a:r>
                        <a:rPr lang="en-IN" sz="1400" dirty="0" err="1">
                          <a:effectLst/>
                        </a:rPr>
                        <a:t>Infostudents</a:t>
                      </a:r>
                      <a:endParaRPr lang="en-IN" sz="1400" dirty="0">
                        <a:effectLst/>
                      </a:endParaRPr>
                    </a:p>
                    <a:p>
                      <a:pPr algn="ctr">
                        <a:lnSpc>
                          <a:spcPct val="107000"/>
                        </a:lnSpc>
                        <a:spcAft>
                          <a:spcPts val="800"/>
                        </a:spcAft>
                      </a:pPr>
                      <a:r>
                        <a:rPr lang="en-IN" sz="1400" dirty="0">
                          <a:effectLst/>
                        </a:rPr>
                        <a:t>VALUES ('07', '</a:t>
                      </a:r>
                      <a:r>
                        <a:rPr lang="en-IN" sz="1400" dirty="0" err="1">
                          <a:effectLst/>
                        </a:rPr>
                        <a:t>Shivantini</a:t>
                      </a:r>
                      <a:r>
                        <a:rPr lang="en-IN" sz="1400" dirty="0">
                          <a:effectLst/>
                        </a:rPr>
                        <a:t>','Praveen', 'Camel Street', 'Kolkata', '700096', 'India');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46252246"/>
                  </a:ext>
                </a:extLst>
              </a:tr>
            </a:tbl>
          </a:graphicData>
        </a:graphic>
      </p:graphicFrame>
    </p:spTree>
    <p:extLst>
      <p:ext uri="{BB962C8B-B14F-4D97-AF65-F5344CB8AC3E}">
        <p14:creationId xmlns:p14="http://schemas.microsoft.com/office/powerpoint/2010/main" val="302714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2AD69FBF-46A0-45ED-9862-55C12E1D771A}"/>
              </a:ext>
            </a:extLst>
          </p:cNvPr>
          <p:cNvPicPr>
            <a:picLocks noChangeAspect="1"/>
          </p:cNvPicPr>
          <p:nvPr/>
        </p:nvPicPr>
        <p:blipFill>
          <a:blip r:embed="rId2"/>
          <a:stretch>
            <a:fillRect/>
          </a:stretch>
        </p:blipFill>
        <p:spPr>
          <a:xfrm>
            <a:off x="709820" y="1439932"/>
            <a:ext cx="5651223" cy="1989068"/>
          </a:xfrm>
          <a:prstGeom prst="rect">
            <a:avLst/>
          </a:prstGeom>
        </p:spPr>
      </p:pic>
      <p:pic>
        <p:nvPicPr>
          <p:cNvPr id="7" name="Picture 6">
            <a:extLst>
              <a:ext uri="{FF2B5EF4-FFF2-40B4-BE49-F238E27FC236}">
                <a16:creationId xmlns:a16="http://schemas.microsoft.com/office/drawing/2014/main" id="{2410ADD3-C8D7-4E1A-A3F8-BCA354A30FB3}"/>
              </a:ext>
            </a:extLst>
          </p:cNvPr>
          <p:cNvPicPr>
            <a:picLocks noChangeAspect="1"/>
          </p:cNvPicPr>
          <p:nvPr/>
        </p:nvPicPr>
        <p:blipFill>
          <a:blip r:embed="rId3"/>
          <a:stretch>
            <a:fillRect/>
          </a:stretch>
        </p:blipFill>
        <p:spPr>
          <a:xfrm>
            <a:off x="709819" y="3960744"/>
            <a:ext cx="5651224" cy="1870214"/>
          </a:xfrm>
          <a:prstGeom prst="rect">
            <a:avLst/>
          </a:prstGeom>
        </p:spPr>
      </p:pic>
      <p:graphicFrame>
        <p:nvGraphicFramePr>
          <p:cNvPr id="8" name="Table 7">
            <a:extLst>
              <a:ext uri="{FF2B5EF4-FFF2-40B4-BE49-F238E27FC236}">
                <a16:creationId xmlns:a16="http://schemas.microsoft.com/office/drawing/2014/main" id="{2239FCC7-95E8-4372-A875-32E0FC890388}"/>
              </a:ext>
            </a:extLst>
          </p:cNvPr>
          <p:cNvGraphicFramePr>
            <a:graphicFrameLocks noGrp="1"/>
          </p:cNvGraphicFramePr>
          <p:nvPr>
            <p:extLst>
              <p:ext uri="{D42A27DB-BD31-4B8C-83A1-F6EECF244321}">
                <p14:modId xmlns:p14="http://schemas.microsoft.com/office/powerpoint/2010/main" val="948535197"/>
              </p:ext>
            </p:extLst>
          </p:nvPr>
        </p:nvGraphicFramePr>
        <p:xfrm>
          <a:off x="6096000" y="2171909"/>
          <a:ext cx="5832016" cy="1349858"/>
        </p:xfrm>
        <a:graphic>
          <a:graphicData uri="http://schemas.openxmlformats.org/drawingml/2006/table">
            <a:tbl>
              <a:tblPr firstRow="1" firstCol="1" bandRow="1">
                <a:tableStyleId>{5C22544A-7EE6-4342-B048-85BDC9FD1C3A}</a:tableStyleId>
              </a:tblPr>
              <a:tblGrid>
                <a:gridCol w="25400">
                  <a:extLst>
                    <a:ext uri="{9D8B030D-6E8A-4147-A177-3AD203B41FA5}">
                      <a16:colId xmlns:a16="http://schemas.microsoft.com/office/drawing/2014/main" val="3944408249"/>
                    </a:ext>
                  </a:extLst>
                </a:gridCol>
                <a:gridCol w="5806616">
                  <a:extLst>
                    <a:ext uri="{9D8B030D-6E8A-4147-A177-3AD203B41FA5}">
                      <a16:colId xmlns:a16="http://schemas.microsoft.com/office/drawing/2014/main" val="3360205586"/>
                    </a:ext>
                  </a:extLst>
                </a:gridCol>
              </a:tblGrid>
              <a:tr h="1349858">
                <a:tc>
                  <a:txBody>
                    <a:bodyPr/>
                    <a:lstStyle/>
                    <a:p>
                      <a:pPr algn="ctr">
                        <a:lnSpc>
                          <a:spcPct val="107000"/>
                        </a:lnSpc>
                        <a:spcAft>
                          <a:spcPts val="800"/>
                        </a:spcAft>
                      </a:pPr>
                      <a:r>
                        <a:rPr lang="en-IN" sz="1100">
                          <a:effectLst/>
                        </a:rPr>
                        <a:t>1</a:t>
                      </a:r>
                    </a:p>
                    <a:p>
                      <a:pPr algn="ctr">
                        <a:lnSpc>
                          <a:spcPct val="107000"/>
                        </a:lnSpc>
                        <a:spcAft>
                          <a:spcPts val="800"/>
                        </a:spcAft>
                      </a:pPr>
                      <a:r>
                        <a:rPr lang="en-IN" sz="1100">
                          <a:effectLst/>
                        </a:rPr>
                        <a:t>2</a:t>
                      </a:r>
                    </a:p>
                    <a:p>
                      <a:pPr algn="ct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UPDATE </a:t>
                      </a:r>
                      <a:r>
                        <a:rPr lang="en-IN" sz="2000" dirty="0" err="1">
                          <a:effectLst/>
                        </a:rPr>
                        <a:t>Infostudents</a:t>
                      </a:r>
                      <a:endParaRPr lang="en-IN" sz="2000" dirty="0">
                        <a:effectLst/>
                      </a:endParaRPr>
                    </a:p>
                    <a:p>
                      <a:pPr algn="ctr">
                        <a:lnSpc>
                          <a:spcPct val="107000"/>
                        </a:lnSpc>
                        <a:spcAft>
                          <a:spcPts val="800"/>
                        </a:spcAft>
                      </a:pPr>
                      <a:r>
                        <a:rPr lang="en-IN" sz="2000" dirty="0">
                          <a:effectLst/>
                        </a:rPr>
                        <a:t>SET </a:t>
                      </a:r>
                      <a:r>
                        <a:rPr lang="en-IN" sz="2000" dirty="0" err="1">
                          <a:effectLst/>
                        </a:rPr>
                        <a:t>StudentName</a:t>
                      </a:r>
                      <a:r>
                        <a:rPr lang="en-IN" sz="2000" dirty="0">
                          <a:effectLst/>
                        </a:rPr>
                        <a:t> = 'Alfred', City= 'Frankfurt'</a:t>
                      </a:r>
                    </a:p>
                    <a:p>
                      <a:pPr algn="ctr">
                        <a:lnSpc>
                          <a:spcPct val="107000"/>
                        </a:lnSpc>
                        <a:spcAft>
                          <a:spcPts val="800"/>
                        </a:spcAft>
                      </a:pPr>
                      <a:r>
                        <a:rPr lang="en-IN" sz="2000" dirty="0">
                          <a:effectLst/>
                        </a:rPr>
                        <a:t>WHERE </a:t>
                      </a:r>
                      <a:r>
                        <a:rPr lang="en-IN" sz="2000" dirty="0" err="1">
                          <a:effectLst/>
                        </a:rPr>
                        <a:t>StudentID</a:t>
                      </a:r>
                      <a:r>
                        <a:rPr lang="en-IN" sz="2000" dirty="0">
                          <a:effectLst/>
                        </a:rPr>
                        <a:t> = 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856778273"/>
                  </a:ext>
                </a:extLst>
              </a:tr>
            </a:tbl>
          </a:graphicData>
        </a:graphic>
      </p:graphicFrame>
      <p:graphicFrame>
        <p:nvGraphicFramePr>
          <p:cNvPr id="9" name="Table 8">
            <a:extLst>
              <a:ext uri="{FF2B5EF4-FFF2-40B4-BE49-F238E27FC236}">
                <a16:creationId xmlns:a16="http://schemas.microsoft.com/office/drawing/2014/main" id="{F8831E11-DC7A-4ADD-A253-98E879C61D6C}"/>
              </a:ext>
            </a:extLst>
          </p:cNvPr>
          <p:cNvGraphicFramePr>
            <a:graphicFrameLocks noGrp="1"/>
          </p:cNvGraphicFramePr>
          <p:nvPr>
            <p:extLst>
              <p:ext uri="{D42A27DB-BD31-4B8C-83A1-F6EECF244321}">
                <p14:modId xmlns:p14="http://schemas.microsoft.com/office/powerpoint/2010/main" val="1182825821"/>
              </p:ext>
            </p:extLst>
          </p:nvPr>
        </p:nvGraphicFramePr>
        <p:xfrm>
          <a:off x="6186981" y="4750900"/>
          <a:ext cx="5741035" cy="894525"/>
        </p:xfrm>
        <a:graphic>
          <a:graphicData uri="http://schemas.openxmlformats.org/drawingml/2006/table">
            <a:tbl>
              <a:tblPr firstRow="1" firstCol="1" bandRow="1">
                <a:tableStyleId>{5C22544A-7EE6-4342-B048-85BDC9FD1C3A}</a:tableStyleId>
              </a:tblPr>
              <a:tblGrid>
                <a:gridCol w="25400">
                  <a:extLst>
                    <a:ext uri="{9D8B030D-6E8A-4147-A177-3AD203B41FA5}">
                      <a16:colId xmlns:a16="http://schemas.microsoft.com/office/drawing/2014/main" val="861901317"/>
                    </a:ext>
                  </a:extLst>
                </a:gridCol>
                <a:gridCol w="5715635">
                  <a:extLst>
                    <a:ext uri="{9D8B030D-6E8A-4147-A177-3AD203B41FA5}">
                      <a16:colId xmlns:a16="http://schemas.microsoft.com/office/drawing/2014/main" val="87456291"/>
                    </a:ext>
                  </a:extLst>
                </a:gridCol>
              </a:tblGrid>
              <a:tr h="894525">
                <a:tc>
                  <a:txBody>
                    <a:bodyPr/>
                    <a:lstStyle/>
                    <a:p>
                      <a:pPr algn="ctr">
                        <a:lnSpc>
                          <a:spcPct val="107000"/>
                        </a:lnSpc>
                        <a:spcAft>
                          <a:spcPts val="800"/>
                        </a:spcAft>
                      </a:pPr>
                      <a:r>
                        <a:rPr lang="en-IN" sz="1100">
                          <a:effectLst/>
                        </a:rPr>
                        <a:t>1</a:t>
                      </a:r>
                    </a:p>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DELETE FROM </a:t>
                      </a:r>
                      <a:r>
                        <a:rPr lang="en-IN" sz="2000" dirty="0" err="1">
                          <a:effectLst/>
                        </a:rPr>
                        <a:t>Infostudents</a:t>
                      </a:r>
                      <a:endParaRPr lang="en-IN" sz="2000" dirty="0">
                        <a:effectLst/>
                      </a:endParaRPr>
                    </a:p>
                    <a:p>
                      <a:pPr algn="ctr">
                        <a:lnSpc>
                          <a:spcPct val="107000"/>
                        </a:lnSpc>
                        <a:spcAft>
                          <a:spcPts val="800"/>
                        </a:spcAft>
                      </a:pPr>
                      <a:r>
                        <a:rPr lang="en-IN" sz="2000" dirty="0">
                          <a:effectLst/>
                        </a:rPr>
                        <a:t>WHERE </a:t>
                      </a:r>
                      <a:r>
                        <a:rPr lang="en-IN" sz="2000" dirty="0" err="1">
                          <a:effectLst/>
                        </a:rPr>
                        <a:t>StudentName</a:t>
                      </a:r>
                      <a:r>
                        <a:rPr lang="en-IN" sz="2000" dirty="0">
                          <a:effectLst/>
                        </a:rPr>
                        <a:t>='Salomao';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02218504"/>
                  </a:ext>
                </a:extLst>
              </a:tr>
            </a:tbl>
          </a:graphicData>
        </a:graphic>
      </p:graphicFrame>
    </p:spTree>
    <p:extLst>
      <p:ext uri="{BB962C8B-B14F-4D97-AF65-F5344CB8AC3E}">
        <p14:creationId xmlns:p14="http://schemas.microsoft.com/office/powerpoint/2010/main" val="4248204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0C1C2142-78A0-46BD-A931-CBF5063111BF}"/>
              </a:ext>
            </a:extLst>
          </p:cNvPr>
          <p:cNvPicPr>
            <a:picLocks noChangeAspect="1"/>
          </p:cNvPicPr>
          <p:nvPr/>
        </p:nvPicPr>
        <p:blipFill>
          <a:blip r:embed="rId2"/>
          <a:stretch>
            <a:fillRect/>
          </a:stretch>
        </p:blipFill>
        <p:spPr>
          <a:xfrm>
            <a:off x="823498" y="1481983"/>
            <a:ext cx="8320502" cy="3131537"/>
          </a:xfrm>
          <a:prstGeom prst="rect">
            <a:avLst/>
          </a:prstGeom>
        </p:spPr>
      </p:pic>
      <p:graphicFrame>
        <p:nvGraphicFramePr>
          <p:cNvPr id="6" name="Table 5">
            <a:extLst>
              <a:ext uri="{FF2B5EF4-FFF2-40B4-BE49-F238E27FC236}">
                <a16:creationId xmlns:a16="http://schemas.microsoft.com/office/drawing/2014/main" id="{629B7AAD-5AB5-42EE-9D96-1DE0A2624072}"/>
              </a:ext>
            </a:extLst>
          </p:cNvPr>
          <p:cNvGraphicFramePr>
            <a:graphicFrameLocks noGrp="1"/>
          </p:cNvGraphicFramePr>
          <p:nvPr>
            <p:extLst>
              <p:ext uri="{D42A27DB-BD31-4B8C-83A1-F6EECF244321}">
                <p14:modId xmlns:p14="http://schemas.microsoft.com/office/powerpoint/2010/main" val="2798634275"/>
              </p:ext>
            </p:extLst>
          </p:nvPr>
        </p:nvGraphicFramePr>
        <p:xfrm>
          <a:off x="982855" y="5027650"/>
          <a:ext cx="6036945" cy="842546"/>
        </p:xfrm>
        <a:graphic>
          <a:graphicData uri="http://schemas.openxmlformats.org/drawingml/2006/table">
            <a:tbl>
              <a:tblPr firstRow="1" firstCol="1" bandRow="1">
                <a:tableStyleId>{5C22544A-7EE6-4342-B048-85BDC9FD1C3A}</a:tableStyleId>
              </a:tblPr>
              <a:tblGrid>
                <a:gridCol w="291465">
                  <a:extLst>
                    <a:ext uri="{9D8B030D-6E8A-4147-A177-3AD203B41FA5}">
                      <a16:colId xmlns:a16="http://schemas.microsoft.com/office/drawing/2014/main" val="1546416285"/>
                    </a:ext>
                  </a:extLst>
                </a:gridCol>
                <a:gridCol w="5745480">
                  <a:extLst>
                    <a:ext uri="{9D8B030D-6E8A-4147-A177-3AD203B41FA5}">
                      <a16:colId xmlns:a16="http://schemas.microsoft.com/office/drawing/2014/main" val="2537747711"/>
                    </a:ext>
                  </a:extLst>
                </a:gridCol>
              </a:tblGrid>
              <a:tr h="842546">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a:t>
                      </a:r>
                      <a:r>
                        <a:rPr lang="en-IN" sz="2000" dirty="0" err="1">
                          <a:effectLst/>
                        </a:rPr>
                        <a:t>StudentName</a:t>
                      </a:r>
                      <a:r>
                        <a:rPr lang="en-IN" sz="2000" dirty="0">
                          <a:effectLst/>
                        </a:rPr>
                        <a:t>, City FROM </a:t>
                      </a:r>
                      <a:r>
                        <a:rPr lang="en-IN" sz="2000" dirty="0" err="1">
                          <a:effectLst/>
                        </a:rPr>
                        <a:t>Infostudents</a:t>
                      </a:r>
                      <a:r>
                        <a:rPr lang="en-IN" sz="2000" dirty="0">
                          <a:effectLst/>
                        </a:rPr>
                        <a:t>;</a:t>
                      </a:r>
                    </a:p>
                    <a:p>
                      <a:pPr algn="ctr">
                        <a:lnSpc>
                          <a:spcPct val="107000"/>
                        </a:lnSpc>
                        <a:spcAft>
                          <a:spcPts val="800"/>
                        </a:spcAft>
                      </a:pPr>
                      <a:r>
                        <a:rPr lang="en-IN" sz="2000" dirty="0">
                          <a:effectLst/>
                        </a:rPr>
                        <a:t>SELECT * FROM </a:t>
                      </a:r>
                      <a:r>
                        <a:rPr lang="en-IN" sz="2000" dirty="0" err="1">
                          <a:effectLst/>
                        </a:rPr>
                        <a:t>Infostudents</a:t>
                      </a:r>
                      <a:r>
                        <a:rPr lang="en-IN"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47385644"/>
                  </a:ext>
                </a:extLst>
              </a:tr>
            </a:tbl>
          </a:graphicData>
        </a:graphic>
      </p:graphicFrame>
    </p:spTree>
    <p:extLst>
      <p:ext uri="{BB962C8B-B14F-4D97-AF65-F5344CB8AC3E}">
        <p14:creationId xmlns:p14="http://schemas.microsoft.com/office/powerpoint/2010/main" val="290607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2</a:t>
            </a:fld>
            <a:endParaRPr lang="en-US"/>
          </a:p>
        </p:txBody>
      </p:sp>
      <p:sp>
        <p:nvSpPr>
          <p:cNvPr id="7" name="Title 11">
            <a:extLst>
              <a:ext uri="{FF2B5EF4-FFF2-40B4-BE49-F238E27FC236}">
                <a16:creationId xmlns:a16="http://schemas.microsoft.com/office/drawing/2014/main" id="{8F67E3D6-3F43-4142-8B58-DFF8B95DBC1A}"/>
              </a:ext>
            </a:extLst>
          </p:cNvPr>
          <p:cNvSpPr>
            <a:spLocks noGrp="1"/>
          </p:cNvSpPr>
          <p:nvPr>
            <p:ph type="title"/>
          </p:nvPr>
        </p:nvSpPr>
        <p:spPr>
          <a:xfrm>
            <a:off x="114300" y="114073"/>
            <a:ext cx="9496425" cy="462189"/>
          </a:xfrm>
        </p:spPr>
        <p:txBody>
          <a:bodyPr/>
          <a:lstStyle/>
          <a:p>
            <a:r>
              <a:rPr lang="en-US" dirty="0"/>
              <a:t>DATA MODELING IN ACTION</a:t>
            </a:r>
          </a:p>
        </p:txBody>
      </p:sp>
      <p:sp>
        <p:nvSpPr>
          <p:cNvPr id="8" name="Rectangle 7">
            <a:extLst>
              <a:ext uri="{FF2B5EF4-FFF2-40B4-BE49-F238E27FC236}">
                <a16:creationId xmlns:a16="http://schemas.microsoft.com/office/drawing/2014/main" id="{F0CCB0D4-D23F-4A67-A8B9-927D8C11DC98}"/>
              </a:ext>
            </a:extLst>
          </p:cNvPr>
          <p:cNvSpPr/>
          <p:nvPr/>
        </p:nvSpPr>
        <p:spPr>
          <a:xfrm>
            <a:off x="2699208" y="2781479"/>
            <a:ext cx="6749592" cy="769441"/>
          </a:xfrm>
          <a:prstGeom prst="rect">
            <a:avLst/>
          </a:prstGeom>
        </p:spPr>
        <p:txBody>
          <a:bodyPr wrap="square" anchor="t">
            <a:spAutoFit/>
          </a:bodyPr>
          <a:lstStyle/>
          <a:p>
            <a:pPr algn="ctr">
              <a:defRPr/>
            </a:pPr>
            <a:r>
              <a:rPr lang="en-IN" sz="4400" b="1" dirty="0"/>
              <a:t>MYSQL BASICS</a:t>
            </a:r>
            <a:endParaRPr lang="en-US" sz="4400" b="1" dirty="0"/>
          </a:p>
        </p:txBody>
      </p:sp>
      <p:sp>
        <p:nvSpPr>
          <p:cNvPr id="11" name="Text Placeholder 13">
            <a:extLst>
              <a:ext uri="{FF2B5EF4-FFF2-40B4-BE49-F238E27FC236}">
                <a16:creationId xmlns:a16="http://schemas.microsoft.com/office/drawing/2014/main" id="{179B26AD-8293-4C99-BBE1-2929D0EF8F79}"/>
              </a:ext>
            </a:extLst>
          </p:cNvPr>
          <p:cNvSpPr>
            <a:spLocks noGrp="1"/>
          </p:cNvSpPr>
          <p:nvPr>
            <p:ph type="body" sz="quarter" idx="13"/>
          </p:nvPr>
        </p:nvSpPr>
        <p:spPr>
          <a:xfrm>
            <a:off x="8522494" y="720343"/>
            <a:ext cx="3459956" cy="314326"/>
          </a:xfrm>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Tree>
    <p:extLst>
      <p:ext uri="{BB962C8B-B14F-4D97-AF65-F5344CB8AC3E}">
        <p14:creationId xmlns:p14="http://schemas.microsoft.com/office/powerpoint/2010/main" val="277203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F7B6B878-B99D-4418-B8A7-4B598C328EDE}"/>
              </a:ext>
            </a:extLst>
          </p:cNvPr>
          <p:cNvSpPr txBox="1"/>
          <p:nvPr/>
        </p:nvSpPr>
        <p:spPr>
          <a:xfrm>
            <a:off x="682487" y="1454975"/>
            <a:ext cx="10555356" cy="2271648"/>
          </a:xfrm>
          <a:prstGeom prst="rect">
            <a:avLst/>
          </a:prstGeom>
          <a:noFill/>
        </p:spPr>
        <p:txBody>
          <a:bodyPr wrap="square">
            <a:spAutoFit/>
          </a:bodyPr>
          <a:lstStyle/>
          <a:p>
            <a:pPr algn="just"/>
            <a:r>
              <a:rPr lang="en-IN" sz="1800" dirty="0">
                <a:solidFill>
                  <a:srgbClr val="4A4A4A"/>
                </a:solidFill>
                <a:effectLst/>
                <a:latin typeface="Arial" panose="020B0604020202020204" pitchFamily="34" charset="0"/>
                <a:ea typeface="Times New Roman" panose="02020603050405020304" pitchFamily="18" charset="0"/>
              </a:rPr>
              <a:t>Apart from the individual SELECT keyword, we will be also seeing the following statements, which are used with the SELECT keyword:</a:t>
            </a:r>
          </a:p>
          <a:p>
            <a:pPr algn="just"/>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2"/>
              </a:rPr>
              <a:t>DISTINCT</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ORDER BY</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GROUP BY</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5"/>
              </a:rPr>
              <a:t>HAVING Clause</a:t>
            </a:r>
            <a:endParaRPr lang="en-IN" sz="16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B5DB525-2C15-4CED-9B89-8CC6D1EF4077}"/>
              </a:ext>
            </a:extLst>
          </p:cNvPr>
          <p:cNvPicPr>
            <a:picLocks noChangeAspect="1"/>
          </p:cNvPicPr>
          <p:nvPr/>
        </p:nvPicPr>
        <p:blipFill>
          <a:blip r:embed="rId6"/>
          <a:stretch>
            <a:fillRect/>
          </a:stretch>
        </p:blipFill>
        <p:spPr>
          <a:xfrm>
            <a:off x="613948" y="3938584"/>
            <a:ext cx="6926539" cy="1905625"/>
          </a:xfrm>
          <a:prstGeom prst="rect">
            <a:avLst/>
          </a:prstGeom>
        </p:spPr>
      </p:pic>
      <p:graphicFrame>
        <p:nvGraphicFramePr>
          <p:cNvPr id="8" name="Table 7">
            <a:extLst>
              <a:ext uri="{FF2B5EF4-FFF2-40B4-BE49-F238E27FC236}">
                <a16:creationId xmlns:a16="http://schemas.microsoft.com/office/drawing/2014/main" id="{A71FB64A-0BE1-49E6-9605-58ACFF94B6E8}"/>
              </a:ext>
            </a:extLst>
          </p:cNvPr>
          <p:cNvGraphicFramePr>
            <a:graphicFrameLocks noGrp="1"/>
          </p:cNvGraphicFramePr>
          <p:nvPr>
            <p:extLst>
              <p:ext uri="{D42A27DB-BD31-4B8C-83A1-F6EECF244321}">
                <p14:modId xmlns:p14="http://schemas.microsoft.com/office/powerpoint/2010/main" val="3675559483"/>
              </p:ext>
            </p:extLst>
          </p:nvPr>
        </p:nvGraphicFramePr>
        <p:xfrm>
          <a:off x="5687308" y="5206219"/>
          <a:ext cx="5550535" cy="393611"/>
        </p:xfrm>
        <a:graphic>
          <a:graphicData uri="http://schemas.openxmlformats.org/drawingml/2006/table">
            <a:tbl>
              <a:tblPr firstRow="1" firstCol="1" bandRow="1">
                <a:tableStyleId>{5C22544A-7EE6-4342-B048-85BDC9FD1C3A}</a:tableStyleId>
              </a:tblPr>
              <a:tblGrid>
                <a:gridCol w="267970">
                  <a:extLst>
                    <a:ext uri="{9D8B030D-6E8A-4147-A177-3AD203B41FA5}">
                      <a16:colId xmlns:a16="http://schemas.microsoft.com/office/drawing/2014/main" val="3658412443"/>
                    </a:ext>
                  </a:extLst>
                </a:gridCol>
                <a:gridCol w="5282565">
                  <a:extLst>
                    <a:ext uri="{9D8B030D-6E8A-4147-A177-3AD203B41FA5}">
                      <a16:colId xmlns:a16="http://schemas.microsoft.com/office/drawing/2014/main" val="2769880498"/>
                    </a:ext>
                  </a:extLst>
                </a:gridCol>
              </a:tblGrid>
              <a:tr h="393611">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Country FROM Students;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7595501"/>
                  </a:ext>
                </a:extLst>
              </a:tr>
            </a:tbl>
          </a:graphicData>
        </a:graphic>
      </p:graphicFrame>
    </p:spTree>
    <p:extLst>
      <p:ext uri="{BB962C8B-B14F-4D97-AF65-F5344CB8AC3E}">
        <p14:creationId xmlns:p14="http://schemas.microsoft.com/office/powerpoint/2010/main" val="270315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FBC46517-E529-42CE-A453-28E2B6FF6E18}"/>
              </a:ext>
            </a:extLst>
          </p:cNvPr>
          <p:cNvPicPr>
            <a:picLocks noChangeAspect="1"/>
          </p:cNvPicPr>
          <p:nvPr/>
        </p:nvPicPr>
        <p:blipFill>
          <a:blip r:embed="rId2"/>
          <a:stretch>
            <a:fillRect/>
          </a:stretch>
        </p:blipFill>
        <p:spPr>
          <a:xfrm>
            <a:off x="720171" y="1259369"/>
            <a:ext cx="9112941" cy="2756039"/>
          </a:xfrm>
          <a:prstGeom prst="rect">
            <a:avLst/>
          </a:prstGeom>
        </p:spPr>
      </p:pic>
      <p:graphicFrame>
        <p:nvGraphicFramePr>
          <p:cNvPr id="6" name="Table 5">
            <a:extLst>
              <a:ext uri="{FF2B5EF4-FFF2-40B4-BE49-F238E27FC236}">
                <a16:creationId xmlns:a16="http://schemas.microsoft.com/office/drawing/2014/main" id="{A9F52200-45CC-40DA-BBA0-DD19D4EE2D46}"/>
              </a:ext>
            </a:extLst>
          </p:cNvPr>
          <p:cNvGraphicFramePr>
            <a:graphicFrameLocks noGrp="1"/>
          </p:cNvGraphicFramePr>
          <p:nvPr>
            <p:extLst>
              <p:ext uri="{D42A27DB-BD31-4B8C-83A1-F6EECF244321}">
                <p14:modId xmlns:p14="http://schemas.microsoft.com/office/powerpoint/2010/main" val="84070542"/>
              </p:ext>
            </p:extLst>
          </p:nvPr>
        </p:nvGraphicFramePr>
        <p:xfrm>
          <a:off x="6177998" y="2570922"/>
          <a:ext cx="5804452" cy="3710609"/>
        </p:xfrm>
        <a:graphic>
          <a:graphicData uri="http://schemas.openxmlformats.org/drawingml/2006/table">
            <a:tbl>
              <a:tblPr firstRow="1" firstCol="1" bandRow="1">
                <a:tableStyleId>{5C22544A-7EE6-4342-B048-85BDC9FD1C3A}</a:tableStyleId>
              </a:tblPr>
              <a:tblGrid>
                <a:gridCol w="350020">
                  <a:extLst>
                    <a:ext uri="{9D8B030D-6E8A-4147-A177-3AD203B41FA5}">
                      <a16:colId xmlns:a16="http://schemas.microsoft.com/office/drawing/2014/main" val="1192587377"/>
                    </a:ext>
                  </a:extLst>
                </a:gridCol>
                <a:gridCol w="5454432">
                  <a:extLst>
                    <a:ext uri="{9D8B030D-6E8A-4147-A177-3AD203B41FA5}">
                      <a16:colId xmlns:a16="http://schemas.microsoft.com/office/drawing/2014/main" val="3941330389"/>
                    </a:ext>
                  </a:extLst>
                </a:gridCol>
              </a:tblGrid>
              <a:tr h="3710609">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1400" dirty="0">
                          <a:effectLst/>
                        </a:rPr>
                        <a:t>SELECT * FROM </a:t>
                      </a:r>
                      <a:r>
                        <a:rPr lang="en-IN" sz="1400" dirty="0" err="1">
                          <a:effectLst/>
                        </a:rPr>
                        <a:t>Infostudents</a:t>
                      </a:r>
                      <a:endParaRPr lang="en-IN" sz="1400" dirty="0">
                        <a:effectLst/>
                      </a:endParaRPr>
                    </a:p>
                    <a:p>
                      <a:pPr algn="ctr">
                        <a:lnSpc>
                          <a:spcPct val="107000"/>
                        </a:lnSpc>
                        <a:spcAft>
                          <a:spcPts val="800"/>
                        </a:spcAft>
                      </a:pPr>
                      <a:r>
                        <a:rPr lang="en-IN" sz="1400" dirty="0">
                          <a:effectLst/>
                        </a:rPr>
                        <a:t>ORDER BY Country;  </a:t>
                      </a:r>
                    </a:p>
                    <a:p>
                      <a:pPr algn="ctr">
                        <a:lnSpc>
                          <a:spcPct val="107000"/>
                        </a:lnSpc>
                        <a:spcAft>
                          <a:spcPts val="800"/>
                        </a:spcAft>
                      </a:pPr>
                      <a:r>
                        <a:rPr lang="en-IN" sz="1400" dirty="0">
                          <a:effectLst/>
                        </a:rPr>
                        <a:t> </a:t>
                      </a:r>
                    </a:p>
                    <a:p>
                      <a:pPr algn="ctr">
                        <a:lnSpc>
                          <a:spcPct val="107000"/>
                        </a:lnSpc>
                        <a:spcAft>
                          <a:spcPts val="800"/>
                        </a:spcAft>
                      </a:pPr>
                      <a:r>
                        <a:rPr lang="en-IN" sz="1400" dirty="0">
                          <a:effectLst/>
                        </a:rPr>
                        <a:t>SELECT * FROM </a:t>
                      </a:r>
                      <a:r>
                        <a:rPr lang="en-IN" sz="1400" dirty="0" err="1">
                          <a:effectLst/>
                        </a:rPr>
                        <a:t>Infostudents</a:t>
                      </a:r>
                      <a:endParaRPr lang="en-IN" sz="1400" dirty="0">
                        <a:effectLst/>
                      </a:endParaRPr>
                    </a:p>
                    <a:p>
                      <a:pPr algn="ctr">
                        <a:lnSpc>
                          <a:spcPct val="107000"/>
                        </a:lnSpc>
                        <a:spcAft>
                          <a:spcPts val="800"/>
                        </a:spcAft>
                      </a:pPr>
                      <a:r>
                        <a:rPr lang="en-IN" sz="1400" dirty="0">
                          <a:effectLst/>
                        </a:rPr>
                        <a:t>ORDER BY Country DESC;</a:t>
                      </a:r>
                    </a:p>
                    <a:p>
                      <a:pPr algn="ctr">
                        <a:lnSpc>
                          <a:spcPct val="107000"/>
                        </a:lnSpc>
                        <a:spcAft>
                          <a:spcPts val="800"/>
                        </a:spcAft>
                      </a:pPr>
                      <a:r>
                        <a:rPr lang="en-IN" sz="1400" dirty="0">
                          <a:effectLst/>
                        </a:rPr>
                        <a:t> </a:t>
                      </a:r>
                    </a:p>
                    <a:p>
                      <a:pPr algn="ctr">
                        <a:lnSpc>
                          <a:spcPct val="107000"/>
                        </a:lnSpc>
                        <a:spcAft>
                          <a:spcPts val="800"/>
                        </a:spcAft>
                      </a:pPr>
                      <a:r>
                        <a:rPr lang="en-IN" sz="1400" dirty="0">
                          <a:effectLst/>
                        </a:rPr>
                        <a:t>SELECT * FROM </a:t>
                      </a:r>
                      <a:r>
                        <a:rPr lang="en-IN" sz="1400" dirty="0" err="1">
                          <a:effectLst/>
                        </a:rPr>
                        <a:t>Infostudents</a:t>
                      </a:r>
                      <a:endParaRPr lang="en-IN" sz="1400" dirty="0">
                        <a:effectLst/>
                      </a:endParaRPr>
                    </a:p>
                    <a:p>
                      <a:pPr algn="ctr">
                        <a:lnSpc>
                          <a:spcPct val="107000"/>
                        </a:lnSpc>
                        <a:spcAft>
                          <a:spcPts val="800"/>
                        </a:spcAft>
                      </a:pPr>
                      <a:r>
                        <a:rPr lang="en-IN" sz="1400" dirty="0">
                          <a:effectLst/>
                        </a:rPr>
                        <a:t>ORDER BY Country, </a:t>
                      </a:r>
                      <a:r>
                        <a:rPr lang="en-IN" sz="1400" dirty="0" err="1">
                          <a:effectLst/>
                        </a:rPr>
                        <a:t>StudentName</a:t>
                      </a:r>
                      <a:r>
                        <a:rPr lang="en-IN" sz="1400" dirty="0">
                          <a:effectLst/>
                        </a:rPr>
                        <a:t>;</a:t>
                      </a:r>
                    </a:p>
                    <a:p>
                      <a:pPr algn="ctr">
                        <a:lnSpc>
                          <a:spcPct val="107000"/>
                        </a:lnSpc>
                        <a:spcAft>
                          <a:spcPts val="800"/>
                        </a:spcAft>
                      </a:pPr>
                      <a:r>
                        <a:rPr lang="en-IN" sz="1400" dirty="0">
                          <a:effectLst/>
                        </a:rPr>
                        <a:t> </a:t>
                      </a:r>
                    </a:p>
                    <a:p>
                      <a:pPr algn="ctr">
                        <a:lnSpc>
                          <a:spcPct val="107000"/>
                        </a:lnSpc>
                        <a:spcAft>
                          <a:spcPts val="800"/>
                        </a:spcAft>
                      </a:pPr>
                      <a:r>
                        <a:rPr lang="en-IN" sz="1400" dirty="0">
                          <a:effectLst/>
                        </a:rPr>
                        <a:t>SELECT * FROM </a:t>
                      </a:r>
                      <a:r>
                        <a:rPr lang="en-IN" sz="1400" dirty="0" err="1">
                          <a:effectLst/>
                        </a:rPr>
                        <a:t>Infostudents</a:t>
                      </a:r>
                      <a:endParaRPr lang="en-IN" sz="1400" dirty="0">
                        <a:effectLst/>
                      </a:endParaRPr>
                    </a:p>
                    <a:p>
                      <a:pPr algn="ctr">
                        <a:lnSpc>
                          <a:spcPct val="107000"/>
                        </a:lnSpc>
                        <a:spcAft>
                          <a:spcPts val="800"/>
                        </a:spcAft>
                      </a:pPr>
                      <a:r>
                        <a:rPr lang="en-IN" sz="1400" dirty="0">
                          <a:effectLst/>
                        </a:rPr>
                        <a:t>ORDER BY Country ASC, </a:t>
                      </a:r>
                      <a:r>
                        <a:rPr lang="en-IN" sz="1400" dirty="0" err="1">
                          <a:effectLst/>
                        </a:rPr>
                        <a:t>StudentName</a:t>
                      </a:r>
                      <a:r>
                        <a:rPr lang="en-IN" sz="1400" dirty="0">
                          <a:effectLst/>
                        </a:rPr>
                        <a:t> DESC;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98986929"/>
                  </a:ext>
                </a:extLst>
              </a:tr>
            </a:tbl>
          </a:graphicData>
        </a:graphic>
      </p:graphicFrame>
    </p:spTree>
    <p:extLst>
      <p:ext uri="{BB962C8B-B14F-4D97-AF65-F5344CB8AC3E}">
        <p14:creationId xmlns:p14="http://schemas.microsoft.com/office/powerpoint/2010/main" val="4020671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E4A170FA-DED3-4398-9E5D-C84B75918E3C}"/>
              </a:ext>
            </a:extLst>
          </p:cNvPr>
          <p:cNvPicPr>
            <a:picLocks noChangeAspect="1"/>
          </p:cNvPicPr>
          <p:nvPr/>
        </p:nvPicPr>
        <p:blipFill>
          <a:blip r:embed="rId2"/>
          <a:stretch>
            <a:fillRect/>
          </a:stretch>
        </p:blipFill>
        <p:spPr>
          <a:xfrm>
            <a:off x="682486" y="1481759"/>
            <a:ext cx="8925339" cy="2467800"/>
          </a:xfrm>
          <a:prstGeom prst="rect">
            <a:avLst/>
          </a:prstGeom>
        </p:spPr>
      </p:pic>
      <p:graphicFrame>
        <p:nvGraphicFramePr>
          <p:cNvPr id="6" name="Table 5">
            <a:extLst>
              <a:ext uri="{FF2B5EF4-FFF2-40B4-BE49-F238E27FC236}">
                <a16:creationId xmlns:a16="http://schemas.microsoft.com/office/drawing/2014/main" id="{9D6F8971-3656-4B25-B724-5CD90D936BC9}"/>
              </a:ext>
            </a:extLst>
          </p:cNvPr>
          <p:cNvGraphicFramePr>
            <a:graphicFrameLocks noGrp="1"/>
          </p:cNvGraphicFramePr>
          <p:nvPr>
            <p:extLst>
              <p:ext uri="{D42A27DB-BD31-4B8C-83A1-F6EECF244321}">
                <p14:modId xmlns:p14="http://schemas.microsoft.com/office/powerpoint/2010/main" val="3406089139"/>
              </p:ext>
            </p:extLst>
          </p:nvPr>
        </p:nvGraphicFramePr>
        <p:xfrm>
          <a:off x="1641129" y="4201972"/>
          <a:ext cx="4878940" cy="1667083"/>
        </p:xfrm>
        <a:graphic>
          <a:graphicData uri="http://schemas.openxmlformats.org/drawingml/2006/table">
            <a:tbl>
              <a:tblPr firstRow="1" firstCol="1" bandRow="1">
                <a:tableStyleId>{5C22544A-7EE6-4342-B048-85BDC9FD1C3A}</a:tableStyleId>
              </a:tblPr>
              <a:tblGrid>
                <a:gridCol w="235491">
                  <a:extLst>
                    <a:ext uri="{9D8B030D-6E8A-4147-A177-3AD203B41FA5}">
                      <a16:colId xmlns:a16="http://schemas.microsoft.com/office/drawing/2014/main" val="3294025411"/>
                    </a:ext>
                  </a:extLst>
                </a:gridCol>
                <a:gridCol w="4643449">
                  <a:extLst>
                    <a:ext uri="{9D8B030D-6E8A-4147-A177-3AD203B41FA5}">
                      <a16:colId xmlns:a16="http://schemas.microsoft.com/office/drawing/2014/main" val="3188487906"/>
                    </a:ext>
                  </a:extLst>
                </a:gridCol>
              </a:tblGrid>
              <a:tr h="1667083">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1800" dirty="0">
                          <a:effectLst/>
                        </a:rPr>
                        <a:t>SELECT COUNT(</a:t>
                      </a:r>
                      <a:r>
                        <a:rPr lang="en-IN" sz="1800" dirty="0" err="1">
                          <a:effectLst/>
                        </a:rPr>
                        <a:t>StudentID</a:t>
                      </a:r>
                      <a:r>
                        <a:rPr lang="en-IN" sz="1800" dirty="0">
                          <a:effectLst/>
                        </a:rPr>
                        <a:t>), Country</a:t>
                      </a:r>
                    </a:p>
                    <a:p>
                      <a:pPr algn="ctr">
                        <a:lnSpc>
                          <a:spcPct val="107000"/>
                        </a:lnSpc>
                        <a:spcAft>
                          <a:spcPts val="800"/>
                        </a:spcAft>
                      </a:pPr>
                      <a:r>
                        <a:rPr lang="en-IN" sz="1800" dirty="0">
                          <a:effectLst/>
                        </a:rPr>
                        <a:t>FROM </a:t>
                      </a:r>
                      <a:r>
                        <a:rPr lang="en-IN" sz="1800" dirty="0" err="1">
                          <a:effectLst/>
                        </a:rPr>
                        <a:t>Infostudents</a:t>
                      </a:r>
                      <a:endParaRPr lang="en-IN" sz="1800" dirty="0">
                        <a:effectLst/>
                      </a:endParaRPr>
                    </a:p>
                    <a:p>
                      <a:pPr algn="ctr">
                        <a:lnSpc>
                          <a:spcPct val="107000"/>
                        </a:lnSpc>
                        <a:spcAft>
                          <a:spcPts val="800"/>
                        </a:spcAft>
                      </a:pPr>
                      <a:r>
                        <a:rPr lang="en-IN" sz="1800" dirty="0">
                          <a:effectLst/>
                        </a:rPr>
                        <a:t>GROUP BY Country</a:t>
                      </a:r>
                    </a:p>
                    <a:p>
                      <a:pPr algn="ctr">
                        <a:lnSpc>
                          <a:spcPct val="107000"/>
                        </a:lnSpc>
                        <a:spcAft>
                          <a:spcPts val="800"/>
                        </a:spcAft>
                      </a:pPr>
                      <a:r>
                        <a:rPr lang="en-IN" sz="1800" dirty="0">
                          <a:effectLst/>
                        </a:rPr>
                        <a:t>ORDER BY COUNT(</a:t>
                      </a:r>
                      <a:r>
                        <a:rPr lang="en-IN" sz="1800" dirty="0" err="1">
                          <a:effectLst/>
                        </a:rPr>
                        <a:t>StudentID</a:t>
                      </a:r>
                      <a:r>
                        <a:rPr lang="en-IN" sz="1800" dirty="0">
                          <a:effectLst/>
                        </a:rPr>
                        <a:t>) DESC;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845137256"/>
                  </a:ext>
                </a:extLst>
              </a:tr>
            </a:tbl>
          </a:graphicData>
        </a:graphic>
      </p:graphicFrame>
    </p:spTree>
    <p:extLst>
      <p:ext uri="{BB962C8B-B14F-4D97-AF65-F5344CB8AC3E}">
        <p14:creationId xmlns:p14="http://schemas.microsoft.com/office/powerpoint/2010/main" val="3589314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B673D1D0-E7C3-4F1B-A803-3FF6B9FD455B}"/>
              </a:ext>
            </a:extLst>
          </p:cNvPr>
          <p:cNvPicPr>
            <a:picLocks noChangeAspect="1"/>
          </p:cNvPicPr>
          <p:nvPr/>
        </p:nvPicPr>
        <p:blipFill>
          <a:blip r:embed="rId2"/>
          <a:stretch>
            <a:fillRect/>
          </a:stretch>
        </p:blipFill>
        <p:spPr>
          <a:xfrm>
            <a:off x="764691" y="1368494"/>
            <a:ext cx="9386474" cy="2845697"/>
          </a:xfrm>
          <a:prstGeom prst="rect">
            <a:avLst/>
          </a:prstGeom>
        </p:spPr>
      </p:pic>
      <p:graphicFrame>
        <p:nvGraphicFramePr>
          <p:cNvPr id="6" name="Table 5">
            <a:extLst>
              <a:ext uri="{FF2B5EF4-FFF2-40B4-BE49-F238E27FC236}">
                <a16:creationId xmlns:a16="http://schemas.microsoft.com/office/drawing/2014/main" id="{F166EE59-A5EE-4CC0-84C8-CE26BA88B97E}"/>
              </a:ext>
            </a:extLst>
          </p:cNvPr>
          <p:cNvGraphicFramePr>
            <a:graphicFrameLocks noGrp="1"/>
          </p:cNvGraphicFramePr>
          <p:nvPr>
            <p:extLst>
              <p:ext uri="{D42A27DB-BD31-4B8C-83A1-F6EECF244321}">
                <p14:modId xmlns:p14="http://schemas.microsoft.com/office/powerpoint/2010/main" val="1980291149"/>
              </p:ext>
            </p:extLst>
          </p:nvPr>
        </p:nvGraphicFramePr>
        <p:xfrm>
          <a:off x="1447924" y="4346503"/>
          <a:ext cx="5903595" cy="1767433"/>
        </p:xfrm>
        <a:graphic>
          <a:graphicData uri="http://schemas.openxmlformats.org/drawingml/2006/table">
            <a:tbl>
              <a:tblPr firstRow="1" firstCol="1" bandRow="1">
                <a:tableStyleId>{5C22544A-7EE6-4342-B048-85BDC9FD1C3A}</a:tableStyleId>
              </a:tblPr>
              <a:tblGrid>
                <a:gridCol w="285115">
                  <a:extLst>
                    <a:ext uri="{9D8B030D-6E8A-4147-A177-3AD203B41FA5}">
                      <a16:colId xmlns:a16="http://schemas.microsoft.com/office/drawing/2014/main" val="4087587274"/>
                    </a:ext>
                  </a:extLst>
                </a:gridCol>
                <a:gridCol w="5618480">
                  <a:extLst>
                    <a:ext uri="{9D8B030D-6E8A-4147-A177-3AD203B41FA5}">
                      <a16:colId xmlns:a16="http://schemas.microsoft.com/office/drawing/2014/main" val="4222272579"/>
                    </a:ext>
                  </a:extLst>
                </a:gridCol>
              </a:tblGrid>
              <a:tr h="1767433">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COUNT(</a:t>
                      </a:r>
                      <a:r>
                        <a:rPr lang="en-IN" sz="2000" dirty="0" err="1">
                          <a:effectLst/>
                        </a:rPr>
                        <a:t>StudentID</a:t>
                      </a:r>
                      <a:r>
                        <a:rPr lang="en-IN" sz="2000" dirty="0">
                          <a:effectLst/>
                        </a:rPr>
                        <a:t>), City</a:t>
                      </a:r>
                    </a:p>
                    <a:p>
                      <a:pPr algn="ctr">
                        <a:lnSpc>
                          <a:spcPct val="107000"/>
                        </a:lnSpc>
                        <a:spcAft>
                          <a:spcPts val="800"/>
                        </a:spcAft>
                      </a:pPr>
                      <a:r>
                        <a:rPr lang="en-IN" sz="2000" dirty="0">
                          <a:effectLst/>
                        </a:rPr>
                        <a:t>FROM Infostudents</a:t>
                      </a:r>
                    </a:p>
                    <a:p>
                      <a:pPr algn="ctr">
                        <a:lnSpc>
                          <a:spcPct val="107000"/>
                        </a:lnSpc>
                        <a:spcAft>
                          <a:spcPts val="800"/>
                        </a:spcAft>
                      </a:pPr>
                      <a:r>
                        <a:rPr lang="en-IN" sz="2000" dirty="0">
                          <a:effectLst/>
                        </a:rPr>
                        <a:t>GROUP BY City</a:t>
                      </a:r>
                    </a:p>
                    <a:p>
                      <a:pPr algn="ctr">
                        <a:lnSpc>
                          <a:spcPct val="107000"/>
                        </a:lnSpc>
                        <a:spcAft>
                          <a:spcPts val="800"/>
                        </a:spcAft>
                      </a:pPr>
                      <a:r>
                        <a:rPr lang="en-IN" sz="2000" dirty="0">
                          <a:effectLst/>
                        </a:rPr>
                        <a:t>HAVING COUNT(Fees) &gt; 23000;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61326122"/>
                  </a:ext>
                </a:extLst>
              </a:tr>
            </a:tbl>
          </a:graphicData>
        </a:graphic>
      </p:graphicFrame>
    </p:spTree>
    <p:extLst>
      <p:ext uri="{BB962C8B-B14F-4D97-AF65-F5344CB8AC3E}">
        <p14:creationId xmlns:p14="http://schemas.microsoft.com/office/powerpoint/2010/main" val="2226424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2383E91-B512-475E-9477-2C17F5718193}"/>
              </a:ext>
            </a:extLst>
          </p:cNvPr>
          <p:cNvSpPr txBox="1"/>
          <p:nvPr/>
        </p:nvSpPr>
        <p:spPr>
          <a:xfrm>
            <a:off x="671429" y="1243014"/>
            <a:ext cx="6109252" cy="369332"/>
          </a:xfrm>
          <a:prstGeom prst="rect">
            <a:avLst/>
          </a:prstGeom>
          <a:noFill/>
        </p:spPr>
        <p:txBody>
          <a:bodyPr wrap="square">
            <a:spAutoFit/>
          </a:bodyPr>
          <a:lstStyle/>
          <a:p>
            <a:r>
              <a:rPr lang="en-IN" sz="1800" b="1" dirty="0">
                <a:solidFill>
                  <a:srgbClr val="4A4A4A"/>
                </a:solidFill>
                <a:effectLst/>
                <a:latin typeface="Arial" panose="020B0604020202020204" pitchFamily="34" charset="0"/>
                <a:ea typeface="Times New Roman" panose="02020603050405020304" pitchFamily="18" charset="0"/>
              </a:rPr>
              <a:t>LOGICAL OPERATORS</a:t>
            </a:r>
            <a:endParaRPr lang="en-IN" sz="1800" b="1"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AD2DD860-BFDE-42E4-9095-AFD74D19092F}"/>
              </a:ext>
            </a:extLst>
          </p:cNvPr>
          <p:cNvPicPr>
            <a:picLocks noChangeAspect="1"/>
          </p:cNvPicPr>
          <p:nvPr/>
        </p:nvPicPr>
        <p:blipFill>
          <a:blip r:embed="rId2"/>
          <a:stretch>
            <a:fillRect/>
          </a:stretch>
        </p:blipFill>
        <p:spPr>
          <a:xfrm>
            <a:off x="676741" y="1753794"/>
            <a:ext cx="8039100" cy="2754015"/>
          </a:xfrm>
          <a:prstGeom prst="rect">
            <a:avLst/>
          </a:prstGeom>
        </p:spPr>
      </p:pic>
      <p:graphicFrame>
        <p:nvGraphicFramePr>
          <p:cNvPr id="10" name="Table 9">
            <a:extLst>
              <a:ext uri="{FF2B5EF4-FFF2-40B4-BE49-F238E27FC236}">
                <a16:creationId xmlns:a16="http://schemas.microsoft.com/office/drawing/2014/main" id="{4F86F9F2-6901-4100-80BC-2D4CD735CB4F}"/>
              </a:ext>
            </a:extLst>
          </p:cNvPr>
          <p:cNvGraphicFramePr>
            <a:graphicFrameLocks noGrp="1"/>
          </p:cNvGraphicFramePr>
          <p:nvPr>
            <p:extLst>
              <p:ext uri="{D42A27DB-BD31-4B8C-83A1-F6EECF244321}">
                <p14:modId xmlns:p14="http://schemas.microsoft.com/office/powerpoint/2010/main" val="3000395823"/>
              </p:ext>
            </p:extLst>
          </p:nvPr>
        </p:nvGraphicFramePr>
        <p:xfrm>
          <a:off x="774258" y="4760039"/>
          <a:ext cx="5903595" cy="943218"/>
        </p:xfrm>
        <a:graphic>
          <a:graphicData uri="http://schemas.openxmlformats.org/drawingml/2006/table">
            <a:tbl>
              <a:tblPr firstRow="1" firstCol="1" bandRow="1">
                <a:tableStyleId>{5C22544A-7EE6-4342-B048-85BDC9FD1C3A}</a:tableStyleId>
              </a:tblPr>
              <a:tblGrid>
                <a:gridCol w="285115">
                  <a:extLst>
                    <a:ext uri="{9D8B030D-6E8A-4147-A177-3AD203B41FA5}">
                      <a16:colId xmlns:a16="http://schemas.microsoft.com/office/drawing/2014/main" val="515592019"/>
                    </a:ext>
                  </a:extLst>
                </a:gridCol>
                <a:gridCol w="5618480">
                  <a:extLst>
                    <a:ext uri="{9D8B030D-6E8A-4147-A177-3AD203B41FA5}">
                      <a16:colId xmlns:a16="http://schemas.microsoft.com/office/drawing/2014/main" val="2843626876"/>
                    </a:ext>
                  </a:extLst>
                </a:gridCol>
              </a:tblGrid>
              <a:tr h="943218">
                <a:tc>
                  <a:txBody>
                    <a:bodyPr/>
                    <a:lstStyle/>
                    <a:p>
                      <a:pPr algn="ctr">
                        <a:lnSpc>
                          <a:spcPct val="107000"/>
                        </a:lnSpc>
                        <a:spcAft>
                          <a:spcPts val="800"/>
                        </a:spcAft>
                      </a:pPr>
                      <a:endParaRPr lang="en-IN" sz="1100" dirty="0">
                        <a:effectLst/>
                      </a:endParaRPr>
                    </a:p>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 FROM Infostudents</a:t>
                      </a:r>
                    </a:p>
                    <a:p>
                      <a:pPr algn="ctr">
                        <a:lnSpc>
                          <a:spcPct val="107000"/>
                        </a:lnSpc>
                        <a:spcAft>
                          <a:spcPts val="800"/>
                        </a:spcAft>
                      </a:pPr>
                      <a:r>
                        <a:rPr lang="en-IN" sz="2000" dirty="0">
                          <a:effectLst/>
                        </a:rPr>
                        <a:t>WHERE Country='Brazil' AND City='Rio Claro';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63369407"/>
                  </a:ext>
                </a:extLst>
              </a:tr>
            </a:tbl>
          </a:graphicData>
        </a:graphic>
      </p:graphicFrame>
    </p:spTree>
    <p:extLst>
      <p:ext uri="{BB962C8B-B14F-4D97-AF65-F5344CB8AC3E}">
        <p14:creationId xmlns:p14="http://schemas.microsoft.com/office/powerpoint/2010/main" val="4102547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DCB8C071-C4C2-428B-BDE8-342445618423}"/>
              </a:ext>
            </a:extLst>
          </p:cNvPr>
          <p:cNvPicPr>
            <a:picLocks noChangeAspect="1"/>
          </p:cNvPicPr>
          <p:nvPr/>
        </p:nvPicPr>
        <p:blipFill>
          <a:blip r:embed="rId2"/>
          <a:stretch>
            <a:fillRect/>
          </a:stretch>
        </p:blipFill>
        <p:spPr>
          <a:xfrm>
            <a:off x="725866" y="1540977"/>
            <a:ext cx="8828951" cy="2659961"/>
          </a:xfrm>
          <a:prstGeom prst="rect">
            <a:avLst/>
          </a:prstGeom>
        </p:spPr>
      </p:pic>
      <p:graphicFrame>
        <p:nvGraphicFramePr>
          <p:cNvPr id="6" name="Table 5">
            <a:extLst>
              <a:ext uri="{FF2B5EF4-FFF2-40B4-BE49-F238E27FC236}">
                <a16:creationId xmlns:a16="http://schemas.microsoft.com/office/drawing/2014/main" id="{CCC84F25-65C7-40ED-8B72-F6828C4709A8}"/>
              </a:ext>
            </a:extLst>
          </p:cNvPr>
          <p:cNvGraphicFramePr>
            <a:graphicFrameLocks noGrp="1"/>
          </p:cNvGraphicFramePr>
          <p:nvPr>
            <p:extLst>
              <p:ext uri="{D42A27DB-BD31-4B8C-83A1-F6EECF244321}">
                <p14:modId xmlns:p14="http://schemas.microsoft.com/office/powerpoint/2010/main" val="2439870257"/>
              </p:ext>
            </p:extLst>
          </p:nvPr>
        </p:nvGraphicFramePr>
        <p:xfrm>
          <a:off x="725866" y="4751314"/>
          <a:ext cx="6294755" cy="887895"/>
        </p:xfrm>
        <a:graphic>
          <a:graphicData uri="http://schemas.openxmlformats.org/drawingml/2006/table">
            <a:tbl>
              <a:tblPr firstRow="1" firstCol="1" bandRow="1">
                <a:tableStyleId>{5C22544A-7EE6-4342-B048-85BDC9FD1C3A}</a:tableStyleId>
              </a:tblPr>
              <a:tblGrid>
                <a:gridCol w="304165">
                  <a:extLst>
                    <a:ext uri="{9D8B030D-6E8A-4147-A177-3AD203B41FA5}">
                      <a16:colId xmlns:a16="http://schemas.microsoft.com/office/drawing/2014/main" val="156838888"/>
                    </a:ext>
                  </a:extLst>
                </a:gridCol>
                <a:gridCol w="5990590">
                  <a:extLst>
                    <a:ext uri="{9D8B030D-6E8A-4147-A177-3AD203B41FA5}">
                      <a16:colId xmlns:a16="http://schemas.microsoft.com/office/drawing/2014/main" val="3961234383"/>
                    </a:ext>
                  </a:extLst>
                </a:gridCol>
              </a:tblGrid>
              <a:tr h="887895">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 FROM Infostudents</a:t>
                      </a:r>
                    </a:p>
                    <a:p>
                      <a:pPr algn="ctr">
                        <a:lnSpc>
                          <a:spcPct val="107000"/>
                        </a:lnSpc>
                        <a:spcAft>
                          <a:spcPts val="800"/>
                        </a:spcAft>
                      </a:pPr>
                      <a:r>
                        <a:rPr lang="en-IN" sz="2000" dirty="0">
                          <a:effectLst/>
                        </a:rPr>
                        <a:t>WHERE City='Toronto' OR City='Seoul';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4029565"/>
                  </a:ext>
                </a:extLst>
              </a:tr>
            </a:tbl>
          </a:graphicData>
        </a:graphic>
      </p:graphicFrame>
    </p:spTree>
    <p:extLst>
      <p:ext uri="{BB962C8B-B14F-4D97-AF65-F5344CB8AC3E}">
        <p14:creationId xmlns:p14="http://schemas.microsoft.com/office/powerpoint/2010/main" val="180050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7A6693B9-C056-4EAF-A8DF-15CEC5588FE4}"/>
              </a:ext>
            </a:extLst>
          </p:cNvPr>
          <p:cNvPicPr>
            <a:picLocks noChangeAspect="1"/>
          </p:cNvPicPr>
          <p:nvPr/>
        </p:nvPicPr>
        <p:blipFill>
          <a:blip r:embed="rId2"/>
          <a:stretch>
            <a:fillRect/>
          </a:stretch>
        </p:blipFill>
        <p:spPr>
          <a:xfrm>
            <a:off x="728871" y="1557333"/>
            <a:ext cx="7275442" cy="2511247"/>
          </a:xfrm>
          <a:prstGeom prst="rect">
            <a:avLst/>
          </a:prstGeom>
        </p:spPr>
      </p:pic>
      <p:graphicFrame>
        <p:nvGraphicFramePr>
          <p:cNvPr id="6" name="Table 5">
            <a:extLst>
              <a:ext uri="{FF2B5EF4-FFF2-40B4-BE49-F238E27FC236}">
                <a16:creationId xmlns:a16="http://schemas.microsoft.com/office/drawing/2014/main" id="{0DD9A2C4-A1A5-4838-A5AF-8C7B53E2C541}"/>
              </a:ext>
            </a:extLst>
          </p:cNvPr>
          <p:cNvGraphicFramePr>
            <a:graphicFrameLocks noGrp="1"/>
          </p:cNvGraphicFramePr>
          <p:nvPr>
            <p:extLst>
              <p:ext uri="{D42A27DB-BD31-4B8C-83A1-F6EECF244321}">
                <p14:modId xmlns:p14="http://schemas.microsoft.com/office/powerpoint/2010/main" val="1856015953"/>
              </p:ext>
            </p:extLst>
          </p:nvPr>
        </p:nvGraphicFramePr>
        <p:xfrm>
          <a:off x="2644947" y="3794010"/>
          <a:ext cx="7275443" cy="2646152"/>
        </p:xfrm>
        <a:graphic>
          <a:graphicData uri="http://schemas.openxmlformats.org/drawingml/2006/table">
            <a:tbl>
              <a:tblPr firstRow="1" firstCol="1" bandRow="1">
                <a:tableStyleId>{5C22544A-7EE6-4342-B048-85BDC9FD1C3A}</a:tableStyleId>
              </a:tblPr>
              <a:tblGrid>
                <a:gridCol w="335078">
                  <a:extLst>
                    <a:ext uri="{9D8B030D-6E8A-4147-A177-3AD203B41FA5}">
                      <a16:colId xmlns:a16="http://schemas.microsoft.com/office/drawing/2014/main" val="3503223061"/>
                    </a:ext>
                  </a:extLst>
                </a:gridCol>
                <a:gridCol w="6940365">
                  <a:extLst>
                    <a:ext uri="{9D8B030D-6E8A-4147-A177-3AD203B41FA5}">
                      <a16:colId xmlns:a16="http://schemas.microsoft.com/office/drawing/2014/main" val="2060120668"/>
                    </a:ext>
                  </a:extLst>
                </a:gridCol>
              </a:tblGrid>
              <a:tr h="2646152">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 FROM Infostudents</a:t>
                      </a:r>
                    </a:p>
                    <a:p>
                      <a:pPr algn="ctr">
                        <a:lnSpc>
                          <a:spcPct val="107000"/>
                        </a:lnSpc>
                        <a:spcAft>
                          <a:spcPts val="800"/>
                        </a:spcAft>
                      </a:pPr>
                      <a:r>
                        <a:rPr lang="en-IN" sz="2000" dirty="0">
                          <a:effectLst/>
                        </a:rPr>
                        <a:t>WHERE NOT Country='India';</a:t>
                      </a:r>
                    </a:p>
                    <a:p>
                      <a:pPr algn="ctr">
                        <a:lnSpc>
                          <a:spcPct val="107000"/>
                        </a:lnSpc>
                        <a:spcAft>
                          <a:spcPts val="800"/>
                        </a:spcAft>
                      </a:pPr>
                      <a:r>
                        <a:rPr lang="en-IN" sz="2000" dirty="0">
                          <a:effectLst/>
                        </a:rPr>
                        <a:t>--You can also combine all the above three operators and write a query like this:</a:t>
                      </a:r>
                    </a:p>
                    <a:p>
                      <a:pPr algn="ctr">
                        <a:lnSpc>
                          <a:spcPct val="107000"/>
                        </a:lnSpc>
                        <a:spcAft>
                          <a:spcPts val="800"/>
                        </a:spcAft>
                      </a:pPr>
                      <a:r>
                        <a:rPr lang="en-IN" sz="2000" dirty="0">
                          <a:effectLst/>
                        </a:rPr>
                        <a:t>SELECT * FROM Infostudents</a:t>
                      </a:r>
                    </a:p>
                    <a:p>
                      <a:pPr algn="ctr">
                        <a:lnSpc>
                          <a:spcPct val="107000"/>
                        </a:lnSpc>
                        <a:spcAft>
                          <a:spcPts val="800"/>
                        </a:spcAft>
                      </a:pPr>
                      <a:r>
                        <a:rPr lang="en-IN" sz="2000" dirty="0">
                          <a:effectLst/>
                        </a:rPr>
                        <a:t>WHERE Country='India' AND (City='Bangalore' OR City='Canada');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97239849"/>
                  </a:ext>
                </a:extLst>
              </a:tr>
            </a:tbl>
          </a:graphicData>
        </a:graphic>
      </p:graphicFrame>
    </p:spTree>
    <p:extLst>
      <p:ext uri="{BB962C8B-B14F-4D97-AF65-F5344CB8AC3E}">
        <p14:creationId xmlns:p14="http://schemas.microsoft.com/office/powerpoint/2010/main" val="3983178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F4ADC479-106C-495B-8F5D-1917B0961E5F}"/>
              </a:ext>
            </a:extLst>
          </p:cNvPr>
          <p:cNvSpPr txBox="1"/>
          <p:nvPr/>
        </p:nvSpPr>
        <p:spPr>
          <a:xfrm>
            <a:off x="722243" y="1631530"/>
            <a:ext cx="8222974" cy="369332"/>
          </a:xfrm>
          <a:prstGeom prst="rect">
            <a:avLst/>
          </a:prstGeom>
          <a:noFill/>
        </p:spPr>
        <p:txBody>
          <a:bodyPr wrap="square">
            <a:spAutoFit/>
          </a:bodyPr>
          <a:lstStyle/>
          <a:p>
            <a:r>
              <a:rPr lang="en-IN" sz="1800" b="1" dirty="0">
                <a:solidFill>
                  <a:srgbClr val="4A4A4A"/>
                </a:solidFill>
                <a:effectLst/>
                <a:latin typeface="Arial" panose="020B0604020202020204" pitchFamily="34" charset="0"/>
                <a:ea typeface="Times New Roman" panose="02020603050405020304" pitchFamily="18" charset="0"/>
              </a:rPr>
              <a:t>ARITHMETIC, BITWISE, COMPARISON &amp; COMPOUND OPERATORS</a:t>
            </a:r>
            <a:endParaRPr lang="en-IN" sz="1800" b="1" dirty="0">
              <a:effectLst/>
              <a:latin typeface="Times New Roman" panose="02020603050405020304" pitchFamily="18" charset="0"/>
              <a:ea typeface="Times New Roman" panose="02020603050405020304" pitchFamily="18" charset="0"/>
            </a:endParaRPr>
          </a:p>
        </p:txBody>
      </p:sp>
      <p:pic>
        <p:nvPicPr>
          <p:cNvPr id="7" name="Picture 6" descr="Operators1 In SQL - MySQL Operators - Edureka">
            <a:extLst>
              <a:ext uri="{FF2B5EF4-FFF2-40B4-BE49-F238E27FC236}">
                <a16:creationId xmlns:a16="http://schemas.microsoft.com/office/drawing/2014/main" id="{49CE09FB-4B48-4186-A5AB-9FF017D895D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2263" y="2549026"/>
            <a:ext cx="8325651" cy="2897618"/>
          </a:xfrm>
          <a:prstGeom prst="rect">
            <a:avLst/>
          </a:prstGeom>
          <a:noFill/>
          <a:ln>
            <a:noFill/>
          </a:ln>
        </p:spPr>
      </p:pic>
    </p:spTree>
    <p:extLst>
      <p:ext uri="{BB962C8B-B14F-4D97-AF65-F5344CB8AC3E}">
        <p14:creationId xmlns:p14="http://schemas.microsoft.com/office/powerpoint/2010/main" val="3900960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7FD8ED5A-3387-45E1-AF7C-297C4E3B1E17}"/>
              </a:ext>
            </a:extLst>
          </p:cNvPr>
          <p:cNvSpPr txBox="1"/>
          <p:nvPr/>
        </p:nvSpPr>
        <p:spPr>
          <a:xfrm>
            <a:off x="589722" y="1267311"/>
            <a:ext cx="6109252" cy="369332"/>
          </a:xfrm>
          <a:prstGeom prst="rect">
            <a:avLst/>
          </a:prstGeom>
          <a:noFill/>
        </p:spPr>
        <p:txBody>
          <a:bodyPr wrap="square">
            <a:spAutoFit/>
          </a:bodyPr>
          <a:lstStyle/>
          <a:p>
            <a:r>
              <a:rPr lang="en-IN" sz="1800" b="1" dirty="0">
                <a:solidFill>
                  <a:srgbClr val="4A4A4A"/>
                </a:solidFill>
                <a:effectLst/>
                <a:latin typeface="Arial" panose="020B0604020202020204" pitchFamily="34" charset="0"/>
                <a:ea typeface="Times New Roman" panose="02020603050405020304" pitchFamily="18" charset="0"/>
              </a:rPr>
              <a:t>AGGREGATE FUNCTIONS</a:t>
            </a:r>
            <a:endParaRPr lang="en-IN" sz="18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14E4727C-184A-40EB-98A2-76052229DE8D}"/>
              </a:ext>
            </a:extLst>
          </p:cNvPr>
          <p:cNvSpPr txBox="1"/>
          <p:nvPr/>
        </p:nvSpPr>
        <p:spPr>
          <a:xfrm>
            <a:off x="735496" y="1636643"/>
            <a:ext cx="6109252" cy="1969578"/>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2"/>
              </a:rPr>
              <a:t>MIN()</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MAX()</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COUNT()</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5"/>
              </a:rPr>
              <a:t>AVG()</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6"/>
              </a:rPr>
              <a:t>SUM()</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EAB36D6E-D232-4AB9-A456-04B1B680F472}"/>
              </a:ext>
            </a:extLst>
          </p:cNvPr>
          <p:cNvPicPr>
            <a:picLocks noChangeAspect="1"/>
          </p:cNvPicPr>
          <p:nvPr/>
        </p:nvPicPr>
        <p:blipFill>
          <a:blip r:embed="rId7"/>
          <a:stretch>
            <a:fillRect/>
          </a:stretch>
        </p:blipFill>
        <p:spPr>
          <a:xfrm>
            <a:off x="637554" y="3790122"/>
            <a:ext cx="6207194" cy="2398643"/>
          </a:xfrm>
          <a:prstGeom prst="rect">
            <a:avLst/>
          </a:prstGeom>
        </p:spPr>
      </p:pic>
      <p:graphicFrame>
        <p:nvGraphicFramePr>
          <p:cNvPr id="10" name="Table 9">
            <a:extLst>
              <a:ext uri="{FF2B5EF4-FFF2-40B4-BE49-F238E27FC236}">
                <a16:creationId xmlns:a16="http://schemas.microsoft.com/office/drawing/2014/main" id="{CAED0177-5D0C-404F-BA41-86729E3FD680}"/>
              </a:ext>
            </a:extLst>
          </p:cNvPr>
          <p:cNvGraphicFramePr>
            <a:graphicFrameLocks noGrp="1"/>
          </p:cNvGraphicFramePr>
          <p:nvPr>
            <p:extLst>
              <p:ext uri="{D42A27DB-BD31-4B8C-83A1-F6EECF244321}">
                <p14:modId xmlns:p14="http://schemas.microsoft.com/office/powerpoint/2010/main" val="2089514049"/>
              </p:ext>
            </p:extLst>
          </p:nvPr>
        </p:nvGraphicFramePr>
        <p:xfrm>
          <a:off x="5144770" y="5134872"/>
          <a:ext cx="6017260" cy="849934"/>
        </p:xfrm>
        <a:graphic>
          <a:graphicData uri="http://schemas.openxmlformats.org/drawingml/2006/table">
            <a:tbl>
              <a:tblPr firstRow="1" firstCol="1" bandRow="1">
                <a:tableStyleId>{5C22544A-7EE6-4342-B048-85BDC9FD1C3A}</a:tableStyleId>
              </a:tblPr>
              <a:tblGrid>
                <a:gridCol w="290195">
                  <a:extLst>
                    <a:ext uri="{9D8B030D-6E8A-4147-A177-3AD203B41FA5}">
                      <a16:colId xmlns:a16="http://schemas.microsoft.com/office/drawing/2014/main" val="3349113871"/>
                    </a:ext>
                  </a:extLst>
                </a:gridCol>
                <a:gridCol w="5727065">
                  <a:extLst>
                    <a:ext uri="{9D8B030D-6E8A-4147-A177-3AD203B41FA5}">
                      <a16:colId xmlns:a16="http://schemas.microsoft.com/office/drawing/2014/main" val="2286455525"/>
                    </a:ext>
                  </a:extLst>
                </a:gridCol>
              </a:tblGrid>
              <a:tr h="849934">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MIN(</a:t>
                      </a:r>
                      <a:r>
                        <a:rPr lang="en-IN" sz="2000" dirty="0" err="1">
                          <a:effectLst/>
                        </a:rPr>
                        <a:t>StudentID</a:t>
                      </a:r>
                      <a:r>
                        <a:rPr lang="en-IN" sz="2000" dirty="0">
                          <a:effectLst/>
                        </a:rPr>
                        <a:t>) AS </a:t>
                      </a:r>
                      <a:r>
                        <a:rPr lang="en-IN" sz="2000" dirty="0" err="1">
                          <a:effectLst/>
                        </a:rPr>
                        <a:t>SmallestID</a:t>
                      </a:r>
                      <a:endParaRPr lang="en-IN" sz="2000" dirty="0">
                        <a:effectLst/>
                      </a:endParaRPr>
                    </a:p>
                    <a:p>
                      <a:pPr algn="ctr">
                        <a:lnSpc>
                          <a:spcPct val="107000"/>
                        </a:lnSpc>
                        <a:spcAft>
                          <a:spcPts val="800"/>
                        </a:spcAft>
                      </a:pPr>
                      <a:r>
                        <a:rPr lang="en-IN" sz="2000" dirty="0">
                          <a:effectLst/>
                        </a:rPr>
                        <a:t>FROM Infostudents;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13533220"/>
                  </a:ext>
                </a:extLst>
              </a:tr>
            </a:tbl>
          </a:graphicData>
        </a:graphic>
      </p:graphicFrame>
    </p:spTree>
    <p:extLst>
      <p:ext uri="{BB962C8B-B14F-4D97-AF65-F5344CB8AC3E}">
        <p14:creationId xmlns:p14="http://schemas.microsoft.com/office/powerpoint/2010/main" val="3555062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8F6EE96E-C0D6-4F69-B4FF-C1D04706122C}"/>
              </a:ext>
            </a:extLst>
          </p:cNvPr>
          <p:cNvPicPr>
            <a:picLocks noChangeAspect="1"/>
          </p:cNvPicPr>
          <p:nvPr/>
        </p:nvPicPr>
        <p:blipFill>
          <a:blip r:embed="rId2"/>
          <a:stretch>
            <a:fillRect/>
          </a:stretch>
        </p:blipFill>
        <p:spPr>
          <a:xfrm>
            <a:off x="616019" y="1460637"/>
            <a:ext cx="6212842" cy="2223467"/>
          </a:xfrm>
          <a:prstGeom prst="rect">
            <a:avLst/>
          </a:prstGeom>
        </p:spPr>
      </p:pic>
      <p:graphicFrame>
        <p:nvGraphicFramePr>
          <p:cNvPr id="6" name="Table 5">
            <a:extLst>
              <a:ext uri="{FF2B5EF4-FFF2-40B4-BE49-F238E27FC236}">
                <a16:creationId xmlns:a16="http://schemas.microsoft.com/office/drawing/2014/main" id="{622662B5-B22E-4BC4-A287-68F22DCF9D2D}"/>
              </a:ext>
            </a:extLst>
          </p:cNvPr>
          <p:cNvGraphicFramePr>
            <a:graphicFrameLocks noGrp="1"/>
          </p:cNvGraphicFramePr>
          <p:nvPr>
            <p:extLst>
              <p:ext uri="{D42A27DB-BD31-4B8C-83A1-F6EECF244321}">
                <p14:modId xmlns:p14="http://schemas.microsoft.com/office/powerpoint/2010/main" val="3910928775"/>
              </p:ext>
            </p:extLst>
          </p:nvPr>
        </p:nvGraphicFramePr>
        <p:xfrm>
          <a:off x="5580539" y="2444819"/>
          <a:ext cx="5883910" cy="851363"/>
        </p:xfrm>
        <a:graphic>
          <a:graphicData uri="http://schemas.openxmlformats.org/drawingml/2006/table">
            <a:tbl>
              <a:tblPr firstRow="1" firstCol="1" bandRow="1">
                <a:tableStyleId>{5C22544A-7EE6-4342-B048-85BDC9FD1C3A}</a:tableStyleId>
              </a:tblPr>
              <a:tblGrid>
                <a:gridCol w="283845">
                  <a:extLst>
                    <a:ext uri="{9D8B030D-6E8A-4147-A177-3AD203B41FA5}">
                      <a16:colId xmlns:a16="http://schemas.microsoft.com/office/drawing/2014/main" val="3621322921"/>
                    </a:ext>
                  </a:extLst>
                </a:gridCol>
                <a:gridCol w="5600065">
                  <a:extLst>
                    <a:ext uri="{9D8B030D-6E8A-4147-A177-3AD203B41FA5}">
                      <a16:colId xmlns:a16="http://schemas.microsoft.com/office/drawing/2014/main" val="1826759380"/>
                    </a:ext>
                  </a:extLst>
                </a:gridCol>
              </a:tblGrid>
              <a:tr h="851363">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MAX(Fees) AS </a:t>
                      </a:r>
                      <a:r>
                        <a:rPr lang="en-IN" sz="2000" dirty="0" err="1">
                          <a:effectLst/>
                        </a:rPr>
                        <a:t>MaximumFees</a:t>
                      </a:r>
                      <a:endParaRPr lang="en-IN" sz="2000" dirty="0">
                        <a:effectLst/>
                      </a:endParaRPr>
                    </a:p>
                    <a:p>
                      <a:pPr algn="ctr">
                        <a:lnSpc>
                          <a:spcPct val="107000"/>
                        </a:lnSpc>
                        <a:spcAft>
                          <a:spcPts val="800"/>
                        </a:spcAft>
                      </a:pPr>
                      <a:r>
                        <a:rPr lang="en-IN" sz="2000" dirty="0">
                          <a:effectLst/>
                        </a:rPr>
                        <a:t>FROM Infostudents;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12564025"/>
                  </a:ext>
                </a:extLst>
              </a:tr>
            </a:tbl>
          </a:graphicData>
        </a:graphic>
      </p:graphicFrame>
      <p:pic>
        <p:nvPicPr>
          <p:cNvPr id="8" name="Picture 7">
            <a:extLst>
              <a:ext uri="{FF2B5EF4-FFF2-40B4-BE49-F238E27FC236}">
                <a16:creationId xmlns:a16="http://schemas.microsoft.com/office/drawing/2014/main" id="{DA13A1EB-E4EA-4DD3-9A44-9E3A4EA68FB6}"/>
              </a:ext>
            </a:extLst>
          </p:cNvPr>
          <p:cNvPicPr>
            <a:picLocks noChangeAspect="1"/>
          </p:cNvPicPr>
          <p:nvPr/>
        </p:nvPicPr>
        <p:blipFill>
          <a:blip r:embed="rId3"/>
          <a:stretch>
            <a:fillRect/>
          </a:stretch>
        </p:blipFill>
        <p:spPr>
          <a:xfrm>
            <a:off x="616019" y="4120951"/>
            <a:ext cx="6721515" cy="2223467"/>
          </a:xfrm>
          <a:prstGeom prst="rect">
            <a:avLst/>
          </a:prstGeom>
        </p:spPr>
      </p:pic>
      <p:graphicFrame>
        <p:nvGraphicFramePr>
          <p:cNvPr id="9" name="Table 8">
            <a:extLst>
              <a:ext uri="{FF2B5EF4-FFF2-40B4-BE49-F238E27FC236}">
                <a16:creationId xmlns:a16="http://schemas.microsoft.com/office/drawing/2014/main" id="{35486D5F-11CA-48FE-9772-BA45D549BC82}"/>
              </a:ext>
            </a:extLst>
          </p:cNvPr>
          <p:cNvGraphicFramePr>
            <a:graphicFrameLocks noGrp="1"/>
          </p:cNvGraphicFramePr>
          <p:nvPr>
            <p:extLst>
              <p:ext uri="{D42A27DB-BD31-4B8C-83A1-F6EECF244321}">
                <p14:modId xmlns:p14="http://schemas.microsoft.com/office/powerpoint/2010/main" val="2167033782"/>
              </p:ext>
            </p:extLst>
          </p:nvPr>
        </p:nvGraphicFramePr>
        <p:xfrm>
          <a:off x="5580538" y="5293502"/>
          <a:ext cx="5993765" cy="851363"/>
        </p:xfrm>
        <a:graphic>
          <a:graphicData uri="http://schemas.openxmlformats.org/drawingml/2006/table">
            <a:tbl>
              <a:tblPr firstRow="1" firstCol="1" bandRow="1">
                <a:tableStyleId>{5C22544A-7EE6-4342-B048-85BDC9FD1C3A}</a:tableStyleId>
              </a:tblPr>
              <a:tblGrid>
                <a:gridCol w="289337">
                  <a:extLst>
                    <a:ext uri="{9D8B030D-6E8A-4147-A177-3AD203B41FA5}">
                      <a16:colId xmlns:a16="http://schemas.microsoft.com/office/drawing/2014/main" val="890125261"/>
                    </a:ext>
                  </a:extLst>
                </a:gridCol>
                <a:gridCol w="5704428">
                  <a:extLst>
                    <a:ext uri="{9D8B030D-6E8A-4147-A177-3AD203B41FA5}">
                      <a16:colId xmlns:a16="http://schemas.microsoft.com/office/drawing/2014/main" val="2309226224"/>
                    </a:ext>
                  </a:extLst>
                </a:gridCol>
              </a:tblGrid>
              <a:tr h="851363">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COUNT(</a:t>
                      </a:r>
                      <a:r>
                        <a:rPr lang="en-IN" sz="2000" dirty="0" err="1">
                          <a:effectLst/>
                        </a:rPr>
                        <a:t>StudentID</a:t>
                      </a:r>
                      <a:r>
                        <a:rPr lang="en-IN" sz="2000" dirty="0">
                          <a:effectLst/>
                        </a:rPr>
                        <a:t>)</a:t>
                      </a:r>
                    </a:p>
                    <a:p>
                      <a:pPr algn="ctr">
                        <a:lnSpc>
                          <a:spcPct val="107000"/>
                        </a:lnSpc>
                        <a:spcAft>
                          <a:spcPts val="800"/>
                        </a:spcAft>
                      </a:pPr>
                      <a:r>
                        <a:rPr lang="en-IN" sz="2000" dirty="0">
                          <a:effectLst/>
                        </a:rPr>
                        <a:t>FROM Infostudents;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292773364"/>
                  </a:ext>
                </a:extLst>
              </a:tr>
            </a:tbl>
          </a:graphicData>
        </a:graphic>
      </p:graphicFrame>
    </p:spTree>
    <p:extLst>
      <p:ext uri="{BB962C8B-B14F-4D97-AF65-F5344CB8AC3E}">
        <p14:creationId xmlns:p14="http://schemas.microsoft.com/office/powerpoint/2010/main" val="197261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D034FC-661F-445E-90E2-65AE594CAE55}"/>
              </a:ext>
            </a:extLst>
          </p:cNvPr>
          <p:cNvSpPr>
            <a:spLocks noGrp="1"/>
          </p:cNvSpPr>
          <p:nvPr>
            <p:ph type="subTitle" idx="1"/>
          </p:nvPr>
        </p:nvSpPr>
        <p:spPr>
          <a:xfrm>
            <a:off x="970670" y="2132062"/>
            <a:ext cx="9697329" cy="3962986"/>
          </a:xfrm>
        </p:spPr>
        <p:txBody>
          <a:bodyPr/>
          <a:lstStyle/>
          <a:p>
            <a:pPr algn="l"/>
            <a:r>
              <a:rPr lang="en-IN" sz="1800" dirty="0">
                <a:solidFill>
                  <a:srgbClr val="4A4A4A"/>
                </a:solidFill>
                <a:effectLst/>
                <a:latin typeface="Arial" panose="020B0604020202020204" pitchFamily="34" charset="0"/>
                <a:ea typeface="Times New Roman" panose="02020603050405020304" pitchFamily="18" charset="0"/>
                <a:cs typeface="Times New Roman" panose="02020603050405020304" pitchFamily="18" charset="0"/>
              </a:rPr>
              <a:t>Database Management is the most important part when you have humungous data around you. </a:t>
            </a:r>
          </a:p>
          <a:p>
            <a:pPr algn="l"/>
            <a:r>
              <a:rPr lang="en-IN" sz="1800" dirty="0">
                <a:solidFill>
                  <a:srgbClr val="4A4A4A"/>
                </a:solidFill>
                <a:effectLst/>
                <a:latin typeface="Arial" panose="020B0604020202020204" pitchFamily="34" charset="0"/>
                <a:ea typeface="Times New Roman" panose="02020603050405020304" pitchFamily="18" charset="0"/>
                <a:cs typeface="Times New Roman" panose="02020603050405020304" pitchFamily="18" charset="0"/>
              </a:rPr>
              <a:t>MySQL is one of the most famous Relational Database to store &amp; handle your data. </a:t>
            </a:r>
            <a:endParaRPr lang="en-IN" dirty="0"/>
          </a:p>
        </p:txBody>
      </p:sp>
      <p:sp>
        <p:nvSpPr>
          <p:cNvPr id="4" name="Text Placeholder 3">
            <a:extLst>
              <a:ext uri="{FF2B5EF4-FFF2-40B4-BE49-F238E27FC236}">
                <a16:creationId xmlns:a16="http://schemas.microsoft.com/office/drawing/2014/main" id="{A5B33AE2-DA15-4B50-8F1E-E02044EAC24B}"/>
              </a:ext>
            </a:extLst>
          </p:cNvPr>
          <p:cNvSpPr>
            <a:spLocks noGrp="1"/>
          </p:cNvSpPr>
          <p:nvPr>
            <p:ph type="body" sz="quarter" idx="13"/>
          </p:nvPr>
        </p:nvSpPr>
        <p:spPr/>
        <p:txBody>
          <a:bodyPr>
            <a:normAutofit fontScale="92500" lnSpcReduction="10000"/>
          </a:bodyPr>
          <a:lstStyle/>
          <a:p>
            <a:r>
              <a:rPr lang="en-IN" dirty="0"/>
              <a:t>MYSQL</a:t>
            </a:r>
          </a:p>
        </p:txBody>
      </p:sp>
      <p:sp>
        <p:nvSpPr>
          <p:cNvPr id="5" name="Text Placeholder 4">
            <a:extLst>
              <a:ext uri="{FF2B5EF4-FFF2-40B4-BE49-F238E27FC236}">
                <a16:creationId xmlns:a16="http://schemas.microsoft.com/office/drawing/2014/main" id="{35CDF935-EAF4-4682-9BF6-A776C3228CBD}"/>
              </a:ext>
            </a:extLst>
          </p:cNvPr>
          <p:cNvSpPr>
            <a:spLocks noGrp="1"/>
          </p:cNvSpPr>
          <p:nvPr>
            <p:ph type="body" sz="quarter" idx="14"/>
          </p:nvPr>
        </p:nvSpPr>
        <p:spPr>
          <a:xfrm>
            <a:off x="970671" y="1356544"/>
            <a:ext cx="7182729" cy="409576"/>
          </a:xfrm>
        </p:spPr>
        <p:txBody>
          <a:bodyPr/>
          <a:lstStyle/>
          <a:p>
            <a:r>
              <a:rPr lang="en-IN" b="1" dirty="0">
                <a:solidFill>
                  <a:srgbClr val="4A4A4A"/>
                </a:solidFill>
                <a:effectLst/>
                <a:latin typeface="Arial" panose="020B0604020202020204" pitchFamily="34" charset="0"/>
                <a:ea typeface="Times New Roman" panose="02020603050405020304" pitchFamily="18" charset="0"/>
                <a:cs typeface="Times New Roman" panose="02020603050405020304" pitchFamily="18" charset="0"/>
              </a:rPr>
              <a:t>What is MySQL </a:t>
            </a:r>
            <a:endParaRPr lang="en-IN" dirty="0"/>
          </a:p>
        </p:txBody>
      </p:sp>
      <p:sp>
        <p:nvSpPr>
          <p:cNvPr id="6" name="Text Placeholder 4">
            <a:extLst>
              <a:ext uri="{FF2B5EF4-FFF2-40B4-BE49-F238E27FC236}">
                <a16:creationId xmlns:a16="http://schemas.microsoft.com/office/drawing/2014/main" id="{262A2239-BBF3-48CF-86AB-9D219A96F40C}"/>
              </a:ext>
            </a:extLst>
          </p:cNvPr>
          <p:cNvSpPr txBox="1">
            <a:spLocks/>
          </p:cNvSpPr>
          <p:nvPr/>
        </p:nvSpPr>
        <p:spPr>
          <a:xfrm>
            <a:off x="970670" y="3908767"/>
            <a:ext cx="7182730" cy="4095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rgbClr val="4A4A4A"/>
                </a:solidFill>
                <a:latin typeface="Arial" panose="020B0604020202020204" pitchFamily="34" charset="0"/>
                <a:cs typeface="Times New Roman" panose="02020603050405020304" pitchFamily="18" charset="0"/>
              </a:rPr>
              <a:t>Difference Between Data and Databases?</a:t>
            </a:r>
            <a:endParaRPr lang="en-IN" dirty="0"/>
          </a:p>
        </p:txBody>
      </p:sp>
    </p:spTree>
    <p:extLst>
      <p:ext uri="{BB962C8B-B14F-4D97-AF65-F5344CB8AC3E}">
        <p14:creationId xmlns:p14="http://schemas.microsoft.com/office/powerpoint/2010/main" val="439490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A72248C7-A4D8-4340-AE24-14C22213263A}"/>
              </a:ext>
            </a:extLst>
          </p:cNvPr>
          <p:cNvPicPr>
            <a:picLocks noChangeAspect="1"/>
          </p:cNvPicPr>
          <p:nvPr/>
        </p:nvPicPr>
        <p:blipFill>
          <a:blip r:embed="rId2"/>
          <a:stretch>
            <a:fillRect/>
          </a:stretch>
        </p:blipFill>
        <p:spPr>
          <a:xfrm>
            <a:off x="607322" y="1487141"/>
            <a:ext cx="6421012" cy="2207461"/>
          </a:xfrm>
          <a:prstGeom prst="rect">
            <a:avLst/>
          </a:prstGeom>
        </p:spPr>
      </p:pic>
      <p:graphicFrame>
        <p:nvGraphicFramePr>
          <p:cNvPr id="6" name="Table 5">
            <a:extLst>
              <a:ext uri="{FF2B5EF4-FFF2-40B4-BE49-F238E27FC236}">
                <a16:creationId xmlns:a16="http://schemas.microsoft.com/office/drawing/2014/main" id="{2D35C76D-157D-4DDD-975F-5E5B13484B8E}"/>
              </a:ext>
            </a:extLst>
          </p:cNvPr>
          <p:cNvGraphicFramePr>
            <a:graphicFrameLocks noGrp="1"/>
          </p:cNvGraphicFramePr>
          <p:nvPr>
            <p:extLst>
              <p:ext uri="{D42A27DB-BD31-4B8C-83A1-F6EECF244321}">
                <p14:modId xmlns:p14="http://schemas.microsoft.com/office/powerpoint/2010/main" val="491021166"/>
              </p:ext>
            </p:extLst>
          </p:nvPr>
        </p:nvGraphicFramePr>
        <p:xfrm>
          <a:off x="5301822" y="2501827"/>
          <a:ext cx="6094095" cy="863186"/>
        </p:xfrm>
        <a:graphic>
          <a:graphicData uri="http://schemas.openxmlformats.org/drawingml/2006/table">
            <a:tbl>
              <a:tblPr firstRow="1" firstCol="1" bandRow="1">
                <a:tableStyleId>{5C22544A-7EE6-4342-B048-85BDC9FD1C3A}</a:tableStyleId>
              </a:tblPr>
              <a:tblGrid>
                <a:gridCol w="294005">
                  <a:extLst>
                    <a:ext uri="{9D8B030D-6E8A-4147-A177-3AD203B41FA5}">
                      <a16:colId xmlns:a16="http://schemas.microsoft.com/office/drawing/2014/main" val="2278238452"/>
                    </a:ext>
                  </a:extLst>
                </a:gridCol>
                <a:gridCol w="5800090">
                  <a:extLst>
                    <a:ext uri="{9D8B030D-6E8A-4147-A177-3AD203B41FA5}">
                      <a16:colId xmlns:a16="http://schemas.microsoft.com/office/drawing/2014/main" val="2344059003"/>
                    </a:ext>
                  </a:extLst>
                </a:gridCol>
              </a:tblGrid>
              <a:tr h="863186">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AVG(Fees)</a:t>
                      </a:r>
                    </a:p>
                    <a:p>
                      <a:pPr algn="ctr">
                        <a:lnSpc>
                          <a:spcPct val="107000"/>
                        </a:lnSpc>
                        <a:spcAft>
                          <a:spcPts val="800"/>
                        </a:spcAft>
                      </a:pPr>
                      <a:r>
                        <a:rPr lang="en-IN" sz="2000" dirty="0">
                          <a:effectLst/>
                        </a:rPr>
                        <a:t>FROM Infostudents;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211738933"/>
                  </a:ext>
                </a:extLst>
              </a:tr>
            </a:tbl>
          </a:graphicData>
        </a:graphic>
      </p:graphicFrame>
      <p:pic>
        <p:nvPicPr>
          <p:cNvPr id="8" name="Picture 7">
            <a:extLst>
              <a:ext uri="{FF2B5EF4-FFF2-40B4-BE49-F238E27FC236}">
                <a16:creationId xmlns:a16="http://schemas.microsoft.com/office/drawing/2014/main" id="{CF0D8B7E-E76F-4ACE-904C-354552C74914}"/>
              </a:ext>
            </a:extLst>
          </p:cNvPr>
          <p:cNvPicPr>
            <a:picLocks noChangeAspect="1"/>
          </p:cNvPicPr>
          <p:nvPr/>
        </p:nvPicPr>
        <p:blipFill>
          <a:blip r:embed="rId3"/>
          <a:stretch>
            <a:fillRect/>
          </a:stretch>
        </p:blipFill>
        <p:spPr>
          <a:xfrm>
            <a:off x="607322" y="4047564"/>
            <a:ext cx="6609699" cy="2207462"/>
          </a:xfrm>
          <a:prstGeom prst="rect">
            <a:avLst/>
          </a:prstGeom>
        </p:spPr>
      </p:pic>
      <p:graphicFrame>
        <p:nvGraphicFramePr>
          <p:cNvPr id="9" name="Table 8">
            <a:extLst>
              <a:ext uri="{FF2B5EF4-FFF2-40B4-BE49-F238E27FC236}">
                <a16:creationId xmlns:a16="http://schemas.microsoft.com/office/drawing/2014/main" id="{C24C056E-8DF0-426E-A939-69A908796B30}"/>
              </a:ext>
            </a:extLst>
          </p:cNvPr>
          <p:cNvGraphicFramePr>
            <a:graphicFrameLocks noGrp="1"/>
          </p:cNvGraphicFramePr>
          <p:nvPr>
            <p:extLst>
              <p:ext uri="{D42A27DB-BD31-4B8C-83A1-F6EECF244321}">
                <p14:modId xmlns:p14="http://schemas.microsoft.com/office/powerpoint/2010/main" val="2076158752"/>
              </p:ext>
            </p:extLst>
          </p:nvPr>
        </p:nvGraphicFramePr>
        <p:xfrm>
          <a:off x="5454539" y="5120532"/>
          <a:ext cx="5788660" cy="863186"/>
        </p:xfrm>
        <a:graphic>
          <a:graphicData uri="http://schemas.openxmlformats.org/drawingml/2006/table">
            <a:tbl>
              <a:tblPr firstRow="1" firstCol="1" bandRow="1">
                <a:tableStyleId>{5C22544A-7EE6-4342-B048-85BDC9FD1C3A}</a:tableStyleId>
              </a:tblPr>
              <a:tblGrid>
                <a:gridCol w="279400">
                  <a:extLst>
                    <a:ext uri="{9D8B030D-6E8A-4147-A177-3AD203B41FA5}">
                      <a16:colId xmlns:a16="http://schemas.microsoft.com/office/drawing/2014/main" val="4097758828"/>
                    </a:ext>
                  </a:extLst>
                </a:gridCol>
                <a:gridCol w="5509260">
                  <a:extLst>
                    <a:ext uri="{9D8B030D-6E8A-4147-A177-3AD203B41FA5}">
                      <a16:colId xmlns:a16="http://schemas.microsoft.com/office/drawing/2014/main" val="2027850551"/>
                    </a:ext>
                  </a:extLst>
                </a:gridCol>
              </a:tblGrid>
              <a:tr h="863186">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SUM(Fees)</a:t>
                      </a:r>
                    </a:p>
                    <a:p>
                      <a:pPr algn="ctr">
                        <a:lnSpc>
                          <a:spcPct val="107000"/>
                        </a:lnSpc>
                        <a:spcAft>
                          <a:spcPts val="800"/>
                        </a:spcAft>
                      </a:pPr>
                      <a:r>
                        <a:rPr lang="en-IN" sz="2000" dirty="0">
                          <a:effectLst/>
                        </a:rPr>
                        <a:t>FROM Infostudents;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81153343"/>
                  </a:ext>
                </a:extLst>
              </a:tr>
            </a:tbl>
          </a:graphicData>
        </a:graphic>
      </p:graphicFrame>
    </p:spTree>
    <p:extLst>
      <p:ext uri="{BB962C8B-B14F-4D97-AF65-F5344CB8AC3E}">
        <p14:creationId xmlns:p14="http://schemas.microsoft.com/office/powerpoint/2010/main" val="288937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BCC10F58-401D-4F24-BD6F-0868784CDE80}"/>
              </a:ext>
            </a:extLst>
          </p:cNvPr>
          <p:cNvSpPr txBox="1"/>
          <p:nvPr/>
        </p:nvSpPr>
        <p:spPr>
          <a:xfrm>
            <a:off x="669235" y="1963745"/>
            <a:ext cx="6109252" cy="369332"/>
          </a:xfrm>
          <a:prstGeom prst="rect">
            <a:avLst/>
          </a:prstGeom>
          <a:noFill/>
        </p:spPr>
        <p:txBody>
          <a:bodyPr wrap="square">
            <a:spAutoFit/>
          </a:bodyPr>
          <a:lstStyle/>
          <a:p>
            <a:r>
              <a:rPr lang="en-IN" sz="1800" b="1" dirty="0">
                <a:solidFill>
                  <a:srgbClr val="4A4A4A"/>
                </a:solidFill>
                <a:effectLst/>
                <a:latin typeface="Arial" panose="020B0604020202020204" pitchFamily="34" charset="0"/>
                <a:ea typeface="Times New Roman" panose="02020603050405020304" pitchFamily="18" charset="0"/>
              </a:rPr>
              <a:t>SPECIAL OPERATORS</a:t>
            </a:r>
            <a:endParaRPr lang="en-IN" sz="18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BDCF7177-2378-40F3-8557-483CA047789C}"/>
              </a:ext>
            </a:extLst>
          </p:cNvPr>
          <p:cNvSpPr txBox="1"/>
          <p:nvPr/>
        </p:nvSpPr>
        <p:spPr>
          <a:xfrm>
            <a:off x="669235" y="2643688"/>
            <a:ext cx="6109252" cy="3168240"/>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2"/>
              </a:rPr>
              <a:t>BETWEEN</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IS NULL</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LIKE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5"/>
              </a:rPr>
              <a:t>IN</a:t>
            </a:r>
            <a:endPar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6"/>
              </a:rPr>
              <a:t>EXISTS</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7"/>
              </a:rPr>
              <a:t>ALL</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8"/>
              </a:rPr>
              <a:t>ANY</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81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AFDBE3C5-DAE8-4BAF-8D30-41E885E80748}"/>
              </a:ext>
            </a:extLst>
          </p:cNvPr>
          <p:cNvPicPr>
            <a:picLocks noChangeAspect="1"/>
          </p:cNvPicPr>
          <p:nvPr/>
        </p:nvPicPr>
        <p:blipFill>
          <a:blip r:embed="rId2"/>
          <a:stretch>
            <a:fillRect/>
          </a:stretch>
        </p:blipFill>
        <p:spPr>
          <a:xfrm>
            <a:off x="619945" y="1537252"/>
            <a:ext cx="8160656" cy="2631177"/>
          </a:xfrm>
          <a:prstGeom prst="rect">
            <a:avLst/>
          </a:prstGeom>
        </p:spPr>
      </p:pic>
      <p:graphicFrame>
        <p:nvGraphicFramePr>
          <p:cNvPr id="6" name="Table 5">
            <a:extLst>
              <a:ext uri="{FF2B5EF4-FFF2-40B4-BE49-F238E27FC236}">
                <a16:creationId xmlns:a16="http://schemas.microsoft.com/office/drawing/2014/main" id="{63F12BE0-EE37-453B-898C-E2F65E4DA0DF}"/>
              </a:ext>
            </a:extLst>
          </p:cNvPr>
          <p:cNvGraphicFramePr>
            <a:graphicFrameLocks noGrp="1"/>
          </p:cNvGraphicFramePr>
          <p:nvPr>
            <p:extLst>
              <p:ext uri="{D42A27DB-BD31-4B8C-83A1-F6EECF244321}">
                <p14:modId xmlns:p14="http://schemas.microsoft.com/office/powerpoint/2010/main" val="2089474523"/>
              </p:ext>
            </p:extLst>
          </p:nvPr>
        </p:nvGraphicFramePr>
        <p:xfrm>
          <a:off x="1369032" y="4609961"/>
          <a:ext cx="6008370" cy="940005"/>
        </p:xfrm>
        <a:graphic>
          <a:graphicData uri="http://schemas.openxmlformats.org/drawingml/2006/table">
            <a:tbl>
              <a:tblPr firstRow="1" firstCol="1" bandRow="1">
                <a:tableStyleId>{5C22544A-7EE6-4342-B048-85BDC9FD1C3A}</a:tableStyleId>
              </a:tblPr>
              <a:tblGrid>
                <a:gridCol w="290195">
                  <a:extLst>
                    <a:ext uri="{9D8B030D-6E8A-4147-A177-3AD203B41FA5}">
                      <a16:colId xmlns:a16="http://schemas.microsoft.com/office/drawing/2014/main" val="1647863268"/>
                    </a:ext>
                  </a:extLst>
                </a:gridCol>
                <a:gridCol w="5718175">
                  <a:extLst>
                    <a:ext uri="{9D8B030D-6E8A-4147-A177-3AD203B41FA5}">
                      <a16:colId xmlns:a16="http://schemas.microsoft.com/office/drawing/2014/main" val="2723353410"/>
                    </a:ext>
                  </a:extLst>
                </a:gridCol>
              </a:tblGrid>
              <a:tr h="940005">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 FROM Infostudents</a:t>
                      </a:r>
                    </a:p>
                    <a:p>
                      <a:pPr algn="ctr">
                        <a:lnSpc>
                          <a:spcPct val="107000"/>
                        </a:lnSpc>
                        <a:spcAft>
                          <a:spcPts val="800"/>
                        </a:spcAft>
                      </a:pPr>
                      <a:r>
                        <a:rPr lang="en-IN" sz="2000" dirty="0">
                          <a:effectLst/>
                        </a:rPr>
                        <a:t>WHERE Fees BETWEEN 20000 AND 40000;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9090563"/>
                  </a:ext>
                </a:extLst>
              </a:tr>
            </a:tbl>
          </a:graphicData>
        </a:graphic>
      </p:graphicFrame>
    </p:spTree>
    <p:extLst>
      <p:ext uri="{BB962C8B-B14F-4D97-AF65-F5344CB8AC3E}">
        <p14:creationId xmlns:p14="http://schemas.microsoft.com/office/powerpoint/2010/main" val="1775733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0BDED180-A94A-4E5F-8CA0-F6A9D64F892A}"/>
              </a:ext>
            </a:extLst>
          </p:cNvPr>
          <p:cNvPicPr>
            <a:picLocks noChangeAspect="1"/>
          </p:cNvPicPr>
          <p:nvPr/>
        </p:nvPicPr>
        <p:blipFill>
          <a:blip r:embed="rId2"/>
          <a:stretch>
            <a:fillRect/>
          </a:stretch>
        </p:blipFill>
        <p:spPr>
          <a:xfrm>
            <a:off x="525116" y="1690065"/>
            <a:ext cx="8573679" cy="3769416"/>
          </a:xfrm>
          <a:prstGeom prst="rect">
            <a:avLst/>
          </a:prstGeom>
        </p:spPr>
      </p:pic>
      <p:graphicFrame>
        <p:nvGraphicFramePr>
          <p:cNvPr id="6" name="Table 5">
            <a:extLst>
              <a:ext uri="{FF2B5EF4-FFF2-40B4-BE49-F238E27FC236}">
                <a16:creationId xmlns:a16="http://schemas.microsoft.com/office/drawing/2014/main" id="{BDE1D54B-B40E-4140-A649-946CFA31A093}"/>
              </a:ext>
            </a:extLst>
          </p:cNvPr>
          <p:cNvGraphicFramePr>
            <a:graphicFrameLocks noGrp="1"/>
          </p:cNvGraphicFramePr>
          <p:nvPr>
            <p:extLst>
              <p:ext uri="{D42A27DB-BD31-4B8C-83A1-F6EECF244321}">
                <p14:modId xmlns:p14="http://schemas.microsoft.com/office/powerpoint/2010/main" val="1361566746"/>
              </p:ext>
            </p:extLst>
          </p:nvPr>
        </p:nvGraphicFramePr>
        <p:xfrm>
          <a:off x="4474679" y="3124613"/>
          <a:ext cx="7357441" cy="2477532"/>
        </p:xfrm>
        <a:graphic>
          <a:graphicData uri="http://schemas.openxmlformats.org/drawingml/2006/table">
            <a:tbl>
              <a:tblPr firstRow="1" firstCol="1" bandRow="1">
                <a:tableStyleId>{5C22544A-7EE6-4342-B048-85BDC9FD1C3A}</a:tableStyleId>
              </a:tblPr>
              <a:tblGrid>
                <a:gridCol w="355432">
                  <a:extLst>
                    <a:ext uri="{9D8B030D-6E8A-4147-A177-3AD203B41FA5}">
                      <a16:colId xmlns:a16="http://schemas.microsoft.com/office/drawing/2014/main" val="4178224506"/>
                    </a:ext>
                  </a:extLst>
                </a:gridCol>
                <a:gridCol w="7002009">
                  <a:extLst>
                    <a:ext uri="{9D8B030D-6E8A-4147-A177-3AD203B41FA5}">
                      <a16:colId xmlns:a16="http://schemas.microsoft.com/office/drawing/2014/main" val="611040200"/>
                    </a:ext>
                  </a:extLst>
                </a:gridCol>
              </a:tblGrid>
              <a:tr h="2477532">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a:t>
                      </a:r>
                      <a:r>
                        <a:rPr lang="en-IN" sz="2000" dirty="0" err="1">
                          <a:effectLst/>
                        </a:rPr>
                        <a:t>StudentName</a:t>
                      </a:r>
                      <a:r>
                        <a:rPr lang="en-IN" sz="2000" dirty="0">
                          <a:effectLst/>
                        </a:rPr>
                        <a:t>, </a:t>
                      </a:r>
                      <a:r>
                        <a:rPr lang="en-IN" sz="2000" dirty="0" err="1">
                          <a:effectLst/>
                        </a:rPr>
                        <a:t>ParentName</a:t>
                      </a:r>
                      <a:r>
                        <a:rPr lang="en-IN" sz="2000" dirty="0">
                          <a:effectLst/>
                        </a:rPr>
                        <a:t>, Address FROM Infostudents</a:t>
                      </a:r>
                    </a:p>
                    <a:p>
                      <a:pPr algn="ctr">
                        <a:lnSpc>
                          <a:spcPct val="107000"/>
                        </a:lnSpc>
                        <a:spcAft>
                          <a:spcPts val="800"/>
                        </a:spcAft>
                      </a:pPr>
                      <a:r>
                        <a:rPr lang="en-IN" sz="2000" dirty="0">
                          <a:effectLst/>
                        </a:rPr>
                        <a:t>WHERE Address IS NULL;</a:t>
                      </a:r>
                    </a:p>
                    <a:p>
                      <a:pPr algn="ctr">
                        <a:lnSpc>
                          <a:spcPct val="107000"/>
                        </a:lnSpc>
                        <a:spcAft>
                          <a:spcPts val="800"/>
                        </a:spcAft>
                      </a:pPr>
                      <a:r>
                        <a:rPr lang="en-IN" sz="2000" dirty="0">
                          <a:effectLst/>
                        </a:rPr>
                        <a:t> </a:t>
                      </a:r>
                    </a:p>
                    <a:p>
                      <a:pPr algn="ctr">
                        <a:lnSpc>
                          <a:spcPct val="107000"/>
                        </a:lnSpc>
                        <a:spcAft>
                          <a:spcPts val="800"/>
                        </a:spcAft>
                      </a:pPr>
                      <a:r>
                        <a:rPr lang="en-IN" sz="2000" dirty="0">
                          <a:effectLst/>
                        </a:rPr>
                        <a:t>SELECT </a:t>
                      </a:r>
                      <a:r>
                        <a:rPr lang="en-IN" sz="2000" dirty="0" err="1">
                          <a:effectLst/>
                        </a:rPr>
                        <a:t>StudentName</a:t>
                      </a:r>
                      <a:r>
                        <a:rPr lang="en-IN" sz="2000" dirty="0">
                          <a:effectLst/>
                        </a:rPr>
                        <a:t>, </a:t>
                      </a:r>
                      <a:r>
                        <a:rPr lang="en-IN" sz="2000" dirty="0" err="1">
                          <a:effectLst/>
                        </a:rPr>
                        <a:t>ParentName</a:t>
                      </a:r>
                      <a:r>
                        <a:rPr lang="en-IN" sz="2000" dirty="0">
                          <a:effectLst/>
                        </a:rPr>
                        <a:t>, Address FROM Infostudents</a:t>
                      </a:r>
                    </a:p>
                    <a:p>
                      <a:pPr algn="ctr">
                        <a:lnSpc>
                          <a:spcPct val="107000"/>
                        </a:lnSpc>
                        <a:spcAft>
                          <a:spcPts val="800"/>
                        </a:spcAft>
                      </a:pPr>
                      <a:r>
                        <a:rPr lang="en-IN" sz="2000" dirty="0">
                          <a:effectLst/>
                        </a:rPr>
                        <a:t>WHERE Address IS NOT NULL;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56253663"/>
                  </a:ext>
                </a:extLst>
              </a:tr>
            </a:tbl>
          </a:graphicData>
        </a:graphic>
      </p:graphicFrame>
    </p:spTree>
    <p:extLst>
      <p:ext uri="{BB962C8B-B14F-4D97-AF65-F5344CB8AC3E}">
        <p14:creationId xmlns:p14="http://schemas.microsoft.com/office/powerpoint/2010/main" val="1956453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F40D1243-EF5C-4A5C-9D3D-48F29B832FD3}"/>
              </a:ext>
            </a:extLst>
          </p:cNvPr>
          <p:cNvPicPr>
            <a:picLocks noChangeAspect="1"/>
          </p:cNvPicPr>
          <p:nvPr/>
        </p:nvPicPr>
        <p:blipFill>
          <a:blip r:embed="rId2"/>
          <a:stretch>
            <a:fillRect/>
          </a:stretch>
        </p:blipFill>
        <p:spPr>
          <a:xfrm>
            <a:off x="509173" y="1401624"/>
            <a:ext cx="8013321" cy="3515594"/>
          </a:xfrm>
          <a:prstGeom prst="rect">
            <a:avLst/>
          </a:prstGeom>
        </p:spPr>
      </p:pic>
    </p:spTree>
    <p:extLst>
      <p:ext uri="{BB962C8B-B14F-4D97-AF65-F5344CB8AC3E}">
        <p14:creationId xmlns:p14="http://schemas.microsoft.com/office/powerpoint/2010/main" val="1117081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66F552-67CE-4D71-B25D-795C2432240F}"/>
              </a:ext>
            </a:extLst>
          </p:cNvPr>
          <p:cNvSpPr>
            <a:spLocks noGrp="1"/>
          </p:cNvSpPr>
          <p:nvPr>
            <p:ph type="body" sz="quarter" idx="13"/>
          </p:nvPr>
        </p:nvSpPr>
        <p:spPr/>
        <p:txBody>
          <a:bodyPr>
            <a:normAutofit fontScale="92500" lnSpcReduction="10000"/>
          </a:bodyPr>
          <a:lstStyle/>
          <a:p>
            <a:endParaRPr lang="en-IN"/>
          </a:p>
        </p:txBody>
      </p:sp>
      <p:sp>
        <p:nvSpPr>
          <p:cNvPr id="5" name="Text Placeholder 4">
            <a:extLst>
              <a:ext uri="{FF2B5EF4-FFF2-40B4-BE49-F238E27FC236}">
                <a16:creationId xmlns:a16="http://schemas.microsoft.com/office/drawing/2014/main" id="{A5D99E59-1AF9-4CAB-B94E-DE5F71ACE193}"/>
              </a:ext>
            </a:extLst>
          </p:cNvPr>
          <p:cNvSpPr>
            <a:spLocks noGrp="1"/>
          </p:cNvSpPr>
          <p:nvPr>
            <p:ph type="body" sz="quarter" idx="14"/>
          </p:nvPr>
        </p:nvSpPr>
        <p:spPr>
          <a:xfrm>
            <a:off x="578126" y="831851"/>
            <a:ext cx="8039100" cy="409576"/>
          </a:xfrm>
        </p:spPr>
        <p:txBody>
          <a:bodyPr/>
          <a:lstStyle/>
          <a:p>
            <a:r>
              <a:rPr lang="en-IN" dirty="0">
                <a:solidFill>
                  <a:schemeClr val="tx1"/>
                </a:solidFill>
              </a:rPr>
              <a:t>LIKE Operator</a:t>
            </a:r>
          </a:p>
        </p:txBody>
      </p:sp>
      <p:graphicFrame>
        <p:nvGraphicFramePr>
          <p:cNvPr id="6" name="Table 5">
            <a:extLst>
              <a:ext uri="{FF2B5EF4-FFF2-40B4-BE49-F238E27FC236}">
                <a16:creationId xmlns:a16="http://schemas.microsoft.com/office/drawing/2014/main" id="{35784607-6E2A-435B-8189-349F7FA7D40D}"/>
              </a:ext>
            </a:extLst>
          </p:cNvPr>
          <p:cNvGraphicFramePr>
            <a:graphicFrameLocks noGrp="1"/>
          </p:cNvGraphicFramePr>
          <p:nvPr>
            <p:extLst>
              <p:ext uri="{D42A27DB-BD31-4B8C-83A1-F6EECF244321}">
                <p14:modId xmlns:p14="http://schemas.microsoft.com/office/powerpoint/2010/main" val="585522474"/>
              </p:ext>
            </p:extLst>
          </p:nvPr>
        </p:nvGraphicFramePr>
        <p:xfrm>
          <a:off x="2675531" y="1241427"/>
          <a:ext cx="5941695" cy="781188"/>
        </p:xfrm>
        <a:graphic>
          <a:graphicData uri="http://schemas.openxmlformats.org/drawingml/2006/table">
            <a:tbl>
              <a:tblPr firstRow="1" firstCol="1" bandRow="1">
                <a:tableStyleId>{5C22544A-7EE6-4342-B048-85BDC9FD1C3A}</a:tableStyleId>
              </a:tblPr>
              <a:tblGrid>
                <a:gridCol w="287020">
                  <a:extLst>
                    <a:ext uri="{9D8B030D-6E8A-4147-A177-3AD203B41FA5}">
                      <a16:colId xmlns:a16="http://schemas.microsoft.com/office/drawing/2014/main" val="2397673449"/>
                    </a:ext>
                  </a:extLst>
                </a:gridCol>
                <a:gridCol w="5654675">
                  <a:extLst>
                    <a:ext uri="{9D8B030D-6E8A-4147-A177-3AD203B41FA5}">
                      <a16:colId xmlns:a16="http://schemas.microsoft.com/office/drawing/2014/main" val="1026257069"/>
                    </a:ext>
                  </a:extLst>
                </a:gridCol>
              </a:tblGrid>
              <a:tr h="781188">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 FROM Infostudents</a:t>
                      </a:r>
                    </a:p>
                    <a:p>
                      <a:pPr algn="ctr">
                        <a:lnSpc>
                          <a:spcPct val="107000"/>
                        </a:lnSpc>
                        <a:spcAft>
                          <a:spcPts val="800"/>
                        </a:spcAft>
                      </a:pPr>
                      <a:r>
                        <a:rPr lang="en-IN" sz="2000" dirty="0">
                          <a:effectLst/>
                        </a:rPr>
                        <a:t>WHERE </a:t>
                      </a:r>
                      <a:r>
                        <a:rPr lang="en-IN" sz="2000" dirty="0" err="1">
                          <a:effectLst/>
                        </a:rPr>
                        <a:t>StudentName</a:t>
                      </a:r>
                      <a:r>
                        <a:rPr lang="en-IN" sz="2000" dirty="0">
                          <a:effectLst/>
                        </a:rPr>
                        <a:t> LIKE 'S%';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180884075"/>
                  </a:ext>
                </a:extLst>
              </a:tr>
            </a:tbl>
          </a:graphicData>
        </a:graphic>
      </p:graphicFrame>
      <p:graphicFrame>
        <p:nvGraphicFramePr>
          <p:cNvPr id="7" name="Table 6">
            <a:extLst>
              <a:ext uri="{FF2B5EF4-FFF2-40B4-BE49-F238E27FC236}">
                <a16:creationId xmlns:a16="http://schemas.microsoft.com/office/drawing/2014/main" id="{CE00BA39-D62F-4120-B050-91F888FB2448}"/>
              </a:ext>
            </a:extLst>
          </p:cNvPr>
          <p:cNvGraphicFramePr>
            <a:graphicFrameLocks noGrp="1"/>
          </p:cNvGraphicFramePr>
          <p:nvPr>
            <p:extLst>
              <p:ext uri="{D42A27DB-BD31-4B8C-83A1-F6EECF244321}">
                <p14:modId xmlns:p14="http://schemas.microsoft.com/office/powerpoint/2010/main" val="2319128522"/>
              </p:ext>
            </p:extLst>
          </p:nvPr>
        </p:nvGraphicFramePr>
        <p:xfrm>
          <a:off x="2067339" y="2544418"/>
          <a:ext cx="7222435" cy="3869633"/>
        </p:xfrm>
        <a:graphic>
          <a:graphicData uri="http://schemas.openxmlformats.org/drawingml/2006/table">
            <a:tbl>
              <a:tblPr firstRow="1" firstCol="1" bandRow="1">
                <a:tableStyleId>{5C22544A-7EE6-4342-B048-85BDC9FD1C3A}</a:tableStyleId>
              </a:tblPr>
              <a:tblGrid>
                <a:gridCol w="3211025">
                  <a:extLst>
                    <a:ext uri="{9D8B030D-6E8A-4147-A177-3AD203B41FA5}">
                      <a16:colId xmlns:a16="http://schemas.microsoft.com/office/drawing/2014/main" val="707864314"/>
                    </a:ext>
                  </a:extLst>
                </a:gridCol>
                <a:gridCol w="4011410">
                  <a:extLst>
                    <a:ext uri="{9D8B030D-6E8A-4147-A177-3AD203B41FA5}">
                      <a16:colId xmlns:a16="http://schemas.microsoft.com/office/drawing/2014/main" val="1824194005"/>
                    </a:ext>
                  </a:extLst>
                </a:gridCol>
              </a:tblGrid>
              <a:tr h="339078">
                <a:tc>
                  <a:txBody>
                    <a:bodyPr/>
                    <a:lstStyle/>
                    <a:p>
                      <a:pPr algn="ctr">
                        <a:lnSpc>
                          <a:spcPct val="107000"/>
                        </a:lnSpc>
                        <a:spcAft>
                          <a:spcPts val="800"/>
                        </a:spcAft>
                      </a:pPr>
                      <a:r>
                        <a:rPr lang="en-IN" sz="1400" dirty="0">
                          <a:effectLst/>
                        </a:rPr>
                        <a:t>LIKE Operator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a:effectLst/>
                        </a:rPr>
                        <a:t>Description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706752677"/>
                  </a:ext>
                </a:extLst>
              </a:tr>
              <a:tr h="530037">
                <a:tc>
                  <a:txBody>
                    <a:bodyPr/>
                    <a:lstStyle/>
                    <a:p>
                      <a:pPr algn="ctr">
                        <a:lnSpc>
                          <a:spcPct val="107000"/>
                        </a:lnSpc>
                        <a:spcAft>
                          <a:spcPts val="800"/>
                        </a:spcAft>
                      </a:pPr>
                      <a:r>
                        <a:rPr lang="en-IN" sz="1400" dirty="0">
                          <a:effectLst/>
                        </a:rPr>
                        <a:t>WHERE </a:t>
                      </a:r>
                      <a:r>
                        <a:rPr lang="en-IN" sz="1400" dirty="0" err="1">
                          <a:effectLst/>
                        </a:rPr>
                        <a:t>CustomerName</a:t>
                      </a:r>
                      <a:r>
                        <a:rPr lang="en-IN" sz="1400" dirty="0">
                          <a:effectLst/>
                        </a:rPr>
                        <a:t> LIKE ‘z%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tc>
                  <a:txBody>
                    <a:bodyPr/>
                    <a:lstStyle/>
                    <a:p>
                      <a:pPr algn="ctr">
                        <a:lnSpc>
                          <a:spcPct val="107000"/>
                        </a:lnSpc>
                        <a:spcAft>
                          <a:spcPts val="800"/>
                        </a:spcAft>
                      </a:pPr>
                      <a:r>
                        <a:rPr lang="en-IN" sz="1400">
                          <a:effectLst/>
                        </a:rPr>
                        <a:t>Finds any values that start with “z”</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extLst>
                  <a:ext uri="{0D108BD9-81ED-4DB2-BD59-A6C34878D82A}">
                    <a16:rowId xmlns:a16="http://schemas.microsoft.com/office/drawing/2014/main" val="3239149436"/>
                  </a:ext>
                </a:extLst>
              </a:tr>
              <a:tr h="339078">
                <a:tc>
                  <a:txBody>
                    <a:bodyPr/>
                    <a:lstStyle/>
                    <a:p>
                      <a:pPr algn="ctr">
                        <a:lnSpc>
                          <a:spcPct val="107000"/>
                        </a:lnSpc>
                        <a:spcAft>
                          <a:spcPts val="800"/>
                        </a:spcAft>
                      </a:pPr>
                      <a:r>
                        <a:rPr lang="en-IN" sz="1400" dirty="0">
                          <a:effectLst/>
                        </a:rPr>
                        <a:t>WHERE </a:t>
                      </a:r>
                      <a:r>
                        <a:rPr lang="en-IN" sz="1400" dirty="0" err="1">
                          <a:effectLst/>
                        </a:rPr>
                        <a:t>CustomerName</a:t>
                      </a:r>
                      <a:r>
                        <a:rPr lang="en-IN" sz="1400" dirty="0">
                          <a:effectLst/>
                        </a:rPr>
                        <a:t> LIKE ‘%z’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tc>
                  <a:txBody>
                    <a:bodyPr/>
                    <a:lstStyle/>
                    <a:p>
                      <a:pPr algn="ctr">
                        <a:lnSpc>
                          <a:spcPct val="107000"/>
                        </a:lnSpc>
                        <a:spcAft>
                          <a:spcPts val="800"/>
                        </a:spcAft>
                      </a:pPr>
                      <a:r>
                        <a:rPr lang="en-IN" sz="1400">
                          <a:effectLst/>
                        </a:rPr>
                        <a:t>Finds any values that end with “z”</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extLst>
                  <a:ext uri="{0D108BD9-81ED-4DB2-BD59-A6C34878D82A}">
                    <a16:rowId xmlns:a16="http://schemas.microsoft.com/office/drawing/2014/main" val="552767901"/>
                  </a:ext>
                </a:extLst>
              </a:tr>
              <a:tr h="665360">
                <a:tc>
                  <a:txBody>
                    <a:bodyPr/>
                    <a:lstStyle/>
                    <a:p>
                      <a:pPr algn="ctr">
                        <a:lnSpc>
                          <a:spcPct val="107000"/>
                        </a:lnSpc>
                        <a:spcAft>
                          <a:spcPts val="800"/>
                        </a:spcAft>
                      </a:pPr>
                      <a:r>
                        <a:rPr lang="en-IN" sz="1400" dirty="0">
                          <a:effectLst/>
                        </a:rPr>
                        <a:t>WHERE </a:t>
                      </a:r>
                      <a:r>
                        <a:rPr lang="en-IN" sz="1400" dirty="0" err="1">
                          <a:effectLst/>
                        </a:rPr>
                        <a:t>CustomerName</a:t>
                      </a:r>
                      <a:r>
                        <a:rPr lang="en-IN" sz="1400" dirty="0">
                          <a:effectLst/>
                        </a:rPr>
                        <a:t> LIKE ‘%and%’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tc>
                  <a:txBody>
                    <a:bodyPr/>
                    <a:lstStyle/>
                    <a:p>
                      <a:pPr algn="ctr">
                        <a:lnSpc>
                          <a:spcPct val="107000"/>
                        </a:lnSpc>
                        <a:spcAft>
                          <a:spcPts val="800"/>
                        </a:spcAft>
                      </a:pPr>
                      <a:r>
                        <a:rPr lang="en-IN" sz="1400">
                          <a:effectLst/>
                        </a:rPr>
                        <a:t>Finds any values that have “and” in any position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307429769"/>
                  </a:ext>
                </a:extLst>
              </a:tr>
              <a:tr h="665360">
                <a:tc>
                  <a:txBody>
                    <a:bodyPr/>
                    <a:lstStyle/>
                    <a:p>
                      <a:pPr algn="ctr">
                        <a:lnSpc>
                          <a:spcPct val="107000"/>
                        </a:lnSpc>
                        <a:spcAft>
                          <a:spcPts val="800"/>
                        </a:spcAft>
                      </a:pPr>
                      <a:r>
                        <a:rPr lang="en-IN" sz="1400">
                          <a:effectLst/>
                        </a:rPr>
                        <a:t>WHERE CustomerName LIKE ‘_s%’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tc>
                  <a:txBody>
                    <a:bodyPr/>
                    <a:lstStyle/>
                    <a:p>
                      <a:pPr algn="ctr">
                        <a:lnSpc>
                          <a:spcPct val="107000"/>
                        </a:lnSpc>
                        <a:spcAft>
                          <a:spcPts val="800"/>
                        </a:spcAft>
                      </a:pPr>
                      <a:r>
                        <a:rPr lang="en-IN" sz="1400" dirty="0">
                          <a:effectLst/>
                        </a:rPr>
                        <a:t>Finds any values that have “s” in the second position.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extLst>
                  <a:ext uri="{0D108BD9-81ED-4DB2-BD59-A6C34878D82A}">
                    <a16:rowId xmlns:a16="http://schemas.microsoft.com/office/drawing/2014/main" val="1464015707"/>
                  </a:ext>
                </a:extLst>
              </a:tr>
              <a:tr h="665360">
                <a:tc>
                  <a:txBody>
                    <a:bodyPr/>
                    <a:lstStyle/>
                    <a:p>
                      <a:pPr algn="ctr">
                        <a:lnSpc>
                          <a:spcPct val="107000"/>
                        </a:lnSpc>
                        <a:spcAft>
                          <a:spcPts val="800"/>
                        </a:spcAft>
                      </a:pPr>
                      <a:r>
                        <a:rPr lang="en-IN" sz="1400">
                          <a:effectLst/>
                        </a:rPr>
                        <a:t>WHERE CustomerName LIKE ‘d_%_%’</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tc>
                  <a:txBody>
                    <a:bodyPr/>
                    <a:lstStyle/>
                    <a:p>
                      <a:pPr algn="ctr">
                        <a:lnSpc>
                          <a:spcPct val="107000"/>
                        </a:lnSpc>
                        <a:spcAft>
                          <a:spcPts val="800"/>
                        </a:spcAft>
                      </a:pPr>
                      <a:r>
                        <a:rPr lang="en-IN" sz="1400" dirty="0">
                          <a:effectLst/>
                        </a:rPr>
                        <a:t>Finds any values that start with “d” and are at least 3 characters in length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extLst>
                  <a:ext uri="{0D108BD9-81ED-4DB2-BD59-A6C34878D82A}">
                    <a16:rowId xmlns:a16="http://schemas.microsoft.com/office/drawing/2014/main" val="3590113460"/>
                  </a:ext>
                </a:extLst>
              </a:tr>
              <a:tr h="665360">
                <a:tc>
                  <a:txBody>
                    <a:bodyPr/>
                    <a:lstStyle/>
                    <a:p>
                      <a:pPr algn="ctr">
                        <a:lnSpc>
                          <a:spcPct val="107000"/>
                        </a:lnSpc>
                        <a:spcAft>
                          <a:spcPts val="800"/>
                        </a:spcAft>
                      </a:pPr>
                      <a:r>
                        <a:rPr lang="en-IN" sz="1400">
                          <a:effectLst/>
                        </a:rPr>
                        <a:t>WHERE ContactName LIKE ‘j%l’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tc>
                  <a:txBody>
                    <a:bodyPr/>
                    <a:lstStyle/>
                    <a:p>
                      <a:pPr algn="ctr">
                        <a:lnSpc>
                          <a:spcPct val="107000"/>
                        </a:lnSpc>
                        <a:spcAft>
                          <a:spcPts val="800"/>
                        </a:spcAft>
                      </a:pPr>
                      <a:r>
                        <a:rPr lang="en-IN" sz="1400" dirty="0">
                          <a:effectLst/>
                        </a:rPr>
                        <a:t>Finds any values that start with “j” and ends with “l”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00" marR="9525" marT="9525" marB="9525" anchor="ctr"/>
                </a:tc>
                <a:extLst>
                  <a:ext uri="{0D108BD9-81ED-4DB2-BD59-A6C34878D82A}">
                    <a16:rowId xmlns:a16="http://schemas.microsoft.com/office/drawing/2014/main" val="2218301637"/>
                  </a:ext>
                </a:extLst>
              </a:tr>
            </a:tbl>
          </a:graphicData>
        </a:graphic>
      </p:graphicFrame>
    </p:spTree>
    <p:extLst>
      <p:ext uri="{BB962C8B-B14F-4D97-AF65-F5344CB8AC3E}">
        <p14:creationId xmlns:p14="http://schemas.microsoft.com/office/powerpoint/2010/main" val="1817438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2B11C7C8-D9DE-4CB2-A531-CA73E26B69CF}"/>
              </a:ext>
            </a:extLst>
          </p:cNvPr>
          <p:cNvPicPr>
            <a:picLocks noChangeAspect="1"/>
          </p:cNvPicPr>
          <p:nvPr/>
        </p:nvPicPr>
        <p:blipFill>
          <a:blip r:embed="rId2"/>
          <a:stretch>
            <a:fillRect/>
          </a:stretch>
        </p:blipFill>
        <p:spPr>
          <a:xfrm>
            <a:off x="640659" y="1571624"/>
            <a:ext cx="8571060" cy="2722079"/>
          </a:xfrm>
          <a:prstGeom prst="rect">
            <a:avLst/>
          </a:prstGeom>
        </p:spPr>
      </p:pic>
      <p:graphicFrame>
        <p:nvGraphicFramePr>
          <p:cNvPr id="6" name="Table 5">
            <a:extLst>
              <a:ext uri="{FF2B5EF4-FFF2-40B4-BE49-F238E27FC236}">
                <a16:creationId xmlns:a16="http://schemas.microsoft.com/office/drawing/2014/main" id="{BEE245E1-E524-4C42-9158-77C3B64CC8E9}"/>
              </a:ext>
            </a:extLst>
          </p:cNvPr>
          <p:cNvGraphicFramePr>
            <a:graphicFrameLocks noGrp="1"/>
          </p:cNvGraphicFramePr>
          <p:nvPr>
            <p:extLst>
              <p:ext uri="{D42A27DB-BD31-4B8C-83A1-F6EECF244321}">
                <p14:modId xmlns:p14="http://schemas.microsoft.com/office/powerpoint/2010/main" val="358157667"/>
              </p:ext>
            </p:extLst>
          </p:nvPr>
        </p:nvGraphicFramePr>
        <p:xfrm>
          <a:off x="1101090" y="4862557"/>
          <a:ext cx="6065520" cy="847636"/>
        </p:xfrm>
        <a:graphic>
          <a:graphicData uri="http://schemas.openxmlformats.org/drawingml/2006/table">
            <a:tbl>
              <a:tblPr firstRow="1" firstCol="1" bandRow="1">
                <a:tableStyleId>{5C22544A-7EE6-4342-B048-85BDC9FD1C3A}</a:tableStyleId>
              </a:tblPr>
              <a:tblGrid>
                <a:gridCol w="292735">
                  <a:extLst>
                    <a:ext uri="{9D8B030D-6E8A-4147-A177-3AD203B41FA5}">
                      <a16:colId xmlns:a16="http://schemas.microsoft.com/office/drawing/2014/main" val="1171624419"/>
                    </a:ext>
                  </a:extLst>
                </a:gridCol>
                <a:gridCol w="5772785">
                  <a:extLst>
                    <a:ext uri="{9D8B030D-6E8A-4147-A177-3AD203B41FA5}">
                      <a16:colId xmlns:a16="http://schemas.microsoft.com/office/drawing/2014/main" val="1941298542"/>
                    </a:ext>
                  </a:extLst>
                </a:gridCol>
              </a:tblGrid>
              <a:tr h="847636">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 FROM Infostudents</a:t>
                      </a:r>
                    </a:p>
                    <a:p>
                      <a:pPr algn="ctr">
                        <a:lnSpc>
                          <a:spcPct val="107000"/>
                        </a:lnSpc>
                        <a:spcAft>
                          <a:spcPts val="800"/>
                        </a:spcAft>
                      </a:pPr>
                      <a:r>
                        <a:rPr lang="en-IN" sz="2000" dirty="0">
                          <a:effectLst/>
                        </a:rPr>
                        <a:t>WHERE Country IN ('Algeria', 'India', 'Brazil');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32798668"/>
                  </a:ext>
                </a:extLst>
              </a:tr>
            </a:tbl>
          </a:graphicData>
        </a:graphic>
      </p:graphicFrame>
    </p:spTree>
    <p:extLst>
      <p:ext uri="{BB962C8B-B14F-4D97-AF65-F5344CB8AC3E}">
        <p14:creationId xmlns:p14="http://schemas.microsoft.com/office/powerpoint/2010/main" val="1025387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ED47B607-F68A-4386-8DCE-C984B4DDEC51}"/>
              </a:ext>
            </a:extLst>
          </p:cNvPr>
          <p:cNvPicPr>
            <a:picLocks noChangeAspect="1"/>
          </p:cNvPicPr>
          <p:nvPr/>
        </p:nvPicPr>
        <p:blipFill>
          <a:blip r:embed="rId2"/>
          <a:stretch>
            <a:fillRect/>
          </a:stretch>
        </p:blipFill>
        <p:spPr>
          <a:xfrm>
            <a:off x="583096" y="1395502"/>
            <a:ext cx="7002738" cy="2686168"/>
          </a:xfrm>
          <a:prstGeom prst="rect">
            <a:avLst/>
          </a:prstGeom>
        </p:spPr>
      </p:pic>
      <p:graphicFrame>
        <p:nvGraphicFramePr>
          <p:cNvPr id="8" name="Table 7">
            <a:extLst>
              <a:ext uri="{FF2B5EF4-FFF2-40B4-BE49-F238E27FC236}">
                <a16:creationId xmlns:a16="http://schemas.microsoft.com/office/drawing/2014/main" id="{BFF963D5-2104-43D4-9796-3D49162003E3}"/>
              </a:ext>
            </a:extLst>
          </p:cNvPr>
          <p:cNvGraphicFramePr>
            <a:graphicFrameLocks noGrp="1"/>
          </p:cNvGraphicFramePr>
          <p:nvPr>
            <p:extLst>
              <p:ext uri="{D42A27DB-BD31-4B8C-83A1-F6EECF244321}">
                <p14:modId xmlns:p14="http://schemas.microsoft.com/office/powerpoint/2010/main" val="3974245821"/>
              </p:ext>
            </p:extLst>
          </p:nvPr>
        </p:nvGraphicFramePr>
        <p:xfrm>
          <a:off x="583096" y="4509224"/>
          <a:ext cx="10651434" cy="1594866"/>
        </p:xfrm>
        <a:graphic>
          <a:graphicData uri="http://schemas.openxmlformats.org/drawingml/2006/table">
            <a:tbl>
              <a:tblPr firstRow="1" firstCol="1" bandRow="1">
                <a:tableStyleId>{5C22544A-7EE6-4342-B048-85BDC9FD1C3A}</a:tableStyleId>
              </a:tblPr>
              <a:tblGrid>
                <a:gridCol w="318052">
                  <a:extLst>
                    <a:ext uri="{9D8B030D-6E8A-4147-A177-3AD203B41FA5}">
                      <a16:colId xmlns:a16="http://schemas.microsoft.com/office/drawing/2014/main" val="1194298584"/>
                    </a:ext>
                  </a:extLst>
                </a:gridCol>
                <a:gridCol w="10333382">
                  <a:extLst>
                    <a:ext uri="{9D8B030D-6E8A-4147-A177-3AD203B41FA5}">
                      <a16:colId xmlns:a16="http://schemas.microsoft.com/office/drawing/2014/main" val="1490049011"/>
                    </a:ext>
                  </a:extLst>
                </a:gridCol>
              </a:tblGrid>
              <a:tr h="704415">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a:t>
                      </a:r>
                      <a:r>
                        <a:rPr lang="en-IN" sz="2000" dirty="0" err="1">
                          <a:effectLst/>
                        </a:rPr>
                        <a:t>StudentName</a:t>
                      </a:r>
                      <a:endParaRPr lang="en-IN" sz="2000" dirty="0">
                        <a:effectLst/>
                      </a:endParaRPr>
                    </a:p>
                    <a:p>
                      <a:pPr algn="ctr">
                        <a:lnSpc>
                          <a:spcPct val="107000"/>
                        </a:lnSpc>
                        <a:spcAft>
                          <a:spcPts val="800"/>
                        </a:spcAft>
                      </a:pPr>
                      <a:r>
                        <a:rPr lang="en-IN" sz="2000" dirty="0">
                          <a:effectLst/>
                        </a:rPr>
                        <a:t>FROM Infostudents</a:t>
                      </a:r>
                    </a:p>
                    <a:p>
                      <a:pPr algn="ctr">
                        <a:lnSpc>
                          <a:spcPct val="107000"/>
                        </a:lnSpc>
                        <a:spcAft>
                          <a:spcPts val="800"/>
                        </a:spcAft>
                      </a:pPr>
                      <a:r>
                        <a:rPr lang="en-IN" sz="2000" dirty="0">
                          <a:effectLst/>
                        </a:rPr>
                        <a:t>WHERE EXISTS (SELECT </a:t>
                      </a:r>
                      <a:r>
                        <a:rPr lang="en-IN" sz="2000" dirty="0" err="1">
                          <a:effectLst/>
                        </a:rPr>
                        <a:t>ParentName</a:t>
                      </a:r>
                      <a:r>
                        <a:rPr lang="en-IN" sz="2000" dirty="0">
                          <a:effectLst/>
                        </a:rPr>
                        <a:t> FROM Infostudents WHERE </a:t>
                      </a:r>
                      <a:r>
                        <a:rPr lang="en-IN" sz="2000" dirty="0" err="1">
                          <a:effectLst/>
                        </a:rPr>
                        <a:t>StudentId</a:t>
                      </a:r>
                      <a:r>
                        <a:rPr lang="en-IN" sz="2000" dirty="0">
                          <a:effectLst/>
                        </a:rPr>
                        <a:t> = 05 AND </a:t>
                      </a:r>
                    </a:p>
                    <a:p>
                      <a:pPr algn="ctr">
                        <a:lnSpc>
                          <a:spcPct val="107000"/>
                        </a:lnSpc>
                        <a:spcAft>
                          <a:spcPts val="800"/>
                        </a:spcAft>
                      </a:pPr>
                      <a:r>
                        <a:rPr lang="en-IN" sz="2000" dirty="0">
                          <a:effectLst/>
                        </a:rPr>
                        <a:t>Price &lt; 25000);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51568218"/>
                  </a:ext>
                </a:extLst>
              </a:tr>
            </a:tbl>
          </a:graphicData>
        </a:graphic>
      </p:graphicFrame>
    </p:spTree>
    <p:extLst>
      <p:ext uri="{BB962C8B-B14F-4D97-AF65-F5344CB8AC3E}">
        <p14:creationId xmlns:p14="http://schemas.microsoft.com/office/powerpoint/2010/main" val="464171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B34D8835-3541-4980-B14D-3B2BE255FF59}"/>
              </a:ext>
            </a:extLst>
          </p:cNvPr>
          <p:cNvPicPr>
            <a:picLocks noChangeAspect="1"/>
          </p:cNvPicPr>
          <p:nvPr/>
        </p:nvPicPr>
        <p:blipFill>
          <a:blip r:embed="rId2"/>
          <a:stretch>
            <a:fillRect/>
          </a:stretch>
        </p:blipFill>
        <p:spPr>
          <a:xfrm>
            <a:off x="809831" y="1484242"/>
            <a:ext cx="8360673" cy="2650435"/>
          </a:xfrm>
          <a:prstGeom prst="rect">
            <a:avLst/>
          </a:prstGeom>
        </p:spPr>
      </p:pic>
      <p:graphicFrame>
        <p:nvGraphicFramePr>
          <p:cNvPr id="8" name="Table 7">
            <a:extLst>
              <a:ext uri="{FF2B5EF4-FFF2-40B4-BE49-F238E27FC236}">
                <a16:creationId xmlns:a16="http://schemas.microsoft.com/office/drawing/2014/main" id="{7B3E3A70-B83C-4752-BD8C-7FEEABA94540}"/>
              </a:ext>
            </a:extLst>
          </p:cNvPr>
          <p:cNvGraphicFramePr>
            <a:graphicFrameLocks noGrp="1"/>
          </p:cNvGraphicFramePr>
          <p:nvPr>
            <p:extLst>
              <p:ext uri="{D42A27DB-BD31-4B8C-83A1-F6EECF244321}">
                <p14:modId xmlns:p14="http://schemas.microsoft.com/office/powerpoint/2010/main" val="2784672751"/>
              </p:ext>
            </p:extLst>
          </p:nvPr>
        </p:nvGraphicFramePr>
        <p:xfrm>
          <a:off x="838200" y="4664764"/>
          <a:ext cx="10515600" cy="1258957"/>
        </p:xfrm>
        <a:graphic>
          <a:graphicData uri="http://schemas.openxmlformats.org/drawingml/2006/table">
            <a:tbl>
              <a:tblPr firstRow="1" firstCol="1" bandRow="1">
                <a:tableStyleId>{5C22544A-7EE6-4342-B048-85BDC9FD1C3A}</a:tableStyleId>
              </a:tblPr>
              <a:tblGrid>
                <a:gridCol w="341971">
                  <a:extLst>
                    <a:ext uri="{9D8B030D-6E8A-4147-A177-3AD203B41FA5}">
                      <a16:colId xmlns:a16="http://schemas.microsoft.com/office/drawing/2014/main" val="1705035165"/>
                    </a:ext>
                  </a:extLst>
                </a:gridCol>
                <a:gridCol w="10173629">
                  <a:extLst>
                    <a:ext uri="{9D8B030D-6E8A-4147-A177-3AD203B41FA5}">
                      <a16:colId xmlns:a16="http://schemas.microsoft.com/office/drawing/2014/main" val="1596450439"/>
                    </a:ext>
                  </a:extLst>
                </a:gridCol>
              </a:tblGrid>
              <a:tr h="1258957">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a:t>
                      </a:r>
                      <a:r>
                        <a:rPr lang="en-IN" sz="2000" dirty="0" err="1">
                          <a:effectLst/>
                        </a:rPr>
                        <a:t>StudentName</a:t>
                      </a:r>
                      <a:endParaRPr lang="en-IN" sz="2000" dirty="0">
                        <a:effectLst/>
                      </a:endParaRPr>
                    </a:p>
                    <a:p>
                      <a:pPr algn="ctr">
                        <a:lnSpc>
                          <a:spcPct val="107000"/>
                        </a:lnSpc>
                        <a:spcAft>
                          <a:spcPts val="800"/>
                        </a:spcAft>
                      </a:pPr>
                      <a:r>
                        <a:rPr lang="en-IN" sz="2000" dirty="0">
                          <a:effectLst/>
                        </a:rPr>
                        <a:t>FROM Infostudents</a:t>
                      </a:r>
                    </a:p>
                    <a:p>
                      <a:pPr algn="ctr">
                        <a:lnSpc>
                          <a:spcPct val="107000"/>
                        </a:lnSpc>
                        <a:spcAft>
                          <a:spcPts val="800"/>
                        </a:spcAft>
                      </a:pPr>
                      <a:r>
                        <a:rPr lang="en-IN" sz="2000" dirty="0">
                          <a:effectLst/>
                        </a:rPr>
                        <a:t>WHERE </a:t>
                      </a:r>
                      <a:r>
                        <a:rPr lang="en-IN" sz="2000" dirty="0" err="1">
                          <a:effectLst/>
                        </a:rPr>
                        <a:t>StudentID</a:t>
                      </a:r>
                      <a:r>
                        <a:rPr lang="en-IN" sz="2000" dirty="0">
                          <a:effectLst/>
                        </a:rPr>
                        <a:t> = ALL (SELECT </a:t>
                      </a:r>
                      <a:r>
                        <a:rPr lang="en-IN" sz="2000" dirty="0" err="1">
                          <a:effectLst/>
                        </a:rPr>
                        <a:t>StudentID</a:t>
                      </a:r>
                      <a:r>
                        <a:rPr lang="en-IN" sz="2000" dirty="0">
                          <a:effectLst/>
                        </a:rPr>
                        <a:t> FROM Infostudents WHERE Fees &gt; 20000);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81203656"/>
                  </a:ext>
                </a:extLst>
              </a:tr>
            </a:tbl>
          </a:graphicData>
        </a:graphic>
      </p:graphicFrame>
    </p:spTree>
    <p:extLst>
      <p:ext uri="{BB962C8B-B14F-4D97-AF65-F5344CB8AC3E}">
        <p14:creationId xmlns:p14="http://schemas.microsoft.com/office/powerpoint/2010/main" val="4083592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rPr>
              <a:t>Data Manipulation (DML) Commands</a:t>
            </a:r>
            <a:endParaRPr lang="en-IN" b="1"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6E50B91-799B-46B3-AB56-3878C2A6B2EE}"/>
              </a:ext>
            </a:extLst>
          </p:cNvPr>
          <p:cNvPicPr>
            <a:picLocks noChangeAspect="1"/>
          </p:cNvPicPr>
          <p:nvPr/>
        </p:nvPicPr>
        <p:blipFill>
          <a:blip r:embed="rId2"/>
          <a:stretch>
            <a:fillRect/>
          </a:stretch>
        </p:blipFill>
        <p:spPr>
          <a:xfrm>
            <a:off x="803025" y="1510748"/>
            <a:ext cx="8438036" cy="2626829"/>
          </a:xfrm>
          <a:prstGeom prst="rect">
            <a:avLst/>
          </a:prstGeom>
        </p:spPr>
      </p:pic>
      <p:graphicFrame>
        <p:nvGraphicFramePr>
          <p:cNvPr id="8" name="Table 7">
            <a:extLst>
              <a:ext uri="{FF2B5EF4-FFF2-40B4-BE49-F238E27FC236}">
                <a16:creationId xmlns:a16="http://schemas.microsoft.com/office/drawing/2014/main" id="{220C11E6-D3D6-4D15-BED3-1E327CE33191}"/>
              </a:ext>
            </a:extLst>
          </p:cNvPr>
          <p:cNvGraphicFramePr>
            <a:graphicFrameLocks noGrp="1"/>
          </p:cNvGraphicFramePr>
          <p:nvPr>
            <p:extLst>
              <p:ext uri="{D42A27DB-BD31-4B8C-83A1-F6EECF244321}">
                <p14:modId xmlns:p14="http://schemas.microsoft.com/office/powerpoint/2010/main" val="1122181565"/>
              </p:ext>
            </p:extLst>
          </p:nvPr>
        </p:nvGraphicFramePr>
        <p:xfrm>
          <a:off x="803025" y="4564337"/>
          <a:ext cx="10143271" cy="1617388"/>
        </p:xfrm>
        <a:graphic>
          <a:graphicData uri="http://schemas.openxmlformats.org/drawingml/2006/table">
            <a:tbl>
              <a:tblPr firstRow="1" firstCol="1" bandRow="1">
                <a:tableStyleId>{5C22544A-7EE6-4342-B048-85BDC9FD1C3A}</a:tableStyleId>
              </a:tblPr>
              <a:tblGrid>
                <a:gridCol w="403677">
                  <a:extLst>
                    <a:ext uri="{9D8B030D-6E8A-4147-A177-3AD203B41FA5}">
                      <a16:colId xmlns:a16="http://schemas.microsoft.com/office/drawing/2014/main" val="1204828269"/>
                    </a:ext>
                  </a:extLst>
                </a:gridCol>
                <a:gridCol w="9739594">
                  <a:extLst>
                    <a:ext uri="{9D8B030D-6E8A-4147-A177-3AD203B41FA5}">
                      <a16:colId xmlns:a16="http://schemas.microsoft.com/office/drawing/2014/main" val="944388117"/>
                    </a:ext>
                  </a:extLst>
                </a:gridCol>
              </a:tblGrid>
              <a:tr h="1617388">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a:t>
                      </a:r>
                      <a:r>
                        <a:rPr lang="en-IN" sz="2000" dirty="0" err="1">
                          <a:effectLst/>
                        </a:rPr>
                        <a:t>StudentName</a:t>
                      </a:r>
                      <a:endParaRPr lang="en-IN" sz="2000" dirty="0">
                        <a:effectLst/>
                      </a:endParaRPr>
                    </a:p>
                    <a:p>
                      <a:pPr algn="ctr">
                        <a:lnSpc>
                          <a:spcPct val="107000"/>
                        </a:lnSpc>
                        <a:spcAft>
                          <a:spcPts val="800"/>
                        </a:spcAft>
                      </a:pPr>
                      <a:r>
                        <a:rPr lang="en-IN" sz="2000" dirty="0">
                          <a:effectLst/>
                        </a:rPr>
                        <a:t>FROM Infostudents</a:t>
                      </a:r>
                    </a:p>
                    <a:p>
                      <a:pPr algn="ctr">
                        <a:lnSpc>
                          <a:spcPct val="107000"/>
                        </a:lnSpc>
                        <a:spcAft>
                          <a:spcPts val="800"/>
                        </a:spcAft>
                      </a:pPr>
                      <a:r>
                        <a:rPr lang="en-IN" sz="2000" dirty="0">
                          <a:effectLst/>
                        </a:rPr>
                        <a:t>WHERE </a:t>
                      </a:r>
                      <a:r>
                        <a:rPr lang="en-IN" sz="2000" dirty="0" err="1">
                          <a:effectLst/>
                        </a:rPr>
                        <a:t>StudentID</a:t>
                      </a:r>
                      <a:r>
                        <a:rPr lang="en-IN" sz="2000" dirty="0">
                          <a:effectLst/>
                        </a:rPr>
                        <a:t> = ANY (SELECT </a:t>
                      </a:r>
                      <a:r>
                        <a:rPr lang="en-IN" sz="2000" dirty="0" err="1">
                          <a:effectLst/>
                        </a:rPr>
                        <a:t>SttudentID</a:t>
                      </a:r>
                      <a:r>
                        <a:rPr lang="en-IN" sz="2000" dirty="0">
                          <a:effectLst/>
                        </a:rPr>
                        <a:t> FROM Infostudents WHERE Fees BETWEEN 22000 AND 23000);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00403919"/>
                  </a:ext>
                </a:extLst>
              </a:tr>
            </a:tbl>
          </a:graphicData>
        </a:graphic>
      </p:graphicFrame>
    </p:spTree>
    <p:extLst>
      <p:ext uri="{BB962C8B-B14F-4D97-AF65-F5344CB8AC3E}">
        <p14:creationId xmlns:p14="http://schemas.microsoft.com/office/powerpoint/2010/main" val="241246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B33AE2-DA15-4B50-8F1E-E02044EAC24B}"/>
              </a:ext>
            </a:extLst>
          </p:cNvPr>
          <p:cNvSpPr>
            <a:spLocks noGrp="1"/>
          </p:cNvSpPr>
          <p:nvPr>
            <p:ph type="body" sz="quarter" idx="13"/>
          </p:nvPr>
        </p:nvSpPr>
        <p:spPr/>
        <p:txBody>
          <a:bodyPr>
            <a:normAutofit fontScale="92500" lnSpcReduction="10000"/>
          </a:bodyPr>
          <a:lstStyle/>
          <a:p>
            <a:r>
              <a:rPr lang="en-IN" dirty="0"/>
              <a:t>MYSQL</a:t>
            </a:r>
          </a:p>
        </p:txBody>
      </p:sp>
      <p:sp>
        <p:nvSpPr>
          <p:cNvPr id="7" name="Text Placeholder 6">
            <a:extLst>
              <a:ext uri="{FF2B5EF4-FFF2-40B4-BE49-F238E27FC236}">
                <a16:creationId xmlns:a16="http://schemas.microsoft.com/office/drawing/2014/main" id="{55128D20-99D1-4D01-A860-BFC9DEE2B35D}"/>
              </a:ext>
            </a:extLst>
          </p:cNvPr>
          <p:cNvSpPr>
            <a:spLocks noGrp="1"/>
          </p:cNvSpPr>
          <p:nvPr>
            <p:ph type="body" sz="quarter" idx="14"/>
          </p:nvPr>
        </p:nvSpPr>
        <p:spPr>
          <a:xfrm>
            <a:off x="483394" y="785813"/>
            <a:ext cx="8039100" cy="409576"/>
          </a:xfrm>
        </p:spPr>
        <p:txBody>
          <a:bodyPr/>
          <a:lstStyle/>
          <a:p>
            <a:r>
              <a:rPr lang="en-IN" dirty="0"/>
              <a:t>Features of MySQL</a:t>
            </a:r>
          </a:p>
        </p:txBody>
      </p:sp>
      <p:pic>
        <p:nvPicPr>
          <p:cNvPr id="10" name="Picture 9" descr="Features Of MySQL - What Is MySQL? - Edureka">
            <a:extLst>
              <a:ext uri="{FF2B5EF4-FFF2-40B4-BE49-F238E27FC236}">
                <a16:creationId xmlns:a16="http://schemas.microsoft.com/office/drawing/2014/main" id="{B8CB3D97-D41E-4813-B2D4-9D75343DC8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26" y="1553912"/>
            <a:ext cx="7649791" cy="4518275"/>
          </a:xfrm>
          <a:prstGeom prst="rect">
            <a:avLst/>
          </a:prstGeom>
          <a:noFill/>
          <a:ln>
            <a:noFill/>
          </a:ln>
        </p:spPr>
      </p:pic>
    </p:spTree>
    <p:extLst>
      <p:ext uri="{BB962C8B-B14F-4D97-AF65-F5344CB8AC3E}">
        <p14:creationId xmlns:p14="http://schemas.microsoft.com/office/powerpoint/2010/main" val="3272978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112726-48EE-4276-9823-1622A557DFC4}"/>
              </a:ext>
            </a:extLst>
          </p:cNvPr>
          <p:cNvSpPr>
            <a:spLocks noGrp="1"/>
          </p:cNvSpPr>
          <p:nvPr>
            <p:ph type="subTitle" idx="1"/>
          </p:nvPr>
        </p:nvSpPr>
        <p:spPr>
          <a:xfrm>
            <a:off x="636104" y="1497495"/>
            <a:ext cx="10760766" cy="4684229"/>
          </a:xfrm>
        </p:spPr>
        <p:txBody>
          <a:bodyPr/>
          <a:lstStyle/>
          <a:p>
            <a:pPr algn="l"/>
            <a:r>
              <a:rPr lang="en-US" b="0" i="0" dirty="0">
                <a:solidFill>
                  <a:srgbClr val="3A3A3A"/>
                </a:solidFill>
                <a:effectLst/>
                <a:latin typeface="Roboto"/>
              </a:rPr>
              <a:t>There are several types of database relationships. </a:t>
            </a:r>
          </a:p>
          <a:p>
            <a:pPr algn="l"/>
            <a:endParaRPr lang="en-US" b="0" i="0" dirty="0">
              <a:solidFill>
                <a:srgbClr val="3A3A3A"/>
              </a:solidFill>
              <a:effectLst/>
              <a:latin typeface="Roboto"/>
            </a:endParaRPr>
          </a:p>
          <a:p>
            <a:pPr algn="l">
              <a:buFont typeface="Arial" panose="020B0604020202020204" pitchFamily="34" charset="0"/>
              <a:buChar char="•"/>
            </a:pPr>
            <a:r>
              <a:rPr lang="en-US" b="0" i="0" dirty="0">
                <a:solidFill>
                  <a:srgbClr val="3A3A3A"/>
                </a:solidFill>
                <a:effectLst/>
                <a:latin typeface="Roboto"/>
              </a:rPr>
              <a:t>One to One Relationships</a:t>
            </a:r>
          </a:p>
          <a:p>
            <a:pPr algn="l">
              <a:buFont typeface="Arial" panose="020B0604020202020204" pitchFamily="34" charset="0"/>
              <a:buChar char="•"/>
            </a:pPr>
            <a:r>
              <a:rPr lang="en-US" b="0" i="0" dirty="0">
                <a:solidFill>
                  <a:srgbClr val="3A3A3A"/>
                </a:solidFill>
                <a:effectLst/>
                <a:latin typeface="Roboto"/>
              </a:rPr>
              <a:t>One to Many and Many to One Relationships</a:t>
            </a:r>
          </a:p>
          <a:p>
            <a:pPr algn="l">
              <a:buFont typeface="Arial" panose="020B0604020202020204" pitchFamily="34" charset="0"/>
              <a:buChar char="•"/>
            </a:pPr>
            <a:r>
              <a:rPr lang="en-US" b="0" i="0" dirty="0">
                <a:solidFill>
                  <a:srgbClr val="3A3A3A"/>
                </a:solidFill>
                <a:effectLst/>
                <a:latin typeface="Roboto"/>
              </a:rPr>
              <a:t>Many to Many Relationships</a:t>
            </a:r>
          </a:p>
          <a:p>
            <a:pPr algn="l"/>
            <a:endParaRPr lang="en-IN" dirty="0"/>
          </a:p>
          <a:p>
            <a:pPr algn="l"/>
            <a:r>
              <a:rPr lang="en-US" b="0" i="0" dirty="0">
                <a:solidFill>
                  <a:srgbClr val="3A3A3A"/>
                </a:solidFill>
                <a:effectLst/>
                <a:latin typeface="Roboto"/>
              </a:rPr>
              <a:t>When selecting data from multiple tables with relationships, we will be using the JOIN query. There are several types of JOIN’s.</a:t>
            </a:r>
            <a:endParaRPr lang="en-IN" dirty="0"/>
          </a:p>
        </p:txBody>
      </p:sp>
      <p:sp>
        <p:nvSpPr>
          <p:cNvPr id="4" name="Text Placeholder 3">
            <a:extLst>
              <a:ext uri="{FF2B5EF4-FFF2-40B4-BE49-F238E27FC236}">
                <a16:creationId xmlns:a16="http://schemas.microsoft.com/office/drawing/2014/main" id="{6FD020D1-0B01-418E-85DD-DACCD3675C0E}"/>
              </a:ext>
            </a:extLst>
          </p:cNvPr>
          <p:cNvSpPr>
            <a:spLocks noGrp="1"/>
          </p:cNvSpPr>
          <p:nvPr>
            <p:ph type="body" sz="quarter" idx="13"/>
          </p:nvPr>
        </p:nvSpPr>
        <p:spPr/>
        <p:txBody>
          <a:bodyPr>
            <a:normAutofit fontScale="92500" lnSpcReduction="10000"/>
          </a:bodyPr>
          <a:lstStyle/>
          <a:p>
            <a:endParaRPr lang="en-IN"/>
          </a:p>
        </p:txBody>
      </p:sp>
      <p:sp>
        <p:nvSpPr>
          <p:cNvPr id="5" name="Text Placeholder 4">
            <a:extLst>
              <a:ext uri="{FF2B5EF4-FFF2-40B4-BE49-F238E27FC236}">
                <a16:creationId xmlns:a16="http://schemas.microsoft.com/office/drawing/2014/main" id="{6D446366-BDDF-458B-951F-107CE1EDC151}"/>
              </a:ext>
            </a:extLst>
          </p:cNvPr>
          <p:cNvSpPr>
            <a:spLocks noGrp="1"/>
          </p:cNvSpPr>
          <p:nvPr>
            <p:ph type="body" sz="quarter" idx="14"/>
          </p:nvPr>
        </p:nvSpPr>
        <p:spPr/>
        <p:txBody>
          <a:bodyPr/>
          <a:lstStyle/>
          <a:p>
            <a:r>
              <a:rPr lang="en-IN" dirty="0"/>
              <a:t>Database Relationships</a:t>
            </a:r>
          </a:p>
        </p:txBody>
      </p:sp>
    </p:spTree>
    <p:extLst>
      <p:ext uri="{BB962C8B-B14F-4D97-AF65-F5344CB8AC3E}">
        <p14:creationId xmlns:p14="http://schemas.microsoft.com/office/powerpoint/2010/main" val="209095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16EE0A-D79C-4D1A-9349-885794E73FB4}"/>
              </a:ext>
            </a:extLst>
          </p:cNvPr>
          <p:cNvSpPr>
            <a:spLocks noGrp="1"/>
          </p:cNvSpPr>
          <p:nvPr>
            <p:ph type="body" sz="quarter" idx="13"/>
          </p:nvPr>
        </p:nvSpPr>
        <p:spPr/>
        <p:txBody>
          <a:bodyPr>
            <a:normAutofit fontScale="92500" lnSpcReduction="10000"/>
          </a:bodyPr>
          <a:lstStyle/>
          <a:p>
            <a:endParaRPr lang="en-IN"/>
          </a:p>
        </p:txBody>
      </p:sp>
      <p:sp>
        <p:nvSpPr>
          <p:cNvPr id="5" name="Text Placeholder 4">
            <a:extLst>
              <a:ext uri="{FF2B5EF4-FFF2-40B4-BE49-F238E27FC236}">
                <a16:creationId xmlns:a16="http://schemas.microsoft.com/office/drawing/2014/main" id="{88F02ADB-5422-4C32-B725-E0DEA34EA912}"/>
              </a:ext>
            </a:extLst>
          </p:cNvPr>
          <p:cNvSpPr>
            <a:spLocks noGrp="1"/>
          </p:cNvSpPr>
          <p:nvPr>
            <p:ph type="body" sz="quarter" idx="14"/>
          </p:nvPr>
        </p:nvSpPr>
        <p:spPr/>
        <p:txBody>
          <a:bodyPr/>
          <a:lstStyle/>
          <a:p>
            <a:r>
              <a:rPr lang="en-IN" dirty="0"/>
              <a:t>One to One </a:t>
            </a:r>
          </a:p>
        </p:txBody>
      </p:sp>
      <p:pic>
        <p:nvPicPr>
          <p:cNvPr id="7" name="Picture 6">
            <a:extLst>
              <a:ext uri="{FF2B5EF4-FFF2-40B4-BE49-F238E27FC236}">
                <a16:creationId xmlns:a16="http://schemas.microsoft.com/office/drawing/2014/main" id="{41975A31-8E91-4D93-A86B-598C9DB3B9BD}"/>
              </a:ext>
            </a:extLst>
          </p:cNvPr>
          <p:cNvPicPr>
            <a:picLocks noChangeAspect="1"/>
          </p:cNvPicPr>
          <p:nvPr/>
        </p:nvPicPr>
        <p:blipFill>
          <a:blip r:embed="rId2"/>
          <a:stretch>
            <a:fillRect/>
          </a:stretch>
        </p:blipFill>
        <p:spPr>
          <a:xfrm>
            <a:off x="7304640" y="2559946"/>
            <a:ext cx="3705225" cy="2162175"/>
          </a:xfrm>
          <a:prstGeom prst="rect">
            <a:avLst/>
          </a:prstGeom>
        </p:spPr>
      </p:pic>
      <p:pic>
        <p:nvPicPr>
          <p:cNvPr id="9" name="Picture 8">
            <a:extLst>
              <a:ext uri="{FF2B5EF4-FFF2-40B4-BE49-F238E27FC236}">
                <a16:creationId xmlns:a16="http://schemas.microsoft.com/office/drawing/2014/main" id="{19A3B702-3EBD-4D62-AFBC-68E56A639FE9}"/>
              </a:ext>
            </a:extLst>
          </p:cNvPr>
          <p:cNvPicPr>
            <a:picLocks noChangeAspect="1"/>
          </p:cNvPicPr>
          <p:nvPr/>
        </p:nvPicPr>
        <p:blipFill>
          <a:blip r:embed="rId3"/>
          <a:stretch>
            <a:fillRect/>
          </a:stretch>
        </p:blipFill>
        <p:spPr>
          <a:xfrm>
            <a:off x="571706" y="1603717"/>
            <a:ext cx="6306172" cy="4639541"/>
          </a:xfrm>
          <a:prstGeom prst="rect">
            <a:avLst/>
          </a:prstGeom>
        </p:spPr>
      </p:pic>
    </p:spTree>
    <p:extLst>
      <p:ext uri="{BB962C8B-B14F-4D97-AF65-F5344CB8AC3E}">
        <p14:creationId xmlns:p14="http://schemas.microsoft.com/office/powerpoint/2010/main" val="3093084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16EE0A-D79C-4D1A-9349-885794E73FB4}"/>
              </a:ext>
            </a:extLst>
          </p:cNvPr>
          <p:cNvSpPr>
            <a:spLocks noGrp="1"/>
          </p:cNvSpPr>
          <p:nvPr>
            <p:ph type="body" sz="quarter" idx="13"/>
          </p:nvPr>
        </p:nvSpPr>
        <p:spPr/>
        <p:txBody>
          <a:bodyPr>
            <a:normAutofit fontScale="92500" lnSpcReduction="10000"/>
          </a:bodyPr>
          <a:lstStyle/>
          <a:p>
            <a:endParaRPr lang="en-IN"/>
          </a:p>
        </p:txBody>
      </p:sp>
      <p:sp>
        <p:nvSpPr>
          <p:cNvPr id="5" name="Text Placeholder 4">
            <a:extLst>
              <a:ext uri="{FF2B5EF4-FFF2-40B4-BE49-F238E27FC236}">
                <a16:creationId xmlns:a16="http://schemas.microsoft.com/office/drawing/2014/main" id="{88F02ADB-5422-4C32-B725-E0DEA34EA912}"/>
              </a:ext>
            </a:extLst>
          </p:cNvPr>
          <p:cNvSpPr>
            <a:spLocks noGrp="1"/>
          </p:cNvSpPr>
          <p:nvPr>
            <p:ph type="body" sz="quarter" idx="14"/>
          </p:nvPr>
        </p:nvSpPr>
        <p:spPr/>
        <p:txBody>
          <a:bodyPr/>
          <a:lstStyle/>
          <a:p>
            <a:r>
              <a:rPr lang="en-IN" dirty="0"/>
              <a:t>One to Many and Many to One</a:t>
            </a:r>
          </a:p>
        </p:txBody>
      </p:sp>
      <p:pic>
        <p:nvPicPr>
          <p:cNvPr id="3" name="Picture 2">
            <a:extLst>
              <a:ext uri="{FF2B5EF4-FFF2-40B4-BE49-F238E27FC236}">
                <a16:creationId xmlns:a16="http://schemas.microsoft.com/office/drawing/2014/main" id="{7C522EAB-7864-4789-A773-6D7D3839F2AB}"/>
              </a:ext>
            </a:extLst>
          </p:cNvPr>
          <p:cNvPicPr>
            <a:picLocks noChangeAspect="1"/>
          </p:cNvPicPr>
          <p:nvPr/>
        </p:nvPicPr>
        <p:blipFill>
          <a:blip r:embed="rId2"/>
          <a:stretch>
            <a:fillRect/>
          </a:stretch>
        </p:blipFill>
        <p:spPr>
          <a:xfrm>
            <a:off x="564253" y="1465193"/>
            <a:ext cx="7958241" cy="4716531"/>
          </a:xfrm>
          <a:prstGeom prst="rect">
            <a:avLst/>
          </a:prstGeom>
        </p:spPr>
      </p:pic>
      <p:pic>
        <p:nvPicPr>
          <p:cNvPr id="8" name="Picture 7">
            <a:extLst>
              <a:ext uri="{FF2B5EF4-FFF2-40B4-BE49-F238E27FC236}">
                <a16:creationId xmlns:a16="http://schemas.microsoft.com/office/drawing/2014/main" id="{2FCB6222-47AC-4C3A-85DB-2D98EF1586A0}"/>
              </a:ext>
            </a:extLst>
          </p:cNvPr>
          <p:cNvPicPr>
            <a:picLocks noChangeAspect="1"/>
          </p:cNvPicPr>
          <p:nvPr/>
        </p:nvPicPr>
        <p:blipFill>
          <a:blip r:embed="rId3"/>
          <a:stretch>
            <a:fillRect/>
          </a:stretch>
        </p:blipFill>
        <p:spPr>
          <a:xfrm>
            <a:off x="8591550" y="2366962"/>
            <a:ext cx="3390900" cy="2124075"/>
          </a:xfrm>
          <a:prstGeom prst="rect">
            <a:avLst/>
          </a:prstGeom>
        </p:spPr>
      </p:pic>
    </p:spTree>
    <p:extLst>
      <p:ext uri="{BB962C8B-B14F-4D97-AF65-F5344CB8AC3E}">
        <p14:creationId xmlns:p14="http://schemas.microsoft.com/office/powerpoint/2010/main" val="38416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16EE0A-D79C-4D1A-9349-885794E73FB4}"/>
              </a:ext>
            </a:extLst>
          </p:cNvPr>
          <p:cNvSpPr>
            <a:spLocks noGrp="1"/>
          </p:cNvSpPr>
          <p:nvPr>
            <p:ph type="body" sz="quarter" idx="13"/>
          </p:nvPr>
        </p:nvSpPr>
        <p:spPr/>
        <p:txBody>
          <a:bodyPr>
            <a:normAutofit fontScale="92500" lnSpcReduction="10000"/>
          </a:bodyPr>
          <a:lstStyle/>
          <a:p>
            <a:endParaRPr lang="en-IN"/>
          </a:p>
        </p:txBody>
      </p:sp>
      <p:sp>
        <p:nvSpPr>
          <p:cNvPr id="5" name="Text Placeholder 4">
            <a:extLst>
              <a:ext uri="{FF2B5EF4-FFF2-40B4-BE49-F238E27FC236}">
                <a16:creationId xmlns:a16="http://schemas.microsoft.com/office/drawing/2014/main" id="{88F02ADB-5422-4C32-B725-E0DEA34EA912}"/>
              </a:ext>
            </a:extLst>
          </p:cNvPr>
          <p:cNvSpPr>
            <a:spLocks noGrp="1"/>
          </p:cNvSpPr>
          <p:nvPr>
            <p:ph type="body" sz="quarter" idx="14"/>
          </p:nvPr>
        </p:nvSpPr>
        <p:spPr/>
        <p:txBody>
          <a:bodyPr/>
          <a:lstStyle/>
          <a:p>
            <a:r>
              <a:rPr lang="en-IN" dirty="0"/>
              <a:t>Many to Many</a:t>
            </a:r>
          </a:p>
        </p:txBody>
      </p:sp>
      <p:pic>
        <p:nvPicPr>
          <p:cNvPr id="3" name="Picture 2">
            <a:extLst>
              <a:ext uri="{FF2B5EF4-FFF2-40B4-BE49-F238E27FC236}">
                <a16:creationId xmlns:a16="http://schemas.microsoft.com/office/drawing/2014/main" id="{B3E242F5-923C-486C-9013-9DE402242BC3}"/>
              </a:ext>
            </a:extLst>
          </p:cNvPr>
          <p:cNvPicPr>
            <a:picLocks noChangeAspect="1"/>
          </p:cNvPicPr>
          <p:nvPr/>
        </p:nvPicPr>
        <p:blipFill>
          <a:blip r:embed="rId2"/>
          <a:stretch>
            <a:fillRect/>
          </a:stretch>
        </p:blipFill>
        <p:spPr>
          <a:xfrm>
            <a:off x="604631" y="1243014"/>
            <a:ext cx="9533282" cy="5057775"/>
          </a:xfrm>
          <a:prstGeom prst="rect">
            <a:avLst/>
          </a:prstGeom>
        </p:spPr>
      </p:pic>
    </p:spTree>
    <p:extLst>
      <p:ext uri="{BB962C8B-B14F-4D97-AF65-F5344CB8AC3E}">
        <p14:creationId xmlns:p14="http://schemas.microsoft.com/office/powerpoint/2010/main" val="3893622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16EE0A-D79C-4D1A-9349-885794E73FB4}"/>
              </a:ext>
            </a:extLst>
          </p:cNvPr>
          <p:cNvSpPr>
            <a:spLocks noGrp="1"/>
          </p:cNvSpPr>
          <p:nvPr>
            <p:ph type="body" sz="quarter" idx="13"/>
          </p:nvPr>
        </p:nvSpPr>
        <p:spPr/>
        <p:txBody>
          <a:bodyPr>
            <a:normAutofit fontScale="92500" lnSpcReduction="10000"/>
          </a:bodyPr>
          <a:lstStyle/>
          <a:p>
            <a:endParaRPr lang="en-IN"/>
          </a:p>
        </p:txBody>
      </p:sp>
      <p:sp>
        <p:nvSpPr>
          <p:cNvPr id="5" name="Text Placeholder 4">
            <a:extLst>
              <a:ext uri="{FF2B5EF4-FFF2-40B4-BE49-F238E27FC236}">
                <a16:creationId xmlns:a16="http://schemas.microsoft.com/office/drawing/2014/main" id="{88F02ADB-5422-4C32-B725-E0DEA34EA912}"/>
              </a:ext>
            </a:extLst>
          </p:cNvPr>
          <p:cNvSpPr>
            <a:spLocks noGrp="1"/>
          </p:cNvSpPr>
          <p:nvPr>
            <p:ph type="body" sz="quarter" idx="14"/>
          </p:nvPr>
        </p:nvSpPr>
        <p:spPr/>
        <p:txBody>
          <a:bodyPr/>
          <a:lstStyle/>
          <a:p>
            <a:r>
              <a:rPr lang="en-IN" dirty="0"/>
              <a:t>Many to Many</a:t>
            </a:r>
          </a:p>
        </p:txBody>
      </p:sp>
      <p:sp>
        <p:nvSpPr>
          <p:cNvPr id="6" name="TextBox 5">
            <a:extLst>
              <a:ext uri="{FF2B5EF4-FFF2-40B4-BE49-F238E27FC236}">
                <a16:creationId xmlns:a16="http://schemas.microsoft.com/office/drawing/2014/main" id="{943E289D-6207-4A5C-91DF-099B4B9A10C8}"/>
              </a:ext>
            </a:extLst>
          </p:cNvPr>
          <p:cNvSpPr txBox="1"/>
          <p:nvPr/>
        </p:nvSpPr>
        <p:spPr>
          <a:xfrm>
            <a:off x="284922" y="1531489"/>
            <a:ext cx="6109252" cy="369332"/>
          </a:xfrm>
          <a:prstGeom prst="rect">
            <a:avLst/>
          </a:prstGeom>
          <a:noFill/>
        </p:spPr>
        <p:txBody>
          <a:bodyPr wrap="square">
            <a:spAutoFit/>
          </a:bodyPr>
          <a:lstStyle/>
          <a:p>
            <a:r>
              <a:rPr lang="en-US" b="0" i="0" dirty="0">
                <a:solidFill>
                  <a:srgbClr val="3A3A3A"/>
                </a:solidFill>
                <a:effectLst/>
                <a:latin typeface="Roboto"/>
              </a:rPr>
              <a:t>Here is a how we can visualize this kind of relationship:</a:t>
            </a:r>
            <a:endParaRPr lang="en-IN" dirty="0"/>
          </a:p>
        </p:txBody>
      </p:sp>
      <p:pic>
        <p:nvPicPr>
          <p:cNvPr id="8" name="Picture 7">
            <a:extLst>
              <a:ext uri="{FF2B5EF4-FFF2-40B4-BE49-F238E27FC236}">
                <a16:creationId xmlns:a16="http://schemas.microsoft.com/office/drawing/2014/main" id="{20C647ED-8E28-484D-9D49-1879752C395E}"/>
              </a:ext>
            </a:extLst>
          </p:cNvPr>
          <p:cNvPicPr>
            <a:picLocks noChangeAspect="1"/>
          </p:cNvPicPr>
          <p:nvPr/>
        </p:nvPicPr>
        <p:blipFill>
          <a:blip r:embed="rId2"/>
          <a:stretch>
            <a:fillRect/>
          </a:stretch>
        </p:blipFill>
        <p:spPr>
          <a:xfrm>
            <a:off x="928480" y="2685015"/>
            <a:ext cx="4216917" cy="2641496"/>
          </a:xfrm>
          <a:prstGeom prst="rect">
            <a:avLst/>
          </a:prstGeom>
        </p:spPr>
      </p:pic>
      <p:sp>
        <p:nvSpPr>
          <p:cNvPr id="10" name="TextBox 9">
            <a:extLst>
              <a:ext uri="{FF2B5EF4-FFF2-40B4-BE49-F238E27FC236}">
                <a16:creationId xmlns:a16="http://schemas.microsoft.com/office/drawing/2014/main" id="{06F8C66F-34CD-4864-B136-81EF93A6D711}"/>
              </a:ext>
            </a:extLst>
          </p:cNvPr>
          <p:cNvSpPr txBox="1"/>
          <p:nvPr/>
        </p:nvSpPr>
        <p:spPr>
          <a:xfrm>
            <a:off x="6235148" y="1392989"/>
            <a:ext cx="6109252" cy="646331"/>
          </a:xfrm>
          <a:prstGeom prst="rect">
            <a:avLst/>
          </a:prstGeom>
          <a:noFill/>
        </p:spPr>
        <p:txBody>
          <a:bodyPr wrap="square">
            <a:spAutoFit/>
          </a:bodyPr>
          <a:lstStyle/>
          <a:p>
            <a:r>
              <a:rPr lang="en-US" b="0" i="0" dirty="0">
                <a:solidFill>
                  <a:srgbClr val="3A3A3A"/>
                </a:solidFill>
                <a:effectLst/>
                <a:latin typeface="Roboto"/>
              </a:rPr>
              <a:t>If you want to include the </a:t>
            </a:r>
            <a:r>
              <a:rPr lang="en-US" b="0" i="0" dirty="0" err="1">
                <a:solidFill>
                  <a:srgbClr val="3A3A3A"/>
                </a:solidFill>
                <a:effectLst/>
                <a:latin typeface="Roboto"/>
              </a:rPr>
              <a:t>items_orders</a:t>
            </a:r>
            <a:r>
              <a:rPr lang="en-US" b="0" i="0" dirty="0">
                <a:solidFill>
                  <a:srgbClr val="3A3A3A"/>
                </a:solidFill>
                <a:effectLst/>
                <a:latin typeface="Roboto"/>
              </a:rPr>
              <a:t> records in the graph, it may look like this:</a:t>
            </a:r>
            <a:endParaRPr lang="en-IN" dirty="0"/>
          </a:p>
        </p:txBody>
      </p:sp>
      <p:pic>
        <p:nvPicPr>
          <p:cNvPr id="12" name="Picture 11">
            <a:extLst>
              <a:ext uri="{FF2B5EF4-FFF2-40B4-BE49-F238E27FC236}">
                <a16:creationId xmlns:a16="http://schemas.microsoft.com/office/drawing/2014/main" id="{3058A0B1-DD84-495E-8360-F127B94AAB63}"/>
              </a:ext>
            </a:extLst>
          </p:cNvPr>
          <p:cNvPicPr>
            <a:picLocks noChangeAspect="1"/>
          </p:cNvPicPr>
          <p:nvPr/>
        </p:nvPicPr>
        <p:blipFill>
          <a:blip r:embed="rId3"/>
          <a:stretch>
            <a:fillRect/>
          </a:stretch>
        </p:blipFill>
        <p:spPr>
          <a:xfrm>
            <a:off x="6394174" y="2513600"/>
            <a:ext cx="5347246" cy="2502966"/>
          </a:xfrm>
          <a:prstGeom prst="rect">
            <a:avLst/>
          </a:prstGeom>
        </p:spPr>
      </p:pic>
    </p:spTree>
    <p:extLst>
      <p:ext uri="{BB962C8B-B14F-4D97-AF65-F5344CB8AC3E}">
        <p14:creationId xmlns:p14="http://schemas.microsoft.com/office/powerpoint/2010/main" val="3265982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r>
              <a:rPr lang="en-US" dirty="0"/>
              <a:t>JOINS AND QUERY FROM MULTIPLE OBJECTS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8" name="Content Placeholder 2">
            <a:extLst>
              <a:ext uri="{FF2B5EF4-FFF2-40B4-BE49-F238E27FC236}">
                <a16:creationId xmlns:a16="http://schemas.microsoft.com/office/drawing/2014/main" id="{4CA99A84-41B2-49F4-BB86-2483B90B5EC0}"/>
              </a:ext>
            </a:extLst>
          </p:cNvPr>
          <p:cNvSpPr>
            <a:spLocks noGrp="1"/>
          </p:cNvSpPr>
          <p:nvPr>
            <p:ph idx="1"/>
          </p:nvPr>
        </p:nvSpPr>
        <p:spPr>
          <a:xfrm>
            <a:off x="4483231" y="2368385"/>
            <a:ext cx="2690567" cy="1076227"/>
          </a:xfrm>
        </p:spPr>
        <p:txBody>
          <a:bodyPr>
            <a:normAutofit/>
          </a:bodyPr>
          <a:lstStyle/>
          <a:p>
            <a:pPr marL="0" indent="0">
              <a:buNone/>
            </a:pPr>
            <a:r>
              <a:rPr lang="en-US" sz="6000" dirty="0"/>
              <a:t>JOINS</a:t>
            </a:r>
          </a:p>
          <a:p>
            <a:endParaRPr lang="en-US" sz="6000" dirty="0"/>
          </a:p>
          <a:p>
            <a:endParaRPr lang="en-US" sz="6000" dirty="0"/>
          </a:p>
        </p:txBody>
      </p:sp>
    </p:spTree>
    <p:extLst>
      <p:ext uri="{BB962C8B-B14F-4D97-AF65-F5344CB8AC3E}">
        <p14:creationId xmlns:p14="http://schemas.microsoft.com/office/powerpoint/2010/main" val="753269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6186-414D-4FAE-B79A-852E5295AA36}"/>
              </a:ext>
            </a:extLst>
          </p:cNvPr>
          <p:cNvSpPr>
            <a:spLocks noGrp="1"/>
          </p:cNvSpPr>
          <p:nvPr>
            <p:ph type="title"/>
          </p:nvPr>
        </p:nvSpPr>
        <p:spPr/>
        <p:txBody>
          <a:bodyPr/>
          <a:lstStyle/>
          <a:p>
            <a:r>
              <a:rPr lang="en-US" dirty="0"/>
              <a:t>JOINS AND QUERY FROM MULTIPLE OBJECTS</a:t>
            </a:r>
          </a:p>
        </p:txBody>
      </p:sp>
      <p:sp>
        <p:nvSpPr>
          <p:cNvPr id="4" name="Text Placeholder 3">
            <a:extLst>
              <a:ext uri="{FF2B5EF4-FFF2-40B4-BE49-F238E27FC236}">
                <a16:creationId xmlns:a16="http://schemas.microsoft.com/office/drawing/2014/main" id="{D8663D5D-4A78-40D1-85C5-670AF448FA8B}"/>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p:txBody>
      </p:sp>
      <p:sp>
        <p:nvSpPr>
          <p:cNvPr id="7" name="Content Placeholder 2">
            <a:extLst>
              <a:ext uri="{FF2B5EF4-FFF2-40B4-BE49-F238E27FC236}">
                <a16:creationId xmlns:a16="http://schemas.microsoft.com/office/drawing/2014/main" id="{EE723125-B0EF-4AA8-8A7E-DF6E328970F3}"/>
              </a:ext>
            </a:extLst>
          </p:cNvPr>
          <p:cNvSpPr>
            <a:spLocks noGrp="1"/>
          </p:cNvSpPr>
          <p:nvPr>
            <p:ph idx="1"/>
          </p:nvPr>
        </p:nvSpPr>
        <p:spPr>
          <a:xfrm>
            <a:off x="559905" y="1318591"/>
            <a:ext cx="10068338" cy="5715000"/>
          </a:xfrm>
        </p:spPr>
        <p:txBody>
          <a:bodyPr/>
          <a:lstStyle/>
          <a:p>
            <a:r>
              <a:rPr lang="en-US" dirty="0"/>
              <a:t>JOIN is a query that combines data from more than one table by means of a single statement</a:t>
            </a:r>
          </a:p>
          <a:p>
            <a:endParaRPr lang="en-US" dirty="0"/>
          </a:p>
          <a:p>
            <a:r>
              <a:rPr lang="en-US" dirty="0"/>
              <a:t>Joining is done in SQL by specifying the tables to be joined in the FROM clause</a:t>
            </a:r>
          </a:p>
          <a:p>
            <a:endParaRPr lang="en-US" dirty="0"/>
          </a:p>
          <a:p>
            <a:r>
              <a:rPr lang="en-US" dirty="0"/>
              <a:t>Most join queries contain WHERE conditions that compare two columns, each from a different table. Such  a condition is called join condition</a:t>
            </a:r>
          </a:p>
        </p:txBody>
      </p:sp>
    </p:spTree>
    <p:extLst>
      <p:ext uri="{BB962C8B-B14F-4D97-AF65-F5344CB8AC3E}">
        <p14:creationId xmlns:p14="http://schemas.microsoft.com/office/powerpoint/2010/main" val="2787592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331304" y="833438"/>
            <a:ext cx="7610061" cy="409576"/>
          </a:xfrm>
        </p:spPr>
        <p:txBody>
          <a:bodyPr/>
          <a:lstStyle/>
          <a:p>
            <a:r>
              <a:rPr lang="en-IN" b="1" dirty="0">
                <a:solidFill>
                  <a:srgbClr val="4A4A4A"/>
                </a:solidFill>
                <a:effectLst/>
                <a:latin typeface="Arial" panose="020B0604020202020204" pitchFamily="34" charset="0"/>
                <a:ea typeface="Times New Roman" panose="02020603050405020304" pitchFamily="18" charset="0"/>
              </a:rPr>
              <a:t>JOINS</a:t>
            </a:r>
            <a:endParaRPr lang="en-IN"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84DB250A-230A-4B01-B046-A665762B5BFA}"/>
              </a:ext>
            </a:extLst>
          </p:cNvPr>
          <p:cNvSpPr txBox="1"/>
          <p:nvPr/>
        </p:nvSpPr>
        <p:spPr>
          <a:xfrm>
            <a:off x="331304" y="1243014"/>
            <a:ext cx="8309113" cy="5177508"/>
          </a:xfrm>
          <a:prstGeom prst="rect">
            <a:avLst/>
          </a:prstGeom>
          <a:noFill/>
        </p:spPr>
        <p:txBody>
          <a:bodyPr wrap="square">
            <a:spAutoFit/>
          </a:bodyPr>
          <a:lstStyle/>
          <a:p>
            <a:pPr algn="just"/>
            <a:r>
              <a:rPr lang="en-IN" sz="2000" dirty="0">
                <a:solidFill>
                  <a:srgbClr val="4A4A4A"/>
                </a:solidFill>
                <a:effectLst/>
                <a:latin typeface="Arial" panose="020B0604020202020204" pitchFamily="34" charset="0"/>
                <a:ea typeface="Times New Roman" panose="02020603050405020304" pitchFamily="18" charset="0"/>
              </a:rPr>
              <a:t>JOINS are used to combine rows from two or more tables, based on a related column between those tables. The following are the types of joins: </a:t>
            </a:r>
          </a:p>
          <a:p>
            <a:pPr algn="just"/>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2"/>
              </a:rPr>
              <a:t>INNER JOIN:</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 This join returns those records which have matching values in both the tables.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FULL JOIN:</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 This join returns all those records which either have a match in the left or the right table.</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LEFT JOIN:</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 This join returns records from the left table, and also those records which satisfy the condition from the right table.</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u="sng"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5"/>
              </a:rPr>
              <a:t>RIGHT JOIN:</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 This join returns records from the right table, and also those records which satisfy the condition from the left table.</a:t>
            </a:r>
          </a:p>
        </p:txBody>
      </p:sp>
      <p:pic>
        <p:nvPicPr>
          <p:cNvPr id="8" name="Picture 7" descr="SQL JOIN | JOIN Syntax | JOIN Differences | 3 tables | Examples">
            <a:extLst>
              <a:ext uri="{FF2B5EF4-FFF2-40B4-BE49-F238E27FC236}">
                <a16:creationId xmlns:a16="http://schemas.microsoft.com/office/drawing/2014/main" id="{45AA8B4B-7002-4E9E-B480-4C58D26258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0417" y="2162061"/>
            <a:ext cx="3551583" cy="260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342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692426" y="921303"/>
            <a:ext cx="7702826" cy="409576"/>
          </a:xfrm>
        </p:spPr>
        <p:txBody>
          <a:bodyPr/>
          <a:lstStyle/>
          <a:p>
            <a:r>
              <a:rPr lang="en-IN" b="1" dirty="0">
                <a:solidFill>
                  <a:srgbClr val="4A4A4A"/>
                </a:solidFill>
                <a:effectLst/>
                <a:latin typeface="Arial" panose="020B0604020202020204" pitchFamily="34" charset="0"/>
                <a:ea typeface="Times New Roman" panose="02020603050405020304" pitchFamily="18" charset="0"/>
              </a:rPr>
              <a:t>JOINS</a:t>
            </a:r>
            <a:endParaRPr lang="en-IN"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2C75AB4-1321-4026-9189-25D173FC2B0B}"/>
              </a:ext>
            </a:extLst>
          </p:cNvPr>
          <p:cNvSpPr txBox="1"/>
          <p:nvPr/>
        </p:nvSpPr>
        <p:spPr>
          <a:xfrm>
            <a:off x="692426" y="1828319"/>
            <a:ext cx="10807147" cy="369332"/>
          </a:xfrm>
          <a:prstGeom prst="rect">
            <a:avLst/>
          </a:prstGeom>
          <a:noFill/>
        </p:spPr>
        <p:txBody>
          <a:bodyPr wrap="square">
            <a:spAutoFit/>
          </a:bodyPr>
          <a:lstStyle/>
          <a:p>
            <a:pPr algn="just"/>
            <a:r>
              <a:rPr lang="en-IN" sz="1800" dirty="0">
                <a:solidFill>
                  <a:srgbClr val="4A4A4A"/>
                </a:solidFill>
                <a:effectLst/>
                <a:latin typeface="Arial" panose="020B0604020202020204" pitchFamily="34" charset="0"/>
                <a:ea typeface="Times New Roman" panose="02020603050405020304" pitchFamily="18" charset="0"/>
              </a:rPr>
              <a:t>Let us consider the below table apart from the Infostudents table, to understand the syntax of joins.</a:t>
            </a:r>
            <a:endParaRPr lang="en-IN" sz="1800" dirty="0">
              <a:effectLst/>
              <a:latin typeface="Times New Roman" panose="02020603050405020304" pitchFamily="18" charset="0"/>
              <a:ea typeface="Times New Roman" panose="02020603050405020304" pitchFamily="18" charset="0"/>
            </a:endParaRPr>
          </a:p>
        </p:txBody>
      </p:sp>
      <p:graphicFrame>
        <p:nvGraphicFramePr>
          <p:cNvPr id="3" name="Table 2">
            <a:extLst>
              <a:ext uri="{FF2B5EF4-FFF2-40B4-BE49-F238E27FC236}">
                <a16:creationId xmlns:a16="http://schemas.microsoft.com/office/drawing/2014/main" id="{3D5FEE2D-CE86-42A1-BCE5-A1ED15AF9DED}"/>
              </a:ext>
            </a:extLst>
          </p:cNvPr>
          <p:cNvGraphicFramePr>
            <a:graphicFrameLocks noGrp="1"/>
          </p:cNvGraphicFramePr>
          <p:nvPr>
            <p:extLst>
              <p:ext uri="{D42A27DB-BD31-4B8C-83A1-F6EECF244321}">
                <p14:modId xmlns:p14="http://schemas.microsoft.com/office/powerpoint/2010/main" val="1139501798"/>
              </p:ext>
            </p:extLst>
          </p:nvPr>
        </p:nvGraphicFramePr>
        <p:xfrm>
          <a:off x="2213113" y="2782956"/>
          <a:ext cx="7288694" cy="2039358"/>
        </p:xfrm>
        <a:graphic>
          <a:graphicData uri="http://schemas.openxmlformats.org/drawingml/2006/table">
            <a:tbl>
              <a:tblPr firstRow="1" firstCol="1" bandRow="1">
                <a:tableStyleId>{5C22544A-7EE6-4342-B048-85BDC9FD1C3A}</a:tableStyleId>
              </a:tblPr>
              <a:tblGrid>
                <a:gridCol w="1821763">
                  <a:extLst>
                    <a:ext uri="{9D8B030D-6E8A-4147-A177-3AD203B41FA5}">
                      <a16:colId xmlns:a16="http://schemas.microsoft.com/office/drawing/2014/main" val="1680858008"/>
                    </a:ext>
                  </a:extLst>
                </a:gridCol>
                <a:gridCol w="1821763">
                  <a:extLst>
                    <a:ext uri="{9D8B030D-6E8A-4147-A177-3AD203B41FA5}">
                      <a16:colId xmlns:a16="http://schemas.microsoft.com/office/drawing/2014/main" val="3111192642"/>
                    </a:ext>
                  </a:extLst>
                </a:gridCol>
                <a:gridCol w="1822584">
                  <a:extLst>
                    <a:ext uri="{9D8B030D-6E8A-4147-A177-3AD203B41FA5}">
                      <a16:colId xmlns:a16="http://schemas.microsoft.com/office/drawing/2014/main" val="1828375297"/>
                    </a:ext>
                  </a:extLst>
                </a:gridCol>
                <a:gridCol w="1822584">
                  <a:extLst>
                    <a:ext uri="{9D8B030D-6E8A-4147-A177-3AD203B41FA5}">
                      <a16:colId xmlns:a16="http://schemas.microsoft.com/office/drawing/2014/main" val="1361362462"/>
                    </a:ext>
                  </a:extLst>
                </a:gridCol>
              </a:tblGrid>
              <a:tr h="496745">
                <a:tc>
                  <a:txBody>
                    <a:bodyPr/>
                    <a:lstStyle/>
                    <a:p>
                      <a:pPr algn="ctr">
                        <a:lnSpc>
                          <a:spcPct val="107000"/>
                        </a:lnSpc>
                        <a:spcAft>
                          <a:spcPts val="800"/>
                        </a:spcAft>
                      </a:pPr>
                      <a:r>
                        <a:rPr lang="en-IN" sz="2000" dirty="0" err="1">
                          <a:effectLst/>
                        </a:rPr>
                        <a:t>CourseID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a:effectLst/>
                        </a:rPr>
                        <a:t>StudentID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a:effectLst/>
                        </a:rPr>
                        <a:t>CourseName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a:effectLst/>
                        </a:rPr>
                        <a:t>StartDate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73552715"/>
                  </a:ext>
                </a:extLst>
              </a:tr>
              <a:tr h="559777">
                <a:tc>
                  <a:txBody>
                    <a:bodyPr/>
                    <a:lstStyle/>
                    <a:p>
                      <a:pPr algn="ctr">
                        <a:lnSpc>
                          <a:spcPct val="107000"/>
                        </a:lnSpc>
                        <a:spcAft>
                          <a:spcPts val="800"/>
                        </a:spcAft>
                      </a:pPr>
                      <a:r>
                        <a:rPr lang="en-IN" sz="2000" dirty="0">
                          <a:effectLst/>
                        </a:rPr>
                        <a:t>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dirty="0">
                          <a:effectLst/>
                        </a:rPr>
                        <a:t>10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a:effectLst/>
                        </a:rPr>
                        <a:t>DevOps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a:effectLst/>
                        </a:rPr>
                        <a:t>09-09-2018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669973602"/>
                  </a:ext>
                </a:extLst>
              </a:tr>
              <a:tr h="491418">
                <a:tc>
                  <a:txBody>
                    <a:bodyPr/>
                    <a:lstStyle/>
                    <a:p>
                      <a:pPr algn="ctr">
                        <a:lnSpc>
                          <a:spcPct val="107000"/>
                        </a:lnSpc>
                        <a:spcAft>
                          <a:spcPts val="800"/>
                        </a:spcAft>
                      </a:pPr>
                      <a:r>
                        <a:rPr lang="en-IN" sz="2000">
                          <a:effectLst/>
                        </a:rPr>
                        <a:t>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dirty="0">
                          <a:effectLst/>
                        </a:rPr>
                        <a:t>11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dirty="0">
                          <a:effectLst/>
                        </a:rPr>
                        <a:t>Blockchain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a:effectLst/>
                        </a:rPr>
                        <a:t>07-04-2018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651359016"/>
                  </a:ext>
                </a:extLst>
              </a:tr>
              <a:tr h="491418">
                <a:tc>
                  <a:txBody>
                    <a:bodyPr/>
                    <a:lstStyle/>
                    <a:p>
                      <a:pPr algn="ctr">
                        <a:lnSpc>
                          <a:spcPct val="107000"/>
                        </a:lnSpc>
                        <a:spcAft>
                          <a:spcPts val="800"/>
                        </a:spcAft>
                      </a:pPr>
                      <a:r>
                        <a:rPr lang="en-IN" sz="2000">
                          <a:effectLst/>
                        </a:rPr>
                        <a:t>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a:effectLst/>
                        </a:rPr>
                        <a:t>12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dirty="0">
                          <a:effectLst/>
                        </a:rPr>
                        <a:t>Python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2000" dirty="0">
                          <a:effectLst/>
                        </a:rPr>
                        <a:t>08-06-2018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224861086"/>
                  </a:ext>
                </a:extLst>
              </a:tr>
            </a:tbl>
          </a:graphicData>
        </a:graphic>
      </p:graphicFrame>
    </p:spTree>
    <p:extLst>
      <p:ext uri="{BB962C8B-B14F-4D97-AF65-F5344CB8AC3E}">
        <p14:creationId xmlns:p14="http://schemas.microsoft.com/office/powerpoint/2010/main" val="2914305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B58-0B39-4023-8575-E12735D7B7A1}"/>
              </a:ext>
            </a:extLst>
          </p:cNvPr>
          <p:cNvSpPr>
            <a:spLocks noGrp="1"/>
          </p:cNvSpPr>
          <p:nvPr>
            <p:ph type="title"/>
          </p:nvPr>
        </p:nvSpPr>
        <p:spPr/>
        <p:txBody>
          <a:bodyPr/>
          <a:lstStyle/>
          <a:p>
            <a:r>
              <a:rPr lang="en-US" dirty="0"/>
              <a:t>SQL JOINS</a:t>
            </a:r>
          </a:p>
        </p:txBody>
      </p:sp>
      <p:sp>
        <p:nvSpPr>
          <p:cNvPr id="4" name="Text Placeholder 3">
            <a:extLst>
              <a:ext uri="{FF2B5EF4-FFF2-40B4-BE49-F238E27FC236}">
                <a16:creationId xmlns:a16="http://schemas.microsoft.com/office/drawing/2014/main" id="{D274CC7C-5B90-4878-908C-67A38ACB53B6}"/>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57D8A690-27FE-43E1-8082-304F49E7448A}"/>
              </a:ext>
            </a:extLst>
          </p:cNvPr>
          <p:cNvSpPr>
            <a:spLocks noGrp="1"/>
          </p:cNvSpPr>
          <p:nvPr>
            <p:ph type="body" sz="quarter" idx="14"/>
          </p:nvPr>
        </p:nvSpPr>
        <p:spPr/>
        <p:txBody>
          <a:bodyPr/>
          <a:lstStyle/>
          <a:p>
            <a:r>
              <a:rPr lang="en-US" dirty="0"/>
              <a:t>Inner Join</a:t>
            </a:r>
          </a:p>
        </p:txBody>
      </p:sp>
      <p:pic>
        <p:nvPicPr>
          <p:cNvPr id="1026" name="Picture 2" descr="SQL JOIN | JOIN Syntax | JOIN Differences | 3 tables | Examples">
            <a:extLst>
              <a:ext uri="{FF2B5EF4-FFF2-40B4-BE49-F238E27FC236}">
                <a16:creationId xmlns:a16="http://schemas.microsoft.com/office/drawing/2014/main" id="{45AA8B4B-7002-4E9E-B480-4C58D26258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727" b="51551"/>
          <a:stretch/>
        </p:blipFill>
        <p:spPr bwMode="auto">
          <a:xfrm>
            <a:off x="8838048" y="1500190"/>
            <a:ext cx="3144402" cy="244724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223930B-A36C-4178-9F81-2482DC858416}"/>
              </a:ext>
            </a:extLst>
          </p:cNvPr>
          <p:cNvSpPr>
            <a:spLocks noGrp="1"/>
          </p:cNvSpPr>
          <p:nvPr>
            <p:ph idx="1"/>
          </p:nvPr>
        </p:nvSpPr>
        <p:spPr>
          <a:xfrm>
            <a:off x="533400" y="1500189"/>
            <a:ext cx="7620000" cy="4708881"/>
          </a:xfrm>
        </p:spPr>
        <p:txBody>
          <a:bodyPr>
            <a:normAutofit/>
          </a:bodyPr>
          <a:lstStyle/>
          <a:p>
            <a:r>
              <a:rPr lang="en-US" sz="2400" dirty="0"/>
              <a:t>The </a:t>
            </a:r>
            <a:r>
              <a:rPr lang="en-US" dirty="0"/>
              <a:t>INNER JOIN </a:t>
            </a:r>
            <a:r>
              <a:rPr lang="en-US" sz="2400" dirty="0"/>
              <a:t>keyword selects records that have matching values in both tables.</a:t>
            </a:r>
          </a:p>
          <a:p>
            <a:endParaRPr lang="en-US" sz="2400" dirty="0"/>
          </a:p>
          <a:p>
            <a:r>
              <a:rPr lang="en-US" sz="2400" b="1" dirty="0"/>
              <a:t>Example</a:t>
            </a:r>
            <a:r>
              <a:rPr lang="en-US" sz="2400" dirty="0"/>
              <a:t>: To select all orders with customer information</a:t>
            </a:r>
            <a:br>
              <a:rPr lang="en-US" sz="2400" dirty="0"/>
            </a:br>
            <a:br>
              <a:rPr lang="en-US" sz="2400" dirty="0"/>
            </a:br>
            <a:r>
              <a:rPr lang="en-US" sz="2400" dirty="0"/>
              <a:t>SELECT </a:t>
            </a:r>
            <a:r>
              <a:rPr lang="en-US" sz="2400" dirty="0" err="1"/>
              <a:t>Orders.OrderID</a:t>
            </a:r>
            <a:r>
              <a:rPr lang="en-US" sz="2400" dirty="0"/>
              <a:t>, </a:t>
            </a:r>
            <a:r>
              <a:rPr lang="en-US" sz="2400" dirty="0" err="1"/>
              <a:t>Customers.CustomerName</a:t>
            </a:r>
            <a:br>
              <a:rPr lang="en-US" sz="2400" dirty="0"/>
            </a:br>
            <a:r>
              <a:rPr lang="en-US" sz="2400" dirty="0"/>
              <a:t>FROM </a:t>
            </a:r>
            <a:br>
              <a:rPr lang="en-US" sz="2400" dirty="0"/>
            </a:br>
            <a:r>
              <a:rPr lang="en-US" sz="2400" dirty="0"/>
              <a:t>Orders INNER JOIN Customers </a:t>
            </a:r>
            <a:br>
              <a:rPr lang="en-US" sz="2400" dirty="0"/>
            </a:br>
            <a:r>
              <a:rPr lang="en-US" sz="2400" dirty="0"/>
              <a:t>ON </a:t>
            </a:r>
            <a:r>
              <a:rPr lang="en-US" sz="2400" dirty="0" err="1"/>
              <a:t>Orders.CustomerID</a:t>
            </a:r>
            <a:r>
              <a:rPr lang="en-US" sz="2400" dirty="0"/>
              <a:t> = </a:t>
            </a:r>
            <a:r>
              <a:rPr lang="en-US" sz="2400" dirty="0" err="1"/>
              <a:t>Customers.CustomerID</a:t>
            </a:r>
            <a:r>
              <a:rPr lang="en-US" sz="2400" dirty="0"/>
              <a:t>;</a:t>
            </a:r>
          </a:p>
        </p:txBody>
      </p:sp>
      <p:sp>
        <p:nvSpPr>
          <p:cNvPr id="7" name="TextBox 6">
            <a:extLst>
              <a:ext uri="{FF2B5EF4-FFF2-40B4-BE49-F238E27FC236}">
                <a16:creationId xmlns:a16="http://schemas.microsoft.com/office/drawing/2014/main" id="{F0E1BAC3-91DB-4898-B7EA-07A826244966}"/>
              </a:ext>
            </a:extLst>
          </p:cNvPr>
          <p:cNvSpPr txBox="1"/>
          <p:nvPr/>
        </p:nvSpPr>
        <p:spPr>
          <a:xfrm>
            <a:off x="9402289" y="3244334"/>
            <a:ext cx="850183" cy="369332"/>
          </a:xfrm>
          <a:prstGeom prst="rect">
            <a:avLst/>
          </a:prstGeom>
          <a:noFill/>
        </p:spPr>
        <p:txBody>
          <a:bodyPr wrap="square" rtlCol="0">
            <a:spAutoFit/>
          </a:bodyPr>
          <a:lstStyle/>
          <a:p>
            <a:r>
              <a:rPr lang="en-US" b="1" dirty="0"/>
              <a:t>Orders</a:t>
            </a:r>
          </a:p>
        </p:txBody>
      </p:sp>
      <p:sp>
        <p:nvSpPr>
          <p:cNvPr id="8" name="TextBox 7">
            <a:extLst>
              <a:ext uri="{FF2B5EF4-FFF2-40B4-BE49-F238E27FC236}">
                <a16:creationId xmlns:a16="http://schemas.microsoft.com/office/drawing/2014/main" id="{CE2EAE9F-092E-4DE2-978A-40F0737AD8ED}"/>
              </a:ext>
            </a:extLst>
          </p:cNvPr>
          <p:cNvSpPr txBox="1"/>
          <p:nvPr/>
        </p:nvSpPr>
        <p:spPr>
          <a:xfrm>
            <a:off x="10347184" y="3244334"/>
            <a:ext cx="1223271" cy="369332"/>
          </a:xfrm>
          <a:prstGeom prst="rect">
            <a:avLst/>
          </a:prstGeom>
          <a:noFill/>
        </p:spPr>
        <p:txBody>
          <a:bodyPr wrap="square" rtlCol="0">
            <a:spAutoFit/>
          </a:bodyPr>
          <a:lstStyle/>
          <a:p>
            <a:r>
              <a:rPr lang="en-US" b="1" dirty="0"/>
              <a:t>Customers</a:t>
            </a:r>
          </a:p>
        </p:txBody>
      </p:sp>
    </p:spTree>
    <p:extLst>
      <p:ext uri="{BB962C8B-B14F-4D97-AF65-F5344CB8AC3E}">
        <p14:creationId xmlns:p14="http://schemas.microsoft.com/office/powerpoint/2010/main" val="154734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B33AE2-DA15-4B50-8F1E-E02044EAC24B}"/>
              </a:ext>
            </a:extLst>
          </p:cNvPr>
          <p:cNvSpPr>
            <a:spLocks noGrp="1"/>
          </p:cNvSpPr>
          <p:nvPr>
            <p:ph type="body" sz="quarter" idx="13"/>
          </p:nvPr>
        </p:nvSpPr>
        <p:spPr/>
        <p:txBody>
          <a:bodyPr>
            <a:normAutofit fontScale="92500" lnSpcReduction="10000"/>
          </a:bodyPr>
          <a:lstStyle/>
          <a:p>
            <a:r>
              <a:rPr lang="en-IN" dirty="0"/>
              <a:t>MYSQL</a:t>
            </a:r>
          </a:p>
        </p:txBody>
      </p:sp>
      <p:sp>
        <p:nvSpPr>
          <p:cNvPr id="7" name="Text Placeholder 6">
            <a:extLst>
              <a:ext uri="{FF2B5EF4-FFF2-40B4-BE49-F238E27FC236}">
                <a16:creationId xmlns:a16="http://schemas.microsoft.com/office/drawing/2014/main" id="{55128D20-99D1-4D01-A860-BFC9DEE2B35D}"/>
              </a:ext>
            </a:extLst>
          </p:cNvPr>
          <p:cNvSpPr>
            <a:spLocks noGrp="1"/>
          </p:cNvSpPr>
          <p:nvPr>
            <p:ph type="body" sz="quarter" idx="14"/>
          </p:nvPr>
        </p:nvSpPr>
        <p:spPr>
          <a:xfrm>
            <a:off x="483394" y="785813"/>
            <a:ext cx="8039100" cy="409576"/>
          </a:xfrm>
        </p:spPr>
        <p:txBody>
          <a:bodyPr/>
          <a:lstStyle/>
          <a:p>
            <a:r>
              <a:rPr lang="en-IN" dirty="0"/>
              <a:t>MySQL Data Types</a:t>
            </a:r>
          </a:p>
        </p:txBody>
      </p:sp>
      <p:pic>
        <p:nvPicPr>
          <p:cNvPr id="5" name="Picture 4" descr="MySQL Data Types - What is MySQL - Edureka">
            <a:extLst>
              <a:ext uri="{FF2B5EF4-FFF2-40B4-BE49-F238E27FC236}">
                <a16:creationId xmlns:a16="http://schemas.microsoft.com/office/drawing/2014/main" id="{371C77B3-8EB5-4313-9D47-ADC1B827812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3978" y="1445727"/>
            <a:ext cx="7504044" cy="4305716"/>
          </a:xfrm>
          <a:prstGeom prst="rect">
            <a:avLst/>
          </a:prstGeom>
          <a:noFill/>
          <a:ln>
            <a:noFill/>
          </a:ln>
        </p:spPr>
      </p:pic>
    </p:spTree>
    <p:extLst>
      <p:ext uri="{BB962C8B-B14F-4D97-AF65-F5344CB8AC3E}">
        <p14:creationId xmlns:p14="http://schemas.microsoft.com/office/powerpoint/2010/main" val="3000074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B58-0B39-4023-8575-E12735D7B7A1}"/>
              </a:ext>
            </a:extLst>
          </p:cNvPr>
          <p:cNvSpPr>
            <a:spLocks noGrp="1"/>
          </p:cNvSpPr>
          <p:nvPr>
            <p:ph type="title"/>
          </p:nvPr>
        </p:nvSpPr>
        <p:spPr/>
        <p:txBody>
          <a:bodyPr/>
          <a:lstStyle/>
          <a:p>
            <a:r>
              <a:rPr lang="en-US" dirty="0"/>
              <a:t>SQL JOINS</a:t>
            </a:r>
          </a:p>
        </p:txBody>
      </p:sp>
      <p:sp>
        <p:nvSpPr>
          <p:cNvPr id="4" name="Text Placeholder 3">
            <a:extLst>
              <a:ext uri="{FF2B5EF4-FFF2-40B4-BE49-F238E27FC236}">
                <a16:creationId xmlns:a16="http://schemas.microsoft.com/office/drawing/2014/main" id="{D274CC7C-5B90-4878-908C-67A38ACB53B6}"/>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57D8A690-27FE-43E1-8082-304F49E7448A}"/>
              </a:ext>
            </a:extLst>
          </p:cNvPr>
          <p:cNvSpPr>
            <a:spLocks noGrp="1"/>
          </p:cNvSpPr>
          <p:nvPr>
            <p:ph type="body" sz="quarter" idx="14"/>
          </p:nvPr>
        </p:nvSpPr>
        <p:spPr/>
        <p:txBody>
          <a:bodyPr/>
          <a:lstStyle/>
          <a:p>
            <a:r>
              <a:rPr lang="en-US" dirty="0"/>
              <a:t>Left Join</a:t>
            </a:r>
          </a:p>
        </p:txBody>
      </p:sp>
      <p:pic>
        <p:nvPicPr>
          <p:cNvPr id="1026" name="Picture 2" descr="SQL JOIN | JOIN Syntax | JOIN Differences | 3 tables | Examples">
            <a:extLst>
              <a:ext uri="{FF2B5EF4-FFF2-40B4-BE49-F238E27FC236}">
                <a16:creationId xmlns:a16="http://schemas.microsoft.com/office/drawing/2014/main" id="{45AA8B4B-7002-4E9E-B480-4C58D26258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1" t="51134" r="55314" b="-6611"/>
          <a:stretch/>
        </p:blipFill>
        <p:spPr bwMode="auto">
          <a:xfrm>
            <a:off x="8870541" y="2027903"/>
            <a:ext cx="3207160" cy="280219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223930B-A36C-4178-9F81-2482DC858416}"/>
              </a:ext>
            </a:extLst>
          </p:cNvPr>
          <p:cNvSpPr>
            <a:spLocks noGrp="1"/>
          </p:cNvSpPr>
          <p:nvPr>
            <p:ph idx="1"/>
          </p:nvPr>
        </p:nvSpPr>
        <p:spPr>
          <a:xfrm>
            <a:off x="114299" y="1500189"/>
            <a:ext cx="8763918" cy="4708881"/>
          </a:xfrm>
        </p:spPr>
        <p:txBody>
          <a:bodyPr>
            <a:normAutofit/>
          </a:bodyPr>
          <a:lstStyle/>
          <a:p>
            <a:r>
              <a:rPr lang="en-US" sz="2000" dirty="0"/>
              <a:t>The LEFT JOIN keyword returns all records from the left table (table-A), and the matched records from the right table (table-B). </a:t>
            </a:r>
          </a:p>
          <a:p>
            <a:r>
              <a:rPr lang="en-US" sz="2000" dirty="0"/>
              <a:t>Left join selects data starting from the left table and matching rows in the right table. The left join returns all rows from the left table and the matching rows from the right table. </a:t>
            </a:r>
          </a:p>
          <a:p>
            <a:r>
              <a:rPr lang="en-US" sz="2000" dirty="0"/>
              <a:t>If a row in the left table does not have a matching row in the right table, the columns of the right table will have NULL.</a:t>
            </a:r>
          </a:p>
          <a:p>
            <a:endParaRPr lang="en-US" sz="2400" dirty="0"/>
          </a:p>
          <a:p>
            <a:r>
              <a:rPr lang="en-US" sz="2000" b="1" dirty="0"/>
              <a:t>Example</a:t>
            </a:r>
            <a:r>
              <a:rPr lang="en-US" sz="2000" dirty="0"/>
              <a:t>: To select all customers, and any orders they might have</a:t>
            </a:r>
            <a:br>
              <a:rPr lang="en-US" sz="2400" dirty="0"/>
            </a:br>
            <a:br>
              <a:rPr lang="en-US" sz="2200" dirty="0"/>
            </a:br>
            <a:r>
              <a:rPr lang="en-US" sz="2200" dirty="0"/>
              <a:t>SELECT </a:t>
            </a:r>
            <a:r>
              <a:rPr lang="en-US" sz="2200" dirty="0" err="1"/>
              <a:t>Customers.CustomerName</a:t>
            </a:r>
            <a:r>
              <a:rPr lang="en-US" sz="2200" dirty="0"/>
              <a:t>, </a:t>
            </a:r>
            <a:r>
              <a:rPr lang="en-US" sz="2200" dirty="0" err="1"/>
              <a:t>Orders.OrderID</a:t>
            </a:r>
            <a:br>
              <a:rPr lang="en-US" sz="2200" dirty="0"/>
            </a:br>
            <a:r>
              <a:rPr lang="en-US" sz="2200" dirty="0"/>
              <a:t>FROM Customers</a:t>
            </a:r>
            <a:br>
              <a:rPr lang="en-US" sz="2200" dirty="0"/>
            </a:br>
            <a:r>
              <a:rPr lang="en-US" sz="2200" dirty="0"/>
              <a:t>LEFT JOIN Orders ON </a:t>
            </a:r>
            <a:r>
              <a:rPr lang="en-US" sz="2200" dirty="0" err="1"/>
              <a:t>Customers.CustomerID</a:t>
            </a:r>
            <a:r>
              <a:rPr lang="en-US" sz="2200" dirty="0"/>
              <a:t> = </a:t>
            </a:r>
            <a:r>
              <a:rPr lang="en-US" sz="2200" dirty="0" err="1"/>
              <a:t>Orders.CustomerID</a:t>
            </a:r>
            <a:br>
              <a:rPr lang="en-US" sz="2200" dirty="0"/>
            </a:br>
            <a:r>
              <a:rPr lang="en-US" sz="2200" dirty="0"/>
              <a:t>ORDER BY </a:t>
            </a:r>
            <a:r>
              <a:rPr lang="en-US" sz="2200" dirty="0" err="1"/>
              <a:t>Customers.CustomerName</a:t>
            </a:r>
            <a:r>
              <a:rPr lang="en-US" sz="2200" dirty="0"/>
              <a:t>;</a:t>
            </a:r>
          </a:p>
        </p:txBody>
      </p:sp>
      <p:sp>
        <p:nvSpPr>
          <p:cNvPr id="7" name="TextBox 6">
            <a:extLst>
              <a:ext uri="{FF2B5EF4-FFF2-40B4-BE49-F238E27FC236}">
                <a16:creationId xmlns:a16="http://schemas.microsoft.com/office/drawing/2014/main" id="{1B9FBC33-1EDB-46D9-992C-FE19F4FB48D7}"/>
              </a:ext>
            </a:extLst>
          </p:cNvPr>
          <p:cNvSpPr txBox="1"/>
          <p:nvPr/>
        </p:nvSpPr>
        <p:spPr>
          <a:xfrm>
            <a:off x="9722796" y="3812147"/>
            <a:ext cx="324464"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1CACE56D-46E2-4DF5-B2B0-EBE04FE2F29C}"/>
              </a:ext>
            </a:extLst>
          </p:cNvPr>
          <p:cNvSpPr txBox="1"/>
          <p:nvPr/>
        </p:nvSpPr>
        <p:spPr>
          <a:xfrm>
            <a:off x="10908658" y="3812147"/>
            <a:ext cx="324464"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2627069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B58-0B39-4023-8575-E12735D7B7A1}"/>
              </a:ext>
            </a:extLst>
          </p:cNvPr>
          <p:cNvSpPr>
            <a:spLocks noGrp="1"/>
          </p:cNvSpPr>
          <p:nvPr>
            <p:ph type="title"/>
          </p:nvPr>
        </p:nvSpPr>
        <p:spPr/>
        <p:txBody>
          <a:bodyPr/>
          <a:lstStyle/>
          <a:p>
            <a:r>
              <a:rPr lang="en-US" dirty="0"/>
              <a:t>SQL JOINS</a:t>
            </a:r>
          </a:p>
        </p:txBody>
      </p:sp>
      <p:sp>
        <p:nvSpPr>
          <p:cNvPr id="4" name="Text Placeholder 3">
            <a:extLst>
              <a:ext uri="{FF2B5EF4-FFF2-40B4-BE49-F238E27FC236}">
                <a16:creationId xmlns:a16="http://schemas.microsoft.com/office/drawing/2014/main" id="{D274CC7C-5B90-4878-908C-67A38ACB53B6}"/>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57D8A690-27FE-43E1-8082-304F49E7448A}"/>
              </a:ext>
            </a:extLst>
          </p:cNvPr>
          <p:cNvSpPr>
            <a:spLocks noGrp="1"/>
          </p:cNvSpPr>
          <p:nvPr>
            <p:ph type="body" sz="quarter" idx="14"/>
          </p:nvPr>
        </p:nvSpPr>
        <p:spPr/>
        <p:txBody>
          <a:bodyPr/>
          <a:lstStyle/>
          <a:p>
            <a:r>
              <a:rPr lang="en-US" dirty="0"/>
              <a:t>Right Join</a:t>
            </a:r>
          </a:p>
        </p:txBody>
      </p:sp>
      <p:pic>
        <p:nvPicPr>
          <p:cNvPr id="1026" name="Picture 2" descr="SQL JOIN | JOIN Syntax | JOIN Differences | 3 tables | Examples">
            <a:extLst>
              <a:ext uri="{FF2B5EF4-FFF2-40B4-BE49-F238E27FC236}">
                <a16:creationId xmlns:a16="http://schemas.microsoft.com/office/drawing/2014/main" id="{45AA8B4B-7002-4E9E-B480-4C58D26258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314" t="52594" r="-1491" b="-8071"/>
          <a:stretch/>
        </p:blipFill>
        <p:spPr bwMode="auto">
          <a:xfrm>
            <a:off x="8522494" y="1873045"/>
            <a:ext cx="3207160" cy="280219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223930B-A36C-4178-9F81-2482DC858416}"/>
              </a:ext>
            </a:extLst>
          </p:cNvPr>
          <p:cNvSpPr>
            <a:spLocks noGrp="1"/>
          </p:cNvSpPr>
          <p:nvPr>
            <p:ph idx="1"/>
          </p:nvPr>
        </p:nvSpPr>
        <p:spPr>
          <a:xfrm>
            <a:off x="114300" y="1500189"/>
            <a:ext cx="8408194" cy="4708881"/>
          </a:xfrm>
        </p:spPr>
        <p:txBody>
          <a:bodyPr>
            <a:normAutofit lnSpcReduction="10000"/>
          </a:bodyPr>
          <a:lstStyle/>
          <a:p>
            <a:r>
              <a:rPr lang="en-US" sz="2400" dirty="0"/>
              <a:t>The </a:t>
            </a:r>
            <a:r>
              <a:rPr lang="en-US" dirty="0"/>
              <a:t>RIGHT JOIN </a:t>
            </a:r>
            <a:r>
              <a:rPr lang="en-US" sz="2400" dirty="0"/>
              <a:t>keyword returns all records from the right table (table-B), and the matched records from the left table (table-A). The result is NULL from the left side, when there is no match.</a:t>
            </a:r>
            <a:br>
              <a:rPr lang="en-US" sz="2400" dirty="0"/>
            </a:br>
            <a:endParaRPr lang="en-US" sz="2400" dirty="0"/>
          </a:p>
          <a:p>
            <a:r>
              <a:rPr lang="en-US" sz="2400" b="1" dirty="0"/>
              <a:t>Example</a:t>
            </a:r>
            <a:r>
              <a:rPr lang="en-US" sz="2400" dirty="0"/>
              <a:t>: To return all employees, and any orders they might have placed</a:t>
            </a:r>
            <a:br>
              <a:rPr lang="en-US" sz="2400" dirty="0"/>
            </a:br>
            <a:br>
              <a:rPr lang="en-US" sz="2400" dirty="0"/>
            </a:br>
            <a:r>
              <a:rPr lang="en-US" sz="2400" dirty="0"/>
              <a:t>SELECT </a:t>
            </a:r>
            <a:r>
              <a:rPr lang="en-US" sz="2400" dirty="0" err="1"/>
              <a:t>Orders.OrderID</a:t>
            </a:r>
            <a:r>
              <a:rPr lang="en-US" sz="2400" dirty="0"/>
              <a:t>, </a:t>
            </a:r>
            <a:r>
              <a:rPr lang="en-US" sz="2400" dirty="0" err="1"/>
              <a:t>Employees.LastName</a:t>
            </a:r>
            <a:r>
              <a:rPr lang="en-US" sz="2400" dirty="0"/>
              <a:t>, </a:t>
            </a:r>
            <a:r>
              <a:rPr lang="en-US" sz="2400" dirty="0" err="1"/>
              <a:t>Employees.FirstName</a:t>
            </a:r>
            <a:br>
              <a:rPr lang="en-US" sz="2400" dirty="0"/>
            </a:br>
            <a:r>
              <a:rPr lang="en-US" sz="2400" dirty="0"/>
              <a:t>FROM Orders</a:t>
            </a:r>
            <a:br>
              <a:rPr lang="en-US" sz="2400" dirty="0"/>
            </a:br>
            <a:r>
              <a:rPr lang="en-US" sz="2400" dirty="0"/>
              <a:t>RIGHT JOIN Employees ON </a:t>
            </a:r>
            <a:r>
              <a:rPr lang="en-US" sz="2400" dirty="0" err="1"/>
              <a:t>Orders.EmployeeID</a:t>
            </a:r>
            <a:r>
              <a:rPr lang="en-US" sz="2400" dirty="0"/>
              <a:t> = </a:t>
            </a:r>
            <a:r>
              <a:rPr lang="en-US" sz="2400" dirty="0" err="1"/>
              <a:t>Employees.EmployeeID</a:t>
            </a:r>
            <a:br>
              <a:rPr lang="en-US" sz="2400" dirty="0"/>
            </a:br>
            <a:r>
              <a:rPr lang="en-US" sz="2400" dirty="0"/>
              <a:t>ORDER BY </a:t>
            </a:r>
            <a:r>
              <a:rPr lang="en-US" sz="2400" dirty="0" err="1"/>
              <a:t>Orders.OrderID</a:t>
            </a:r>
            <a:r>
              <a:rPr lang="en-US" sz="2400" dirty="0"/>
              <a:t>;</a:t>
            </a:r>
          </a:p>
        </p:txBody>
      </p:sp>
      <p:sp>
        <p:nvSpPr>
          <p:cNvPr id="7" name="TextBox 6">
            <a:extLst>
              <a:ext uri="{FF2B5EF4-FFF2-40B4-BE49-F238E27FC236}">
                <a16:creationId xmlns:a16="http://schemas.microsoft.com/office/drawing/2014/main" id="{588D7980-3D57-465B-AC59-788B3D67F358}"/>
              </a:ext>
            </a:extLst>
          </p:cNvPr>
          <p:cNvSpPr txBox="1"/>
          <p:nvPr/>
        </p:nvSpPr>
        <p:spPr>
          <a:xfrm>
            <a:off x="9374749" y="3657289"/>
            <a:ext cx="324464"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F63D14D8-C283-4EEF-80E3-4F1C9C9864A9}"/>
              </a:ext>
            </a:extLst>
          </p:cNvPr>
          <p:cNvSpPr txBox="1"/>
          <p:nvPr/>
        </p:nvSpPr>
        <p:spPr>
          <a:xfrm>
            <a:off x="10560611" y="3657289"/>
            <a:ext cx="324464"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3642755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1B58-0B39-4023-8575-E12735D7B7A1}"/>
              </a:ext>
            </a:extLst>
          </p:cNvPr>
          <p:cNvSpPr>
            <a:spLocks noGrp="1"/>
          </p:cNvSpPr>
          <p:nvPr>
            <p:ph type="title"/>
          </p:nvPr>
        </p:nvSpPr>
        <p:spPr/>
        <p:txBody>
          <a:bodyPr/>
          <a:lstStyle/>
          <a:p>
            <a:r>
              <a:rPr lang="en-US" dirty="0"/>
              <a:t>SQL JOINS</a:t>
            </a:r>
          </a:p>
        </p:txBody>
      </p:sp>
      <p:sp>
        <p:nvSpPr>
          <p:cNvPr id="4" name="Text Placeholder 3">
            <a:extLst>
              <a:ext uri="{FF2B5EF4-FFF2-40B4-BE49-F238E27FC236}">
                <a16:creationId xmlns:a16="http://schemas.microsoft.com/office/drawing/2014/main" id="{D274CC7C-5B90-4878-908C-67A38ACB53B6}"/>
              </a:ext>
            </a:extLst>
          </p:cNvPr>
          <p:cNvSpPr>
            <a:spLocks noGrp="1"/>
          </p:cNvSpPr>
          <p:nvPr>
            <p:ph type="body" sz="quarter" idx="13"/>
          </p:nvPr>
        </p:nvSpPr>
        <p:spPr/>
        <p:txBody>
          <a:bodyPr>
            <a:normAutofit fontScale="92500" lnSpcReduction="10000"/>
          </a:bodyPr>
          <a:lstStyle/>
          <a:p>
            <a:r>
              <a:rPr lang="fr-FR" sz="1800" dirty="0"/>
              <a:t>DATABASE ESSENTIALS</a:t>
            </a:r>
            <a:endParaRPr lang="en-US" sz="1800" dirty="0"/>
          </a:p>
          <a:p>
            <a:endParaRPr lang="en-US" dirty="0">
              <a:cs typeface="Calibri"/>
            </a:endParaRPr>
          </a:p>
          <a:p>
            <a:endParaRPr lang="en-US" dirty="0"/>
          </a:p>
          <a:p>
            <a:endParaRPr lang="en-US" dirty="0"/>
          </a:p>
        </p:txBody>
      </p:sp>
      <p:sp>
        <p:nvSpPr>
          <p:cNvPr id="5" name="Text Placeholder 4">
            <a:extLst>
              <a:ext uri="{FF2B5EF4-FFF2-40B4-BE49-F238E27FC236}">
                <a16:creationId xmlns:a16="http://schemas.microsoft.com/office/drawing/2014/main" id="{57D8A690-27FE-43E1-8082-304F49E7448A}"/>
              </a:ext>
            </a:extLst>
          </p:cNvPr>
          <p:cNvSpPr>
            <a:spLocks noGrp="1"/>
          </p:cNvSpPr>
          <p:nvPr>
            <p:ph type="body" sz="quarter" idx="14"/>
          </p:nvPr>
        </p:nvSpPr>
        <p:spPr/>
        <p:txBody>
          <a:bodyPr/>
          <a:lstStyle/>
          <a:p>
            <a:r>
              <a:rPr lang="en-US" dirty="0"/>
              <a:t>Full Join</a:t>
            </a:r>
          </a:p>
        </p:txBody>
      </p:sp>
      <p:pic>
        <p:nvPicPr>
          <p:cNvPr id="1026" name="Picture 2" descr="SQL JOIN | JOIN Syntax | JOIN Differences | 3 tables | Examples">
            <a:extLst>
              <a:ext uri="{FF2B5EF4-FFF2-40B4-BE49-F238E27FC236}">
                <a16:creationId xmlns:a16="http://schemas.microsoft.com/office/drawing/2014/main" id="{45AA8B4B-7002-4E9E-B480-4C58D26258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314" t="-821" r="-1491" b="45344"/>
          <a:stretch/>
        </p:blipFill>
        <p:spPr bwMode="auto">
          <a:xfrm>
            <a:off x="8522494" y="1873045"/>
            <a:ext cx="3207160" cy="280219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223930B-A36C-4178-9F81-2482DC858416}"/>
              </a:ext>
            </a:extLst>
          </p:cNvPr>
          <p:cNvSpPr>
            <a:spLocks noGrp="1"/>
          </p:cNvSpPr>
          <p:nvPr>
            <p:ph idx="1"/>
          </p:nvPr>
        </p:nvSpPr>
        <p:spPr>
          <a:xfrm>
            <a:off x="114299" y="1500189"/>
            <a:ext cx="8989943" cy="4708881"/>
          </a:xfrm>
        </p:spPr>
        <p:txBody>
          <a:bodyPr>
            <a:noAutofit/>
          </a:bodyPr>
          <a:lstStyle/>
          <a:p>
            <a:r>
              <a:rPr lang="en-US" sz="2000" dirty="0"/>
              <a:t>The FULL OUTER JOIN keyword returns all records when there is a match in left (table-A) or right (table-B) table records.</a:t>
            </a:r>
          </a:p>
          <a:p>
            <a:endParaRPr lang="en-US" sz="2000" dirty="0"/>
          </a:p>
          <a:p>
            <a:r>
              <a:rPr lang="en-US" sz="2000" b="0" i="0" dirty="0">
                <a:solidFill>
                  <a:srgbClr val="000000"/>
                </a:solidFill>
                <a:effectLst/>
                <a:latin typeface="-apple-system"/>
              </a:rPr>
              <a:t>The </a:t>
            </a:r>
            <a:r>
              <a:rPr lang="en-US" sz="2000" b="0" i="0" u="none" strike="noStrike" dirty="0">
                <a:effectLst/>
                <a:latin typeface="-apple-system"/>
                <a:hlinkClick r:id="rId3"/>
              </a:rPr>
              <a:t>full outer join</a:t>
            </a:r>
            <a:r>
              <a:rPr lang="en-US" sz="2000" b="0" i="0" dirty="0">
                <a:solidFill>
                  <a:srgbClr val="000000"/>
                </a:solidFill>
                <a:effectLst/>
                <a:latin typeface="-apple-system"/>
              </a:rPr>
              <a:t> or </a:t>
            </a:r>
            <a:r>
              <a:rPr lang="en-US" sz="2000" b="0" i="0" u="none" strike="noStrike" dirty="0">
                <a:effectLst/>
                <a:latin typeface="-apple-system"/>
                <a:hlinkClick r:id="rId3"/>
              </a:rPr>
              <a:t>full join</a:t>
            </a:r>
            <a:r>
              <a:rPr lang="en-US" sz="2000" b="0" i="0" dirty="0">
                <a:solidFill>
                  <a:srgbClr val="000000"/>
                </a:solidFill>
                <a:effectLst/>
                <a:latin typeface="-apple-system"/>
              </a:rPr>
              <a:t> returns a result set that contains all rows from both left and right tables, with the matching rows from both sides where available. In case there is no match, the missing side will have </a:t>
            </a:r>
            <a:r>
              <a:rPr lang="en-US" sz="2000" b="0" i="0" u="none" strike="noStrike" dirty="0">
                <a:effectLst/>
                <a:latin typeface="-apple-system"/>
                <a:hlinkClick r:id="rId4"/>
              </a:rPr>
              <a:t>NULL</a:t>
            </a:r>
            <a:r>
              <a:rPr lang="en-US" sz="2000" b="0" i="0" dirty="0">
                <a:solidFill>
                  <a:srgbClr val="000000"/>
                </a:solidFill>
                <a:effectLst/>
                <a:latin typeface="-apple-system"/>
              </a:rPr>
              <a:t> values.</a:t>
            </a:r>
            <a:endParaRPr lang="en-US" sz="2000" dirty="0"/>
          </a:p>
          <a:p>
            <a:endParaRPr lang="en-US" sz="2000" dirty="0"/>
          </a:p>
          <a:p>
            <a:r>
              <a:rPr lang="en-US" sz="2000" dirty="0"/>
              <a:t>FULL OUTER JOIN and FULL JOIN are the same.</a:t>
            </a:r>
            <a:br>
              <a:rPr lang="en-US" sz="2000" dirty="0"/>
            </a:br>
            <a:endParaRPr lang="en-US" sz="2000" dirty="0"/>
          </a:p>
          <a:p>
            <a:r>
              <a:rPr lang="en-US" sz="2000" b="1" dirty="0"/>
              <a:t>Example</a:t>
            </a:r>
            <a:r>
              <a:rPr lang="en-US" sz="2000" dirty="0"/>
              <a:t>: To selects all customers, and all orders</a:t>
            </a:r>
            <a:br>
              <a:rPr lang="en-US" sz="2000" dirty="0"/>
            </a:br>
            <a:br>
              <a:rPr lang="en-US" sz="2000" dirty="0"/>
            </a:br>
            <a:r>
              <a:rPr lang="en-US" sz="2000" dirty="0"/>
              <a:t>SELECT </a:t>
            </a:r>
            <a:r>
              <a:rPr lang="en-US" sz="2000" dirty="0" err="1"/>
              <a:t>Customers.CustomerName</a:t>
            </a:r>
            <a:r>
              <a:rPr lang="en-US" sz="2000" dirty="0"/>
              <a:t>, </a:t>
            </a:r>
            <a:r>
              <a:rPr lang="en-US" sz="2000" dirty="0" err="1"/>
              <a:t>Orders.OrderID</a:t>
            </a:r>
            <a:br>
              <a:rPr lang="en-US" sz="2000" dirty="0"/>
            </a:br>
            <a:r>
              <a:rPr lang="en-US" sz="2000" dirty="0"/>
              <a:t>FROM Customers</a:t>
            </a:r>
            <a:br>
              <a:rPr lang="en-US" sz="2000" dirty="0"/>
            </a:br>
            <a:r>
              <a:rPr lang="en-US" sz="2000" dirty="0"/>
              <a:t>FULL OUTER JOIN Orders ON </a:t>
            </a:r>
            <a:r>
              <a:rPr lang="en-US" sz="2000" dirty="0" err="1"/>
              <a:t>Customers.CustomerID</a:t>
            </a:r>
            <a:r>
              <a:rPr lang="en-US" sz="2000" dirty="0"/>
              <a:t> = </a:t>
            </a:r>
            <a:r>
              <a:rPr lang="en-US" sz="2000" dirty="0" err="1"/>
              <a:t>Orders.CustomerID</a:t>
            </a:r>
            <a:br>
              <a:rPr lang="en-US" sz="2000" dirty="0"/>
            </a:br>
            <a:r>
              <a:rPr lang="en-US" sz="2000" dirty="0"/>
              <a:t>ORDER BY </a:t>
            </a:r>
            <a:r>
              <a:rPr lang="en-US" sz="2000" dirty="0" err="1"/>
              <a:t>Customers.CustomerName</a:t>
            </a:r>
            <a:r>
              <a:rPr lang="en-US" sz="2000" dirty="0"/>
              <a:t>;</a:t>
            </a:r>
          </a:p>
        </p:txBody>
      </p:sp>
      <p:sp>
        <p:nvSpPr>
          <p:cNvPr id="7" name="TextBox 6">
            <a:extLst>
              <a:ext uri="{FF2B5EF4-FFF2-40B4-BE49-F238E27FC236}">
                <a16:creationId xmlns:a16="http://schemas.microsoft.com/office/drawing/2014/main" id="{AE443DBB-37D5-498B-BBCF-B59D080FFBB0}"/>
              </a:ext>
            </a:extLst>
          </p:cNvPr>
          <p:cNvSpPr txBox="1"/>
          <p:nvPr/>
        </p:nvSpPr>
        <p:spPr>
          <a:xfrm>
            <a:off x="9433741" y="3657289"/>
            <a:ext cx="324464"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F031A6C2-0E07-492A-AC94-49387484BB1E}"/>
              </a:ext>
            </a:extLst>
          </p:cNvPr>
          <p:cNvSpPr txBox="1"/>
          <p:nvPr/>
        </p:nvSpPr>
        <p:spPr>
          <a:xfrm>
            <a:off x="10619603" y="3657289"/>
            <a:ext cx="324464" cy="369332"/>
          </a:xfrm>
          <a:prstGeom prst="rect">
            <a:avLst/>
          </a:prstGeom>
          <a:noFill/>
        </p:spPr>
        <p:txBody>
          <a:bodyPr wrap="square" rtlCol="0">
            <a:spAutoFit/>
          </a:bodyPr>
          <a:lstStyle/>
          <a:p>
            <a:r>
              <a:rPr lang="en-US" b="1" dirty="0"/>
              <a:t>B</a:t>
            </a:r>
          </a:p>
        </p:txBody>
      </p:sp>
    </p:spTree>
    <p:extLst>
      <p:ext uri="{BB962C8B-B14F-4D97-AF65-F5344CB8AC3E}">
        <p14:creationId xmlns:p14="http://schemas.microsoft.com/office/powerpoint/2010/main" val="3800784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450574" y="833438"/>
            <a:ext cx="7702826" cy="409576"/>
          </a:xfrm>
        </p:spPr>
        <p:txBody>
          <a:bodyPr/>
          <a:lstStyle/>
          <a:p>
            <a:r>
              <a:rPr lang="en-IN" b="1" dirty="0">
                <a:solidFill>
                  <a:srgbClr val="4A4A4A"/>
                </a:solidFill>
                <a:effectLst/>
                <a:latin typeface="Arial" panose="020B0604020202020204" pitchFamily="34" charset="0"/>
                <a:ea typeface="Times New Roman" panose="02020603050405020304" pitchFamily="18" charset="0"/>
              </a:rPr>
              <a:t>JOINS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06EA1436-6C9C-4414-9330-1FF485881B58}"/>
              </a:ext>
            </a:extLst>
          </p:cNvPr>
          <p:cNvPicPr>
            <a:picLocks noChangeAspect="1"/>
          </p:cNvPicPr>
          <p:nvPr/>
        </p:nvPicPr>
        <p:blipFill>
          <a:blip r:embed="rId2"/>
          <a:stretch>
            <a:fillRect/>
          </a:stretch>
        </p:blipFill>
        <p:spPr>
          <a:xfrm>
            <a:off x="974547" y="1485143"/>
            <a:ext cx="6710324" cy="1698971"/>
          </a:xfrm>
          <a:prstGeom prst="rect">
            <a:avLst/>
          </a:prstGeom>
        </p:spPr>
      </p:pic>
      <p:graphicFrame>
        <p:nvGraphicFramePr>
          <p:cNvPr id="6" name="Table 5">
            <a:extLst>
              <a:ext uri="{FF2B5EF4-FFF2-40B4-BE49-F238E27FC236}">
                <a16:creationId xmlns:a16="http://schemas.microsoft.com/office/drawing/2014/main" id="{4204B569-2A56-47B5-9AC8-82F76BEE7602}"/>
              </a:ext>
            </a:extLst>
          </p:cNvPr>
          <p:cNvGraphicFramePr>
            <a:graphicFrameLocks noGrp="1"/>
          </p:cNvGraphicFramePr>
          <p:nvPr>
            <p:extLst>
              <p:ext uri="{D42A27DB-BD31-4B8C-83A1-F6EECF244321}">
                <p14:modId xmlns:p14="http://schemas.microsoft.com/office/powerpoint/2010/main" val="3985594707"/>
              </p:ext>
            </p:extLst>
          </p:nvPr>
        </p:nvGraphicFramePr>
        <p:xfrm>
          <a:off x="1082319" y="3680963"/>
          <a:ext cx="6494780" cy="1698970"/>
        </p:xfrm>
        <a:graphic>
          <a:graphicData uri="http://schemas.openxmlformats.org/drawingml/2006/table">
            <a:tbl>
              <a:tblPr firstRow="1" firstCol="1" bandRow="1">
                <a:tableStyleId>{5C22544A-7EE6-4342-B048-85BDC9FD1C3A}</a:tableStyleId>
              </a:tblPr>
              <a:tblGrid>
                <a:gridCol w="313255">
                  <a:extLst>
                    <a:ext uri="{9D8B030D-6E8A-4147-A177-3AD203B41FA5}">
                      <a16:colId xmlns:a16="http://schemas.microsoft.com/office/drawing/2014/main" val="3204003222"/>
                    </a:ext>
                  </a:extLst>
                </a:gridCol>
                <a:gridCol w="6181525">
                  <a:extLst>
                    <a:ext uri="{9D8B030D-6E8A-4147-A177-3AD203B41FA5}">
                      <a16:colId xmlns:a16="http://schemas.microsoft.com/office/drawing/2014/main" val="2341316448"/>
                    </a:ext>
                  </a:extLst>
                </a:gridCol>
              </a:tblGrid>
              <a:tr h="1698970">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a:t>
                      </a:r>
                      <a:r>
                        <a:rPr lang="en-IN" sz="2000" dirty="0" err="1">
                          <a:effectLst/>
                        </a:rPr>
                        <a:t>Courses.CourseID</a:t>
                      </a:r>
                      <a:r>
                        <a:rPr lang="en-IN" sz="2000" dirty="0">
                          <a:effectLst/>
                        </a:rPr>
                        <a:t>, </a:t>
                      </a:r>
                      <a:r>
                        <a:rPr lang="en-IN" sz="2000" dirty="0" err="1">
                          <a:effectLst/>
                        </a:rPr>
                        <a:t>Infostudents.StudentName</a:t>
                      </a:r>
                      <a:endParaRPr lang="en-IN" sz="2000" dirty="0">
                        <a:effectLst/>
                      </a:endParaRPr>
                    </a:p>
                    <a:p>
                      <a:pPr algn="ctr">
                        <a:lnSpc>
                          <a:spcPct val="107000"/>
                        </a:lnSpc>
                        <a:spcAft>
                          <a:spcPts val="800"/>
                        </a:spcAft>
                      </a:pPr>
                      <a:r>
                        <a:rPr lang="en-IN" sz="2000" dirty="0">
                          <a:effectLst/>
                        </a:rPr>
                        <a:t>FROM Courses</a:t>
                      </a:r>
                    </a:p>
                    <a:p>
                      <a:pPr algn="ctr">
                        <a:lnSpc>
                          <a:spcPct val="107000"/>
                        </a:lnSpc>
                        <a:spcAft>
                          <a:spcPts val="800"/>
                        </a:spcAft>
                      </a:pPr>
                      <a:r>
                        <a:rPr lang="en-IN" sz="2000" dirty="0">
                          <a:effectLst/>
                        </a:rPr>
                        <a:t>INNER JOIN Infostudents ON </a:t>
                      </a:r>
                      <a:r>
                        <a:rPr lang="en-IN" sz="2000" dirty="0" err="1">
                          <a:effectLst/>
                        </a:rPr>
                        <a:t>Courses.StudentID</a:t>
                      </a:r>
                      <a:r>
                        <a:rPr lang="en-IN" sz="2000" dirty="0">
                          <a:effectLst/>
                        </a:rPr>
                        <a:t> = </a:t>
                      </a:r>
                      <a:r>
                        <a:rPr lang="en-IN" sz="2000" dirty="0" err="1">
                          <a:effectLst/>
                        </a:rPr>
                        <a:t>Infostudents.StudentID</a:t>
                      </a:r>
                      <a:r>
                        <a:rPr lang="en-IN"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41104992"/>
                  </a:ext>
                </a:extLst>
              </a:tr>
            </a:tbl>
          </a:graphicData>
        </a:graphic>
      </p:graphicFrame>
      <p:pic>
        <p:nvPicPr>
          <p:cNvPr id="7" name="Picture 6">
            <a:extLst>
              <a:ext uri="{FF2B5EF4-FFF2-40B4-BE49-F238E27FC236}">
                <a16:creationId xmlns:a16="http://schemas.microsoft.com/office/drawing/2014/main" id="{87F32E7E-D886-49D5-A5E3-9BE5128298FB}"/>
              </a:ext>
            </a:extLst>
          </p:cNvPr>
          <p:cNvPicPr>
            <a:picLocks noChangeAspect="1"/>
          </p:cNvPicPr>
          <p:nvPr/>
        </p:nvPicPr>
        <p:blipFill>
          <a:blip r:embed="rId3"/>
          <a:stretch>
            <a:fillRect/>
          </a:stretch>
        </p:blipFill>
        <p:spPr>
          <a:xfrm>
            <a:off x="8362949" y="2350676"/>
            <a:ext cx="2854503" cy="2190956"/>
          </a:xfrm>
          <a:prstGeom prst="rect">
            <a:avLst/>
          </a:prstGeom>
        </p:spPr>
      </p:pic>
    </p:spTree>
    <p:extLst>
      <p:ext uri="{BB962C8B-B14F-4D97-AF65-F5344CB8AC3E}">
        <p14:creationId xmlns:p14="http://schemas.microsoft.com/office/powerpoint/2010/main" val="2862275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450574" y="833438"/>
            <a:ext cx="7702826" cy="409576"/>
          </a:xfrm>
        </p:spPr>
        <p:txBody>
          <a:bodyPr/>
          <a:lstStyle/>
          <a:p>
            <a:r>
              <a:rPr lang="en-IN" b="1" dirty="0">
                <a:solidFill>
                  <a:srgbClr val="4A4A4A"/>
                </a:solidFill>
                <a:effectLst/>
                <a:latin typeface="Arial" panose="020B0604020202020204" pitchFamily="34" charset="0"/>
                <a:ea typeface="Times New Roman" panose="02020603050405020304" pitchFamily="18" charset="0"/>
              </a:rPr>
              <a:t>JOINS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9E57ECC4-4C8E-4F4A-9AC2-5EDE1C409E9F}"/>
              </a:ext>
            </a:extLst>
          </p:cNvPr>
          <p:cNvPicPr>
            <a:picLocks noChangeAspect="1"/>
          </p:cNvPicPr>
          <p:nvPr/>
        </p:nvPicPr>
        <p:blipFill>
          <a:blip r:embed="rId2"/>
          <a:stretch>
            <a:fillRect/>
          </a:stretch>
        </p:blipFill>
        <p:spPr>
          <a:xfrm>
            <a:off x="1035946" y="1646375"/>
            <a:ext cx="8310009" cy="1600408"/>
          </a:xfrm>
          <a:prstGeom prst="rect">
            <a:avLst/>
          </a:prstGeom>
        </p:spPr>
      </p:pic>
      <p:graphicFrame>
        <p:nvGraphicFramePr>
          <p:cNvPr id="6" name="Table 5">
            <a:extLst>
              <a:ext uri="{FF2B5EF4-FFF2-40B4-BE49-F238E27FC236}">
                <a16:creationId xmlns:a16="http://schemas.microsoft.com/office/drawing/2014/main" id="{D726070A-9B42-4976-9222-7FB04FBEDDC5}"/>
              </a:ext>
            </a:extLst>
          </p:cNvPr>
          <p:cNvGraphicFramePr>
            <a:graphicFrameLocks noGrp="1"/>
          </p:cNvGraphicFramePr>
          <p:nvPr>
            <p:extLst>
              <p:ext uri="{D42A27DB-BD31-4B8C-83A1-F6EECF244321}">
                <p14:modId xmlns:p14="http://schemas.microsoft.com/office/powerpoint/2010/main" val="2878788966"/>
              </p:ext>
            </p:extLst>
          </p:nvPr>
        </p:nvGraphicFramePr>
        <p:xfrm>
          <a:off x="1155663" y="3780337"/>
          <a:ext cx="8070573" cy="2060320"/>
        </p:xfrm>
        <a:graphic>
          <a:graphicData uri="http://schemas.openxmlformats.org/drawingml/2006/table">
            <a:tbl>
              <a:tblPr firstRow="1" firstCol="1" bandRow="1">
                <a:tableStyleId>{5C22544A-7EE6-4342-B048-85BDC9FD1C3A}</a:tableStyleId>
              </a:tblPr>
              <a:tblGrid>
                <a:gridCol w="389883">
                  <a:extLst>
                    <a:ext uri="{9D8B030D-6E8A-4147-A177-3AD203B41FA5}">
                      <a16:colId xmlns:a16="http://schemas.microsoft.com/office/drawing/2014/main" val="638229961"/>
                    </a:ext>
                  </a:extLst>
                </a:gridCol>
                <a:gridCol w="7680690">
                  <a:extLst>
                    <a:ext uri="{9D8B030D-6E8A-4147-A177-3AD203B41FA5}">
                      <a16:colId xmlns:a16="http://schemas.microsoft.com/office/drawing/2014/main" val="3680709458"/>
                    </a:ext>
                  </a:extLst>
                </a:gridCol>
              </a:tblGrid>
              <a:tr h="2060320">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a:t>
                      </a:r>
                      <a:r>
                        <a:rPr lang="en-IN" sz="2000" dirty="0" err="1">
                          <a:effectLst/>
                        </a:rPr>
                        <a:t>Infostudents.StudentName</a:t>
                      </a:r>
                      <a:r>
                        <a:rPr lang="en-IN" sz="2000" dirty="0">
                          <a:effectLst/>
                        </a:rPr>
                        <a:t>, </a:t>
                      </a:r>
                      <a:r>
                        <a:rPr lang="en-IN" sz="2000" dirty="0" err="1">
                          <a:effectLst/>
                        </a:rPr>
                        <a:t>Courses.CourseID</a:t>
                      </a:r>
                      <a:endParaRPr lang="en-IN" sz="2000" dirty="0">
                        <a:effectLst/>
                      </a:endParaRPr>
                    </a:p>
                    <a:p>
                      <a:pPr algn="ctr">
                        <a:lnSpc>
                          <a:spcPct val="107000"/>
                        </a:lnSpc>
                        <a:spcAft>
                          <a:spcPts val="800"/>
                        </a:spcAft>
                      </a:pPr>
                      <a:r>
                        <a:rPr lang="en-IN" sz="2000" dirty="0">
                          <a:effectLst/>
                        </a:rPr>
                        <a:t>FROM Infostudents</a:t>
                      </a:r>
                    </a:p>
                    <a:p>
                      <a:pPr algn="ctr">
                        <a:lnSpc>
                          <a:spcPct val="107000"/>
                        </a:lnSpc>
                        <a:spcAft>
                          <a:spcPts val="800"/>
                        </a:spcAft>
                      </a:pPr>
                      <a:r>
                        <a:rPr lang="en-IN" sz="2000" dirty="0">
                          <a:effectLst/>
                        </a:rPr>
                        <a:t>FULL OUTER JOIN Orders ON </a:t>
                      </a:r>
                      <a:r>
                        <a:rPr lang="en-IN" sz="2000" dirty="0" err="1">
                          <a:effectLst/>
                        </a:rPr>
                        <a:t>Infostudents.StudentID</a:t>
                      </a:r>
                      <a:r>
                        <a:rPr lang="en-IN" sz="2000" dirty="0">
                          <a:effectLst/>
                        </a:rPr>
                        <a:t>=</a:t>
                      </a:r>
                      <a:r>
                        <a:rPr lang="en-IN" sz="2000" dirty="0" err="1">
                          <a:effectLst/>
                        </a:rPr>
                        <a:t>Orders.StudentID</a:t>
                      </a:r>
                      <a:endParaRPr lang="en-IN" sz="2000" dirty="0">
                        <a:effectLst/>
                      </a:endParaRPr>
                    </a:p>
                    <a:p>
                      <a:pPr algn="ctr">
                        <a:lnSpc>
                          <a:spcPct val="107000"/>
                        </a:lnSpc>
                        <a:spcAft>
                          <a:spcPts val="800"/>
                        </a:spcAft>
                      </a:pPr>
                      <a:r>
                        <a:rPr lang="en-IN" sz="2000" dirty="0">
                          <a:effectLst/>
                        </a:rPr>
                        <a:t>ORDER BY </a:t>
                      </a:r>
                      <a:r>
                        <a:rPr lang="en-IN" sz="2000" dirty="0" err="1">
                          <a:effectLst/>
                        </a:rPr>
                        <a:t>Infostudents.StudentName</a:t>
                      </a:r>
                      <a:r>
                        <a:rPr lang="en-IN"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24422700"/>
                  </a:ext>
                </a:extLst>
              </a:tr>
            </a:tbl>
          </a:graphicData>
        </a:graphic>
      </p:graphicFrame>
      <p:pic>
        <p:nvPicPr>
          <p:cNvPr id="7" name="Picture 6">
            <a:extLst>
              <a:ext uri="{FF2B5EF4-FFF2-40B4-BE49-F238E27FC236}">
                <a16:creationId xmlns:a16="http://schemas.microsoft.com/office/drawing/2014/main" id="{DE675FBC-1E61-4663-8450-5DB2CA3A2D56}"/>
              </a:ext>
            </a:extLst>
          </p:cNvPr>
          <p:cNvPicPr>
            <a:picLocks noChangeAspect="1"/>
          </p:cNvPicPr>
          <p:nvPr/>
        </p:nvPicPr>
        <p:blipFill>
          <a:blip r:embed="rId3"/>
          <a:stretch>
            <a:fillRect/>
          </a:stretch>
        </p:blipFill>
        <p:spPr>
          <a:xfrm>
            <a:off x="9345955" y="2015017"/>
            <a:ext cx="2636495" cy="1990607"/>
          </a:xfrm>
          <a:prstGeom prst="rect">
            <a:avLst/>
          </a:prstGeom>
        </p:spPr>
      </p:pic>
    </p:spTree>
    <p:extLst>
      <p:ext uri="{BB962C8B-B14F-4D97-AF65-F5344CB8AC3E}">
        <p14:creationId xmlns:p14="http://schemas.microsoft.com/office/powerpoint/2010/main" val="1030166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450574" y="833438"/>
            <a:ext cx="7702826" cy="409576"/>
          </a:xfrm>
        </p:spPr>
        <p:txBody>
          <a:bodyPr/>
          <a:lstStyle/>
          <a:p>
            <a:r>
              <a:rPr lang="en-IN" b="1" dirty="0">
                <a:solidFill>
                  <a:srgbClr val="4A4A4A"/>
                </a:solidFill>
                <a:effectLst/>
                <a:latin typeface="Arial" panose="020B0604020202020204" pitchFamily="34" charset="0"/>
                <a:ea typeface="Times New Roman" panose="02020603050405020304" pitchFamily="18" charset="0"/>
              </a:rPr>
              <a:t>JOINS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1DFF78E8-0393-4B90-99B6-8F3BE77FDF1B}"/>
              </a:ext>
            </a:extLst>
          </p:cNvPr>
          <p:cNvPicPr>
            <a:picLocks noChangeAspect="1"/>
          </p:cNvPicPr>
          <p:nvPr/>
        </p:nvPicPr>
        <p:blipFill>
          <a:blip r:embed="rId2"/>
          <a:stretch>
            <a:fillRect/>
          </a:stretch>
        </p:blipFill>
        <p:spPr>
          <a:xfrm>
            <a:off x="1056860" y="1615108"/>
            <a:ext cx="7096539" cy="1723445"/>
          </a:xfrm>
          <a:prstGeom prst="rect">
            <a:avLst/>
          </a:prstGeom>
        </p:spPr>
      </p:pic>
      <p:graphicFrame>
        <p:nvGraphicFramePr>
          <p:cNvPr id="6" name="Table 5">
            <a:extLst>
              <a:ext uri="{FF2B5EF4-FFF2-40B4-BE49-F238E27FC236}">
                <a16:creationId xmlns:a16="http://schemas.microsoft.com/office/drawing/2014/main" id="{E6C68F28-150D-44E2-AC35-2F1D0CCE20FE}"/>
              </a:ext>
            </a:extLst>
          </p:cNvPr>
          <p:cNvGraphicFramePr>
            <a:graphicFrameLocks noGrp="1"/>
          </p:cNvGraphicFramePr>
          <p:nvPr>
            <p:extLst>
              <p:ext uri="{D42A27DB-BD31-4B8C-83A1-F6EECF244321}">
                <p14:modId xmlns:p14="http://schemas.microsoft.com/office/powerpoint/2010/main" val="189843819"/>
              </p:ext>
            </p:extLst>
          </p:nvPr>
        </p:nvGraphicFramePr>
        <p:xfrm>
          <a:off x="1056860" y="3875166"/>
          <a:ext cx="9899348" cy="2149396"/>
        </p:xfrm>
        <a:graphic>
          <a:graphicData uri="http://schemas.openxmlformats.org/drawingml/2006/table">
            <a:tbl>
              <a:tblPr firstRow="1" firstCol="1" bandRow="1">
                <a:tableStyleId>{5C22544A-7EE6-4342-B048-85BDC9FD1C3A}</a:tableStyleId>
              </a:tblPr>
              <a:tblGrid>
                <a:gridCol w="477553">
                  <a:extLst>
                    <a:ext uri="{9D8B030D-6E8A-4147-A177-3AD203B41FA5}">
                      <a16:colId xmlns:a16="http://schemas.microsoft.com/office/drawing/2014/main" val="1967348889"/>
                    </a:ext>
                  </a:extLst>
                </a:gridCol>
                <a:gridCol w="9421795">
                  <a:extLst>
                    <a:ext uri="{9D8B030D-6E8A-4147-A177-3AD203B41FA5}">
                      <a16:colId xmlns:a16="http://schemas.microsoft.com/office/drawing/2014/main" val="915067938"/>
                    </a:ext>
                  </a:extLst>
                </a:gridCol>
              </a:tblGrid>
              <a:tr h="2149396">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a:t>
                      </a:r>
                      <a:r>
                        <a:rPr lang="en-IN" sz="2000" dirty="0" err="1">
                          <a:effectLst/>
                        </a:rPr>
                        <a:t>Infostudents.StudentName</a:t>
                      </a:r>
                      <a:r>
                        <a:rPr lang="en-IN" sz="2000" dirty="0">
                          <a:effectLst/>
                        </a:rPr>
                        <a:t>, </a:t>
                      </a:r>
                      <a:r>
                        <a:rPr lang="en-IN" sz="2000" dirty="0" err="1">
                          <a:effectLst/>
                        </a:rPr>
                        <a:t>Courses.CourseID</a:t>
                      </a:r>
                      <a:endParaRPr lang="en-IN" sz="2000" dirty="0">
                        <a:effectLst/>
                      </a:endParaRPr>
                    </a:p>
                    <a:p>
                      <a:pPr algn="ctr">
                        <a:lnSpc>
                          <a:spcPct val="107000"/>
                        </a:lnSpc>
                        <a:spcAft>
                          <a:spcPts val="800"/>
                        </a:spcAft>
                      </a:pPr>
                      <a:r>
                        <a:rPr lang="en-IN" sz="2000" dirty="0">
                          <a:effectLst/>
                        </a:rPr>
                        <a:t>FROM Infostudents</a:t>
                      </a:r>
                    </a:p>
                    <a:p>
                      <a:pPr algn="ctr">
                        <a:lnSpc>
                          <a:spcPct val="107000"/>
                        </a:lnSpc>
                        <a:spcAft>
                          <a:spcPts val="800"/>
                        </a:spcAft>
                      </a:pPr>
                      <a:r>
                        <a:rPr lang="en-IN" sz="2000" dirty="0">
                          <a:effectLst/>
                        </a:rPr>
                        <a:t>LEFT JOIN Courses ON </a:t>
                      </a:r>
                      <a:r>
                        <a:rPr lang="en-IN" sz="2000" dirty="0" err="1">
                          <a:effectLst/>
                        </a:rPr>
                        <a:t>Infostudents.CustomerID</a:t>
                      </a:r>
                      <a:r>
                        <a:rPr lang="en-IN" sz="2000" dirty="0">
                          <a:effectLst/>
                        </a:rPr>
                        <a:t> = </a:t>
                      </a:r>
                      <a:r>
                        <a:rPr lang="en-IN" sz="2000" dirty="0" err="1">
                          <a:effectLst/>
                        </a:rPr>
                        <a:t>Courses.StudentID</a:t>
                      </a:r>
                      <a:endParaRPr lang="en-IN" sz="2000" dirty="0">
                        <a:effectLst/>
                      </a:endParaRPr>
                    </a:p>
                    <a:p>
                      <a:pPr algn="ctr">
                        <a:lnSpc>
                          <a:spcPct val="107000"/>
                        </a:lnSpc>
                        <a:spcAft>
                          <a:spcPts val="800"/>
                        </a:spcAft>
                      </a:pPr>
                      <a:r>
                        <a:rPr lang="en-IN" sz="2000" dirty="0">
                          <a:effectLst/>
                        </a:rPr>
                        <a:t>ORDER BY </a:t>
                      </a:r>
                      <a:r>
                        <a:rPr lang="en-IN" sz="2000" dirty="0" err="1">
                          <a:effectLst/>
                        </a:rPr>
                        <a:t>Infostudents.StudentName</a:t>
                      </a:r>
                      <a:r>
                        <a:rPr lang="en-IN"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60393348"/>
                  </a:ext>
                </a:extLst>
              </a:tr>
            </a:tbl>
          </a:graphicData>
        </a:graphic>
      </p:graphicFrame>
    </p:spTree>
    <p:extLst>
      <p:ext uri="{BB962C8B-B14F-4D97-AF65-F5344CB8AC3E}">
        <p14:creationId xmlns:p14="http://schemas.microsoft.com/office/powerpoint/2010/main" val="3560378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450574" y="833438"/>
            <a:ext cx="7702826" cy="409576"/>
          </a:xfrm>
        </p:spPr>
        <p:txBody>
          <a:bodyPr/>
          <a:lstStyle/>
          <a:p>
            <a:r>
              <a:rPr lang="en-IN" b="1" dirty="0">
                <a:solidFill>
                  <a:srgbClr val="4A4A4A"/>
                </a:solidFill>
                <a:effectLst/>
                <a:latin typeface="Arial" panose="020B0604020202020204" pitchFamily="34" charset="0"/>
                <a:ea typeface="Times New Roman" panose="02020603050405020304" pitchFamily="18" charset="0"/>
              </a:rPr>
              <a:t>JOINS</a:t>
            </a:r>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A451A511-C18B-45B3-B5CC-935301FCFAD4}"/>
              </a:ext>
            </a:extLst>
          </p:cNvPr>
          <p:cNvPicPr>
            <a:picLocks noChangeAspect="1"/>
          </p:cNvPicPr>
          <p:nvPr/>
        </p:nvPicPr>
        <p:blipFill>
          <a:blip r:embed="rId2"/>
          <a:stretch>
            <a:fillRect/>
          </a:stretch>
        </p:blipFill>
        <p:spPr>
          <a:xfrm>
            <a:off x="904875" y="1534560"/>
            <a:ext cx="7059682" cy="1800543"/>
          </a:xfrm>
          <a:prstGeom prst="rect">
            <a:avLst/>
          </a:prstGeom>
        </p:spPr>
      </p:pic>
      <p:graphicFrame>
        <p:nvGraphicFramePr>
          <p:cNvPr id="6" name="Table 5">
            <a:extLst>
              <a:ext uri="{FF2B5EF4-FFF2-40B4-BE49-F238E27FC236}">
                <a16:creationId xmlns:a16="http://schemas.microsoft.com/office/drawing/2014/main" id="{E774B42A-643F-4351-A01A-12BD3FAF7BF0}"/>
              </a:ext>
            </a:extLst>
          </p:cNvPr>
          <p:cNvGraphicFramePr>
            <a:graphicFrameLocks noGrp="1"/>
          </p:cNvGraphicFramePr>
          <p:nvPr>
            <p:extLst>
              <p:ext uri="{D42A27DB-BD31-4B8C-83A1-F6EECF244321}">
                <p14:modId xmlns:p14="http://schemas.microsoft.com/office/powerpoint/2010/main" val="2222729450"/>
              </p:ext>
            </p:extLst>
          </p:nvPr>
        </p:nvGraphicFramePr>
        <p:xfrm>
          <a:off x="904875" y="3929662"/>
          <a:ext cx="8546590" cy="1800543"/>
        </p:xfrm>
        <a:graphic>
          <a:graphicData uri="http://schemas.openxmlformats.org/drawingml/2006/table">
            <a:tbl>
              <a:tblPr firstRow="1" firstCol="1" bandRow="1">
                <a:tableStyleId>{5C22544A-7EE6-4342-B048-85BDC9FD1C3A}</a:tableStyleId>
              </a:tblPr>
              <a:tblGrid>
                <a:gridCol w="412453">
                  <a:extLst>
                    <a:ext uri="{9D8B030D-6E8A-4147-A177-3AD203B41FA5}">
                      <a16:colId xmlns:a16="http://schemas.microsoft.com/office/drawing/2014/main" val="1842428783"/>
                    </a:ext>
                  </a:extLst>
                </a:gridCol>
                <a:gridCol w="8134137">
                  <a:extLst>
                    <a:ext uri="{9D8B030D-6E8A-4147-A177-3AD203B41FA5}">
                      <a16:colId xmlns:a16="http://schemas.microsoft.com/office/drawing/2014/main" val="746572931"/>
                    </a:ext>
                  </a:extLst>
                </a:gridCol>
              </a:tblGrid>
              <a:tr h="1800543">
                <a:tc>
                  <a:txBody>
                    <a:bodyPr/>
                    <a:lstStyle/>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2000" dirty="0">
                          <a:effectLst/>
                        </a:rPr>
                        <a:t>SELECT </a:t>
                      </a:r>
                      <a:r>
                        <a:rPr lang="en-IN" sz="2000" dirty="0" err="1">
                          <a:effectLst/>
                        </a:rPr>
                        <a:t>Courses.CourseID</a:t>
                      </a:r>
                      <a:endParaRPr lang="en-IN" sz="2000" dirty="0">
                        <a:effectLst/>
                      </a:endParaRPr>
                    </a:p>
                    <a:p>
                      <a:pPr algn="ctr">
                        <a:lnSpc>
                          <a:spcPct val="107000"/>
                        </a:lnSpc>
                        <a:spcAft>
                          <a:spcPts val="800"/>
                        </a:spcAft>
                      </a:pPr>
                      <a:r>
                        <a:rPr lang="en-IN" sz="2000" dirty="0">
                          <a:effectLst/>
                        </a:rPr>
                        <a:t>FROM Courses</a:t>
                      </a:r>
                    </a:p>
                    <a:p>
                      <a:pPr algn="ctr">
                        <a:lnSpc>
                          <a:spcPct val="107000"/>
                        </a:lnSpc>
                        <a:spcAft>
                          <a:spcPts val="800"/>
                        </a:spcAft>
                      </a:pPr>
                      <a:r>
                        <a:rPr lang="en-IN" sz="2000" dirty="0">
                          <a:effectLst/>
                        </a:rPr>
                        <a:t>RIGHT JOIN Infostudents ON </a:t>
                      </a:r>
                      <a:r>
                        <a:rPr lang="en-IN" sz="2000" dirty="0" err="1">
                          <a:effectLst/>
                        </a:rPr>
                        <a:t>Courses.StudentID</a:t>
                      </a:r>
                      <a:r>
                        <a:rPr lang="en-IN" sz="2000" dirty="0">
                          <a:effectLst/>
                        </a:rPr>
                        <a:t> = </a:t>
                      </a:r>
                      <a:r>
                        <a:rPr lang="en-IN" sz="2000" dirty="0" err="1">
                          <a:effectLst/>
                        </a:rPr>
                        <a:t>Infostudents.StudentID</a:t>
                      </a:r>
                      <a:r>
                        <a:rPr lang="en-IN" sz="2000" dirty="0">
                          <a:effectLst/>
                        </a:rPr>
                        <a:t> </a:t>
                      </a:r>
                    </a:p>
                    <a:p>
                      <a:pPr algn="ctr">
                        <a:lnSpc>
                          <a:spcPct val="107000"/>
                        </a:lnSpc>
                        <a:spcAft>
                          <a:spcPts val="800"/>
                        </a:spcAft>
                      </a:pPr>
                      <a:r>
                        <a:rPr lang="en-IN" sz="2000" dirty="0">
                          <a:effectLst/>
                        </a:rPr>
                        <a:t>ORDER BY </a:t>
                      </a:r>
                      <a:r>
                        <a:rPr lang="en-IN" sz="2000" dirty="0" err="1">
                          <a:effectLst/>
                        </a:rPr>
                        <a:t>Courses.CourseID</a:t>
                      </a:r>
                      <a:r>
                        <a:rPr lang="en-IN" sz="2000" dirty="0">
                          <a:effectLst/>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99268864"/>
                  </a:ext>
                </a:extLst>
              </a:tr>
            </a:tbl>
          </a:graphicData>
        </a:graphic>
      </p:graphicFrame>
    </p:spTree>
    <p:extLst>
      <p:ext uri="{BB962C8B-B14F-4D97-AF65-F5344CB8AC3E}">
        <p14:creationId xmlns:p14="http://schemas.microsoft.com/office/powerpoint/2010/main" val="2678685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483394" y="833438"/>
            <a:ext cx="8039100" cy="409576"/>
          </a:xfrm>
        </p:spPr>
        <p:txBody>
          <a:bodyPr/>
          <a:lstStyle/>
          <a:p>
            <a:r>
              <a:rPr lang="en-IN" b="1" dirty="0">
                <a:effectLst/>
                <a:latin typeface="Times New Roman" panose="02020603050405020304" pitchFamily="18" charset="0"/>
                <a:ea typeface="Times New Roman" panose="02020603050405020304" pitchFamily="18" charset="0"/>
              </a:rPr>
              <a:t>Nested Queries</a:t>
            </a:r>
          </a:p>
        </p:txBody>
      </p:sp>
      <p:sp>
        <p:nvSpPr>
          <p:cNvPr id="6" name="TextBox 5">
            <a:extLst>
              <a:ext uri="{FF2B5EF4-FFF2-40B4-BE49-F238E27FC236}">
                <a16:creationId xmlns:a16="http://schemas.microsoft.com/office/drawing/2014/main" id="{C07940F6-A96D-4172-8631-4F838A366B20}"/>
              </a:ext>
            </a:extLst>
          </p:cNvPr>
          <p:cNvSpPr txBox="1"/>
          <p:nvPr/>
        </p:nvSpPr>
        <p:spPr>
          <a:xfrm>
            <a:off x="483394" y="1519448"/>
            <a:ext cx="10873719" cy="923330"/>
          </a:xfrm>
          <a:prstGeom prst="rect">
            <a:avLst/>
          </a:prstGeom>
          <a:noFill/>
        </p:spPr>
        <p:txBody>
          <a:bodyPr wrap="square">
            <a:spAutoFit/>
          </a:bodyPr>
          <a:lstStyle/>
          <a:p>
            <a:r>
              <a:rPr lang="en-IN" sz="1800" b="1" dirty="0">
                <a:solidFill>
                  <a:srgbClr val="4A4A4A"/>
                </a:solidFill>
                <a:effectLst/>
                <a:latin typeface="Arial" panose="020B0604020202020204" pitchFamily="34" charset="0"/>
                <a:ea typeface="Calibri" panose="020F0502020204030204" pitchFamily="34" charset="0"/>
              </a:rPr>
              <a:t>Nested queries </a:t>
            </a:r>
            <a:r>
              <a:rPr lang="en-IN" sz="1800" dirty="0">
                <a:solidFill>
                  <a:srgbClr val="4A4A4A"/>
                </a:solidFill>
                <a:effectLst/>
                <a:latin typeface="Arial" panose="020B0604020202020204" pitchFamily="34" charset="0"/>
                <a:ea typeface="Calibri" panose="020F0502020204030204" pitchFamily="34" charset="0"/>
              </a:rPr>
              <a:t>are those queries which have an outer query and inner subquery. So, basically, the subquery is a query which is nested within another query such as SELECT, INSERT, UPDATE or DELETE. </a:t>
            </a:r>
            <a:endParaRPr lang="en-IN" dirty="0"/>
          </a:p>
        </p:txBody>
      </p:sp>
      <p:pic>
        <p:nvPicPr>
          <p:cNvPr id="7" name="Picture 6" descr="Nested Queries In SQL - MySQL Tutorial - Edureka">
            <a:extLst>
              <a:ext uri="{FF2B5EF4-FFF2-40B4-BE49-F238E27FC236}">
                <a16:creationId xmlns:a16="http://schemas.microsoft.com/office/drawing/2014/main" id="{71A77CE1-0E05-4944-8511-34B7E08A688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7305" y="2845695"/>
            <a:ext cx="7040190" cy="3139055"/>
          </a:xfrm>
          <a:prstGeom prst="rect">
            <a:avLst/>
          </a:prstGeom>
          <a:noFill/>
          <a:ln>
            <a:noFill/>
          </a:ln>
        </p:spPr>
      </p:pic>
    </p:spTree>
    <p:extLst>
      <p:ext uri="{BB962C8B-B14F-4D97-AF65-F5344CB8AC3E}">
        <p14:creationId xmlns:p14="http://schemas.microsoft.com/office/powerpoint/2010/main" val="3503805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483394" y="785813"/>
            <a:ext cx="8039100" cy="409576"/>
          </a:xfrm>
        </p:spPr>
        <p:txBody>
          <a:bodyPr/>
          <a:lstStyle/>
          <a:p>
            <a:r>
              <a:rPr lang="en-IN" b="1" dirty="0">
                <a:effectLst/>
                <a:latin typeface="Times New Roman" panose="02020603050405020304" pitchFamily="18" charset="0"/>
                <a:ea typeface="Times New Roman" panose="02020603050405020304" pitchFamily="18" charset="0"/>
              </a:rPr>
              <a:t>Sub Query </a:t>
            </a:r>
          </a:p>
        </p:txBody>
      </p:sp>
      <p:sp>
        <p:nvSpPr>
          <p:cNvPr id="6" name="TextBox 5">
            <a:extLst>
              <a:ext uri="{FF2B5EF4-FFF2-40B4-BE49-F238E27FC236}">
                <a16:creationId xmlns:a16="http://schemas.microsoft.com/office/drawing/2014/main" id="{07663698-68BA-46F4-B39D-C436D4CDF2F5}"/>
              </a:ext>
            </a:extLst>
          </p:cNvPr>
          <p:cNvSpPr txBox="1"/>
          <p:nvPr/>
        </p:nvSpPr>
        <p:spPr>
          <a:xfrm>
            <a:off x="483394" y="1407540"/>
            <a:ext cx="6990832" cy="1200329"/>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column_list (s)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table_name  </a:t>
            </a:r>
          </a:p>
          <a:p>
            <a:pPr algn="l"/>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column_name OPERATOR  </a:t>
            </a:r>
          </a:p>
          <a:p>
            <a:pPr algn="l"/>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column_list (s)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table_name [</a:t>
            </a:r>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a:t>
            </a:r>
          </a:p>
        </p:txBody>
      </p:sp>
      <p:pic>
        <p:nvPicPr>
          <p:cNvPr id="7" name="Picture 6">
            <a:extLst>
              <a:ext uri="{FF2B5EF4-FFF2-40B4-BE49-F238E27FC236}">
                <a16:creationId xmlns:a16="http://schemas.microsoft.com/office/drawing/2014/main" id="{B4589711-707B-4FB0-AA32-4E5E83DA1CE1}"/>
              </a:ext>
            </a:extLst>
          </p:cNvPr>
          <p:cNvPicPr>
            <a:picLocks noChangeAspect="1"/>
          </p:cNvPicPr>
          <p:nvPr/>
        </p:nvPicPr>
        <p:blipFill>
          <a:blip r:embed="rId2"/>
          <a:stretch>
            <a:fillRect/>
          </a:stretch>
        </p:blipFill>
        <p:spPr>
          <a:xfrm>
            <a:off x="994326" y="2607869"/>
            <a:ext cx="6744943" cy="3674162"/>
          </a:xfrm>
          <a:prstGeom prst="rect">
            <a:avLst/>
          </a:prstGeom>
        </p:spPr>
      </p:pic>
    </p:spTree>
    <p:extLst>
      <p:ext uri="{BB962C8B-B14F-4D97-AF65-F5344CB8AC3E}">
        <p14:creationId xmlns:p14="http://schemas.microsoft.com/office/powerpoint/2010/main" val="852093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6" name="TextBox 5">
            <a:extLst>
              <a:ext uri="{FF2B5EF4-FFF2-40B4-BE49-F238E27FC236}">
                <a16:creationId xmlns:a16="http://schemas.microsoft.com/office/drawing/2014/main" id="{F85E4166-2639-46A1-A23B-44DB2D003169}"/>
              </a:ext>
            </a:extLst>
          </p:cNvPr>
          <p:cNvSpPr txBox="1"/>
          <p:nvPr/>
        </p:nvSpPr>
        <p:spPr>
          <a:xfrm>
            <a:off x="872159" y="1571784"/>
            <a:ext cx="7480852" cy="646331"/>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emp_name</a:t>
            </a:r>
            <a:r>
              <a:rPr lang="en-US" b="0" i="0" dirty="0">
                <a:solidFill>
                  <a:srgbClr val="000000"/>
                </a:solidFill>
                <a:effectLst/>
                <a:latin typeface="verdana" panose="020B0604030504040204" pitchFamily="34" charset="0"/>
              </a:rPr>
              <a:t>, city, income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employees   </a:t>
            </a:r>
          </a:p>
          <a:p>
            <a:pPr algn="l"/>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emp_id</a:t>
            </a:r>
            <a:r>
              <a:rPr lang="en-US" b="0" i="0" dirty="0">
                <a:solidFill>
                  <a:srgbClr val="000000"/>
                </a:solidFill>
                <a:effectLst/>
                <a:latin typeface="verdana" panose="020B0604030504040204" pitchFamily="34" charset="0"/>
              </a:rPr>
              <a:t> </a:t>
            </a:r>
            <a:r>
              <a:rPr lang="en-US" b="0" i="0" dirty="0">
                <a:solidFill>
                  <a:srgbClr val="808080"/>
                </a:solidFill>
                <a:effectLst/>
                <a:latin typeface="verdana" panose="020B0604030504040204" pitchFamily="34" charset="0"/>
              </a:rPr>
              <a:t>IN</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emp_id</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employees);  </a:t>
            </a:r>
          </a:p>
        </p:txBody>
      </p:sp>
      <p:pic>
        <p:nvPicPr>
          <p:cNvPr id="7" name="Picture 6">
            <a:extLst>
              <a:ext uri="{FF2B5EF4-FFF2-40B4-BE49-F238E27FC236}">
                <a16:creationId xmlns:a16="http://schemas.microsoft.com/office/drawing/2014/main" id="{D11D692E-2B92-422C-A77A-C2009B55822D}"/>
              </a:ext>
            </a:extLst>
          </p:cNvPr>
          <p:cNvPicPr>
            <a:picLocks noChangeAspect="1"/>
          </p:cNvPicPr>
          <p:nvPr/>
        </p:nvPicPr>
        <p:blipFill>
          <a:blip r:embed="rId2"/>
          <a:stretch>
            <a:fillRect/>
          </a:stretch>
        </p:blipFill>
        <p:spPr>
          <a:xfrm>
            <a:off x="1182340" y="2493527"/>
            <a:ext cx="6879743" cy="3764713"/>
          </a:xfrm>
          <a:prstGeom prst="rect">
            <a:avLst/>
          </a:prstGeom>
        </p:spPr>
      </p:pic>
      <p:sp>
        <p:nvSpPr>
          <p:cNvPr id="8" name="Text Placeholder 4">
            <a:extLst>
              <a:ext uri="{FF2B5EF4-FFF2-40B4-BE49-F238E27FC236}">
                <a16:creationId xmlns:a16="http://schemas.microsoft.com/office/drawing/2014/main" id="{3806858A-8D6C-4488-B4CA-2F752FF11629}"/>
              </a:ext>
            </a:extLst>
          </p:cNvPr>
          <p:cNvSpPr>
            <a:spLocks noGrp="1"/>
          </p:cNvSpPr>
          <p:nvPr>
            <p:ph type="body" sz="quarter" idx="14"/>
          </p:nvPr>
        </p:nvSpPr>
        <p:spPr>
          <a:xfrm>
            <a:off x="434837" y="886796"/>
            <a:ext cx="8039100" cy="409576"/>
          </a:xfrm>
        </p:spPr>
        <p:txBody>
          <a:bodyPr/>
          <a:lstStyle/>
          <a:p>
            <a:r>
              <a:rPr lang="en-IN" b="1" dirty="0">
                <a:effectLst/>
                <a:latin typeface="Times New Roman" panose="02020603050405020304" pitchFamily="18" charset="0"/>
                <a:ea typeface="Times New Roman" panose="02020603050405020304" pitchFamily="18" charset="0"/>
              </a:rPr>
              <a:t>Sub Query Example </a:t>
            </a:r>
          </a:p>
        </p:txBody>
      </p:sp>
    </p:spTree>
    <p:extLst>
      <p:ext uri="{BB962C8B-B14F-4D97-AF65-F5344CB8AC3E}">
        <p14:creationId xmlns:p14="http://schemas.microsoft.com/office/powerpoint/2010/main" val="364088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B33AE2-DA15-4B50-8F1E-E02044EAC24B}"/>
              </a:ext>
            </a:extLst>
          </p:cNvPr>
          <p:cNvSpPr>
            <a:spLocks noGrp="1"/>
          </p:cNvSpPr>
          <p:nvPr>
            <p:ph type="body" sz="quarter" idx="13"/>
          </p:nvPr>
        </p:nvSpPr>
        <p:spPr/>
        <p:txBody>
          <a:bodyPr>
            <a:normAutofit fontScale="92500" lnSpcReduction="10000"/>
          </a:bodyPr>
          <a:lstStyle/>
          <a:p>
            <a:r>
              <a:rPr lang="en-IN" dirty="0"/>
              <a:t>MYSQL</a:t>
            </a:r>
          </a:p>
        </p:txBody>
      </p:sp>
      <p:sp>
        <p:nvSpPr>
          <p:cNvPr id="7" name="Text Placeholder 6">
            <a:extLst>
              <a:ext uri="{FF2B5EF4-FFF2-40B4-BE49-F238E27FC236}">
                <a16:creationId xmlns:a16="http://schemas.microsoft.com/office/drawing/2014/main" id="{55128D20-99D1-4D01-A860-BFC9DEE2B35D}"/>
              </a:ext>
            </a:extLst>
          </p:cNvPr>
          <p:cNvSpPr>
            <a:spLocks noGrp="1"/>
          </p:cNvSpPr>
          <p:nvPr>
            <p:ph type="body" sz="quarter" idx="14"/>
          </p:nvPr>
        </p:nvSpPr>
        <p:spPr>
          <a:xfrm>
            <a:off x="483394" y="785813"/>
            <a:ext cx="8039100" cy="409576"/>
          </a:xfrm>
        </p:spPr>
        <p:txBody>
          <a:bodyPr/>
          <a:lstStyle/>
          <a:p>
            <a:r>
              <a:rPr lang="en-IN" dirty="0"/>
              <a:t>Different Types Of Keys In Database</a:t>
            </a:r>
          </a:p>
          <a:p>
            <a:endParaRPr lang="en-IN" dirty="0"/>
          </a:p>
        </p:txBody>
      </p:sp>
      <p:sp>
        <p:nvSpPr>
          <p:cNvPr id="5" name="TextBox 4">
            <a:extLst>
              <a:ext uri="{FF2B5EF4-FFF2-40B4-BE49-F238E27FC236}">
                <a16:creationId xmlns:a16="http://schemas.microsoft.com/office/drawing/2014/main" id="{754D8EED-8B26-4420-AA77-86AB5BC65247}"/>
              </a:ext>
            </a:extLst>
          </p:cNvPr>
          <p:cNvSpPr txBox="1"/>
          <p:nvPr/>
        </p:nvSpPr>
        <p:spPr>
          <a:xfrm>
            <a:off x="867706" y="1494630"/>
            <a:ext cx="10568919" cy="4764061"/>
          </a:xfrm>
          <a:prstGeom prst="rect">
            <a:avLst/>
          </a:prstGeom>
          <a:noFill/>
        </p:spPr>
        <p:txBody>
          <a:bodyPr wrap="square">
            <a:spAutoFit/>
          </a:bodyPr>
          <a:lstStyle/>
          <a:p>
            <a:pPr algn="just"/>
            <a:r>
              <a:rPr lang="en-IN" sz="2000" dirty="0">
                <a:solidFill>
                  <a:srgbClr val="4A4A4A"/>
                </a:solidFill>
                <a:effectLst/>
                <a:latin typeface="Arial" panose="020B0604020202020204" pitchFamily="34" charset="0"/>
                <a:ea typeface="Times New Roman" panose="02020603050405020304" pitchFamily="18" charset="0"/>
              </a:rPr>
              <a:t>There are mainly 5 types of Keys, that can be mentioned in the database.</a:t>
            </a:r>
          </a:p>
          <a:p>
            <a:pPr algn="just"/>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Candidate Key – </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The minimal set of attributes which can uniquely identify a tuple is known as a candidate key. A relation can hold more than a single candidate key, where the key is either a simple or composite key.</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Super Key – </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The set of attributes which can uniquely identify a tuple is known as Super Key. So, a candidate key is a super key, but vice-versa isn’t true.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Primary Key –</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 A set of attributes that can be used to uniquely identify every tuple is also a primary key. So, if there are 3-4 candidate keys present in a relationship, then out those, one can be chosen as a primary key.</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Alternate Key – </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The candidate key other than the primary key is called as an alternate key</a:t>
            </a:r>
            <a:r>
              <a:rPr lang="en-IN" sz="1800" b="1"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Foreign Key – </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An attribute that can only take the values present as the values of some other attribute, is the foreign key to the attribute to which it refers.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53233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6" name="TextBox 5">
            <a:extLst>
              <a:ext uri="{FF2B5EF4-FFF2-40B4-BE49-F238E27FC236}">
                <a16:creationId xmlns:a16="http://schemas.microsoft.com/office/drawing/2014/main" id="{0DB155E0-A83A-4DE1-8F6B-4A740C556DA1}"/>
              </a:ext>
            </a:extLst>
          </p:cNvPr>
          <p:cNvSpPr txBox="1"/>
          <p:nvPr/>
        </p:nvSpPr>
        <p:spPr>
          <a:xfrm>
            <a:off x="430696" y="759412"/>
            <a:ext cx="9031357" cy="923330"/>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employees   </a:t>
            </a:r>
          </a:p>
          <a:p>
            <a:pPr algn="l"/>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emp_id</a:t>
            </a:r>
            <a:r>
              <a:rPr lang="en-US" b="0" i="0" dirty="0">
                <a:solidFill>
                  <a:srgbClr val="000000"/>
                </a:solidFill>
                <a:effectLst/>
                <a:latin typeface="verdana" panose="020B0604030504040204" pitchFamily="34" charset="0"/>
              </a:rPr>
              <a:t> </a:t>
            </a:r>
            <a:r>
              <a:rPr lang="en-US" b="0" i="0" dirty="0">
                <a:solidFill>
                  <a:srgbClr val="808080"/>
                </a:solidFill>
                <a:effectLst/>
                <a:latin typeface="verdana" panose="020B0604030504040204" pitchFamily="34" charset="0"/>
              </a:rPr>
              <a:t>IN</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emp_id</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employees   </a:t>
            </a:r>
          </a:p>
          <a:p>
            <a:pPr algn="l"/>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income &gt; 350000);  </a:t>
            </a:r>
          </a:p>
        </p:txBody>
      </p:sp>
      <p:pic>
        <p:nvPicPr>
          <p:cNvPr id="7" name="Picture 6">
            <a:extLst>
              <a:ext uri="{FF2B5EF4-FFF2-40B4-BE49-F238E27FC236}">
                <a16:creationId xmlns:a16="http://schemas.microsoft.com/office/drawing/2014/main" id="{A503655B-BC35-4A89-9CBE-FA28D7C6A4C5}"/>
              </a:ext>
            </a:extLst>
          </p:cNvPr>
          <p:cNvPicPr>
            <a:picLocks noChangeAspect="1"/>
          </p:cNvPicPr>
          <p:nvPr/>
        </p:nvPicPr>
        <p:blipFill>
          <a:blip r:embed="rId2"/>
          <a:stretch>
            <a:fillRect/>
          </a:stretch>
        </p:blipFill>
        <p:spPr>
          <a:xfrm>
            <a:off x="983144" y="1682742"/>
            <a:ext cx="6382993" cy="2588543"/>
          </a:xfrm>
          <a:prstGeom prst="rect">
            <a:avLst/>
          </a:prstGeom>
        </p:spPr>
      </p:pic>
      <p:sp>
        <p:nvSpPr>
          <p:cNvPr id="9" name="TextBox 8">
            <a:extLst>
              <a:ext uri="{FF2B5EF4-FFF2-40B4-BE49-F238E27FC236}">
                <a16:creationId xmlns:a16="http://schemas.microsoft.com/office/drawing/2014/main" id="{875FF126-5FEF-42CC-8660-B576157707A7}"/>
              </a:ext>
            </a:extLst>
          </p:cNvPr>
          <p:cNvSpPr txBox="1"/>
          <p:nvPr/>
        </p:nvSpPr>
        <p:spPr>
          <a:xfrm>
            <a:off x="430696" y="4304418"/>
            <a:ext cx="9296400" cy="646331"/>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emp_name</a:t>
            </a:r>
            <a:r>
              <a:rPr lang="en-US" b="0" i="0" dirty="0">
                <a:solidFill>
                  <a:srgbClr val="000000"/>
                </a:solidFill>
                <a:effectLst/>
                <a:latin typeface="verdana" panose="020B0604030504040204" pitchFamily="34" charset="0"/>
              </a:rPr>
              <a:t>, city, income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employees   </a:t>
            </a:r>
          </a:p>
          <a:p>
            <a:pPr algn="l"/>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income = (</a:t>
            </a:r>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MAX</a:t>
            </a:r>
            <a:r>
              <a:rPr lang="en-US" b="0" i="0" dirty="0">
                <a:solidFill>
                  <a:srgbClr val="000000"/>
                </a:solidFill>
                <a:effectLst/>
                <a:latin typeface="verdana" panose="020B0604030504040204" pitchFamily="34" charset="0"/>
              </a:rPr>
              <a:t>(income)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employees);  </a:t>
            </a:r>
          </a:p>
        </p:txBody>
      </p:sp>
      <p:pic>
        <p:nvPicPr>
          <p:cNvPr id="11" name="Picture 10">
            <a:extLst>
              <a:ext uri="{FF2B5EF4-FFF2-40B4-BE49-F238E27FC236}">
                <a16:creationId xmlns:a16="http://schemas.microsoft.com/office/drawing/2014/main" id="{A48A7860-52C9-444D-BC51-5A65C570CCEA}"/>
              </a:ext>
            </a:extLst>
          </p:cNvPr>
          <p:cNvPicPr>
            <a:picLocks noChangeAspect="1"/>
          </p:cNvPicPr>
          <p:nvPr/>
        </p:nvPicPr>
        <p:blipFill>
          <a:blip r:embed="rId3"/>
          <a:stretch>
            <a:fillRect/>
          </a:stretch>
        </p:blipFill>
        <p:spPr>
          <a:xfrm>
            <a:off x="1007579" y="4950749"/>
            <a:ext cx="6334125" cy="1554390"/>
          </a:xfrm>
          <a:prstGeom prst="rect">
            <a:avLst/>
          </a:prstGeom>
        </p:spPr>
      </p:pic>
    </p:spTree>
    <p:extLst>
      <p:ext uri="{BB962C8B-B14F-4D97-AF65-F5344CB8AC3E}">
        <p14:creationId xmlns:p14="http://schemas.microsoft.com/office/powerpoint/2010/main" val="27560142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11" name="TextBox 10">
            <a:extLst>
              <a:ext uri="{FF2B5EF4-FFF2-40B4-BE49-F238E27FC236}">
                <a16:creationId xmlns:a16="http://schemas.microsoft.com/office/drawing/2014/main" id="{2D957870-E6E5-4616-BE88-53C4360E2BD0}"/>
              </a:ext>
            </a:extLst>
          </p:cNvPr>
          <p:cNvSpPr txBox="1"/>
          <p:nvPr/>
        </p:nvSpPr>
        <p:spPr>
          <a:xfrm>
            <a:off x="616226" y="1381035"/>
            <a:ext cx="8527774" cy="923330"/>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emp_name</a:t>
            </a:r>
            <a:r>
              <a:rPr lang="en-US" b="0" i="0" dirty="0">
                <a:solidFill>
                  <a:srgbClr val="000000"/>
                </a:solidFill>
                <a:effectLst/>
                <a:latin typeface="verdana" panose="020B0604030504040204" pitchFamily="34" charset="0"/>
              </a:rPr>
              <a:t>, city, income  </a:t>
            </a:r>
          </a:p>
          <a:p>
            <a:pPr algn="l"/>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employees emp </a:t>
            </a:r>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income &gt; (   </a:t>
            </a:r>
          </a:p>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AVG</a:t>
            </a:r>
            <a:r>
              <a:rPr lang="en-US" b="0" i="0" dirty="0">
                <a:solidFill>
                  <a:srgbClr val="000000"/>
                </a:solidFill>
                <a:effectLst/>
                <a:latin typeface="verdana" panose="020B0604030504040204" pitchFamily="34" charset="0"/>
              </a:rPr>
              <a:t>(income)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employees </a:t>
            </a:r>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city = </a:t>
            </a:r>
            <a:r>
              <a:rPr lang="en-US" b="0" i="0" dirty="0" err="1">
                <a:solidFill>
                  <a:srgbClr val="000000"/>
                </a:solidFill>
                <a:effectLst/>
                <a:latin typeface="verdana" panose="020B0604030504040204" pitchFamily="34" charset="0"/>
              </a:rPr>
              <a:t>emp.city</a:t>
            </a:r>
            <a:r>
              <a:rPr lang="en-US" b="0" i="0" dirty="0">
                <a:solidFill>
                  <a:srgbClr val="000000"/>
                </a:solidFill>
                <a:effectLst/>
                <a:latin typeface="verdana" panose="020B0604030504040204" pitchFamily="34" charset="0"/>
              </a:rPr>
              <a:t>);  </a:t>
            </a:r>
          </a:p>
        </p:txBody>
      </p:sp>
      <p:pic>
        <p:nvPicPr>
          <p:cNvPr id="13" name="Picture 12">
            <a:extLst>
              <a:ext uri="{FF2B5EF4-FFF2-40B4-BE49-F238E27FC236}">
                <a16:creationId xmlns:a16="http://schemas.microsoft.com/office/drawing/2014/main" id="{C83306C4-7D98-42A7-B548-D8A5B45AD6F4}"/>
              </a:ext>
            </a:extLst>
          </p:cNvPr>
          <p:cNvPicPr>
            <a:picLocks noChangeAspect="1"/>
          </p:cNvPicPr>
          <p:nvPr/>
        </p:nvPicPr>
        <p:blipFill>
          <a:blip r:embed="rId2"/>
          <a:stretch>
            <a:fillRect/>
          </a:stretch>
        </p:blipFill>
        <p:spPr>
          <a:xfrm>
            <a:off x="1336552" y="2915065"/>
            <a:ext cx="9253851" cy="2889388"/>
          </a:xfrm>
          <a:prstGeom prst="rect">
            <a:avLst/>
          </a:prstGeom>
        </p:spPr>
      </p:pic>
    </p:spTree>
    <p:extLst>
      <p:ext uri="{BB962C8B-B14F-4D97-AF65-F5344CB8AC3E}">
        <p14:creationId xmlns:p14="http://schemas.microsoft.com/office/powerpoint/2010/main" val="23914820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pic>
        <p:nvPicPr>
          <p:cNvPr id="12" name="Picture 11">
            <a:extLst>
              <a:ext uri="{FF2B5EF4-FFF2-40B4-BE49-F238E27FC236}">
                <a16:creationId xmlns:a16="http://schemas.microsoft.com/office/drawing/2014/main" id="{75AE9A34-8E74-4117-A9B2-A0FFD1E0226A}"/>
              </a:ext>
            </a:extLst>
          </p:cNvPr>
          <p:cNvPicPr>
            <a:picLocks noChangeAspect="1"/>
          </p:cNvPicPr>
          <p:nvPr/>
        </p:nvPicPr>
        <p:blipFill>
          <a:blip r:embed="rId2"/>
          <a:stretch>
            <a:fillRect/>
          </a:stretch>
        </p:blipFill>
        <p:spPr>
          <a:xfrm>
            <a:off x="1390754" y="1176509"/>
            <a:ext cx="7643900" cy="5005216"/>
          </a:xfrm>
          <a:prstGeom prst="rect">
            <a:avLst/>
          </a:prstGeom>
        </p:spPr>
      </p:pic>
    </p:spTree>
    <p:extLst>
      <p:ext uri="{BB962C8B-B14F-4D97-AF65-F5344CB8AC3E}">
        <p14:creationId xmlns:p14="http://schemas.microsoft.com/office/powerpoint/2010/main" val="2033540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9" name="TextBox 8">
            <a:extLst>
              <a:ext uri="{FF2B5EF4-FFF2-40B4-BE49-F238E27FC236}">
                <a16:creationId xmlns:a16="http://schemas.microsoft.com/office/drawing/2014/main" id="{B0F58608-B696-481B-817D-C5BEE8FCA78A}"/>
              </a:ext>
            </a:extLst>
          </p:cNvPr>
          <p:cNvSpPr txBox="1"/>
          <p:nvPr/>
        </p:nvSpPr>
        <p:spPr>
          <a:xfrm>
            <a:off x="395389" y="843262"/>
            <a:ext cx="7070035" cy="923330"/>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occupation, age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customer C  </a:t>
            </a:r>
          </a:p>
          <a:p>
            <a:pPr algn="l"/>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EXISTS (</a:t>
            </a:r>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Orders O  </a:t>
            </a:r>
          </a:p>
          <a:p>
            <a:pPr algn="l"/>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C.cust_id</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O.cust_id</a:t>
            </a:r>
            <a:r>
              <a:rPr lang="en-US" b="0" i="0" dirty="0">
                <a:solidFill>
                  <a:srgbClr val="000000"/>
                </a:solidFill>
                <a:effectLst/>
                <a:latin typeface="verdana" panose="020B0604030504040204" pitchFamily="34" charset="0"/>
              </a:rPr>
              <a:t>);    </a:t>
            </a:r>
          </a:p>
        </p:txBody>
      </p:sp>
      <p:sp>
        <p:nvSpPr>
          <p:cNvPr id="11" name="TextBox 10">
            <a:extLst>
              <a:ext uri="{FF2B5EF4-FFF2-40B4-BE49-F238E27FC236}">
                <a16:creationId xmlns:a16="http://schemas.microsoft.com/office/drawing/2014/main" id="{D5981E94-8267-4174-99A2-E0FAE239A06D}"/>
              </a:ext>
            </a:extLst>
          </p:cNvPr>
          <p:cNvSpPr txBox="1"/>
          <p:nvPr/>
        </p:nvSpPr>
        <p:spPr>
          <a:xfrm>
            <a:off x="395389" y="1897870"/>
            <a:ext cx="6791739" cy="923330"/>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occupation, age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customer C  </a:t>
            </a:r>
          </a:p>
          <a:p>
            <a:pPr algn="l"/>
            <a:r>
              <a:rPr lang="en-US" b="1" i="0" dirty="0">
                <a:solidFill>
                  <a:srgbClr val="006699"/>
                </a:solidFill>
                <a:effectLst/>
                <a:latin typeface="verdana" panose="020B0604030504040204" pitchFamily="34" charset="0"/>
              </a:rPr>
              <a:t>WHERE NOT</a:t>
            </a:r>
            <a:r>
              <a:rPr lang="en-US" b="0" i="0" dirty="0">
                <a:solidFill>
                  <a:srgbClr val="000000"/>
                </a:solidFill>
                <a:effectLst/>
                <a:latin typeface="verdana" panose="020B0604030504040204" pitchFamily="34" charset="0"/>
              </a:rPr>
              <a:t> EXISTS (</a:t>
            </a:r>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Orders O  </a:t>
            </a:r>
          </a:p>
          <a:p>
            <a:pPr algn="l"/>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C.cust_id</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O.cust_id</a:t>
            </a:r>
            <a:r>
              <a:rPr lang="en-US" b="0" i="0" dirty="0">
                <a:solidFill>
                  <a:srgbClr val="000000"/>
                </a:solidFill>
                <a:effectLst/>
                <a:latin typeface="verdana" panose="020B0604030504040204" pitchFamily="34" charset="0"/>
              </a:rPr>
              <a:t>);    </a:t>
            </a:r>
          </a:p>
        </p:txBody>
      </p:sp>
      <p:pic>
        <p:nvPicPr>
          <p:cNvPr id="13" name="Picture 12">
            <a:extLst>
              <a:ext uri="{FF2B5EF4-FFF2-40B4-BE49-F238E27FC236}">
                <a16:creationId xmlns:a16="http://schemas.microsoft.com/office/drawing/2014/main" id="{B6624D2D-190C-4B92-A616-93E177B70BC6}"/>
              </a:ext>
            </a:extLst>
          </p:cNvPr>
          <p:cNvPicPr>
            <a:picLocks noChangeAspect="1"/>
          </p:cNvPicPr>
          <p:nvPr/>
        </p:nvPicPr>
        <p:blipFill rotWithShape="1">
          <a:blip r:embed="rId2"/>
          <a:srcRect r="28662"/>
          <a:stretch/>
        </p:blipFill>
        <p:spPr>
          <a:xfrm>
            <a:off x="5731671" y="2359535"/>
            <a:ext cx="6064940" cy="4056236"/>
          </a:xfrm>
          <a:prstGeom prst="rect">
            <a:avLst/>
          </a:prstGeom>
        </p:spPr>
      </p:pic>
    </p:spTree>
    <p:extLst>
      <p:ext uri="{BB962C8B-B14F-4D97-AF65-F5344CB8AC3E}">
        <p14:creationId xmlns:p14="http://schemas.microsoft.com/office/powerpoint/2010/main" val="4239532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483394" y="899648"/>
            <a:ext cx="8039100" cy="409576"/>
          </a:xfrm>
        </p:spPr>
        <p:txBody>
          <a:bodyPr/>
          <a:lstStyle/>
          <a:p>
            <a:r>
              <a:rPr lang="en-IN" b="1" dirty="0">
                <a:effectLst/>
                <a:latin typeface="Times New Roman" panose="02020603050405020304" pitchFamily="18" charset="0"/>
                <a:ea typeface="Times New Roman" panose="02020603050405020304" pitchFamily="18" charset="0"/>
              </a:rPr>
              <a:t>MySQL Transaction</a:t>
            </a:r>
          </a:p>
        </p:txBody>
      </p:sp>
      <p:sp>
        <p:nvSpPr>
          <p:cNvPr id="6" name="TextBox 5">
            <a:extLst>
              <a:ext uri="{FF2B5EF4-FFF2-40B4-BE49-F238E27FC236}">
                <a16:creationId xmlns:a16="http://schemas.microsoft.com/office/drawing/2014/main" id="{44912C1D-C4AC-47E0-8BD4-88EABCCA7848}"/>
              </a:ext>
            </a:extLst>
          </p:cNvPr>
          <p:cNvSpPr txBox="1"/>
          <p:nvPr/>
        </p:nvSpPr>
        <p:spPr>
          <a:xfrm>
            <a:off x="510209" y="1656522"/>
            <a:ext cx="11171582" cy="3970318"/>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A transaction in MySQL is a </a:t>
            </a:r>
            <a:r>
              <a:rPr lang="en-US" b="1" i="0" dirty="0">
                <a:solidFill>
                  <a:srgbClr val="000000"/>
                </a:solidFill>
                <a:effectLst/>
                <a:latin typeface="verdana" panose="020B0604030504040204" pitchFamily="34" charset="0"/>
              </a:rPr>
              <a:t>sequential group of statements</a:t>
            </a:r>
            <a:r>
              <a:rPr lang="en-US" b="0" i="0" dirty="0">
                <a:solidFill>
                  <a:srgbClr val="000000"/>
                </a:solidFill>
                <a:effectLst/>
                <a:latin typeface="verdana" panose="020B0604030504040204" pitchFamily="34" charset="0"/>
              </a:rPr>
              <a:t>, queries, or operations such as select, insert, update or delete to perform as a one single work unit that can be committed or rolled back. If the transaction makes multiple modifications into the database, two things happen:</a:t>
            </a:r>
          </a:p>
          <a:p>
            <a:pPr algn="l"/>
            <a:endParaRPr lang="en-US"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b="0" dirty="0">
                <a:solidFill>
                  <a:srgbClr val="000000"/>
                </a:solidFill>
                <a:effectLst/>
                <a:latin typeface="verdana" panose="020B0604030504040204" pitchFamily="34" charset="0"/>
              </a:rPr>
              <a:t>Either all modification is successful when the transaction is committed.</a:t>
            </a:r>
          </a:p>
          <a:p>
            <a:pPr marL="285750" indent="-285750" algn="l">
              <a:buFont typeface="Arial" panose="020B0604020202020204" pitchFamily="34" charset="0"/>
              <a:buChar char="•"/>
            </a:pPr>
            <a:r>
              <a:rPr lang="en-US" b="0" dirty="0">
                <a:solidFill>
                  <a:srgbClr val="000000"/>
                </a:solidFill>
                <a:effectLst/>
                <a:latin typeface="verdana" panose="020B0604030504040204" pitchFamily="34" charset="0"/>
              </a:rPr>
              <a:t>Or all modifications are undone when the transaction is rollback.</a:t>
            </a:r>
          </a:p>
          <a:p>
            <a:pPr algn="l">
              <a:buFont typeface="Arial" panose="020B0604020202020204" pitchFamily="34" charset="0"/>
              <a:buChar char="•"/>
            </a:pPr>
            <a:endParaRPr lang="en-US" b="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In other words, a transaction cannot be successful without completing each operation available in the set. It means if any statement fails, the transaction operation cannot produce results.</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A transaction in MySQL starts with the first executable SQL statement and ends when it finds a commit or rolled back either explicitly or implicitly. It explicitly uses COMMIT or ROLLBACK statement and implicitly when a DDL statement is used.</a:t>
            </a:r>
          </a:p>
        </p:txBody>
      </p:sp>
    </p:spTree>
    <p:extLst>
      <p:ext uri="{BB962C8B-B14F-4D97-AF65-F5344CB8AC3E}">
        <p14:creationId xmlns:p14="http://schemas.microsoft.com/office/powerpoint/2010/main" val="19637872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effectLst/>
                <a:latin typeface="Times New Roman" panose="02020603050405020304" pitchFamily="18" charset="0"/>
                <a:ea typeface="Times New Roman" panose="02020603050405020304" pitchFamily="18" charset="0"/>
              </a:rPr>
              <a:t>MySQL Transaction Statement</a:t>
            </a:r>
          </a:p>
        </p:txBody>
      </p:sp>
      <p:sp>
        <p:nvSpPr>
          <p:cNvPr id="6" name="TextBox 5">
            <a:extLst>
              <a:ext uri="{FF2B5EF4-FFF2-40B4-BE49-F238E27FC236}">
                <a16:creationId xmlns:a16="http://schemas.microsoft.com/office/drawing/2014/main" id="{F5F363A4-8B4C-41E3-8983-C61EB2E4FD02}"/>
              </a:ext>
            </a:extLst>
          </p:cNvPr>
          <p:cNvSpPr txBox="1"/>
          <p:nvPr/>
        </p:nvSpPr>
        <p:spPr>
          <a:xfrm>
            <a:off x="331303" y="1288776"/>
            <a:ext cx="11330609" cy="3139321"/>
          </a:xfrm>
          <a:prstGeom prst="rect">
            <a:avLst/>
          </a:prstGeom>
          <a:noFill/>
        </p:spPr>
        <p:txBody>
          <a:bodyPr wrap="square">
            <a:spAutoFit/>
          </a:bodyPr>
          <a:lstStyle/>
          <a:p>
            <a:pPr marL="285750" indent="-285750" algn="l">
              <a:buFont typeface="Arial" panose="020B0604020202020204" pitchFamily="34" charset="0"/>
              <a:buChar char="•"/>
            </a:pPr>
            <a:r>
              <a:rPr lang="en-US" b="0" dirty="0">
                <a:solidFill>
                  <a:srgbClr val="000000"/>
                </a:solidFill>
                <a:effectLst/>
                <a:latin typeface="verdana" panose="020B0604030504040204" pitchFamily="34" charset="0"/>
              </a:rPr>
              <a:t>MySQL provides a START TRANSACTION statement to begin the transaction. It also offers a "BEGIN" and "BEGIN WORK" as an alias of the START TRANSACTION.</a:t>
            </a:r>
          </a:p>
          <a:p>
            <a:pPr marL="285750" indent="-285750" algn="l">
              <a:buFont typeface="Arial" panose="020B0604020202020204" pitchFamily="34" charset="0"/>
              <a:buChar char="•"/>
            </a:pPr>
            <a:endParaRPr lang="en-US" b="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b="0" dirty="0">
                <a:solidFill>
                  <a:srgbClr val="000000"/>
                </a:solidFill>
                <a:effectLst/>
                <a:latin typeface="verdana" panose="020B0604030504040204" pitchFamily="34" charset="0"/>
              </a:rPr>
              <a:t>We will use a COMMIT statement to commit the current transaction. It allows the database to make changes permanently.</a:t>
            </a:r>
          </a:p>
          <a:p>
            <a:pPr marL="285750" indent="-285750" algn="l">
              <a:buFont typeface="Arial" panose="020B0604020202020204" pitchFamily="34" charset="0"/>
              <a:buChar char="•"/>
            </a:pPr>
            <a:endParaRPr lang="en-US" b="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b="0" dirty="0">
                <a:solidFill>
                  <a:srgbClr val="000000"/>
                </a:solidFill>
                <a:effectLst/>
                <a:latin typeface="verdana" panose="020B0604030504040204" pitchFamily="34" charset="0"/>
              </a:rPr>
              <a:t>We will use a ROLLBACK statement to roll back the current transaction. It allows the database to cancel all changes and goes into their previous state.</a:t>
            </a:r>
          </a:p>
          <a:p>
            <a:pPr marL="285750" indent="-285750" algn="l">
              <a:buFont typeface="Arial" panose="020B0604020202020204" pitchFamily="34" charset="0"/>
              <a:buChar char="•"/>
            </a:pPr>
            <a:endParaRPr lang="en-US" b="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b="0" dirty="0">
                <a:solidFill>
                  <a:srgbClr val="000000"/>
                </a:solidFill>
                <a:effectLst/>
                <a:latin typeface="verdana" panose="020B0604030504040204" pitchFamily="34" charset="0"/>
              </a:rPr>
              <a:t>We will use a SET auto-commit statement to disable/enable the auto-commit mode for the current transaction. By default, the COMMIT statement executed automatically. </a:t>
            </a:r>
          </a:p>
        </p:txBody>
      </p:sp>
      <p:sp>
        <p:nvSpPr>
          <p:cNvPr id="7" name="TextBox 6">
            <a:extLst>
              <a:ext uri="{FF2B5EF4-FFF2-40B4-BE49-F238E27FC236}">
                <a16:creationId xmlns:a16="http://schemas.microsoft.com/office/drawing/2014/main" id="{09ABD448-F1BB-44D5-8140-B0707B791AA5}"/>
              </a:ext>
            </a:extLst>
          </p:cNvPr>
          <p:cNvSpPr txBox="1"/>
          <p:nvPr/>
        </p:nvSpPr>
        <p:spPr>
          <a:xfrm>
            <a:off x="1079224" y="4925343"/>
            <a:ext cx="6109252" cy="923330"/>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autocommit</a:t>
            </a:r>
            <a:r>
              <a:rPr lang="en-US" b="0" i="0" dirty="0">
                <a:solidFill>
                  <a:srgbClr val="000000"/>
                </a:solidFill>
                <a:effectLst/>
                <a:latin typeface="verdana" panose="020B0604030504040204" pitchFamily="34" charset="0"/>
              </a:rPr>
              <a:t> = 0;  </a:t>
            </a:r>
          </a:p>
          <a:p>
            <a:pPr algn="l"/>
            <a:r>
              <a:rPr lang="en-US" b="0" i="0" dirty="0">
                <a:solidFill>
                  <a:srgbClr val="808080"/>
                </a:solidFill>
                <a:effectLst/>
                <a:latin typeface="verdana" panose="020B0604030504040204" pitchFamily="34" charset="0"/>
              </a:rPr>
              <a:t>OR</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SET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autocommit</a:t>
            </a:r>
            <a:r>
              <a:rPr lang="en-US" b="0" i="0" dirty="0">
                <a:solidFill>
                  <a:srgbClr val="000000"/>
                </a:solidFill>
                <a:effectLst/>
                <a:latin typeface="verdana" panose="020B0604030504040204" pitchFamily="34" charset="0"/>
              </a:rPr>
              <a:t> = </a:t>
            </a:r>
            <a:r>
              <a:rPr lang="en-US" b="1" i="0" dirty="0">
                <a:solidFill>
                  <a:srgbClr val="006699"/>
                </a:solidFill>
                <a:effectLst/>
                <a:latin typeface="verdana" panose="020B0604030504040204" pitchFamily="34" charset="0"/>
              </a:rPr>
              <a:t>OFF</a:t>
            </a:r>
            <a:r>
              <a:rPr lang="en-US" b="0" i="0" dirty="0">
                <a:solidFill>
                  <a:srgbClr val="000000"/>
                </a:solidFill>
                <a:effectLst/>
                <a:latin typeface="verdana" panose="020B0604030504040204" pitchFamily="34" charset="0"/>
              </a:rPr>
              <a:t>: </a:t>
            </a:r>
          </a:p>
        </p:txBody>
      </p:sp>
      <p:sp>
        <p:nvSpPr>
          <p:cNvPr id="9" name="TextBox 8">
            <a:extLst>
              <a:ext uri="{FF2B5EF4-FFF2-40B4-BE49-F238E27FC236}">
                <a16:creationId xmlns:a16="http://schemas.microsoft.com/office/drawing/2014/main" id="{BF17B27F-D1FF-42D1-8BA7-CA1CB32FA412}"/>
              </a:ext>
            </a:extLst>
          </p:cNvPr>
          <p:cNvSpPr txBox="1"/>
          <p:nvPr/>
        </p:nvSpPr>
        <p:spPr>
          <a:xfrm>
            <a:off x="5552660" y="4925343"/>
            <a:ext cx="6109252" cy="923330"/>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autocommit</a:t>
            </a:r>
            <a:r>
              <a:rPr lang="en-US" b="0" i="0" dirty="0">
                <a:solidFill>
                  <a:srgbClr val="000000"/>
                </a:solidFill>
                <a:effectLst/>
                <a:latin typeface="verdana" panose="020B0604030504040204" pitchFamily="34" charset="0"/>
              </a:rPr>
              <a:t> = 1;  </a:t>
            </a:r>
          </a:p>
          <a:p>
            <a:pPr algn="l"/>
            <a:r>
              <a:rPr lang="en-US" b="0" i="0" dirty="0">
                <a:solidFill>
                  <a:srgbClr val="808080"/>
                </a:solidFill>
                <a:effectLst/>
                <a:latin typeface="verdana" panose="020B0604030504040204" pitchFamily="34" charset="0"/>
              </a:rPr>
              <a:t>OR</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SET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autocommit</a:t>
            </a:r>
            <a:r>
              <a:rPr lang="en-US" b="0" i="0" dirty="0">
                <a:solidFill>
                  <a:srgbClr val="000000"/>
                </a:solidFill>
                <a:effectLst/>
                <a:latin typeface="verdana" panose="020B0604030504040204" pitchFamily="34" charset="0"/>
              </a:rPr>
              <a:t> = </a:t>
            </a:r>
            <a:r>
              <a:rPr lang="en-US" b="1" i="0" dirty="0">
                <a:solidFill>
                  <a:srgbClr val="006699"/>
                </a:solidFill>
                <a:effectLst/>
                <a:latin typeface="verdana" panose="020B0604030504040204" pitchFamily="34" charset="0"/>
              </a:rPr>
              <a:t>ON</a:t>
            </a:r>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3215670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pic>
        <p:nvPicPr>
          <p:cNvPr id="7" name="Picture 6">
            <a:extLst>
              <a:ext uri="{FF2B5EF4-FFF2-40B4-BE49-F238E27FC236}">
                <a16:creationId xmlns:a16="http://schemas.microsoft.com/office/drawing/2014/main" id="{974AFCB6-DC77-462A-9BDF-F3C9F75680FA}"/>
              </a:ext>
            </a:extLst>
          </p:cNvPr>
          <p:cNvPicPr>
            <a:picLocks noChangeAspect="1"/>
          </p:cNvPicPr>
          <p:nvPr/>
        </p:nvPicPr>
        <p:blipFill>
          <a:blip r:embed="rId2"/>
          <a:stretch>
            <a:fillRect/>
          </a:stretch>
        </p:blipFill>
        <p:spPr>
          <a:xfrm>
            <a:off x="489332" y="1709737"/>
            <a:ext cx="5109365" cy="3697149"/>
          </a:xfrm>
          <a:prstGeom prst="rect">
            <a:avLst/>
          </a:prstGeom>
        </p:spPr>
      </p:pic>
      <p:pic>
        <p:nvPicPr>
          <p:cNvPr id="9" name="Picture 8">
            <a:extLst>
              <a:ext uri="{FF2B5EF4-FFF2-40B4-BE49-F238E27FC236}">
                <a16:creationId xmlns:a16="http://schemas.microsoft.com/office/drawing/2014/main" id="{8C968A0C-6292-45D0-93C5-82A518DB5FDA}"/>
              </a:ext>
            </a:extLst>
          </p:cNvPr>
          <p:cNvPicPr>
            <a:picLocks noChangeAspect="1"/>
          </p:cNvPicPr>
          <p:nvPr/>
        </p:nvPicPr>
        <p:blipFill>
          <a:blip r:embed="rId3"/>
          <a:stretch>
            <a:fillRect/>
          </a:stretch>
        </p:blipFill>
        <p:spPr>
          <a:xfrm>
            <a:off x="6215269" y="2502265"/>
            <a:ext cx="5275363" cy="2533562"/>
          </a:xfrm>
          <a:prstGeom prst="rect">
            <a:avLst/>
          </a:prstGeom>
        </p:spPr>
      </p:pic>
    </p:spTree>
    <p:extLst>
      <p:ext uri="{BB962C8B-B14F-4D97-AF65-F5344CB8AC3E}">
        <p14:creationId xmlns:p14="http://schemas.microsoft.com/office/powerpoint/2010/main" val="14956552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6" name="TextBox 5">
            <a:extLst>
              <a:ext uri="{FF2B5EF4-FFF2-40B4-BE49-F238E27FC236}">
                <a16:creationId xmlns:a16="http://schemas.microsoft.com/office/drawing/2014/main" id="{F22A6529-FF32-4FF6-857C-1C06CF607284}"/>
              </a:ext>
            </a:extLst>
          </p:cNvPr>
          <p:cNvSpPr txBox="1"/>
          <p:nvPr/>
        </p:nvSpPr>
        <p:spPr>
          <a:xfrm>
            <a:off x="310183" y="833438"/>
            <a:ext cx="11571633" cy="5632311"/>
          </a:xfrm>
          <a:prstGeom prst="rect">
            <a:avLst/>
          </a:prstGeom>
          <a:noFill/>
        </p:spPr>
        <p:txBody>
          <a:bodyPr wrap="square">
            <a:spAutoFit/>
          </a:bodyPr>
          <a:lstStyle/>
          <a:p>
            <a:pPr algn="l"/>
            <a:r>
              <a:rPr lang="en-IN" b="0" i="0" dirty="0">
                <a:solidFill>
                  <a:srgbClr val="008200"/>
                </a:solidFill>
                <a:effectLst/>
                <a:latin typeface="verdana" panose="020B0604030504040204" pitchFamily="34" charset="0"/>
              </a:rPr>
              <a:t>-- 1. Start a new transaction</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START </a:t>
            </a:r>
            <a:r>
              <a:rPr lang="en-IN" b="1" i="0" dirty="0">
                <a:solidFill>
                  <a:srgbClr val="006699"/>
                </a:solidFill>
                <a:effectLst/>
                <a:latin typeface="verdana" panose="020B0604030504040204" pitchFamily="34" charset="0"/>
              </a:rPr>
              <a:t>TRANSACTION</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0" i="0" dirty="0">
                <a:solidFill>
                  <a:srgbClr val="008200"/>
                </a:solidFill>
                <a:effectLst/>
                <a:latin typeface="verdana" panose="020B0604030504040204" pitchFamily="34" charset="0"/>
              </a:rPr>
              <a:t>-- 2. Get the highest income</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SELECT</a:t>
            </a:r>
            <a:r>
              <a:rPr lang="en-IN" b="0" i="0" dirty="0">
                <a:solidFill>
                  <a:srgbClr val="000000"/>
                </a:solidFill>
                <a:effectLst/>
                <a:latin typeface="verdana" panose="020B0604030504040204" pitchFamily="34" charset="0"/>
              </a:rPr>
              <a:t> @income:= </a:t>
            </a:r>
            <a:r>
              <a:rPr lang="en-IN" b="1" i="0" dirty="0">
                <a:solidFill>
                  <a:srgbClr val="006699"/>
                </a:solidFill>
                <a:effectLst/>
                <a:latin typeface="verdana" panose="020B0604030504040204" pitchFamily="34" charset="0"/>
              </a:rPr>
              <a:t>MAX</a:t>
            </a:r>
            <a:r>
              <a:rPr lang="en-IN" b="0" i="0" dirty="0">
                <a:solidFill>
                  <a:srgbClr val="000000"/>
                </a:solidFill>
                <a:effectLst/>
                <a:latin typeface="verdana" panose="020B0604030504040204" pitchFamily="34" charset="0"/>
              </a:rPr>
              <a:t>(income) </a:t>
            </a:r>
            <a:r>
              <a:rPr lang="en-IN" b="1" i="0" dirty="0">
                <a:solidFill>
                  <a:srgbClr val="006699"/>
                </a:solidFill>
                <a:effectLst/>
                <a:latin typeface="verdana" panose="020B0604030504040204" pitchFamily="34" charset="0"/>
              </a:rPr>
              <a:t>FROM</a:t>
            </a:r>
            <a:r>
              <a:rPr lang="en-IN" b="0" i="0" dirty="0">
                <a:solidFill>
                  <a:srgbClr val="000000"/>
                </a:solidFill>
                <a:effectLst/>
                <a:latin typeface="verdana" panose="020B0604030504040204" pitchFamily="34" charset="0"/>
              </a:rPr>
              <a:t> employees;  </a:t>
            </a:r>
          </a:p>
          <a:p>
            <a:pPr algn="l"/>
            <a:r>
              <a:rPr lang="en-IN" b="0" i="0" dirty="0">
                <a:solidFill>
                  <a:srgbClr val="000000"/>
                </a:solidFill>
                <a:effectLst/>
                <a:latin typeface="verdana" panose="020B0604030504040204" pitchFamily="34" charset="0"/>
              </a:rPr>
              <a:t>  </a:t>
            </a:r>
          </a:p>
          <a:p>
            <a:pPr algn="l"/>
            <a:r>
              <a:rPr lang="en-IN" b="0" i="0" dirty="0">
                <a:solidFill>
                  <a:srgbClr val="008200"/>
                </a:solidFill>
                <a:effectLst/>
                <a:latin typeface="verdana" panose="020B0604030504040204" pitchFamily="34" charset="0"/>
              </a:rPr>
              <a:t>-- 3. Insert a new record into the employee table</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INSERT</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INTO</a:t>
            </a:r>
            <a:r>
              <a:rPr lang="en-IN" b="0" i="0" dirty="0">
                <a:solidFill>
                  <a:srgbClr val="000000"/>
                </a:solidFill>
                <a:effectLst/>
                <a:latin typeface="verdana" panose="020B0604030504040204" pitchFamily="34" charset="0"/>
              </a:rPr>
              <a:t> employees(</a:t>
            </a:r>
            <a:r>
              <a:rPr lang="en-IN" b="0" i="0" dirty="0" err="1">
                <a:solidFill>
                  <a:srgbClr val="000000"/>
                </a:solidFill>
                <a:effectLst/>
                <a:latin typeface="verdana" panose="020B0604030504040204" pitchFamily="34" charset="0"/>
              </a:rPr>
              <a:t>emp_id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emp_name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emp_age</a:t>
            </a:r>
            <a:r>
              <a:rPr lang="en-IN" b="0" i="0" dirty="0">
                <a:solidFill>
                  <a:srgbClr val="000000"/>
                </a:solidFill>
                <a:effectLst/>
                <a:latin typeface="verdana" panose="020B0604030504040204" pitchFamily="34" charset="0"/>
              </a:rPr>
              <a:t>, city, income)   </a:t>
            </a:r>
          </a:p>
          <a:p>
            <a:pPr algn="l"/>
            <a:r>
              <a:rPr lang="en-IN" b="1" i="0" dirty="0">
                <a:solidFill>
                  <a:srgbClr val="006699"/>
                </a:solidFill>
                <a:effectLst/>
                <a:latin typeface="verdana" panose="020B0604030504040204" pitchFamily="34" charset="0"/>
              </a:rPr>
              <a:t>VALUES</a:t>
            </a:r>
            <a:r>
              <a:rPr lang="en-IN" b="0" i="0" dirty="0">
                <a:solidFill>
                  <a:srgbClr val="000000"/>
                </a:solidFill>
                <a:effectLst/>
                <a:latin typeface="verdana" panose="020B0604030504040204" pitchFamily="34" charset="0"/>
              </a:rPr>
              <a:t> (111, </a:t>
            </a:r>
            <a:r>
              <a:rPr lang="en-IN" b="0" i="0" dirty="0">
                <a:solidFill>
                  <a:srgbClr val="0000FF"/>
                </a:solidFill>
                <a:effectLst/>
                <a:latin typeface="verdana" panose="020B0604030504040204" pitchFamily="34" charset="0"/>
              </a:rPr>
              <a:t>'Alexander'</a:t>
            </a:r>
            <a:r>
              <a:rPr lang="en-IN" b="0" i="0" dirty="0">
                <a:solidFill>
                  <a:srgbClr val="000000"/>
                </a:solidFill>
                <a:effectLst/>
                <a:latin typeface="verdana" panose="020B0604030504040204" pitchFamily="34" charset="0"/>
              </a:rPr>
              <a:t>, 45, </a:t>
            </a:r>
            <a:r>
              <a:rPr lang="en-IN" b="0" i="0" dirty="0">
                <a:solidFill>
                  <a:srgbClr val="0000FF"/>
                </a:solidFill>
                <a:effectLst/>
                <a:latin typeface="verdana" panose="020B0604030504040204" pitchFamily="34" charset="0"/>
              </a:rPr>
              <a:t>'California'</a:t>
            </a:r>
            <a:r>
              <a:rPr lang="en-IN" b="0" i="0" dirty="0">
                <a:solidFill>
                  <a:srgbClr val="000000"/>
                </a:solidFill>
                <a:effectLst/>
                <a:latin typeface="verdana" panose="020B0604030504040204" pitchFamily="34" charset="0"/>
              </a:rPr>
              <a:t>, 70000);  </a:t>
            </a:r>
          </a:p>
          <a:p>
            <a:pPr algn="l"/>
            <a:r>
              <a:rPr lang="en-IN" b="0" i="0" dirty="0">
                <a:solidFill>
                  <a:srgbClr val="000000"/>
                </a:solidFill>
                <a:effectLst/>
                <a:latin typeface="verdana" panose="020B0604030504040204" pitchFamily="34" charset="0"/>
              </a:rPr>
              <a:t>  </a:t>
            </a:r>
          </a:p>
          <a:p>
            <a:pPr algn="l"/>
            <a:r>
              <a:rPr lang="en-IN" b="0" i="0" dirty="0">
                <a:solidFill>
                  <a:srgbClr val="008200"/>
                </a:solidFill>
                <a:effectLst/>
                <a:latin typeface="verdana" panose="020B0604030504040204" pitchFamily="34" charset="0"/>
              </a:rPr>
              <a:t>-- 4. Insert a new record into the order table</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INSERT</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INTO</a:t>
            </a:r>
            <a:r>
              <a:rPr lang="en-IN" b="0" i="0" dirty="0">
                <a:solidFill>
                  <a:srgbClr val="000000"/>
                </a:solidFill>
                <a:effectLst/>
                <a:latin typeface="verdana" panose="020B0604030504040204" pitchFamily="34" charset="0"/>
              </a:rPr>
              <a:t> Orders(</a:t>
            </a:r>
            <a:r>
              <a:rPr lang="en-IN" b="0" i="0" dirty="0" err="1">
                <a:solidFill>
                  <a:srgbClr val="000000"/>
                </a:solidFill>
                <a:effectLst/>
                <a:latin typeface="verdana" panose="020B0604030504040204" pitchFamily="34" charset="0"/>
              </a:rPr>
              <a:t>order_id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prod_name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order_num</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order_date</a:t>
            </a:r>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VALUES</a:t>
            </a:r>
            <a:r>
              <a:rPr lang="en-IN" b="0" i="0" dirty="0">
                <a:solidFill>
                  <a:srgbClr val="000000"/>
                </a:solidFill>
                <a:effectLst/>
                <a:latin typeface="verdana" panose="020B0604030504040204" pitchFamily="34" charset="0"/>
              </a:rPr>
              <a:t> (6, </a:t>
            </a:r>
            <a:r>
              <a:rPr lang="en-IN" b="0" i="0" dirty="0">
                <a:solidFill>
                  <a:srgbClr val="0000FF"/>
                </a:solidFill>
                <a:effectLst/>
                <a:latin typeface="verdana" panose="020B0604030504040204" pitchFamily="34" charset="0"/>
              </a:rPr>
              <a:t>'Printer'</a:t>
            </a:r>
            <a:r>
              <a:rPr lang="en-IN" b="0" i="0" dirty="0">
                <a:solidFill>
                  <a:srgbClr val="000000"/>
                </a:solidFill>
                <a:effectLst/>
                <a:latin typeface="verdana" panose="020B0604030504040204" pitchFamily="34" charset="0"/>
              </a:rPr>
              <a:t>, 5654, </a:t>
            </a:r>
            <a:r>
              <a:rPr lang="en-IN" b="0" i="0" dirty="0">
                <a:solidFill>
                  <a:srgbClr val="0000FF"/>
                </a:solidFill>
                <a:effectLst/>
                <a:latin typeface="verdana" panose="020B0604030504040204" pitchFamily="34" charset="0"/>
              </a:rPr>
              <a:t>'2020-01-10'</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0" i="0" dirty="0">
                <a:solidFill>
                  <a:srgbClr val="008200"/>
                </a:solidFill>
                <a:effectLst/>
                <a:latin typeface="verdana" panose="020B0604030504040204" pitchFamily="34" charset="0"/>
              </a:rPr>
              <a:t>-- 5. Commit changes    </a:t>
            </a:r>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COMMIT</a:t>
            </a:r>
            <a:r>
              <a:rPr lang="en-IN"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3548649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8C312FA5-8672-4E03-A309-04B219FE8856}"/>
              </a:ext>
            </a:extLst>
          </p:cNvPr>
          <p:cNvPicPr>
            <a:picLocks noChangeAspect="1"/>
          </p:cNvPicPr>
          <p:nvPr/>
        </p:nvPicPr>
        <p:blipFill>
          <a:blip r:embed="rId2"/>
          <a:stretch>
            <a:fillRect/>
          </a:stretch>
        </p:blipFill>
        <p:spPr>
          <a:xfrm>
            <a:off x="1464986" y="1243014"/>
            <a:ext cx="8642111" cy="4781548"/>
          </a:xfrm>
          <a:prstGeom prst="rect">
            <a:avLst/>
          </a:prstGeom>
        </p:spPr>
      </p:pic>
    </p:spTree>
    <p:extLst>
      <p:ext uri="{BB962C8B-B14F-4D97-AF65-F5344CB8AC3E}">
        <p14:creationId xmlns:p14="http://schemas.microsoft.com/office/powerpoint/2010/main" val="36625454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352839" y="833438"/>
            <a:ext cx="8039100" cy="409576"/>
          </a:xfrm>
        </p:spPr>
        <p:txBody>
          <a:bodyPr/>
          <a:lstStyle/>
          <a:p>
            <a:r>
              <a:rPr lang="en-IN" b="1" dirty="0">
                <a:effectLst/>
                <a:latin typeface="Times New Roman" panose="02020603050405020304" pitchFamily="18" charset="0"/>
                <a:ea typeface="Times New Roman" panose="02020603050405020304" pitchFamily="18" charset="0"/>
              </a:rPr>
              <a:t>ROLLBACK Example</a:t>
            </a:r>
          </a:p>
        </p:txBody>
      </p:sp>
      <p:sp>
        <p:nvSpPr>
          <p:cNvPr id="6" name="TextBox 5">
            <a:extLst>
              <a:ext uri="{FF2B5EF4-FFF2-40B4-BE49-F238E27FC236}">
                <a16:creationId xmlns:a16="http://schemas.microsoft.com/office/drawing/2014/main" id="{7CEC6DAA-90B5-42CF-82C7-29C2EC38C40F}"/>
              </a:ext>
            </a:extLst>
          </p:cNvPr>
          <p:cNvSpPr txBox="1"/>
          <p:nvPr/>
        </p:nvSpPr>
        <p:spPr>
          <a:xfrm>
            <a:off x="457201" y="1243014"/>
            <a:ext cx="6109252" cy="1477328"/>
          </a:xfrm>
          <a:prstGeom prst="rect">
            <a:avLst/>
          </a:prstGeom>
          <a:noFill/>
        </p:spPr>
        <p:txBody>
          <a:bodyPr wrap="square">
            <a:spAutoFit/>
          </a:bodyPr>
          <a:lstStyle/>
          <a:p>
            <a:pPr algn="l"/>
            <a:r>
              <a:rPr lang="en-US" b="0" i="0" dirty="0">
                <a:solidFill>
                  <a:srgbClr val="008200"/>
                </a:solidFill>
                <a:effectLst/>
                <a:latin typeface="verdana" panose="020B0604030504040204" pitchFamily="34" charset="0"/>
              </a:rPr>
              <a:t>-- 1. Start a new transaction</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START </a:t>
            </a:r>
            <a:r>
              <a:rPr lang="en-US" b="1" i="0" dirty="0">
                <a:solidFill>
                  <a:srgbClr val="006699"/>
                </a:solidFill>
                <a:effectLst/>
                <a:latin typeface="verdana" panose="020B0604030504040204" pitchFamily="34" charset="0"/>
              </a:rPr>
              <a:t>TRANSACTION</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a:t>
            </a:r>
          </a:p>
          <a:p>
            <a:pPr algn="l"/>
            <a:r>
              <a:rPr lang="en-US" b="0" i="0" dirty="0">
                <a:solidFill>
                  <a:srgbClr val="008200"/>
                </a:solidFill>
                <a:effectLst/>
                <a:latin typeface="verdana" panose="020B0604030504040204" pitchFamily="34" charset="0"/>
              </a:rPr>
              <a:t>-- 2. Delete data from the order table</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DELETE</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Orders;</a:t>
            </a:r>
          </a:p>
        </p:txBody>
      </p:sp>
      <p:pic>
        <p:nvPicPr>
          <p:cNvPr id="7" name="Picture 6">
            <a:extLst>
              <a:ext uri="{FF2B5EF4-FFF2-40B4-BE49-F238E27FC236}">
                <a16:creationId xmlns:a16="http://schemas.microsoft.com/office/drawing/2014/main" id="{BF843675-8FF6-46B2-B37B-CEE579BDE3EF}"/>
              </a:ext>
            </a:extLst>
          </p:cNvPr>
          <p:cNvPicPr>
            <a:picLocks noChangeAspect="1"/>
          </p:cNvPicPr>
          <p:nvPr/>
        </p:nvPicPr>
        <p:blipFill>
          <a:blip r:embed="rId2"/>
          <a:stretch>
            <a:fillRect/>
          </a:stretch>
        </p:blipFill>
        <p:spPr>
          <a:xfrm>
            <a:off x="5759552" y="1243014"/>
            <a:ext cx="5525883" cy="1477328"/>
          </a:xfrm>
          <a:prstGeom prst="rect">
            <a:avLst/>
          </a:prstGeom>
        </p:spPr>
      </p:pic>
      <p:sp>
        <p:nvSpPr>
          <p:cNvPr id="9" name="TextBox 8">
            <a:extLst>
              <a:ext uri="{FF2B5EF4-FFF2-40B4-BE49-F238E27FC236}">
                <a16:creationId xmlns:a16="http://schemas.microsoft.com/office/drawing/2014/main" id="{B8CE88C3-8923-471B-A386-40CF2545BA3F}"/>
              </a:ext>
            </a:extLst>
          </p:cNvPr>
          <p:cNvSpPr txBox="1"/>
          <p:nvPr/>
        </p:nvSpPr>
        <p:spPr>
          <a:xfrm>
            <a:off x="457201" y="2972755"/>
            <a:ext cx="11525249" cy="646331"/>
          </a:xfrm>
          <a:prstGeom prst="rect">
            <a:avLst/>
          </a:prstGeom>
          <a:noFill/>
        </p:spPr>
        <p:txBody>
          <a:bodyPr wrap="square">
            <a:spAutoFit/>
          </a:bodyPr>
          <a:lstStyle/>
          <a:p>
            <a:r>
              <a:rPr lang="en-US" b="0" i="0" dirty="0">
                <a:solidFill>
                  <a:srgbClr val="000000"/>
                </a:solidFill>
                <a:effectLst/>
                <a:latin typeface="verdana" panose="020B0604030504040204" pitchFamily="34" charset="0"/>
              </a:rPr>
              <a:t>Now, we need to open a separate session of MySQL database server and execute the below statement to verify the data in Orders table:</a:t>
            </a:r>
            <a:endParaRPr lang="en-IN" dirty="0"/>
          </a:p>
        </p:txBody>
      </p:sp>
      <p:sp>
        <p:nvSpPr>
          <p:cNvPr id="11" name="TextBox 10">
            <a:extLst>
              <a:ext uri="{FF2B5EF4-FFF2-40B4-BE49-F238E27FC236}">
                <a16:creationId xmlns:a16="http://schemas.microsoft.com/office/drawing/2014/main" id="{B56120F3-D2D3-4506-8296-5C53194FAA1F}"/>
              </a:ext>
            </a:extLst>
          </p:cNvPr>
          <p:cNvSpPr txBox="1"/>
          <p:nvPr/>
        </p:nvSpPr>
        <p:spPr>
          <a:xfrm>
            <a:off x="457201" y="3686833"/>
            <a:ext cx="6109252" cy="369332"/>
          </a:xfrm>
          <a:prstGeom prst="rect">
            <a:avLst/>
          </a:prstGeom>
          <a:noFill/>
        </p:spPr>
        <p:txBody>
          <a:bodyPr wrap="square">
            <a:spAutoFit/>
          </a:bodyPr>
          <a:lstStyle/>
          <a:p>
            <a:pPr algn="l"/>
            <a:r>
              <a:rPr lang="en-IN" b="1" i="0" dirty="0">
                <a:solidFill>
                  <a:srgbClr val="006699"/>
                </a:solidFill>
                <a:effectLst/>
                <a:latin typeface="verdana" panose="020B0604030504040204" pitchFamily="34" charset="0"/>
              </a:rPr>
              <a:t>SELECT</a:t>
            </a:r>
            <a:r>
              <a:rPr lang="en-IN" b="0" i="0" dirty="0">
                <a:solidFill>
                  <a:srgbClr val="000000"/>
                </a:solidFill>
                <a:effectLst/>
                <a:latin typeface="verdana" panose="020B0604030504040204" pitchFamily="34" charset="0"/>
              </a:rPr>
              <a:t> * </a:t>
            </a:r>
            <a:r>
              <a:rPr lang="en-IN" b="1" i="0" dirty="0">
                <a:solidFill>
                  <a:srgbClr val="006699"/>
                </a:solidFill>
                <a:effectLst/>
                <a:latin typeface="verdana" panose="020B0604030504040204" pitchFamily="34" charset="0"/>
              </a:rPr>
              <a:t>FROM</a:t>
            </a:r>
            <a:r>
              <a:rPr lang="en-IN" b="0" i="0" dirty="0">
                <a:solidFill>
                  <a:srgbClr val="000000"/>
                </a:solidFill>
                <a:effectLst/>
                <a:latin typeface="verdana" panose="020B0604030504040204" pitchFamily="34" charset="0"/>
              </a:rPr>
              <a:t> Orders;  </a:t>
            </a:r>
          </a:p>
        </p:txBody>
      </p:sp>
      <p:pic>
        <p:nvPicPr>
          <p:cNvPr id="13" name="Picture 12">
            <a:extLst>
              <a:ext uri="{FF2B5EF4-FFF2-40B4-BE49-F238E27FC236}">
                <a16:creationId xmlns:a16="http://schemas.microsoft.com/office/drawing/2014/main" id="{D06B2185-B03E-423C-992E-255FBEAECFCF}"/>
              </a:ext>
            </a:extLst>
          </p:cNvPr>
          <p:cNvPicPr>
            <a:picLocks noChangeAspect="1"/>
          </p:cNvPicPr>
          <p:nvPr/>
        </p:nvPicPr>
        <p:blipFill>
          <a:blip r:embed="rId3"/>
          <a:stretch>
            <a:fillRect/>
          </a:stretch>
        </p:blipFill>
        <p:spPr>
          <a:xfrm>
            <a:off x="2316413" y="4123912"/>
            <a:ext cx="6075526" cy="2199240"/>
          </a:xfrm>
          <a:prstGeom prst="rect">
            <a:avLst/>
          </a:prstGeom>
        </p:spPr>
      </p:pic>
    </p:spTree>
    <p:extLst>
      <p:ext uri="{BB962C8B-B14F-4D97-AF65-F5344CB8AC3E}">
        <p14:creationId xmlns:p14="http://schemas.microsoft.com/office/powerpoint/2010/main" val="292661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B33AE2-DA15-4B50-8F1E-E02044EAC24B}"/>
              </a:ext>
            </a:extLst>
          </p:cNvPr>
          <p:cNvSpPr>
            <a:spLocks noGrp="1"/>
          </p:cNvSpPr>
          <p:nvPr>
            <p:ph type="body" sz="quarter" idx="13"/>
          </p:nvPr>
        </p:nvSpPr>
        <p:spPr/>
        <p:txBody>
          <a:bodyPr>
            <a:normAutofit fontScale="92500" lnSpcReduction="10000"/>
          </a:bodyPr>
          <a:lstStyle/>
          <a:p>
            <a:r>
              <a:rPr lang="en-IN" dirty="0"/>
              <a:t>MYSQL</a:t>
            </a:r>
          </a:p>
        </p:txBody>
      </p:sp>
      <p:sp>
        <p:nvSpPr>
          <p:cNvPr id="7" name="Text Placeholder 6">
            <a:extLst>
              <a:ext uri="{FF2B5EF4-FFF2-40B4-BE49-F238E27FC236}">
                <a16:creationId xmlns:a16="http://schemas.microsoft.com/office/drawing/2014/main" id="{55128D20-99D1-4D01-A860-BFC9DEE2B35D}"/>
              </a:ext>
            </a:extLst>
          </p:cNvPr>
          <p:cNvSpPr>
            <a:spLocks noGrp="1"/>
          </p:cNvSpPr>
          <p:nvPr>
            <p:ph type="body" sz="quarter" idx="14"/>
          </p:nvPr>
        </p:nvSpPr>
        <p:spPr>
          <a:xfrm>
            <a:off x="483394" y="785813"/>
            <a:ext cx="8039100" cy="409576"/>
          </a:xfrm>
        </p:spPr>
        <p:txBody>
          <a:bodyPr/>
          <a:lstStyle/>
          <a:p>
            <a:r>
              <a:rPr lang="en-IN" dirty="0"/>
              <a:t>Constraints Used In Database</a:t>
            </a:r>
          </a:p>
        </p:txBody>
      </p:sp>
      <p:pic>
        <p:nvPicPr>
          <p:cNvPr id="5" name="Picture 4" descr="Constraints Used In Database - MySQL Tutorial - Edureka">
            <a:extLst>
              <a:ext uri="{FF2B5EF4-FFF2-40B4-BE49-F238E27FC236}">
                <a16:creationId xmlns:a16="http://schemas.microsoft.com/office/drawing/2014/main" id="{1B6B5599-5F24-449B-9CCF-5A97E318969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0791" y="1789044"/>
            <a:ext cx="8301348" cy="4094922"/>
          </a:xfrm>
          <a:prstGeom prst="rect">
            <a:avLst/>
          </a:prstGeom>
          <a:noFill/>
          <a:ln>
            <a:noFill/>
          </a:ln>
        </p:spPr>
      </p:pic>
    </p:spTree>
    <p:extLst>
      <p:ext uri="{BB962C8B-B14F-4D97-AF65-F5344CB8AC3E}">
        <p14:creationId xmlns:p14="http://schemas.microsoft.com/office/powerpoint/2010/main" val="2889221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6" name="TextBox 5">
            <a:extLst>
              <a:ext uri="{FF2B5EF4-FFF2-40B4-BE49-F238E27FC236}">
                <a16:creationId xmlns:a16="http://schemas.microsoft.com/office/drawing/2014/main" id="{12709BC7-B426-46D2-BC01-0D429760B645}"/>
              </a:ext>
            </a:extLst>
          </p:cNvPr>
          <p:cNvSpPr txBox="1"/>
          <p:nvPr/>
        </p:nvSpPr>
        <p:spPr>
          <a:xfrm>
            <a:off x="451869" y="831574"/>
            <a:ext cx="6435276" cy="1477328"/>
          </a:xfrm>
          <a:prstGeom prst="rect">
            <a:avLst/>
          </a:prstGeom>
          <a:noFill/>
        </p:spPr>
        <p:txBody>
          <a:bodyPr wrap="square">
            <a:spAutoFit/>
          </a:bodyPr>
          <a:lstStyle/>
          <a:p>
            <a:pPr algn="l"/>
            <a:r>
              <a:rPr lang="en-US" b="0" i="0" dirty="0">
                <a:solidFill>
                  <a:srgbClr val="008200"/>
                </a:solidFill>
                <a:effectLst/>
                <a:latin typeface="verdana" panose="020B0604030504040204" pitchFamily="34" charset="0"/>
              </a:rPr>
              <a:t>-- 3. Rollback changes    </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ROLLBACK</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a:t>
            </a:r>
          </a:p>
          <a:p>
            <a:pPr algn="l"/>
            <a:r>
              <a:rPr lang="en-US" b="0" i="0" dirty="0">
                <a:solidFill>
                  <a:srgbClr val="008200"/>
                </a:solidFill>
                <a:effectLst/>
                <a:latin typeface="verdana" panose="020B0604030504040204" pitchFamily="34" charset="0"/>
              </a:rPr>
              <a:t>-- 4. Verify the records in the first session</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Orders;  </a:t>
            </a:r>
          </a:p>
        </p:txBody>
      </p:sp>
      <p:pic>
        <p:nvPicPr>
          <p:cNvPr id="7" name="Picture 6">
            <a:extLst>
              <a:ext uri="{FF2B5EF4-FFF2-40B4-BE49-F238E27FC236}">
                <a16:creationId xmlns:a16="http://schemas.microsoft.com/office/drawing/2014/main" id="{0210F80C-A656-44E4-8055-759DBFC4F948}"/>
              </a:ext>
            </a:extLst>
          </p:cNvPr>
          <p:cNvPicPr>
            <a:picLocks noChangeAspect="1"/>
          </p:cNvPicPr>
          <p:nvPr/>
        </p:nvPicPr>
        <p:blipFill>
          <a:blip r:embed="rId2"/>
          <a:stretch>
            <a:fillRect/>
          </a:stretch>
        </p:blipFill>
        <p:spPr>
          <a:xfrm>
            <a:off x="3669507" y="2119415"/>
            <a:ext cx="6408982" cy="2889907"/>
          </a:xfrm>
          <a:prstGeom prst="rect">
            <a:avLst/>
          </a:prstGeom>
        </p:spPr>
      </p:pic>
      <p:sp>
        <p:nvSpPr>
          <p:cNvPr id="9" name="TextBox 8">
            <a:extLst>
              <a:ext uri="{FF2B5EF4-FFF2-40B4-BE49-F238E27FC236}">
                <a16:creationId xmlns:a16="http://schemas.microsoft.com/office/drawing/2014/main" id="{50D99648-6899-46F1-B08F-886DE666164A}"/>
              </a:ext>
            </a:extLst>
          </p:cNvPr>
          <p:cNvSpPr txBox="1"/>
          <p:nvPr/>
        </p:nvSpPr>
        <p:spPr>
          <a:xfrm>
            <a:off x="348566" y="5145447"/>
            <a:ext cx="11289328" cy="1200329"/>
          </a:xfrm>
          <a:prstGeom prst="rect">
            <a:avLst/>
          </a:prstGeom>
          <a:noFill/>
        </p:spPr>
        <p:txBody>
          <a:bodyPr wrap="square">
            <a:spAutoFit/>
          </a:bodyPr>
          <a:lstStyle/>
          <a:p>
            <a:r>
              <a:rPr lang="en-US" b="0" i="0" dirty="0">
                <a:solidFill>
                  <a:srgbClr val="000000"/>
                </a:solidFill>
                <a:effectLst/>
                <a:latin typeface="verdana" panose="020B0604030504040204" pitchFamily="34" charset="0"/>
              </a:rPr>
              <a:t>MySQL Transaction cannot be able to roll back all statements. For example, these statements include DDL (Data Definition Language) commands such as CREATE, ALTER, or DROP database as well as CREATE, UPDATE, or DROP tables or stored routines. We have to make sure that when we design our transaction, these statements do not include.</a:t>
            </a:r>
            <a:endParaRPr lang="en-IN" dirty="0"/>
          </a:p>
        </p:txBody>
      </p:sp>
    </p:spTree>
    <p:extLst>
      <p:ext uri="{BB962C8B-B14F-4D97-AF65-F5344CB8AC3E}">
        <p14:creationId xmlns:p14="http://schemas.microsoft.com/office/powerpoint/2010/main" val="22073165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6" name="TextBox 5">
            <a:extLst>
              <a:ext uri="{FF2B5EF4-FFF2-40B4-BE49-F238E27FC236}">
                <a16:creationId xmlns:a16="http://schemas.microsoft.com/office/drawing/2014/main" id="{3202A859-D272-4E9F-B4DA-85AB6D275371}"/>
              </a:ext>
            </a:extLst>
          </p:cNvPr>
          <p:cNvSpPr txBox="1"/>
          <p:nvPr/>
        </p:nvSpPr>
        <p:spPr>
          <a:xfrm>
            <a:off x="576470" y="1443841"/>
            <a:ext cx="11039060"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SAVEPOINT</a:t>
            </a:r>
            <a:r>
              <a:rPr lang="en-US" b="0" i="0" dirty="0">
                <a:solidFill>
                  <a:srgbClr val="000000"/>
                </a:solidFill>
                <a:effectLst/>
                <a:latin typeface="verdana" panose="020B0604030504040204" pitchFamily="34" charset="0"/>
              </a:rPr>
              <a:t> statement creates a special mark with the name of the </a:t>
            </a:r>
            <a:r>
              <a:rPr lang="en-US" b="1" i="0" dirty="0">
                <a:solidFill>
                  <a:srgbClr val="000000"/>
                </a:solidFill>
                <a:effectLst/>
                <a:latin typeface="verdana" panose="020B0604030504040204" pitchFamily="34" charset="0"/>
              </a:rPr>
              <a:t>identifier</a:t>
            </a:r>
            <a:r>
              <a:rPr lang="en-US" b="0" i="0" dirty="0">
                <a:solidFill>
                  <a:srgbClr val="000000"/>
                </a:solidFill>
                <a:effectLst/>
                <a:latin typeface="verdana" panose="020B0604030504040204" pitchFamily="34" charset="0"/>
              </a:rPr>
              <a:t> inside a transaction. It allows all statements that are executed after </a:t>
            </a:r>
            <a:r>
              <a:rPr lang="en-US" b="0" i="0" dirty="0" err="1">
                <a:solidFill>
                  <a:srgbClr val="000000"/>
                </a:solidFill>
                <a:effectLst/>
                <a:latin typeface="verdana" panose="020B0604030504040204" pitchFamily="34" charset="0"/>
              </a:rPr>
              <a:t>savepoint</a:t>
            </a:r>
            <a:r>
              <a:rPr lang="en-US" b="0" i="0" dirty="0">
                <a:solidFill>
                  <a:srgbClr val="000000"/>
                </a:solidFill>
                <a:effectLst/>
                <a:latin typeface="verdana" panose="020B0604030504040204" pitchFamily="34" charset="0"/>
              </a:rPr>
              <a:t> would be rolled back. So that the transaction restores to the previous state it was in at the point of the </a:t>
            </a:r>
            <a:r>
              <a:rPr lang="en-US" b="0" i="0" dirty="0" err="1">
                <a:solidFill>
                  <a:srgbClr val="000000"/>
                </a:solidFill>
                <a:effectLst/>
                <a:latin typeface="verdana" panose="020B0604030504040204" pitchFamily="34" charset="0"/>
              </a:rPr>
              <a:t>savepoint</a:t>
            </a:r>
            <a:r>
              <a:rPr lang="en-US" b="0" i="0" dirty="0">
                <a:solidFill>
                  <a:srgbClr val="000000"/>
                </a:solidFill>
                <a:effectLst/>
                <a:latin typeface="verdana" panose="020B0604030504040204" pitchFamily="34" charset="0"/>
              </a:rPr>
              <a:t>. </a:t>
            </a: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If we have set multiple </a:t>
            </a:r>
            <a:r>
              <a:rPr lang="en-US" b="0" i="0" dirty="0" err="1">
                <a:solidFill>
                  <a:srgbClr val="000000"/>
                </a:solidFill>
                <a:effectLst/>
                <a:latin typeface="verdana" panose="020B0604030504040204" pitchFamily="34" charset="0"/>
              </a:rPr>
              <a:t>savepoints</a:t>
            </a:r>
            <a:r>
              <a:rPr lang="en-US" b="0" i="0" dirty="0">
                <a:solidFill>
                  <a:srgbClr val="000000"/>
                </a:solidFill>
                <a:effectLst/>
                <a:latin typeface="verdana" panose="020B0604030504040204" pitchFamily="34" charset="0"/>
              </a:rPr>
              <a:t> in the current transaction with the same name, the newly </a:t>
            </a:r>
            <a:r>
              <a:rPr lang="en-US" b="0" i="0" dirty="0" err="1">
                <a:solidFill>
                  <a:srgbClr val="000000"/>
                </a:solidFill>
                <a:effectLst/>
                <a:latin typeface="verdana" panose="020B0604030504040204" pitchFamily="34" charset="0"/>
              </a:rPr>
              <a:t>savepoint</a:t>
            </a:r>
            <a:r>
              <a:rPr lang="en-US" b="0" i="0" dirty="0">
                <a:solidFill>
                  <a:srgbClr val="000000"/>
                </a:solidFill>
                <a:effectLst/>
                <a:latin typeface="verdana" panose="020B0604030504040204" pitchFamily="34" charset="0"/>
              </a:rPr>
              <a:t> is responsible for rollback.</a:t>
            </a:r>
          </a:p>
          <a:p>
            <a:pPr marL="285750" indent="-285750" algn="l">
              <a:buFont typeface="Arial" panose="020B0604020202020204" pitchFamily="34" charset="0"/>
              <a:buChar char="•"/>
            </a:pPr>
            <a:endParaRPr lang="en-US"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ROLLBACK TO SAVEPOINT</a:t>
            </a:r>
            <a:r>
              <a:rPr lang="en-US" b="0" i="0" dirty="0">
                <a:solidFill>
                  <a:srgbClr val="000000"/>
                </a:solidFill>
                <a:effectLst/>
                <a:latin typeface="verdana" panose="020B0604030504040204" pitchFamily="34" charset="0"/>
              </a:rPr>
              <a:t> statement allows us to rolls back all transactions to the given </a:t>
            </a:r>
            <a:r>
              <a:rPr lang="en-US" b="0" i="0" dirty="0" err="1">
                <a:solidFill>
                  <a:srgbClr val="000000"/>
                </a:solidFill>
                <a:effectLst/>
                <a:latin typeface="verdana" panose="020B0604030504040204" pitchFamily="34" charset="0"/>
              </a:rPr>
              <a:t>savepoint</a:t>
            </a:r>
            <a:r>
              <a:rPr lang="en-US" b="0" i="0" dirty="0">
                <a:solidFill>
                  <a:srgbClr val="000000"/>
                </a:solidFill>
                <a:effectLst/>
                <a:latin typeface="verdana" panose="020B0604030504040204" pitchFamily="34" charset="0"/>
              </a:rPr>
              <a:t> was established without aborting the transaction.</a:t>
            </a:r>
          </a:p>
          <a:p>
            <a:pPr marL="285750" indent="-285750" algn="l">
              <a:buFont typeface="Arial" panose="020B0604020202020204" pitchFamily="34" charset="0"/>
              <a:buChar char="•"/>
            </a:pPr>
            <a:endParaRPr lang="en-US" b="0" i="0" dirty="0">
              <a:solidFill>
                <a:srgbClr val="000000"/>
              </a:solidFill>
              <a:effectLst/>
              <a:latin typeface="verdana" panose="020B0604030504040204" pitchFamily="34" charset="0"/>
            </a:endParaRPr>
          </a:p>
          <a:p>
            <a:pPr marL="285750" indent="-285750" algn="l">
              <a:buFont typeface="Arial" panose="020B0604020202020204" pitchFamily="34" charset="0"/>
              <a:buChar char="•"/>
            </a:pPr>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RELEASE SAVEPOINT</a:t>
            </a:r>
            <a:r>
              <a:rPr lang="en-US" b="0" i="0" dirty="0">
                <a:solidFill>
                  <a:srgbClr val="000000"/>
                </a:solidFill>
                <a:effectLst/>
                <a:latin typeface="verdana" panose="020B0604030504040204" pitchFamily="34" charset="0"/>
              </a:rPr>
              <a:t> statement destroys the named </a:t>
            </a:r>
            <a:r>
              <a:rPr lang="en-US" b="0" i="0" dirty="0" err="1">
                <a:solidFill>
                  <a:srgbClr val="000000"/>
                </a:solidFill>
                <a:effectLst/>
                <a:latin typeface="verdana" panose="020B0604030504040204" pitchFamily="34" charset="0"/>
              </a:rPr>
              <a:t>savepoint</a:t>
            </a:r>
            <a:r>
              <a:rPr lang="en-US" b="0" i="0" dirty="0">
                <a:solidFill>
                  <a:srgbClr val="000000"/>
                </a:solidFill>
                <a:effectLst/>
                <a:latin typeface="verdana" panose="020B0604030504040204" pitchFamily="34" charset="0"/>
              </a:rPr>
              <a:t> from the current transaction without undoing the effects of queries executed after the </a:t>
            </a:r>
            <a:r>
              <a:rPr lang="en-US" b="0" i="0" dirty="0" err="1">
                <a:solidFill>
                  <a:srgbClr val="000000"/>
                </a:solidFill>
                <a:effectLst/>
                <a:latin typeface="verdana" panose="020B0604030504040204" pitchFamily="34" charset="0"/>
              </a:rPr>
              <a:t>savepoint</a:t>
            </a:r>
            <a:r>
              <a:rPr lang="en-US" b="0" i="0" dirty="0">
                <a:solidFill>
                  <a:srgbClr val="000000"/>
                </a:solidFill>
                <a:effectLst/>
                <a:latin typeface="verdana" panose="020B0604030504040204" pitchFamily="34" charset="0"/>
              </a:rPr>
              <a:t> was established. After these statements, no rollback command occurs. If the </a:t>
            </a:r>
            <a:r>
              <a:rPr lang="en-US" b="0" i="0" dirty="0" err="1">
                <a:solidFill>
                  <a:srgbClr val="000000"/>
                </a:solidFill>
                <a:effectLst/>
                <a:latin typeface="verdana" panose="020B0604030504040204" pitchFamily="34" charset="0"/>
              </a:rPr>
              <a:t>savepoint</a:t>
            </a:r>
            <a:r>
              <a:rPr lang="en-US" b="0" i="0" dirty="0">
                <a:solidFill>
                  <a:srgbClr val="000000"/>
                </a:solidFill>
                <a:effectLst/>
                <a:latin typeface="verdana" panose="020B0604030504040204" pitchFamily="34" charset="0"/>
              </a:rPr>
              <a:t> does not exist in the transaction, it gives an error.</a:t>
            </a:r>
          </a:p>
        </p:txBody>
      </p:sp>
      <p:sp>
        <p:nvSpPr>
          <p:cNvPr id="7" name="Text Placeholder 4">
            <a:extLst>
              <a:ext uri="{FF2B5EF4-FFF2-40B4-BE49-F238E27FC236}">
                <a16:creationId xmlns:a16="http://schemas.microsoft.com/office/drawing/2014/main" id="{02F7A848-7F3C-4F64-A4FE-C572F94042E3}"/>
              </a:ext>
            </a:extLst>
          </p:cNvPr>
          <p:cNvSpPr>
            <a:spLocks noGrp="1"/>
          </p:cNvSpPr>
          <p:nvPr>
            <p:ph type="body" sz="quarter" idx="14"/>
          </p:nvPr>
        </p:nvSpPr>
        <p:spPr>
          <a:xfrm>
            <a:off x="714375" y="934281"/>
            <a:ext cx="10381422" cy="409576"/>
          </a:xfrm>
        </p:spPr>
        <p:txBody>
          <a:bodyPr/>
          <a:lstStyle/>
          <a:p>
            <a:r>
              <a:rPr lang="en-US" i="0" dirty="0">
                <a:effectLst/>
                <a:latin typeface="Times New Roman" panose="02020603050405020304" pitchFamily="18" charset="0"/>
                <a:cs typeface="Times New Roman" panose="02020603050405020304" pitchFamily="18" charset="0"/>
              </a:rPr>
              <a:t>SAVEPOINT, ROLLBACK TO SAVEPOINT, RELEASE SAVEPOINT</a:t>
            </a:r>
          </a:p>
          <a:p>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930E6B1-4C71-4E42-A1FA-28C50C71002C}"/>
              </a:ext>
            </a:extLst>
          </p:cNvPr>
          <p:cNvSpPr txBox="1"/>
          <p:nvPr/>
        </p:nvSpPr>
        <p:spPr>
          <a:xfrm>
            <a:off x="887896" y="5462054"/>
            <a:ext cx="7328451" cy="954107"/>
          </a:xfrm>
          <a:prstGeom prst="rect">
            <a:avLst/>
          </a:prstGeom>
          <a:noFill/>
        </p:spPr>
        <p:txBody>
          <a:bodyPr wrap="square">
            <a:spAutoFit/>
          </a:bodyPr>
          <a:lstStyle/>
          <a:p>
            <a:pPr algn="l"/>
            <a:r>
              <a:rPr lang="en-US" sz="2000" b="1" i="0" dirty="0">
                <a:solidFill>
                  <a:schemeClr val="accent2">
                    <a:lumMod val="75000"/>
                  </a:schemeClr>
                </a:solidFill>
                <a:effectLst/>
                <a:latin typeface="Times New Roman" panose="02020603050405020304" pitchFamily="18" charset="0"/>
                <a:cs typeface="Times New Roman" panose="02020603050405020304" pitchFamily="18" charset="0"/>
              </a:rPr>
              <a:t>SYNTAX</a:t>
            </a:r>
            <a:r>
              <a:rPr lang="en-US"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b="1" i="0" dirty="0">
                <a:solidFill>
                  <a:schemeClr val="accent2"/>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verdana" panose="020B0604030504040204" pitchFamily="34" charset="0"/>
              </a:rPr>
              <a:t>SAVEPOINT </a:t>
            </a:r>
            <a:r>
              <a:rPr lang="en-US" b="0" i="0" dirty="0" err="1">
                <a:solidFill>
                  <a:srgbClr val="000000"/>
                </a:solidFill>
                <a:effectLst/>
                <a:latin typeface="verdana" panose="020B0604030504040204" pitchFamily="34" charset="0"/>
              </a:rPr>
              <a:t>savepoint_name</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	   ROLLBACK</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TO</a:t>
            </a:r>
            <a:r>
              <a:rPr lang="en-US" b="0" i="0" dirty="0">
                <a:solidFill>
                  <a:srgbClr val="000000"/>
                </a:solidFill>
                <a:effectLst/>
                <a:latin typeface="verdana" panose="020B0604030504040204" pitchFamily="34" charset="0"/>
              </a:rPr>
              <a:t> [SAVEPOINT] </a:t>
            </a:r>
            <a:r>
              <a:rPr lang="en-US" b="0" i="0" dirty="0" err="1">
                <a:solidFill>
                  <a:srgbClr val="000000"/>
                </a:solidFill>
                <a:effectLst/>
                <a:latin typeface="verdana" panose="020B0604030504040204" pitchFamily="34" charset="0"/>
              </a:rPr>
              <a:t>savepoint_name</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RELEASE SAVEPOINT </a:t>
            </a:r>
            <a:r>
              <a:rPr lang="en-US" b="0" i="0" dirty="0" err="1">
                <a:solidFill>
                  <a:srgbClr val="000000"/>
                </a:solidFill>
                <a:effectLst/>
                <a:latin typeface="verdana" panose="020B0604030504040204" pitchFamily="34" charset="0"/>
              </a:rPr>
              <a:t>savepoint_name</a:t>
            </a:r>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41930667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6" name="TextBox 5">
            <a:extLst>
              <a:ext uri="{FF2B5EF4-FFF2-40B4-BE49-F238E27FC236}">
                <a16:creationId xmlns:a16="http://schemas.microsoft.com/office/drawing/2014/main" id="{750F4922-8D7A-466C-8319-97377482CA72}"/>
              </a:ext>
            </a:extLst>
          </p:cNvPr>
          <p:cNvSpPr txBox="1"/>
          <p:nvPr/>
        </p:nvSpPr>
        <p:spPr>
          <a:xfrm>
            <a:off x="530088" y="1103412"/>
            <a:ext cx="9965634" cy="5078313"/>
          </a:xfrm>
          <a:prstGeom prst="rect">
            <a:avLst/>
          </a:prstGeom>
          <a:noFill/>
        </p:spPr>
        <p:txBody>
          <a:bodyPr wrap="square">
            <a:spAutoFit/>
          </a:bodyPr>
          <a:lstStyle/>
          <a:p>
            <a:pPr algn="l"/>
            <a:r>
              <a:rPr lang="en-IN" b="0" i="0" dirty="0">
                <a:solidFill>
                  <a:srgbClr val="000000"/>
                </a:solidFill>
                <a:effectLst/>
                <a:latin typeface="verdana" panose="020B0604030504040204" pitchFamily="34" charset="0"/>
              </a:rPr>
              <a:t>START </a:t>
            </a:r>
            <a:r>
              <a:rPr lang="en-IN" b="1" i="0" dirty="0">
                <a:solidFill>
                  <a:srgbClr val="006699"/>
                </a:solidFill>
                <a:effectLst/>
                <a:latin typeface="verdana" panose="020B0604030504040204" pitchFamily="34" charset="0"/>
              </a:rPr>
              <a:t>TRANSACTION</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SELECT</a:t>
            </a:r>
            <a:r>
              <a:rPr lang="en-IN" b="0" i="0" dirty="0">
                <a:solidFill>
                  <a:srgbClr val="000000"/>
                </a:solidFill>
                <a:effectLst/>
                <a:latin typeface="verdana" panose="020B0604030504040204" pitchFamily="34" charset="0"/>
              </a:rPr>
              <a:t> * </a:t>
            </a:r>
            <a:r>
              <a:rPr lang="en-IN" b="1" i="0" dirty="0">
                <a:solidFill>
                  <a:srgbClr val="006699"/>
                </a:solidFill>
                <a:effectLst/>
                <a:latin typeface="verdana" panose="020B0604030504040204" pitchFamily="34" charset="0"/>
              </a:rPr>
              <a:t>FROM</a:t>
            </a:r>
            <a:r>
              <a:rPr lang="en-IN" b="0" i="0" dirty="0">
                <a:solidFill>
                  <a:srgbClr val="000000"/>
                </a:solidFill>
                <a:effectLst/>
                <a:latin typeface="verdana" panose="020B0604030504040204" pitchFamily="34" charset="0"/>
              </a:rPr>
              <a:t> Orders;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INSERT</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INTO</a:t>
            </a:r>
            <a:r>
              <a:rPr lang="en-IN" b="0" i="0" dirty="0">
                <a:solidFill>
                  <a:srgbClr val="000000"/>
                </a:solidFill>
                <a:effectLst/>
                <a:latin typeface="verdana" panose="020B0604030504040204" pitchFamily="34" charset="0"/>
              </a:rPr>
              <a:t> Orders(</a:t>
            </a:r>
            <a:r>
              <a:rPr lang="en-IN" b="0" i="0" dirty="0" err="1">
                <a:solidFill>
                  <a:srgbClr val="000000"/>
                </a:solidFill>
                <a:effectLst/>
                <a:latin typeface="verdana" panose="020B0604030504040204" pitchFamily="34" charset="0"/>
              </a:rPr>
              <a:t>order_id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prod_name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order_num</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order_date</a:t>
            </a:r>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VALUES</a:t>
            </a:r>
            <a:r>
              <a:rPr lang="en-IN" b="0" i="0" dirty="0">
                <a:solidFill>
                  <a:srgbClr val="000000"/>
                </a:solidFill>
                <a:effectLst/>
                <a:latin typeface="verdana" panose="020B0604030504040204" pitchFamily="34" charset="0"/>
              </a:rPr>
              <a:t> (6, </a:t>
            </a:r>
            <a:r>
              <a:rPr lang="en-IN" b="0" i="0" dirty="0">
                <a:solidFill>
                  <a:srgbClr val="0000FF"/>
                </a:solidFill>
                <a:effectLst/>
                <a:latin typeface="verdana" panose="020B0604030504040204" pitchFamily="34" charset="0"/>
              </a:rPr>
              <a:t>'Printer'</a:t>
            </a:r>
            <a:r>
              <a:rPr lang="en-IN" b="0" i="0" dirty="0">
                <a:solidFill>
                  <a:srgbClr val="000000"/>
                </a:solidFill>
                <a:effectLst/>
                <a:latin typeface="verdana" panose="020B0604030504040204" pitchFamily="34" charset="0"/>
              </a:rPr>
              <a:t>, 5654, </a:t>
            </a:r>
            <a:r>
              <a:rPr lang="en-IN" b="0" i="0" dirty="0">
                <a:solidFill>
                  <a:srgbClr val="0000FF"/>
                </a:solidFill>
                <a:effectLst/>
                <a:latin typeface="verdana" panose="020B0604030504040204" pitchFamily="34" charset="0"/>
              </a:rPr>
              <a:t>'2020-01-10'</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SAVEPOINT </a:t>
            </a:r>
            <a:r>
              <a:rPr lang="en-IN" b="0" i="0" dirty="0" err="1">
                <a:solidFill>
                  <a:srgbClr val="000000"/>
                </a:solidFill>
                <a:effectLst/>
                <a:latin typeface="verdana" panose="020B0604030504040204" pitchFamily="34" charset="0"/>
              </a:rPr>
              <a:t>my_savepoint</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INSERT</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INTO</a:t>
            </a:r>
            <a:r>
              <a:rPr lang="en-IN" b="0" i="0" dirty="0">
                <a:solidFill>
                  <a:srgbClr val="000000"/>
                </a:solidFill>
                <a:effectLst/>
                <a:latin typeface="verdana" panose="020B0604030504040204" pitchFamily="34" charset="0"/>
              </a:rPr>
              <a:t> Orders(</a:t>
            </a:r>
            <a:r>
              <a:rPr lang="en-IN" b="0" i="0" dirty="0" err="1">
                <a:solidFill>
                  <a:srgbClr val="000000"/>
                </a:solidFill>
                <a:effectLst/>
                <a:latin typeface="verdana" panose="020B0604030504040204" pitchFamily="34" charset="0"/>
              </a:rPr>
              <a:t>order_id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prod_name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order_num</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order_date</a:t>
            </a:r>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VALUES</a:t>
            </a:r>
            <a:r>
              <a:rPr lang="en-IN" b="0" i="0" dirty="0">
                <a:solidFill>
                  <a:srgbClr val="000000"/>
                </a:solidFill>
                <a:effectLst/>
                <a:latin typeface="verdana" panose="020B0604030504040204" pitchFamily="34" charset="0"/>
              </a:rPr>
              <a:t> (7, </a:t>
            </a:r>
            <a:r>
              <a:rPr lang="en-IN" b="0" i="0" dirty="0">
                <a:solidFill>
                  <a:srgbClr val="0000FF"/>
                </a:solidFill>
                <a:effectLst/>
                <a:latin typeface="verdana" panose="020B0604030504040204" pitchFamily="34" charset="0"/>
              </a:rPr>
              <a:t>'Ink'</a:t>
            </a:r>
            <a:r>
              <a:rPr lang="en-IN" b="0" i="0" dirty="0">
                <a:solidFill>
                  <a:srgbClr val="000000"/>
                </a:solidFill>
                <a:effectLst/>
                <a:latin typeface="verdana" panose="020B0604030504040204" pitchFamily="34" charset="0"/>
              </a:rPr>
              <a:t>, 5894, </a:t>
            </a:r>
            <a:r>
              <a:rPr lang="en-IN" b="0" i="0" dirty="0">
                <a:solidFill>
                  <a:srgbClr val="0000FF"/>
                </a:solidFill>
                <a:effectLst/>
                <a:latin typeface="verdana" panose="020B0604030504040204" pitchFamily="34" charset="0"/>
              </a:rPr>
              <a:t>'2020-03-10'</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ROLLBACK</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TO</a:t>
            </a:r>
            <a:r>
              <a:rPr lang="en-IN" b="0" i="0" dirty="0">
                <a:solidFill>
                  <a:srgbClr val="000000"/>
                </a:solidFill>
                <a:effectLst/>
                <a:latin typeface="verdana" panose="020B0604030504040204" pitchFamily="34" charset="0"/>
              </a:rPr>
              <a:t> SAVEPOINT </a:t>
            </a:r>
            <a:r>
              <a:rPr lang="en-IN" b="0" i="0" dirty="0" err="1">
                <a:solidFill>
                  <a:srgbClr val="000000"/>
                </a:solidFill>
                <a:effectLst/>
                <a:latin typeface="verdana" panose="020B0604030504040204" pitchFamily="34" charset="0"/>
              </a:rPr>
              <a:t>my_savepoint</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INSERT</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INTO</a:t>
            </a:r>
            <a:r>
              <a:rPr lang="en-IN" b="0" i="0" dirty="0">
                <a:solidFill>
                  <a:srgbClr val="000000"/>
                </a:solidFill>
                <a:effectLst/>
                <a:latin typeface="verdana" panose="020B0604030504040204" pitchFamily="34" charset="0"/>
              </a:rPr>
              <a:t> Orders(</a:t>
            </a:r>
            <a:r>
              <a:rPr lang="en-IN" b="0" i="0" dirty="0" err="1">
                <a:solidFill>
                  <a:srgbClr val="000000"/>
                </a:solidFill>
                <a:effectLst/>
                <a:latin typeface="verdana" panose="020B0604030504040204" pitchFamily="34" charset="0"/>
              </a:rPr>
              <a:t>order_id</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prod_name</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order_num</a:t>
            </a:r>
            <a:r>
              <a:rPr lang="en-IN" b="0" i="0" dirty="0">
                <a:solidFill>
                  <a:srgbClr val="000000"/>
                </a:solidFill>
                <a:effectLst/>
                <a:latin typeface="verdana" panose="020B0604030504040204" pitchFamily="34" charset="0"/>
              </a:rPr>
              <a:t>, </a:t>
            </a:r>
            <a:r>
              <a:rPr lang="en-IN" b="0" i="0" dirty="0" err="1">
                <a:solidFill>
                  <a:srgbClr val="000000"/>
                </a:solidFill>
                <a:effectLst/>
                <a:latin typeface="verdana" panose="020B0604030504040204" pitchFamily="34" charset="0"/>
              </a:rPr>
              <a:t>order_date</a:t>
            </a:r>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VALUES</a:t>
            </a:r>
            <a:r>
              <a:rPr lang="en-IN" b="0" i="0" dirty="0">
                <a:solidFill>
                  <a:srgbClr val="000000"/>
                </a:solidFill>
                <a:effectLst/>
                <a:latin typeface="verdana" panose="020B0604030504040204" pitchFamily="34" charset="0"/>
              </a:rPr>
              <a:t> (8, </a:t>
            </a:r>
            <a:r>
              <a:rPr lang="en-IN" b="0" i="0" dirty="0">
                <a:solidFill>
                  <a:srgbClr val="0000FF"/>
                </a:solidFill>
                <a:effectLst/>
                <a:latin typeface="verdana" panose="020B0604030504040204" pitchFamily="34" charset="0"/>
              </a:rPr>
              <a:t>'Speaker'</a:t>
            </a:r>
            <a:r>
              <a:rPr lang="en-IN" b="0" i="0" dirty="0">
                <a:solidFill>
                  <a:srgbClr val="000000"/>
                </a:solidFill>
                <a:effectLst/>
                <a:latin typeface="verdana" panose="020B0604030504040204" pitchFamily="34" charset="0"/>
              </a:rPr>
              <a:t>, 6065, </a:t>
            </a:r>
            <a:r>
              <a:rPr lang="en-IN" b="0" i="0" dirty="0">
                <a:solidFill>
                  <a:srgbClr val="0000FF"/>
                </a:solidFill>
                <a:effectLst/>
                <a:latin typeface="verdana" panose="020B0604030504040204" pitchFamily="34" charset="0"/>
              </a:rPr>
              <a:t>'2020-02-18'</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  </a:t>
            </a:r>
          </a:p>
          <a:p>
            <a:pPr algn="l"/>
            <a:r>
              <a:rPr lang="en-IN" b="1" i="0" dirty="0">
                <a:solidFill>
                  <a:srgbClr val="006699"/>
                </a:solidFill>
                <a:effectLst/>
                <a:latin typeface="verdana" panose="020B0604030504040204" pitchFamily="34" charset="0"/>
              </a:rPr>
              <a:t>COMMIT</a:t>
            </a:r>
            <a:r>
              <a:rPr lang="en-IN"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24310934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pic>
        <p:nvPicPr>
          <p:cNvPr id="3" name="Picture 2">
            <a:extLst>
              <a:ext uri="{FF2B5EF4-FFF2-40B4-BE49-F238E27FC236}">
                <a16:creationId xmlns:a16="http://schemas.microsoft.com/office/drawing/2014/main" id="{8F08812C-94D0-49BD-9EA8-57D334B4E5B6}"/>
              </a:ext>
            </a:extLst>
          </p:cNvPr>
          <p:cNvPicPr>
            <a:picLocks noChangeAspect="1"/>
          </p:cNvPicPr>
          <p:nvPr/>
        </p:nvPicPr>
        <p:blipFill>
          <a:blip r:embed="rId2"/>
          <a:stretch>
            <a:fillRect/>
          </a:stretch>
        </p:blipFill>
        <p:spPr>
          <a:xfrm>
            <a:off x="835922" y="676276"/>
            <a:ext cx="7666119" cy="5843588"/>
          </a:xfrm>
          <a:prstGeom prst="rect">
            <a:avLst/>
          </a:prstGeom>
        </p:spPr>
      </p:pic>
    </p:spTree>
    <p:extLst>
      <p:ext uri="{BB962C8B-B14F-4D97-AF65-F5344CB8AC3E}">
        <p14:creationId xmlns:p14="http://schemas.microsoft.com/office/powerpoint/2010/main" val="1863681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endParaRPr lang="en-IN"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33B9E877-3CFB-4D51-A3BE-CB9DB2C6BBF3}"/>
              </a:ext>
            </a:extLst>
          </p:cNvPr>
          <p:cNvSpPr txBox="1"/>
          <p:nvPr/>
        </p:nvSpPr>
        <p:spPr>
          <a:xfrm>
            <a:off x="357809" y="1391478"/>
            <a:ext cx="11131826" cy="923330"/>
          </a:xfrm>
          <a:prstGeom prst="rect">
            <a:avLst/>
          </a:prstGeom>
          <a:noFill/>
        </p:spPr>
        <p:txBody>
          <a:bodyPr wrap="square">
            <a:spAutoFit/>
          </a:bodyPr>
          <a:lstStyle/>
          <a:p>
            <a:r>
              <a:rPr lang="en-US" b="0" i="0" dirty="0">
                <a:solidFill>
                  <a:srgbClr val="000000"/>
                </a:solidFill>
                <a:effectLst/>
                <a:latin typeface="verdana" panose="020B0604030504040204" pitchFamily="34" charset="0"/>
              </a:rPr>
              <a:t>Now, we will use a SELECT statement to verify the above operation. In the output, we can see that the </a:t>
            </a:r>
            <a:r>
              <a:rPr lang="en-US" b="1" i="0" dirty="0" err="1">
                <a:effectLst/>
                <a:latin typeface="verdana" panose="020B0604030504040204" pitchFamily="34" charset="0"/>
              </a:rPr>
              <a:t>order_id</a:t>
            </a:r>
            <a:r>
              <a:rPr lang="en-US" b="1" i="0" dirty="0">
                <a:effectLst/>
                <a:latin typeface="verdana" panose="020B0604030504040204" pitchFamily="34" charset="0"/>
              </a:rPr>
              <a:t>=6</a:t>
            </a:r>
            <a:r>
              <a:rPr lang="en-US" b="0" i="0" dirty="0">
                <a:solidFill>
                  <a:srgbClr val="000000"/>
                </a:solidFill>
                <a:effectLst/>
                <a:latin typeface="verdana" panose="020B0604030504040204" pitchFamily="34" charset="0"/>
              </a:rPr>
              <a:t> and </a:t>
            </a:r>
            <a:r>
              <a:rPr lang="en-US" b="1" i="0" dirty="0" err="1">
                <a:effectLst/>
                <a:latin typeface="verdana" panose="020B0604030504040204" pitchFamily="34" charset="0"/>
              </a:rPr>
              <a:t>order_id</a:t>
            </a:r>
            <a:r>
              <a:rPr lang="en-US" b="1" i="0" dirty="0">
                <a:effectLst/>
                <a:latin typeface="verdana" panose="020B0604030504040204" pitchFamily="34" charset="0"/>
              </a:rPr>
              <a:t>=8</a:t>
            </a:r>
            <a:r>
              <a:rPr lang="en-US" b="0" i="0" dirty="0">
                <a:solidFill>
                  <a:srgbClr val="000000"/>
                </a:solidFill>
                <a:effectLst/>
                <a:latin typeface="verdana" panose="020B0604030504040204" pitchFamily="34" charset="0"/>
              </a:rPr>
              <a:t> is added successfully, but </a:t>
            </a:r>
            <a:r>
              <a:rPr lang="en-US" b="1" i="0" dirty="0" err="1">
                <a:effectLst/>
                <a:latin typeface="verdana" panose="020B0604030504040204" pitchFamily="34" charset="0"/>
              </a:rPr>
              <a:t>order_id</a:t>
            </a:r>
            <a:r>
              <a:rPr lang="en-US" b="1" i="0" dirty="0">
                <a:effectLst/>
                <a:latin typeface="verdana" panose="020B0604030504040204" pitchFamily="34" charset="0"/>
              </a:rPr>
              <a:t>=7</a:t>
            </a:r>
            <a:r>
              <a:rPr lang="en-US" b="0" i="0" dirty="0">
                <a:solidFill>
                  <a:srgbClr val="000000"/>
                </a:solidFill>
                <a:effectLst/>
                <a:latin typeface="verdana" panose="020B0604030504040204" pitchFamily="34" charset="0"/>
              </a:rPr>
              <a:t> is not inserted into the table. It rolls back the values entered after the </a:t>
            </a:r>
            <a:r>
              <a:rPr lang="en-US" b="0" i="0" dirty="0" err="1">
                <a:solidFill>
                  <a:srgbClr val="000000"/>
                </a:solidFill>
                <a:effectLst/>
                <a:latin typeface="verdana" panose="020B0604030504040204" pitchFamily="34" charset="0"/>
              </a:rPr>
              <a:t>savepoint</a:t>
            </a:r>
            <a:r>
              <a:rPr lang="en-US" b="0" i="0" dirty="0">
                <a:solidFill>
                  <a:srgbClr val="000000"/>
                </a:solidFill>
                <a:effectLst/>
                <a:latin typeface="verdana" panose="020B0604030504040204" pitchFamily="34" charset="0"/>
              </a:rPr>
              <a:t> was established:</a:t>
            </a:r>
            <a:endParaRPr lang="en-IN" dirty="0"/>
          </a:p>
        </p:txBody>
      </p:sp>
      <p:pic>
        <p:nvPicPr>
          <p:cNvPr id="7" name="Picture 6">
            <a:extLst>
              <a:ext uri="{FF2B5EF4-FFF2-40B4-BE49-F238E27FC236}">
                <a16:creationId xmlns:a16="http://schemas.microsoft.com/office/drawing/2014/main" id="{7101BA15-6410-4C4A-9E01-C4131C9A3D85}"/>
              </a:ext>
            </a:extLst>
          </p:cNvPr>
          <p:cNvPicPr>
            <a:picLocks noChangeAspect="1"/>
          </p:cNvPicPr>
          <p:nvPr/>
        </p:nvPicPr>
        <p:blipFill>
          <a:blip r:embed="rId2"/>
          <a:stretch>
            <a:fillRect/>
          </a:stretch>
        </p:blipFill>
        <p:spPr>
          <a:xfrm>
            <a:off x="1695448" y="2715685"/>
            <a:ext cx="8235823" cy="3204335"/>
          </a:xfrm>
          <a:prstGeom prst="rect">
            <a:avLst/>
          </a:prstGeom>
        </p:spPr>
      </p:pic>
    </p:spTree>
    <p:extLst>
      <p:ext uri="{BB962C8B-B14F-4D97-AF65-F5344CB8AC3E}">
        <p14:creationId xmlns:p14="http://schemas.microsoft.com/office/powerpoint/2010/main" val="11891353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endParaRPr lang="en-IN"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C8541B42-C1A7-46F7-97C6-421AB623483E}"/>
              </a:ext>
            </a:extLst>
          </p:cNvPr>
          <p:cNvSpPr txBox="1"/>
          <p:nvPr/>
        </p:nvSpPr>
        <p:spPr>
          <a:xfrm>
            <a:off x="755375" y="1917605"/>
            <a:ext cx="9197008" cy="3416320"/>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START </a:t>
            </a:r>
            <a:r>
              <a:rPr lang="en-US" b="1" i="0" dirty="0">
                <a:solidFill>
                  <a:srgbClr val="006699"/>
                </a:solidFill>
                <a:effectLst/>
                <a:latin typeface="verdana" panose="020B0604030504040204" pitchFamily="34" charset="0"/>
              </a:rPr>
              <a:t>TRANSACTION</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INSERT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INTO</a:t>
            </a:r>
            <a:r>
              <a:rPr lang="en-US" b="0" i="0" dirty="0">
                <a:solidFill>
                  <a:srgbClr val="000000"/>
                </a:solidFill>
                <a:effectLst/>
                <a:latin typeface="verdana" panose="020B0604030504040204" pitchFamily="34" charset="0"/>
              </a:rPr>
              <a:t> Orders(</a:t>
            </a:r>
            <a:r>
              <a:rPr lang="en-US" b="0" i="0" dirty="0" err="1">
                <a:solidFill>
                  <a:srgbClr val="000000"/>
                </a:solidFill>
                <a:effectLst/>
                <a:latin typeface="verdana" panose="020B0604030504040204" pitchFamily="34" charset="0"/>
              </a:rPr>
              <a:t>order_id</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prod_name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order_num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order_date</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VALUES</a:t>
            </a:r>
            <a:r>
              <a:rPr lang="en-US" b="0" i="0" dirty="0">
                <a:solidFill>
                  <a:srgbClr val="000000"/>
                </a:solidFill>
                <a:effectLst/>
                <a:latin typeface="verdana" panose="020B0604030504040204" pitchFamily="34" charset="0"/>
              </a:rPr>
              <a:t> (7, </a:t>
            </a:r>
            <a:r>
              <a:rPr lang="en-US" b="0" i="0" dirty="0">
                <a:solidFill>
                  <a:srgbClr val="0000FF"/>
                </a:solidFill>
                <a:effectLst/>
                <a:latin typeface="verdana" panose="020B0604030504040204" pitchFamily="34" charset="0"/>
              </a:rPr>
              <a:t>'Ink'</a:t>
            </a:r>
            <a:r>
              <a:rPr lang="en-US" b="0" i="0" dirty="0">
                <a:solidFill>
                  <a:srgbClr val="000000"/>
                </a:solidFill>
                <a:effectLst/>
                <a:latin typeface="verdana" panose="020B0604030504040204" pitchFamily="34" charset="0"/>
              </a:rPr>
              <a:t>, 5894, </a:t>
            </a:r>
            <a:r>
              <a:rPr lang="en-US" b="0" i="0" dirty="0">
                <a:solidFill>
                  <a:srgbClr val="0000FF"/>
                </a:solidFill>
                <a:effectLst/>
                <a:latin typeface="verdana" panose="020B0604030504040204" pitchFamily="34" charset="0"/>
              </a:rPr>
              <a:t>'2020-03-10'</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SAVEPOINT </a:t>
            </a:r>
            <a:r>
              <a:rPr lang="en-US" b="0" i="0" dirty="0" err="1">
                <a:solidFill>
                  <a:srgbClr val="000000"/>
                </a:solidFill>
                <a:effectLst/>
                <a:latin typeface="verdana" panose="020B0604030504040204" pitchFamily="34" charset="0"/>
              </a:rPr>
              <a:t>my_savepoint</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UPDATE</a:t>
            </a:r>
            <a:r>
              <a:rPr lang="en-US" b="0" i="0" dirty="0">
                <a:solidFill>
                  <a:srgbClr val="000000"/>
                </a:solidFill>
                <a:effectLst/>
                <a:latin typeface="verdana" panose="020B0604030504040204" pitchFamily="34" charset="0"/>
              </a:rPr>
              <a:t> Orders </a:t>
            </a:r>
            <a:r>
              <a:rPr lang="en-US" b="1" i="0" dirty="0">
                <a:solidFill>
                  <a:srgbClr val="006699"/>
                </a:solidFill>
                <a:effectLst/>
                <a:latin typeface="verdana" panose="020B0604030504040204" pitchFamily="34" charset="0"/>
              </a:rPr>
              <a:t>SET</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prod_name</a:t>
            </a:r>
            <a:r>
              <a:rPr lang="en-US" b="0" i="0" dirty="0">
                <a:solidFill>
                  <a:srgbClr val="000000"/>
                </a:solidFill>
                <a:effectLst/>
                <a:latin typeface="verdana" panose="020B0604030504040204" pitchFamily="34" charset="0"/>
              </a:rPr>
              <a:t>=</a:t>
            </a:r>
            <a:r>
              <a:rPr lang="en-US" b="0" i="0" dirty="0">
                <a:solidFill>
                  <a:srgbClr val="0000FF"/>
                </a:solidFill>
                <a:effectLst/>
                <a:latin typeface="verdana" panose="020B0604030504040204" pitchFamily="34" charset="0"/>
              </a:rPr>
              <a:t>'Scanner'</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order_id</a:t>
            </a:r>
            <a:r>
              <a:rPr lang="en-US" b="0" i="0" dirty="0">
                <a:solidFill>
                  <a:srgbClr val="000000"/>
                </a:solidFill>
                <a:effectLst/>
                <a:latin typeface="verdana" panose="020B0604030504040204" pitchFamily="34" charset="0"/>
              </a:rPr>
              <a:t>=8;  </a:t>
            </a:r>
          </a:p>
          <a:p>
            <a:pPr algn="l"/>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RELEASE SAVEPOINT </a:t>
            </a:r>
            <a:r>
              <a:rPr lang="en-US" b="0" i="0" dirty="0" err="1">
                <a:solidFill>
                  <a:srgbClr val="000000"/>
                </a:solidFill>
                <a:effectLst/>
                <a:latin typeface="verdana" panose="020B0604030504040204" pitchFamily="34" charset="0"/>
              </a:rPr>
              <a:t>my_savepoint</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COMMIT</a:t>
            </a:r>
            <a:r>
              <a:rPr lang="en-US" b="0" i="0" dirty="0">
                <a:solidFill>
                  <a:srgbClr val="000000"/>
                </a:solidFill>
                <a:effectLst/>
                <a:latin typeface="verdana" panose="020B0604030504040204" pitchFamily="34" charset="0"/>
              </a:rPr>
              <a:t>;  </a:t>
            </a:r>
          </a:p>
        </p:txBody>
      </p:sp>
    </p:spTree>
    <p:extLst>
      <p:ext uri="{BB962C8B-B14F-4D97-AF65-F5344CB8AC3E}">
        <p14:creationId xmlns:p14="http://schemas.microsoft.com/office/powerpoint/2010/main" val="30530801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endParaRPr lang="en-IN" b="1"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7D6B1D4F-1FF0-4473-AD74-DF69E2541985}"/>
              </a:ext>
            </a:extLst>
          </p:cNvPr>
          <p:cNvPicPr>
            <a:picLocks noChangeAspect="1"/>
          </p:cNvPicPr>
          <p:nvPr/>
        </p:nvPicPr>
        <p:blipFill>
          <a:blip r:embed="rId2"/>
          <a:stretch>
            <a:fillRect/>
          </a:stretch>
        </p:blipFill>
        <p:spPr>
          <a:xfrm>
            <a:off x="1293948" y="1356069"/>
            <a:ext cx="8428090" cy="4562476"/>
          </a:xfrm>
          <a:prstGeom prst="rect">
            <a:avLst/>
          </a:prstGeom>
        </p:spPr>
      </p:pic>
    </p:spTree>
    <p:extLst>
      <p:ext uri="{BB962C8B-B14F-4D97-AF65-F5344CB8AC3E}">
        <p14:creationId xmlns:p14="http://schemas.microsoft.com/office/powerpoint/2010/main" val="29272031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352839" y="833438"/>
            <a:ext cx="8039100" cy="409576"/>
          </a:xfrm>
        </p:spPr>
        <p:txBody>
          <a:bodyPr/>
          <a:lstStyle/>
          <a:p>
            <a:pPr algn="l"/>
            <a:r>
              <a:rPr lang="en-US" i="0" dirty="0">
                <a:effectLst/>
                <a:latin typeface="Times New Roman" panose="02020603050405020304" pitchFamily="18" charset="0"/>
                <a:cs typeface="Times New Roman" panose="02020603050405020304" pitchFamily="18" charset="0"/>
              </a:rPr>
              <a:t>How to select nth Highest Record in MySQL</a:t>
            </a:r>
          </a:p>
          <a:p>
            <a:br>
              <a:rPr lang="en-US" dirty="0">
                <a:latin typeface="Times New Roman" panose="02020603050405020304" pitchFamily="18" charset="0"/>
                <a:cs typeface="Times New Roman" panose="02020603050405020304" pitchFamily="18" charset="0"/>
              </a:rPr>
            </a:b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C7066D-18AC-4013-82A6-9A86775209C8}"/>
              </a:ext>
            </a:extLst>
          </p:cNvPr>
          <p:cNvSpPr txBox="1"/>
          <p:nvPr/>
        </p:nvSpPr>
        <p:spPr>
          <a:xfrm>
            <a:off x="510208" y="1485756"/>
            <a:ext cx="9972261" cy="369332"/>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table_name </a:t>
            </a:r>
            <a:r>
              <a:rPr lang="en-US" b="1" i="0" dirty="0">
                <a:solidFill>
                  <a:srgbClr val="006699"/>
                </a:solidFill>
                <a:effectLst/>
                <a:latin typeface="verdana" panose="020B0604030504040204" pitchFamily="34" charset="0"/>
              </a:rPr>
              <a:t>ORDER</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BY</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colm_name</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DESC</a:t>
            </a:r>
            <a:r>
              <a:rPr lang="en-US" b="0" i="0" dirty="0">
                <a:solidFill>
                  <a:srgbClr val="000000"/>
                </a:solidFill>
                <a:effectLst/>
                <a:latin typeface="verdana" panose="020B0604030504040204" pitchFamily="34" charset="0"/>
              </a:rPr>
              <a:t> LIMIT n - 1, 1;  </a:t>
            </a:r>
          </a:p>
        </p:txBody>
      </p:sp>
      <p:pic>
        <p:nvPicPr>
          <p:cNvPr id="9" name="Picture 8">
            <a:extLst>
              <a:ext uri="{FF2B5EF4-FFF2-40B4-BE49-F238E27FC236}">
                <a16:creationId xmlns:a16="http://schemas.microsoft.com/office/drawing/2014/main" id="{C3E1493F-CCE9-4B55-812A-462BF6D9BD04}"/>
              </a:ext>
            </a:extLst>
          </p:cNvPr>
          <p:cNvPicPr>
            <a:picLocks noChangeAspect="1"/>
          </p:cNvPicPr>
          <p:nvPr/>
        </p:nvPicPr>
        <p:blipFill>
          <a:blip r:embed="rId2"/>
          <a:stretch>
            <a:fillRect/>
          </a:stretch>
        </p:blipFill>
        <p:spPr>
          <a:xfrm>
            <a:off x="2108441" y="2067266"/>
            <a:ext cx="6414053" cy="4114459"/>
          </a:xfrm>
          <a:prstGeom prst="rect">
            <a:avLst/>
          </a:prstGeom>
        </p:spPr>
      </p:pic>
    </p:spTree>
    <p:extLst>
      <p:ext uri="{BB962C8B-B14F-4D97-AF65-F5344CB8AC3E}">
        <p14:creationId xmlns:p14="http://schemas.microsoft.com/office/powerpoint/2010/main" val="2248198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6" name="TextBox 5">
            <a:extLst>
              <a:ext uri="{FF2B5EF4-FFF2-40B4-BE49-F238E27FC236}">
                <a16:creationId xmlns:a16="http://schemas.microsoft.com/office/drawing/2014/main" id="{374C31E5-E163-44F3-8BF4-40431E5972E9}"/>
              </a:ext>
            </a:extLst>
          </p:cNvPr>
          <p:cNvSpPr txBox="1"/>
          <p:nvPr/>
        </p:nvSpPr>
        <p:spPr>
          <a:xfrm>
            <a:off x="321364" y="990601"/>
            <a:ext cx="11231218" cy="923330"/>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Suppose we want to get the </a:t>
            </a:r>
            <a:r>
              <a:rPr lang="en-US" b="1" i="0" dirty="0">
                <a:solidFill>
                  <a:srgbClr val="000000"/>
                </a:solidFill>
                <a:effectLst/>
                <a:latin typeface="verdana" panose="020B0604030504040204" pitchFamily="34" charset="0"/>
              </a:rPr>
              <a:t>second highest salary </a:t>
            </a:r>
            <a:r>
              <a:rPr lang="en-US" b="0" i="0" dirty="0">
                <a:solidFill>
                  <a:srgbClr val="000000"/>
                </a:solidFill>
                <a:effectLst/>
                <a:latin typeface="verdana" panose="020B0604030504040204" pitchFamily="34" charset="0"/>
              </a:rPr>
              <a:t>of an employee (n = 2) in the Employee table; we can use the below statement:</a:t>
            </a:r>
            <a:endParaRPr lang="en-US" dirty="0">
              <a:solidFill>
                <a:srgbClr val="000000"/>
              </a:solidFill>
              <a:latin typeface="verdana" panose="020B0604030504040204" pitchFamily="34" charset="0"/>
            </a:endParaRPr>
          </a:p>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salary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 </a:t>
            </a:r>
            <a:r>
              <a:rPr lang="en-US" b="1" i="0" dirty="0">
                <a:solidFill>
                  <a:srgbClr val="006699"/>
                </a:solidFill>
                <a:effectLst/>
                <a:latin typeface="verdana" panose="020B0604030504040204" pitchFamily="34" charset="0"/>
              </a:rPr>
              <a:t>ORDER</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BY</a:t>
            </a:r>
            <a:r>
              <a:rPr lang="en-US" b="0" i="0" dirty="0">
                <a:solidFill>
                  <a:srgbClr val="000000"/>
                </a:solidFill>
                <a:effectLst/>
                <a:latin typeface="verdana" panose="020B0604030504040204" pitchFamily="34" charset="0"/>
              </a:rPr>
              <a:t> salary </a:t>
            </a:r>
            <a:r>
              <a:rPr lang="en-US" b="1" i="0" dirty="0">
                <a:solidFill>
                  <a:srgbClr val="006699"/>
                </a:solidFill>
                <a:effectLst/>
                <a:latin typeface="verdana" panose="020B0604030504040204" pitchFamily="34" charset="0"/>
              </a:rPr>
              <a:t>DESC</a:t>
            </a:r>
            <a:r>
              <a:rPr lang="en-US" b="0" i="0" dirty="0">
                <a:solidFill>
                  <a:srgbClr val="000000"/>
                </a:solidFill>
                <a:effectLst/>
                <a:latin typeface="verdana" panose="020B0604030504040204" pitchFamily="34" charset="0"/>
              </a:rPr>
              <a:t> LIMIT 1, 1;  </a:t>
            </a:r>
          </a:p>
        </p:txBody>
      </p:sp>
      <p:pic>
        <p:nvPicPr>
          <p:cNvPr id="3" name="Picture 2">
            <a:extLst>
              <a:ext uri="{FF2B5EF4-FFF2-40B4-BE49-F238E27FC236}">
                <a16:creationId xmlns:a16="http://schemas.microsoft.com/office/drawing/2014/main" id="{25659141-1911-4652-A4F6-B29B53D674F4}"/>
              </a:ext>
            </a:extLst>
          </p:cNvPr>
          <p:cNvPicPr>
            <a:picLocks noChangeAspect="1"/>
          </p:cNvPicPr>
          <p:nvPr/>
        </p:nvPicPr>
        <p:blipFill rotWithShape="1">
          <a:blip r:embed="rId2"/>
          <a:srcRect b="8344"/>
          <a:stretch/>
        </p:blipFill>
        <p:spPr>
          <a:xfrm>
            <a:off x="2312708" y="2046400"/>
            <a:ext cx="7248525" cy="1703965"/>
          </a:xfrm>
          <a:prstGeom prst="rect">
            <a:avLst/>
          </a:prstGeom>
        </p:spPr>
      </p:pic>
      <p:sp>
        <p:nvSpPr>
          <p:cNvPr id="8" name="TextBox 7">
            <a:extLst>
              <a:ext uri="{FF2B5EF4-FFF2-40B4-BE49-F238E27FC236}">
                <a16:creationId xmlns:a16="http://schemas.microsoft.com/office/drawing/2014/main" id="{EA889CCE-8C4E-4BEF-9FEC-7978057357BA}"/>
              </a:ext>
            </a:extLst>
          </p:cNvPr>
          <p:cNvSpPr txBox="1"/>
          <p:nvPr/>
        </p:nvSpPr>
        <p:spPr>
          <a:xfrm>
            <a:off x="321364" y="3893369"/>
            <a:ext cx="11231217" cy="923330"/>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Suppose we want to get the </a:t>
            </a:r>
            <a:r>
              <a:rPr lang="en-US" b="1" i="0" dirty="0">
                <a:solidFill>
                  <a:srgbClr val="000000"/>
                </a:solidFill>
                <a:effectLst/>
                <a:latin typeface="verdana" panose="020B0604030504040204" pitchFamily="34" charset="0"/>
              </a:rPr>
              <a:t>third-highest salary</a:t>
            </a:r>
            <a:r>
              <a:rPr lang="en-US" b="0" i="0" dirty="0">
                <a:solidFill>
                  <a:srgbClr val="000000"/>
                </a:solidFill>
                <a:effectLst/>
                <a:latin typeface="verdana" panose="020B0604030504040204" pitchFamily="34" charset="0"/>
              </a:rPr>
              <a:t> of an employee (n = 3) in the Employee table; we can use the below statement:</a:t>
            </a:r>
          </a:p>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salary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 </a:t>
            </a:r>
            <a:r>
              <a:rPr lang="en-US" b="1" i="0" dirty="0">
                <a:solidFill>
                  <a:srgbClr val="006699"/>
                </a:solidFill>
                <a:effectLst/>
                <a:latin typeface="verdana" panose="020B0604030504040204" pitchFamily="34" charset="0"/>
              </a:rPr>
              <a:t>ORDER</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BY</a:t>
            </a:r>
            <a:r>
              <a:rPr lang="en-US" b="0" i="0" dirty="0">
                <a:solidFill>
                  <a:srgbClr val="000000"/>
                </a:solidFill>
                <a:effectLst/>
                <a:latin typeface="verdana" panose="020B0604030504040204" pitchFamily="34" charset="0"/>
              </a:rPr>
              <a:t> salary </a:t>
            </a:r>
            <a:r>
              <a:rPr lang="en-US" b="1" i="0" dirty="0">
                <a:solidFill>
                  <a:srgbClr val="006699"/>
                </a:solidFill>
                <a:effectLst/>
                <a:latin typeface="verdana" panose="020B0604030504040204" pitchFamily="34" charset="0"/>
              </a:rPr>
              <a:t>DESC</a:t>
            </a:r>
            <a:r>
              <a:rPr lang="en-US" b="0" i="0" dirty="0">
                <a:solidFill>
                  <a:srgbClr val="000000"/>
                </a:solidFill>
                <a:effectLst/>
                <a:latin typeface="verdana" panose="020B0604030504040204" pitchFamily="34" charset="0"/>
              </a:rPr>
              <a:t> LIMIT 2, 1;  </a:t>
            </a:r>
          </a:p>
        </p:txBody>
      </p:sp>
      <p:pic>
        <p:nvPicPr>
          <p:cNvPr id="10" name="Picture 9">
            <a:extLst>
              <a:ext uri="{FF2B5EF4-FFF2-40B4-BE49-F238E27FC236}">
                <a16:creationId xmlns:a16="http://schemas.microsoft.com/office/drawing/2014/main" id="{445BCE7D-A24B-4583-89C1-088D87B32EF2}"/>
              </a:ext>
            </a:extLst>
          </p:cNvPr>
          <p:cNvPicPr>
            <a:picLocks noChangeAspect="1"/>
          </p:cNvPicPr>
          <p:nvPr/>
        </p:nvPicPr>
        <p:blipFill>
          <a:blip r:embed="rId3"/>
          <a:stretch>
            <a:fillRect/>
          </a:stretch>
        </p:blipFill>
        <p:spPr>
          <a:xfrm>
            <a:off x="2312707" y="4816699"/>
            <a:ext cx="7248525" cy="1676866"/>
          </a:xfrm>
          <a:prstGeom prst="rect">
            <a:avLst/>
          </a:prstGeom>
        </p:spPr>
      </p:pic>
    </p:spTree>
    <p:extLst>
      <p:ext uri="{BB962C8B-B14F-4D97-AF65-F5344CB8AC3E}">
        <p14:creationId xmlns:p14="http://schemas.microsoft.com/office/powerpoint/2010/main" val="33585218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6" name="TextBox 5">
            <a:extLst>
              <a:ext uri="{FF2B5EF4-FFF2-40B4-BE49-F238E27FC236}">
                <a16:creationId xmlns:a16="http://schemas.microsoft.com/office/drawing/2014/main" id="{4CE4816B-CE43-47E9-95F7-FF98CA4F9772}"/>
              </a:ext>
            </a:extLst>
          </p:cNvPr>
          <p:cNvSpPr txBox="1"/>
          <p:nvPr/>
        </p:nvSpPr>
        <p:spPr>
          <a:xfrm>
            <a:off x="390939" y="714583"/>
            <a:ext cx="6109252" cy="461665"/>
          </a:xfrm>
          <a:prstGeom prst="rect">
            <a:avLst/>
          </a:prstGeom>
          <a:noFill/>
        </p:spPr>
        <p:txBody>
          <a:bodyPr wrap="square">
            <a:spAutoFit/>
          </a:bodyPr>
          <a:lstStyle/>
          <a:p>
            <a:pPr algn="l"/>
            <a:r>
              <a:rPr lang="en-US" sz="2400" b="1" i="0" dirty="0">
                <a:solidFill>
                  <a:schemeClr val="accent2"/>
                </a:solidFill>
                <a:effectLst/>
                <a:latin typeface="Times New Roman" panose="02020603050405020304" pitchFamily="18" charset="0"/>
                <a:cs typeface="Times New Roman" panose="02020603050405020304" pitchFamily="18" charset="0"/>
              </a:rPr>
              <a:t>Get the nth highest record using a subquery</a:t>
            </a:r>
          </a:p>
        </p:txBody>
      </p:sp>
      <p:sp>
        <p:nvSpPr>
          <p:cNvPr id="7" name="TextBox 6">
            <a:extLst>
              <a:ext uri="{FF2B5EF4-FFF2-40B4-BE49-F238E27FC236}">
                <a16:creationId xmlns:a16="http://schemas.microsoft.com/office/drawing/2014/main" id="{17139572-9286-4CC7-8297-DCFEDF05374C}"/>
              </a:ext>
            </a:extLst>
          </p:cNvPr>
          <p:cNvSpPr txBox="1"/>
          <p:nvPr/>
        </p:nvSpPr>
        <p:spPr>
          <a:xfrm>
            <a:off x="390937" y="1227860"/>
            <a:ext cx="10383078" cy="923330"/>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salary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 </a:t>
            </a:r>
            <a:r>
              <a:rPr lang="en-US" b="1" i="0" dirty="0">
                <a:solidFill>
                  <a:srgbClr val="006699"/>
                </a:solidFill>
                <a:effectLst/>
                <a:latin typeface="verdana" panose="020B0604030504040204" pitchFamily="34" charset="0"/>
              </a:rPr>
              <a:t>AS</a:t>
            </a:r>
            <a:r>
              <a:rPr lang="en-US" b="0" i="0" dirty="0">
                <a:solidFill>
                  <a:srgbClr val="000000"/>
                </a:solidFill>
                <a:effectLst/>
                <a:latin typeface="verdana" panose="020B0604030504040204" pitchFamily="34" charset="0"/>
              </a:rPr>
              <a:t> emp1   </a:t>
            </a:r>
          </a:p>
          <a:p>
            <a:pPr algn="l"/>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N-1 = (</a:t>
            </a:r>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DISTINCT</a:t>
            </a:r>
            <a:r>
              <a:rPr lang="en-US" b="0" i="0" dirty="0">
                <a:solidFill>
                  <a:srgbClr val="000000"/>
                </a:solidFill>
                <a:effectLst/>
                <a:latin typeface="verdana" panose="020B0604030504040204" pitchFamily="34" charset="0"/>
              </a:rPr>
              <a:t> salary)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 emp2   </a:t>
            </a:r>
          </a:p>
          <a:p>
            <a:pPr algn="l"/>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emp2.salary &gt; emp1.salary)</a:t>
            </a:r>
          </a:p>
        </p:txBody>
      </p:sp>
      <p:sp>
        <p:nvSpPr>
          <p:cNvPr id="9" name="TextBox 8">
            <a:extLst>
              <a:ext uri="{FF2B5EF4-FFF2-40B4-BE49-F238E27FC236}">
                <a16:creationId xmlns:a16="http://schemas.microsoft.com/office/drawing/2014/main" id="{232F0025-9C03-499F-8CD5-7F385F9C6B47}"/>
              </a:ext>
            </a:extLst>
          </p:cNvPr>
          <p:cNvSpPr txBox="1"/>
          <p:nvPr/>
        </p:nvSpPr>
        <p:spPr>
          <a:xfrm>
            <a:off x="341241" y="3191876"/>
            <a:ext cx="11690902" cy="923330"/>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salary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 </a:t>
            </a:r>
            <a:r>
              <a:rPr lang="en-US" b="1" i="0" dirty="0">
                <a:solidFill>
                  <a:srgbClr val="006699"/>
                </a:solidFill>
                <a:effectLst/>
                <a:latin typeface="verdana" panose="020B0604030504040204" pitchFamily="34" charset="0"/>
              </a:rPr>
              <a:t>AS</a:t>
            </a:r>
            <a:r>
              <a:rPr lang="en-US" b="0" i="0" dirty="0">
                <a:solidFill>
                  <a:srgbClr val="000000"/>
                </a:solidFill>
                <a:effectLst/>
                <a:latin typeface="verdana" panose="020B0604030504040204" pitchFamily="34" charset="0"/>
              </a:rPr>
              <a:t> emp1   </a:t>
            </a:r>
          </a:p>
          <a:p>
            <a:pPr algn="l"/>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2-1 = (</a:t>
            </a:r>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DISTINCT</a:t>
            </a:r>
            <a:r>
              <a:rPr lang="en-US" b="0" i="0" dirty="0">
                <a:solidFill>
                  <a:srgbClr val="000000"/>
                </a:solidFill>
                <a:effectLst/>
                <a:latin typeface="verdana" panose="020B0604030504040204" pitchFamily="34" charset="0"/>
              </a:rPr>
              <a:t> salary)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Employee </a:t>
            </a:r>
            <a:r>
              <a:rPr lang="en-US" b="1" i="0" dirty="0">
                <a:solidFill>
                  <a:srgbClr val="006699"/>
                </a:solidFill>
                <a:effectLst/>
                <a:latin typeface="verdana" panose="020B0604030504040204" pitchFamily="34" charset="0"/>
              </a:rPr>
              <a:t>AS</a:t>
            </a:r>
            <a:r>
              <a:rPr lang="en-US" b="0" i="0" dirty="0">
                <a:solidFill>
                  <a:srgbClr val="000000"/>
                </a:solidFill>
                <a:effectLst/>
                <a:latin typeface="verdana" panose="020B0604030504040204" pitchFamily="34" charset="0"/>
              </a:rPr>
              <a:t> emp2   </a:t>
            </a:r>
          </a:p>
          <a:p>
            <a:pPr algn="l"/>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emp2.salary &gt; emp1.salary);</a:t>
            </a:r>
          </a:p>
        </p:txBody>
      </p:sp>
      <p:sp>
        <p:nvSpPr>
          <p:cNvPr id="11" name="TextBox 10">
            <a:extLst>
              <a:ext uri="{FF2B5EF4-FFF2-40B4-BE49-F238E27FC236}">
                <a16:creationId xmlns:a16="http://schemas.microsoft.com/office/drawing/2014/main" id="{1B024F78-766D-48DE-ADC8-5C24FD8F778F}"/>
              </a:ext>
            </a:extLst>
          </p:cNvPr>
          <p:cNvSpPr txBox="1"/>
          <p:nvPr/>
        </p:nvSpPr>
        <p:spPr>
          <a:xfrm>
            <a:off x="341241" y="2483990"/>
            <a:ext cx="11591511" cy="707886"/>
          </a:xfrm>
          <a:prstGeom prst="rect">
            <a:avLst/>
          </a:prstGeom>
          <a:noFill/>
        </p:spPr>
        <p:txBody>
          <a:bodyPr wrap="square">
            <a:spAutoFit/>
          </a:bodyPr>
          <a:lstStyle/>
          <a:p>
            <a:r>
              <a:rPr lang="en-US" sz="2000" dirty="0">
                <a:solidFill>
                  <a:srgbClr val="000000"/>
                </a:solidFill>
                <a:latin typeface="verdana" panose="020B0604030504040204" pitchFamily="34" charset="0"/>
              </a:rPr>
              <a:t>B</a:t>
            </a:r>
            <a:r>
              <a:rPr lang="en-US" sz="2000" b="0" i="0" dirty="0">
                <a:solidFill>
                  <a:srgbClr val="000000"/>
                </a:solidFill>
                <a:effectLst/>
                <a:latin typeface="verdana" panose="020B0604030504040204" pitchFamily="34" charset="0"/>
              </a:rPr>
              <a:t>elow query that returns the </a:t>
            </a:r>
            <a:r>
              <a:rPr lang="en-US" sz="2000" b="1" i="0" dirty="0">
                <a:effectLst/>
                <a:latin typeface="verdana" panose="020B0604030504040204" pitchFamily="34" charset="0"/>
              </a:rPr>
              <a:t>second highest salary</a:t>
            </a:r>
            <a:r>
              <a:rPr lang="en-US" sz="2000" b="0" i="0" dirty="0">
                <a:solidFill>
                  <a:srgbClr val="000000"/>
                </a:solidFill>
                <a:effectLst/>
                <a:latin typeface="verdana" panose="020B0604030504040204" pitchFamily="34" charset="0"/>
              </a:rPr>
              <a:t> from the employee table using the subquery</a:t>
            </a:r>
            <a:endParaRPr lang="en-IN" sz="2000" dirty="0"/>
          </a:p>
        </p:txBody>
      </p:sp>
      <p:pic>
        <p:nvPicPr>
          <p:cNvPr id="13" name="Picture 12">
            <a:extLst>
              <a:ext uri="{FF2B5EF4-FFF2-40B4-BE49-F238E27FC236}">
                <a16:creationId xmlns:a16="http://schemas.microsoft.com/office/drawing/2014/main" id="{9AEDB003-FB9D-4909-A7BD-3C2BE9FEC7F5}"/>
              </a:ext>
            </a:extLst>
          </p:cNvPr>
          <p:cNvPicPr>
            <a:picLocks noChangeAspect="1"/>
          </p:cNvPicPr>
          <p:nvPr/>
        </p:nvPicPr>
        <p:blipFill>
          <a:blip r:embed="rId2"/>
          <a:stretch>
            <a:fillRect/>
          </a:stretch>
        </p:blipFill>
        <p:spPr>
          <a:xfrm>
            <a:off x="1746464" y="4367481"/>
            <a:ext cx="7672023" cy="1867532"/>
          </a:xfrm>
          <a:prstGeom prst="rect">
            <a:avLst/>
          </a:prstGeom>
        </p:spPr>
      </p:pic>
    </p:spTree>
    <p:extLst>
      <p:ext uri="{BB962C8B-B14F-4D97-AF65-F5344CB8AC3E}">
        <p14:creationId xmlns:p14="http://schemas.microsoft.com/office/powerpoint/2010/main" val="64945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30CA3C-4088-43B7-862B-4E9DF7D8F58E}"/>
              </a:ext>
            </a:extLst>
          </p:cNvPr>
          <p:cNvSpPr>
            <a:spLocks noGrp="1"/>
          </p:cNvSpPr>
          <p:nvPr>
            <p:ph type="subTitle" idx="1"/>
          </p:nvPr>
        </p:nvSpPr>
        <p:spPr>
          <a:xfrm>
            <a:off x="858129" y="1491175"/>
            <a:ext cx="10818056" cy="4533387"/>
          </a:xfrm>
        </p:spPr>
        <p:txBody>
          <a:bodyPr>
            <a:normAutofit lnSpcReduction="10000"/>
          </a:bodyPr>
          <a:lstStyle/>
          <a:p>
            <a:pPr algn="l"/>
            <a:r>
              <a:rPr lang="en-IN" sz="1800" dirty="0">
                <a:solidFill>
                  <a:srgbClr val="4A4A4A"/>
                </a:solidFill>
                <a:effectLst/>
                <a:latin typeface="Arial" panose="020B0604020202020204" pitchFamily="34" charset="0"/>
                <a:ea typeface="Times New Roman" panose="02020603050405020304" pitchFamily="18" charset="0"/>
                <a:cs typeface="Times New Roman" panose="02020603050405020304" pitchFamily="18" charset="0"/>
              </a:rPr>
              <a:t>SQL is the core of a relational database which is used for accessing and managing the database. By using SQL, you can add, update or delete rows of data, retrieve subsets of information, modify databases and perform many actions. The different subsets of SQL are as follows:</a:t>
            </a:r>
          </a:p>
          <a:p>
            <a:pPr algn="l"/>
            <a:endParaRPr lang="en-IN" dirty="0"/>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The </a:t>
            </a:r>
            <a:r>
              <a:rPr lang="en-IN" sz="1800" b="1" strike="noStrike"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2"/>
              </a:rPr>
              <a:t>DDL</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 (Data Definition Language) consists of those commands which are used to define the database. Example: CREATE, DROP, ALTER, TRUNCATE, COMMENT, RENAME.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The </a:t>
            </a:r>
            <a:r>
              <a:rPr lang="en-IN" sz="1800" b="1" u="none" strike="noStrike"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3"/>
              </a:rPr>
              <a:t>DML</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 (Data Manipulation Language) commands deal with the manipulation of data present in the database. Example: SELECT, INSERT, UPDATE, DELETE.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The </a:t>
            </a:r>
            <a:r>
              <a:rPr lang="en-IN" sz="1800" b="1" u="none" strike="noStrike"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4"/>
              </a:rPr>
              <a:t>DCL</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 (Data Control Language) commands deal with the rights, permissions and other controls of the database system. Example: GRANT, INVOKE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The </a:t>
            </a:r>
            <a:r>
              <a:rPr lang="en-IN" sz="1800" b="1" u="none" strike="noStrike" dirty="0">
                <a:solidFill>
                  <a:srgbClr val="007BFF"/>
                </a:solidFill>
                <a:effectLst/>
                <a:latin typeface="Arial" panose="020B0604020202020204" pitchFamily="34" charset="0"/>
                <a:ea typeface="Calibri" panose="020F0502020204030204" pitchFamily="34" charset="0"/>
                <a:cs typeface="Times New Roman" panose="02020603050405020304" pitchFamily="18" charset="0"/>
                <a:hlinkClick r:id="rId5"/>
              </a:rPr>
              <a:t>TCL</a:t>
            </a:r>
            <a:r>
              <a:rPr lang="en-IN" sz="1800" dirty="0">
                <a:solidFill>
                  <a:srgbClr val="4A4A4A"/>
                </a:solidFill>
                <a:effectLst/>
                <a:latin typeface="Arial" panose="020B0604020202020204" pitchFamily="34" charset="0"/>
                <a:ea typeface="Calibri" panose="020F0502020204030204" pitchFamily="34" charset="0"/>
                <a:cs typeface="Times New Roman" panose="02020603050405020304" pitchFamily="18" charset="0"/>
              </a:rPr>
              <a:t> (Transaction Control Language) consists of those commands which mainly deal with the transaction of the database.</a:t>
            </a:r>
            <a:endParaRPr lang="en-IN" sz="18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p:txBody>
          <a:bodyPr/>
          <a:lstStyle/>
          <a:p>
            <a:r>
              <a:rPr lang="en-IN" b="1" dirty="0">
                <a:solidFill>
                  <a:srgbClr val="4A4A4A"/>
                </a:solidFill>
                <a:effectLst/>
                <a:latin typeface="Arial" panose="020B0604020202020204" pitchFamily="34" charset="0"/>
                <a:ea typeface="Times New Roman" panose="02020603050405020304" pitchFamily="18" charset="0"/>
                <a:cs typeface="Times New Roman" panose="02020603050405020304" pitchFamily="18" charset="0"/>
              </a:rPr>
              <a:t>Structured Query Language (SQL)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84975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617883" y="785813"/>
            <a:ext cx="8039100" cy="409576"/>
          </a:xfrm>
        </p:spPr>
        <p:txBody>
          <a:bodyPr/>
          <a:lstStyle/>
          <a:p>
            <a:r>
              <a:rPr lang="en-IN" b="1" dirty="0">
                <a:effectLst/>
                <a:latin typeface="Times New Roman" panose="02020603050405020304" pitchFamily="18" charset="0"/>
                <a:ea typeface="Times New Roman" panose="02020603050405020304" pitchFamily="18" charset="0"/>
              </a:rPr>
              <a:t>Find Duplicate Records</a:t>
            </a:r>
          </a:p>
        </p:txBody>
      </p:sp>
      <p:pic>
        <p:nvPicPr>
          <p:cNvPr id="3" name="Picture 2">
            <a:extLst>
              <a:ext uri="{FF2B5EF4-FFF2-40B4-BE49-F238E27FC236}">
                <a16:creationId xmlns:a16="http://schemas.microsoft.com/office/drawing/2014/main" id="{CEF1412C-BE91-47CF-8F5A-92B4282F72E3}"/>
              </a:ext>
            </a:extLst>
          </p:cNvPr>
          <p:cNvPicPr>
            <a:picLocks noChangeAspect="1"/>
          </p:cNvPicPr>
          <p:nvPr/>
        </p:nvPicPr>
        <p:blipFill>
          <a:blip r:embed="rId2"/>
          <a:stretch>
            <a:fillRect/>
          </a:stretch>
        </p:blipFill>
        <p:spPr>
          <a:xfrm>
            <a:off x="1956973" y="1421502"/>
            <a:ext cx="7912021" cy="4316689"/>
          </a:xfrm>
          <a:prstGeom prst="rect">
            <a:avLst/>
          </a:prstGeom>
        </p:spPr>
      </p:pic>
    </p:spTree>
    <p:extLst>
      <p:ext uri="{BB962C8B-B14F-4D97-AF65-F5344CB8AC3E}">
        <p14:creationId xmlns:p14="http://schemas.microsoft.com/office/powerpoint/2010/main" val="943701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6" name="TextBox 5">
            <a:extLst>
              <a:ext uri="{FF2B5EF4-FFF2-40B4-BE49-F238E27FC236}">
                <a16:creationId xmlns:a16="http://schemas.microsoft.com/office/drawing/2014/main" id="{C5D64AD0-98F4-4300-A3BA-E88E1FE2CD86}"/>
              </a:ext>
            </a:extLst>
          </p:cNvPr>
          <p:cNvSpPr txBox="1"/>
          <p:nvPr/>
        </p:nvSpPr>
        <p:spPr>
          <a:xfrm>
            <a:off x="642731" y="803622"/>
            <a:ext cx="6109252" cy="1261884"/>
          </a:xfrm>
          <a:prstGeom prst="rect">
            <a:avLst/>
          </a:prstGeom>
          <a:noFill/>
        </p:spPr>
        <p:txBody>
          <a:bodyPr wrap="square">
            <a:spAutoFit/>
          </a:bodyPr>
          <a:lstStyle/>
          <a:p>
            <a:pPr algn="l"/>
            <a:r>
              <a:rPr lang="en-US" sz="2200" b="1" i="0" dirty="0">
                <a:solidFill>
                  <a:schemeClr val="accent2"/>
                </a:solidFill>
                <a:effectLst/>
                <a:latin typeface="Times New Roman" panose="02020603050405020304" pitchFamily="18" charset="0"/>
                <a:cs typeface="Times New Roman" panose="02020603050405020304" pitchFamily="18" charset="0"/>
              </a:rPr>
              <a:t>SYNTAX: </a:t>
            </a:r>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column</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column</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	     FROM</a:t>
            </a:r>
            <a:r>
              <a:rPr lang="en-US" b="0" i="0" dirty="0">
                <a:solidFill>
                  <a:srgbClr val="000000"/>
                </a:solidFill>
                <a:effectLst/>
                <a:latin typeface="verdana" panose="020B0604030504040204" pitchFamily="34" charset="0"/>
              </a:rPr>
              <a:t> table_name  </a:t>
            </a:r>
          </a:p>
          <a:p>
            <a:pPr algn="l"/>
            <a:r>
              <a:rPr lang="en-US" b="1" i="0" dirty="0">
                <a:solidFill>
                  <a:srgbClr val="006699"/>
                </a:solidFill>
                <a:effectLst/>
                <a:latin typeface="verdana" panose="020B0604030504040204" pitchFamily="34" charset="0"/>
              </a:rPr>
              <a:t>	     GROUP</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BY</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column</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	     HAVING</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column</a:t>
            </a:r>
            <a:r>
              <a:rPr lang="en-US" b="0" i="0" dirty="0">
                <a:solidFill>
                  <a:srgbClr val="000000"/>
                </a:solidFill>
                <a:effectLst/>
                <a:latin typeface="verdana" panose="020B0604030504040204" pitchFamily="34" charset="0"/>
              </a:rPr>
              <a:t>) &gt; 1;  </a:t>
            </a:r>
          </a:p>
        </p:txBody>
      </p:sp>
      <p:sp>
        <p:nvSpPr>
          <p:cNvPr id="7" name="TextBox 6">
            <a:extLst>
              <a:ext uri="{FF2B5EF4-FFF2-40B4-BE49-F238E27FC236}">
                <a16:creationId xmlns:a16="http://schemas.microsoft.com/office/drawing/2014/main" id="{E56B31FE-743E-4B00-93AC-1D4E19300BDC}"/>
              </a:ext>
            </a:extLst>
          </p:cNvPr>
          <p:cNvSpPr txBox="1"/>
          <p:nvPr/>
        </p:nvSpPr>
        <p:spPr>
          <a:xfrm>
            <a:off x="642731" y="2455758"/>
            <a:ext cx="10860156" cy="1477328"/>
          </a:xfrm>
          <a:prstGeom prst="rect">
            <a:avLst/>
          </a:prstGeom>
          <a:noFill/>
        </p:spPr>
        <p:txBody>
          <a:bodyPr wrap="square">
            <a:spAutoFit/>
          </a:bodyPr>
          <a:lstStyle/>
          <a:p>
            <a:pPr algn="l"/>
            <a:r>
              <a:rPr lang="en-US" dirty="0">
                <a:solidFill>
                  <a:srgbClr val="000000"/>
                </a:solidFill>
                <a:latin typeface="verdana" panose="020B0604030504040204" pitchFamily="34" charset="0"/>
              </a:rPr>
              <a:t>T</a:t>
            </a:r>
            <a:r>
              <a:rPr lang="en-US" b="0" i="0" dirty="0">
                <a:solidFill>
                  <a:srgbClr val="000000"/>
                </a:solidFill>
                <a:effectLst/>
                <a:latin typeface="verdana" panose="020B0604030504040204" pitchFamily="34" charset="0"/>
              </a:rPr>
              <a:t>o find rows that have duplicate names in the </a:t>
            </a:r>
            <a:r>
              <a:rPr lang="en-US" b="0" i="0" dirty="0" err="1">
                <a:solidFill>
                  <a:srgbClr val="000000"/>
                </a:solidFill>
                <a:effectLst/>
                <a:latin typeface="verdana" panose="020B0604030504040204" pitchFamily="34" charset="0"/>
              </a:rPr>
              <a:t>student_contacts</a:t>
            </a:r>
            <a:r>
              <a:rPr lang="en-US" b="0" i="0" dirty="0">
                <a:solidFill>
                  <a:srgbClr val="000000"/>
                </a:solidFill>
                <a:effectLst/>
                <a:latin typeface="verdana" panose="020B0604030504040204" pitchFamily="34" charset="0"/>
              </a:rPr>
              <a:t> table:</a:t>
            </a:r>
          </a:p>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email,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student_contacts</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GROUP</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BY</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HAVING</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&gt; 1;  </a:t>
            </a:r>
          </a:p>
        </p:txBody>
      </p:sp>
      <p:pic>
        <p:nvPicPr>
          <p:cNvPr id="9" name="Picture 8">
            <a:extLst>
              <a:ext uri="{FF2B5EF4-FFF2-40B4-BE49-F238E27FC236}">
                <a16:creationId xmlns:a16="http://schemas.microsoft.com/office/drawing/2014/main" id="{3C1DD6FB-8895-4D78-B9B3-C5EB9BDAC37A}"/>
              </a:ext>
            </a:extLst>
          </p:cNvPr>
          <p:cNvPicPr>
            <a:picLocks noChangeAspect="1"/>
          </p:cNvPicPr>
          <p:nvPr/>
        </p:nvPicPr>
        <p:blipFill>
          <a:blip r:embed="rId2"/>
          <a:stretch>
            <a:fillRect/>
          </a:stretch>
        </p:blipFill>
        <p:spPr>
          <a:xfrm>
            <a:off x="1911417" y="3933086"/>
            <a:ext cx="7839075" cy="2600236"/>
          </a:xfrm>
          <a:prstGeom prst="rect">
            <a:avLst/>
          </a:prstGeom>
        </p:spPr>
      </p:pic>
    </p:spTree>
    <p:extLst>
      <p:ext uri="{BB962C8B-B14F-4D97-AF65-F5344CB8AC3E}">
        <p14:creationId xmlns:p14="http://schemas.microsoft.com/office/powerpoint/2010/main" val="41646201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728870" y="833438"/>
            <a:ext cx="7424530" cy="409576"/>
          </a:xfrm>
        </p:spPr>
        <p:txBody>
          <a:bodyPr/>
          <a:lstStyle/>
          <a:p>
            <a:r>
              <a:rPr lang="en-IN" b="1" dirty="0">
                <a:effectLst/>
                <a:latin typeface="Times New Roman" panose="02020603050405020304" pitchFamily="18" charset="0"/>
                <a:ea typeface="Times New Roman" panose="02020603050405020304" pitchFamily="18" charset="0"/>
              </a:rPr>
              <a:t>Find Duplicate data in multiple columns</a:t>
            </a:r>
          </a:p>
        </p:txBody>
      </p:sp>
      <p:sp>
        <p:nvSpPr>
          <p:cNvPr id="6" name="TextBox 5">
            <a:extLst>
              <a:ext uri="{FF2B5EF4-FFF2-40B4-BE49-F238E27FC236}">
                <a16:creationId xmlns:a16="http://schemas.microsoft.com/office/drawing/2014/main" id="{96514273-E1CE-4285-A7AB-D794B24D8FAA}"/>
              </a:ext>
            </a:extLst>
          </p:cNvPr>
          <p:cNvSpPr txBox="1"/>
          <p:nvPr/>
        </p:nvSpPr>
        <p:spPr>
          <a:xfrm>
            <a:off x="483705" y="2136338"/>
            <a:ext cx="4260574" cy="2585323"/>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state,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(state),  </a:t>
            </a:r>
          </a:p>
          <a:p>
            <a:pPr algn="l"/>
            <a:r>
              <a:rPr lang="en-US" b="0" i="0" dirty="0">
                <a:solidFill>
                  <a:srgbClr val="000000"/>
                </a:solidFill>
                <a:effectLst/>
                <a:latin typeface="verdana" panose="020B0604030504040204" pitchFamily="34" charset="0"/>
              </a:rPr>
              <a:t>    email,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(email)  </a:t>
            </a:r>
          </a:p>
          <a:p>
            <a:pPr algn="l"/>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student_contacts</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GROUP</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BY</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state, email  </a:t>
            </a:r>
          </a:p>
          <a:p>
            <a:pPr algn="l"/>
            <a:r>
              <a:rPr lang="en-US" b="1" i="0" dirty="0">
                <a:solidFill>
                  <a:srgbClr val="006699"/>
                </a:solidFill>
                <a:effectLst/>
                <a:latin typeface="verdana" panose="020B0604030504040204" pitchFamily="34" charset="0"/>
              </a:rPr>
              <a:t>HAVING</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&gt; 1  </a:t>
            </a:r>
          </a:p>
          <a:p>
            <a:pPr algn="l"/>
            <a:r>
              <a:rPr lang="en-US" b="0" i="0" dirty="0">
                <a:solidFill>
                  <a:srgbClr val="000000"/>
                </a:solidFill>
                <a:effectLst/>
                <a:latin typeface="verdana" panose="020B0604030504040204" pitchFamily="34" charset="0"/>
              </a:rPr>
              <a:t>    </a:t>
            </a:r>
            <a:r>
              <a:rPr lang="en-US" b="0" i="0" dirty="0">
                <a:solidFill>
                  <a:srgbClr val="808080"/>
                </a:solidFill>
                <a:effectLst/>
                <a:latin typeface="verdana" panose="020B0604030504040204" pitchFamily="34" charset="0"/>
              </a:rPr>
              <a:t>AND</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(state) &gt; 1  </a:t>
            </a:r>
          </a:p>
          <a:p>
            <a:pPr algn="l"/>
            <a:r>
              <a:rPr lang="en-US" b="0" i="0" dirty="0">
                <a:solidFill>
                  <a:srgbClr val="000000"/>
                </a:solidFill>
                <a:effectLst/>
                <a:latin typeface="verdana" panose="020B0604030504040204" pitchFamily="34" charset="0"/>
              </a:rPr>
              <a:t>    </a:t>
            </a:r>
            <a:r>
              <a:rPr lang="en-US" b="0" i="0" dirty="0">
                <a:solidFill>
                  <a:srgbClr val="808080"/>
                </a:solidFill>
                <a:effectLst/>
                <a:latin typeface="verdana" panose="020B0604030504040204" pitchFamily="34" charset="0"/>
              </a:rPr>
              <a:t>AND</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(email) &gt; 1;  </a:t>
            </a:r>
          </a:p>
        </p:txBody>
      </p:sp>
      <p:pic>
        <p:nvPicPr>
          <p:cNvPr id="7" name="Picture 6">
            <a:extLst>
              <a:ext uri="{FF2B5EF4-FFF2-40B4-BE49-F238E27FC236}">
                <a16:creationId xmlns:a16="http://schemas.microsoft.com/office/drawing/2014/main" id="{4AF7AF8A-972B-4F71-8DBC-6F1A6B8C7FF8}"/>
              </a:ext>
            </a:extLst>
          </p:cNvPr>
          <p:cNvPicPr>
            <a:picLocks noChangeAspect="1"/>
          </p:cNvPicPr>
          <p:nvPr/>
        </p:nvPicPr>
        <p:blipFill>
          <a:blip r:embed="rId2"/>
          <a:stretch>
            <a:fillRect/>
          </a:stretch>
        </p:blipFill>
        <p:spPr>
          <a:xfrm>
            <a:off x="4703384" y="1630638"/>
            <a:ext cx="7325346" cy="4054545"/>
          </a:xfrm>
          <a:prstGeom prst="rect">
            <a:avLst/>
          </a:prstGeom>
        </p:spPr>
      </p:pic>
    </p:spTree>
    <p:extLst>
      <p:ext uri="{BB962C8B-B14F-4D97-AF65-F5344CB8AC3E}">
        <p14:creationId xmlns:p14="http://schemas.microsoft.com/office/powerpoint/2010/main" val="20875090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636104" y="833438"/>
            <a:ext cx="7517296" cy="409576"/>
          </a:xfrm>
        </p:spPr>
        <p:txBody>
          <a:bodyPr/>
          <a:lstStyle/>
          <a:p>
            <a:r>
              <a:rPr lang="en-IN" dirty="0">
                <a:latin typeface="Times New Roman" panose="02020603050405020304" pitchFamily="18" charset="0"/>
                <a:ea typeface="Times New Roman" panose="02020603050405020304" pitchFamily="18" charset="0"/>
              </a:rPr>
              <a:t>Delete</a:t>
            </a:r>
            <a:r>
              <a:rPr lang="en-IN" b="1" dirty="0">
                <a:effectLst/>
                <a:latin typeface="Times New Roman" panose="02020603050405020304" pitchFamily="18" charset="0"/>
                <a:ea typeface="Times New Roman" panose="02020603050405020304" pitchFamily="18" charset="0"/>
              </a:rPr>
              <a:t> Duplicate Records</a:t>
            </a:r>
          </a:p>
          <a:p>
            <a:endParaRPr lang="en-IN"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21E3B19-23F6-4AB9-A765-8205B0CCBD50}"/>
              </a:ext>
            </a:extLst>
          </p:cNvPr>
          <p:cNvSpPr txBox="1"/>
          <p:nvPr/>
        </p:nvSpPr>
        <p:spPr>
          <a:xfrm>
            <a:off x="748748" y="1639185"/>
            <a:ext cx="6109252" cy="923330"/>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DELETE</a:t>
            </a:r>
            <a:r>
              <a:rPr lang="en-US" b="0" i="0" dirty="0">
                <a:solidFill>
                  <a:srgbClr val="000000"/>
                </a:solidFill>
                <a:effectLst/>
                <a:latin typeface="verdana" panose="020B0604030504040204" pitchFamily="34" charset="0"/>
              </a:rPr>
              <a:t> S1 </a:t>
            </a:r>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student_contacts</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AS</a:t>
            </a:r>
            <a:r>
              <a:rPr lang="en-US" b="0" i="0" dirty="0">
                <a:solidFill>
                  <a:srgbClr val="000000"/>
                </a:solidFill>
                <a:effectLst/>
                <a:latin typeface="verdana" panose="020B0604030504040204" pitchFamily="34" charset="0"/>
              </a:rPr>
              <a:t> S1  </a:t>
            </a:r>
          </a:p>
          <a:p>
            <a:pPr algn="l"/>
            <a:r>
              <a:rPr lang="en-US" b="1" i="0" dirty="0">
                <a:solidFill>
                  <a:srgbClr val="006699"/>
                </a:solidFill>
                <a:effectLst/>
                <a:latin typeface="verdana" panose="020B0604030504040204" pitchFamily="34" charset="0"/>
              </a:rPr>
              <a:t>INNER</a:t>
            </a:r>
            <a:r>
              <a:rPr lang="en-US" b="0" i="0" dirty="0">
                <a:solidFill>
                  <a:srgbClr val="000000"/>
                </a:solidFill>
                <a:effectLst/>
                <a:latin typeface="verdana" panose="020B0604030504040204" pitchFamily="34" charset="0"/>
              </a:rPr>
              <a:t> </a:t>
            </a:r>
            <a:r>
              <a:rPr lang="en-US" b="0" i="0" dirty="0">
                <a:solidFill>
                  <a:srgbClr val="808080"/>
                </a:solidFill>
                <a:effectLst/>
                <a:latin typeface="verdana" panose="020B0604030504040204" pitchFamily="34" charset="0"/>
              </a:rPr>
              <a:t>JOIN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student_contacts</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AS</a:t>
            </a:r>
            <a:r>
              <a:rPr lang="en-US" b="0" i="0" dirty="0">
                <a:solidFill>
                  <a:srgbClr val="000000"/>
                </a:solidFill>
                <a:effectLst/>
                <a:latin typeface="verdana" panose="020B0604030504040204" pitchFamily="34" charset="0"/>
              </a:rPr>
              <a:t> S2   </a:t>
            </a:r>
          </a:p>
          <a:p>
            <a:pPr algn="l"/>
            <a:r>
              <a:rPr lang="en-US" b="1" i="0" dirty="0">
                <a:solidFill>
                  <a:srgbClr val="006699"/>
                </a:solidFill>
                <a:effectLst/>
                <a:latin typeface="verdana" panose="020B0604030504040204" pitchFamily="34" charset="0"/>
              </a:rPr>
              <a:t>WHERE</a:t>
            </a:r>
            <a:r>
              <a:rPr lang="en-US" b="0" i="0" dirty="0">
                <a:solidFill>
                  <a:srgbClr val="000000"/>
                </a:solidFill>
                <a:effectLst/>
                <a:latin typeface="verdana" panose="020B0604030504040204" pitchFamily="34" charset="0"/>
              </a:rPr>
              <a:t> S1.id &lt; S2.id </a:t>
            </a:r>
            <a:r>
              <a:rPr lang="en-US" b="0" i="0" dirty="0">
                <a:solidFill>
                  <a:srgbClr val="808080"/>
                </a:solidFill>
                <a:effectLst/>
                <a:latin typeface="verdana" panose="020B0604030504040204" pitchFamily="34" charset="0"/>
              </a:rPr>
              <a:t>AND</a:t>
            </a:r>
            <a:r>
              <a:rPr lang="en-US" b="0" i="0" dirty="0">
                <a:solidFill>
                  <a:srgbClr val="000000"/>
                </a:solidFill>
                <a:effectLst/>
                <a:latin typeface="verdana" panose="020B0604030504040204" pitchFamily="34" charset="0"/>
              </a:rPr>
              <a:t> S1.email = S2.email;  </a:t>
            </a:r>
          </a:p>
        </p:txBody>
      </p:sp>
      <p:sp>
        <p:nvSpPr>
          <p:cNvPr id="13" name="TextBox 12">
            <a:extLst>
              <a:ext uri="{FF2B5EF4-FFF2-40B4-BE49-F238E27FC236}">
                <a16:creationId xmlns:a16="http://schemas.microsoft.com/office/drawing/2014/main" id="{ABF25E80-8D2B-4977-8597-BFFAB7092B44}"/>
              </a:ext>
            </a:extLst>
          </p:cNvPr>
          <p:cNvSpPr txBox="1"/>
          <p:nvPr/>
        </p:nvSpPr>
        <p:spPr>
          <a:xfrm>
            <a:off x="636104" y="3105834"/>
            <a:ext cx="11058939" cy="646331"/>
          </a:xfrm>
          <a:prstGeom prst="rect">
            <a:avLst/>
          </a:prstGeom>
          <a:noFill/>
        </p:spPr>
        <p:txBody>
          <a:bodyPr wrap="square">
            <a:spAutoFit/>
          </a:bodyPr>
          <a:lstStyle/>
          <a:p>
            <a:r>
              <a:rPr lang="en-US" b="1" i="0" dirty="0">
                <a:effectLst/>
                <a:latin typeface="verdana" panose="020B0604030504040204" pitchFamily="34" charset="0"/>
              </a:rPr>
              <a:t>This query references the </a:t>
            </a:r>
            <a:r>
              <a:rPr lang="en-US" b="1" i="0" dirty="0" err="1">
                <a:effectLst/>
                <a:latin typeface="verdana" panose="020B0604030504040204" pitchFamily="34" charset="0"/>
              </a:rPr>
              <a:t>student_contacts</a:t>
            </a:r>
            <a:r>
              <a:rPr lang="en-US" b="1" i="0" dirty="0">
                <a:effectLst/>
                <a:latin typeface="verdana" panose="020B0604030504040204" pitchFamily="34" charset="0"/>
              </a:rPr>
              <a:t> table twice</a:t>
            </a:r>
            <a:r>
              <a:rPr lang="en-US" b="0" i="0" dirty="0">
                <a:solidFill>
                  <a:srgbClr val="000000"/>
                </a:solidFill>
                <a:effectLst/>
                <a:latin typeface="verdana" panose="020B0604030504040204" pitchFamily="34" charset="0"/>
              </a:rPr>
              <a:t>. Therefore, we will use table alias </a:t>
            </a:r>
            <a:r>
              <a:rPr lang="en-US" b="1" i="0" dirty="0">
                <a:effectLst/>
                <a:latin typeface="verdana" panose="020B0604030504040204" pitchFamily="34" charset="0"/>
              </a:rPr>
              <a:t>S1</a:t>
            </a:r>
            <a:r>
              <a:rPr lang="en-US" b="0" i="0" dirty="0">
                <a:solidFill>
                  <a:srgbClr val="000000"/>
                </a:solidFill>
                <a:effectLst/>
                <a:latin typeface="verdana" panose="020B0604030504040204" pitchFamily="34" charset="0"/>
              </a:rPr>
              <a:t> and </a:t>
            </a:r>
            <a:r>
              <a:rPr lang="en-US" b="1" i="0" dirty="0">
                <a:effectLst/>
                <a:latin typeface="verdana" panose="020B0604030504040204" pitchFamily="34" charset="0"/>
              </a:rPr>
              <a:t>S2</a:t>
            </a:r>
            <a:r>
              <a:rPr lang="en-US" b="0" i="0" dirty="0">
                <a:solidFill>
                  <a:srgbClr val="000000"/>
                </a:solidFill>
                <a:effectLst/>
                <a:latin typeface="verdana" panose="020B0604030504040204" pitchFamily="34" charset="0"/>
              </a:rPr>
              <a:t>. After executing the statement, we will get the following output:</a:t>
            </a:r>
            <a:endParaRPr lang="en-IN" dirty="0"/>
          </a:p>
        </p:txBody>
      </p:sp>
      <p:pic>
        <p:nvPicPr>
          <p:cNvPr id="14" name="Picture 13">
            <a:extLst>
              <a:ext uri="{FF2B5EF4-FFF2-40B4-BE49-F238E27FC236}">
                <a16:creationId xmlns:a16="http://schemas.microsoft.com/office/drawing/2014/main" id="{A420871F-382B-4D57-A47F-EC532B48397D}"/>
              </a:ext>
            </a:extLst>
          </p:cNvPr>
          <p:cNvPicPr>
            <a:picLocks noChangeAspect="1"/>
          </p:cNvPicPr>
          <p:nvPr/>
        </p:nvPicPr>
        <p:blipFill>
          <a:blip r:embed="rId2"/>
          <a:stretch>
            <a:fillRect/>
          </a:stretch>
        </p:blipFill>
        <p:spPr>
          <a:xfrm>
            <a:off x="1345096" y="4196039"/>
            <a:ext cx="9199108" cy="1413157"/>
          </a:xfrm>
          <a:prstGeom prst="rect">
            <a:avLst/>
          </a:prstGeom>
        </p:spPr>
      </p:pic>
    </p:spTree>
    <p:extLst>
      <p:ext uri="{BB962C8B-B14F-4D97-AF65-F5344CB8AC3E}">
        <p14:creationId xmlns:p14="http://schemas.microsoft.com/office/powerpoint/2010/main" val="39510281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6" name="TextBox 5">
            <a:extLst>
              <a:ext uri="{FF2B5EF4-FFF2-40B4-BE49-F238E27FC236}">
                <a16:creationId xmlns:a16="http://schemas.microsoft.com/office/drawing/2014/main" id="{A54324C0-8E2C-49BD-B222-45ABB1A6C5D1}"/>
              </a:ext>
            </a:extLst>
          </p:cNvPr>
          <p:cNvSpPr txBox="1"/>
          <p:nvPr/>
        </p:nvSpPr>
        <p:spPr>
          <a:xfrm>
            <a:off x="443948" y="833438"/>
            <a:ext cx="6109252" cy="1200329"/>
          </a:xfrm>
          <a:prstGeom prst="rect">
            <a:avLst/>
          </a:prstGeom>
          <a:noFill/>
        </p:spPr>
        <p:txBody>
          <a:bodyPr wrap="square">
            <a:spAutoFit/>
          </a:bodyPr>
          <a:lstStyle/>
          <a:p>
            <a:pPr algn="l"/>
            <a:r>
              <a:rPr lang="en-US" b="1" i="0" dirty="0">
                <a:solidFill>
                  <a:srgbClr val="006699"/>
                </a:solidFill>
                <a:effectLst/>
                <a:latin typeface="verdana" panose="020B0604030504040204" pitchFamily="34" charset="0"/>
              </a:rPr>
              <a:t>SELECT</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email,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FROM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student_contacts</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GROUP</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BY</a:t>
            </a:r>
            <a:r>
              <a:rPr lang="en-US" b="0" i="0" dirty="0">
                <a:solidFill>
                  <a:srgbClr val="000000"/>
                </a:solidFill>
                <a:effectLst/>
                <a:latin typeface="verdana" panose="020B0604030504040204" pitchFamily="34" charset="0"/>
              </a:rPr>
              <a:t> </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a:t>
            </a:r>
          </a:p>
          <a:p>
            <a:pPr algn="l"/>
            <a:r>
              <a:rPr lang="en-US" b="1" i="0" dirty="0">
                <a:solidFill>
                  <a:srgbClr val="006699"/>
                </a:solidFill>
                <a:effectLst/>
                <a:latin typeface="verdana" panose="020B0604030504040204" pitchFamily="34" charset="0"/>
              </a:rPr>
              <a:t>HAVING</a:t>
            </a:r>
            <a:r>
              <a:rPr lang="en-US" b="0" i="0" dirty="0">
                <a:solidFill>
                  <a:srgbClr val="000000"/>
                </a:solidFill>
                <a:effectLst/>
                <a:latin typeface="verdana" panose="020B0604030504040204" pitchFamily="34" charset="0"/>
              </a:rPr>
              <a:t> </a:t>
            </a:r>
            <a:r>
              <a:rPr lang="en-US" b="0" i="0" dirty="0">
                <a:solidFill>
                  <a:srgbClr val="FF1493"/>
                </a:solidFill>
                <a:effectLst/>
                <a:latin typeface="verdana" panose="020B0604030504040204" pitchFamily="34" charset="0"/>
              </a:rPr>
              <a:t>COUNT</a:t>
            </a:r>
            <a:r>
              <a:rPr lang="en-US" b="0" i="0" dirty="0">
                <a:solidFill>
                  <a:srgbClr val="000000"/>
                </a:solidFill>
                <a:effectLst/>
                <a:latin typeface="verdana" panose="020B0604030504040204" pitchFamily="34" charset="0"/>
              </a:rPr>
              <a:t>(</a:t>
            </a:r>
            <a:r>
              <a:rPr lang="en-US" b="1" i="0" dirty="0">
                <a:solidFill>
                  <a:srgbClr val="006699"/>
                </a:solidFill>
                <a:effectLst/>
                <a:latin typeface="verdana" panose="020B0604030504040204" pitchFamily="34" charset="0"/>
              </a:rPr>
              <a:t>name</a:t>
            </a:r>
            <a:r>
              <a:rPr lang="en-US" b="0" i="0" dirty="0">
                <a:solidFill>
                  <a:srgbClr val="000000"/>
                </a:solidFill>
                <a:effectLst/>
                <a:latin typeface="verdana" panose="020B0604030504040204" pitchFamily="34" charset="0"/>
              </a:rPr>
              <a:t>) &gt; 1;  </a:t>
            </a:r>
          </a:p>
        </p:txBody>
      </p:sp>
      <p:pic>
        <p:nvPicPr>
          <p:cNvPr id="7" name="Picture 6">
            <a:extLst>
              <a:ext uri="{FF2B5EF4-FFF2-40B4-BE49-F238E27FC236}">
                <a16:creationId xmlns:a16="http://schemas.microsoft.com/office/drawing/2014/main" id="{85E88450-8303-4D8A-AE5E-06BDD6DD3B6D}"/>
              </a:ext>
            </a:extLst>
          </p:cNvPr>
          <p:cNvPicPr>
            <a:picLocks noChangeAspect="1"/>
          </p:cNvPicPr>
          <p:nvPr/>
        </p:nvPicPr>
        <p:blipFill>
          <a:blip r:embed="rId2"/>
          <a:stretch>
            <a:fillRect/>
          </a:stretch>
        </p:blipFill>
        <p:spPr>
          <a:xfrm>
            <a:off x="2331399" y="2033767"/>
            <a:ext cx="5995470" cy="1228231"/>
          </a:xfrm>
          <a:prstGeom prst="rect">
            <a:avLst/>
          </a:prstGeom>
        </p:spPr>
      </p:pic>
      <p:pic>
        <p:nvPicPr>
          <p:cNvPr id="9" name="Picture 8">
            <a:extLst>
              <a:ext uri="{FF2B5EF4-FFF2-40B4-BE49-F238E27FC236}">
                <a16:creationId xmlns:a16="http://schemas.microsoft.com/office/drawing/2014/main" id="{512AEA6D-60DE-475B-B1F7-6CD375814F6D}"/>
              </a:ext>
            </a:extLst>
          </p:cNvPr>
          <p:cNvPicPr>
            <a:picLocks noChangeAspect="1"/>
          </p:cNvPicPr>
          <p:nvPr/>
        </p:nvPicPr>
        <p:blipFill>
          <a:blip r:embed="rId3"/>
          <a:stretch>
            <a:fillRect/>
          </a:stretch>
        </p:blipFill>
        <p:spPr>
          <a:xfrm>
            <a:off x="2008843" y="3429000"/>
            <a:ext cx="6640582" cy="3114062"/>
          </a:xfrm>
          <a:prstGeom prst="rect">
            <a:avLst/>
          </a:prstGeom>
        </p:spPr>
      </p:pic>
    </p:spTree>
    <p:extLst>
      <p:ext uri="{BB962C8B-B14F-4D97-AF65-F5344CB8AC3E}">
        <p14:creationId xmlns:p14="http://schemas.microsoft.com/office/powerpoint/2010/main" val="23340393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384312" y="833438"/>
            <a:ext cx="7769087" cy="409576"/>
          </a:xfrm>
        </p:spPr>
        <p:txBody>
          <a:bodyPr/>
          <a:lstStyle/>
          <a:p>
            <a:r>
              <a:rPr lang="en-IN" b="1" dirty="0">
                <a:effectLst/>
                <a:latin typeface="Times New Roman" panose="02020603050405020304" pitchFamily="18" charset="0"/>
                <a:ea typeface="Times New Roman" panose="02020603050405020304" pitchFamily="18" charset="0"/>
              </a:rPr>
              <a:t>Duplicate one data table to another</a:t>
            </a:r>
          </a:p>
        </p:txBody>
      </p:sp>
      <p:sp>
        <p:nvSpPr>
          <p:cNvPr id="6" name="TextBox 5">
            <a:extLst>
              <a:ext uri="{FF2B5EF4-FFF2-40B4-BE49-F238E27FC236}">
                <a16:creationId xmlns:a16="http://schemas.microsoft.com/office/drawing/2014/main" id="{FDE7818A-5A82-48D4-B4CA-3F7FBFDF804A}"/>
              </a:ext>
            </a:extLst>
          </p:cNvPr>
          <p:cNvSpPr txBox="1"/>
          <p:nvPr/>
        </p:nvSpPr>
        <p:spPr>
          <a:xfrm>
            <a:off x="894522" y="1838356"/>
            <a:ext cx="6109252" cy="1200329"/>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CREATE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TABLE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new_table</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col</a:t>
            </a:r>
            <a:r>
              <a:rPr lang="en-US" b="0" i="0" dirty="0">
                <a:solidFill>
                  <a:srgbClr val="333333"/>
                </a:solidFill>
                <a:effectLst/>
                <a:latin typeface="Courier New" panose="02070309020205020404" pitchFamily="49" charset="0"/>
              </a:rPr>
              <a:t>, col2, col3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a:t>
            </a:r>
          </a:p>
          <a:p>
            <a:r>
              <a:rPr lang="en-US" dirty="0">
                <a:solidFill>
                  <a:srgbClr val="333333"/>
                </a:solidFill>
                <a:latin typeface="Courier New" panose="02070309020205020404" pitchFamily="49" charset="0"/>
              </a:rPr>
              <a:t>	</a:t>
            </a:r>
            <a:r>
              <a:rPr lang="en-US" b="0" i="0" dirty="0" err="1">
                <a:solidFill>
                  <a:srgbClr val="333333"/>
                </a:solidFill>
                <a:effectLst/>
                <a:latin typeface="Courier New" panose="02070309020205020404" pitchFamily="49" charset="0"/>
              </a:rPr>
              <a:t>existing_table</a:t>
            </a:r>
            <a:r>
              <a:rPr lang="en-US" b="0" i="0" dirty="0">
                <a:solidFill>
                  <a:srgbClr val="333333"/>
                </a:solidFill>
                <a:effectLst/>
                <a:latin typeface="Courier New" panose="02070309020205020404" pitchFamily="49" charset="0"/>
              </a:rPr>
              <a:t>;</a:t>
            </a:r>
            <a:endParaRPr lang="en-IN" dirty="0"/>
          </a:p>
        </p:txBody>
      </p:sp>
      <p:sp>
        <p:nvSpPr>
          <p:cNvPr id="7" name="TextBox 6">
            <a:extLst>
              <a:ext uri="{FF2B5EF4-FFF2-40B4-BE49-F238E27FC236}">
                <a16:creationId xmlns:a16="http://schemas.microsoft.com/office/drawing/2014/main" id="{77CBD14E-6C81-4873-8C47-BC4AD30E7DAF}"/>
              </a:ext>
            </a:extLst>
          </p:cNvPr>
          <p:cNvSpPr txBox="1"/>
          <p:nvPr/>
        </p:nvSpPr>
        <p:spPr>
          <a:xfrm>
            <a:off x="894522" y="3650975"/>
            <a:ext cx="6255026" cy="1754326"/>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CREATE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TABLE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new_table</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col1, col2, col3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a:t>
            </a:r>
          </a:p>
          <a:p>
            <a:r>
              <a:rPr lang="en-US" dirty="0">
                <a:solidFill>
                  <a:srgbClr val="333333"/>
                </a:solidFill>
                <a:latin typeface="Courier New" panose="02070309020205020404" pitchFamily="49" charset="0"/>
              </a:rPr>
              <a:t>	</a:t>
            </a:r>
            <a:r>
              <a:rPr lang="en-US" b="0" i="0" dirty="0" err="1">
                <a:solidFill>
                  <a:srgbClr val="333333"/>
                </a:solidFill>
                <a:effectLst/>
                <a:latin typeface="Courier New" panose="02070309020205020404" pitchFamily="49" charset="0"/>
              </a:rPr>
              <a:t>existing_table</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p>
          <a:p>
            <a:r>
              <a:rPr lang="en-US" dirty="0">
                <a:solidFill>
                  <a:srgbClr val="333333"/>
                </a:solidFill>
                <a:latin typeface="Courier New" panose="02070309020205020404" pitchFamily="49" charset="0"/>
              </a:rPr>
              <a:t>	</a:t>
            </a:r>
            <a:r>
              <a:rPr lang="en-US" b="0" i="0" dirty="0">
                <a:solidFill>
                  <a:srgbClr val="333333"/>
                </a:solidFill>
                <a:effectLst/>
                <a:latin typeface="Courier New" panose="02070309020205020404" pitchFamily="49" charset="0"/>
              </a:rPr>
              <a:t>conditions;</a:t>
            </a:r>
            <a:endParaRPr lang="en-IN" dirty="0"/>
          </a:p>
        </p:txBody>
      </p:sp>
    </p:spTree>
    <p:extLst>
      <p:ext uri="{BB962C8B-B14F-4D97-AF65-F5344CB8AC3E}">
        <p14:creationId xmlns:p14="http://schemas.microsoft.com/office/powerpoint/2010/main" val="4001552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384312" y="833438"/>
            <a:ext cx="7769087" cy="409576"/>
          </a:xfrm>
        </p:spPr>
        <p:txBody>
          <a:bodyPr/>
          <a:lstStyle/>
          <a:p>
            <a:r>
              <a:rPr lang="en-IN" dirty="0">
                <a:latin typeface="Times New Roman" panose="02020603050405020304" pitchFamily="18" charset="0"/>
                <a:ea typeface="Times New Roman" panose="02020603050405020304" pitchFamily="18" charset="0"/>
              </a:rPr>
              <a:t>Grant and Revoke</a:t>
            </a:r>
            <a:endParaRPr lang="en-IN"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49799F53-7508-4C5E-9D33-4877BED16D12}"/>
              </a:ext>
            </a:extLst>
          </p:cNvPr>
          <p:cNvSpPr txBox="1"/>
          <p:nvPr/>
        </p:nvSpPr>
        <p:spPr>
          <a:xfrm>
            <a:off x="384312" y="1550504"/>
            <a:ext cx="11211340" cy="923330"/>
          </a:xfrm>
          <a:prstGeom prst="rect">
            <a:avLst/>
          </a:prstGeom>
          <a:noFill/>
        </p:spPr>
        <p:txBody>
          <a:bodyPr wrap="square">
            <a:spAutoFit/>
          </a:bodyPr>
          <a:lstStyle/>
          <a:p>
            <a:r>
              <a:rPr lang="en-US" b="0" i="0" dirty="0">
                <a:solidFill>
                  <a:srgbClr val="40424E"/>
                </a:solidFill>
                <a:effectLst/>
                <a:latin typeface="urw-din"/>
              </a:rPr>
              <a:t>Data Controlling Language (DCL) helps users to retrieve and modify the data stored in the database with some specified queries. Grant and Revoke belong to these types of commands of the Data controlling Language. DCL is a component of </a:t>
            </a:r>
            <a:r>
              <a:rPr lang="en-US" b="0" i="0" dirty="0">
                <a:solidFill>
                  <a:srgbClr val="EC4E20"/>
                </a:solidFill>
                <a:effectLst/>
                <a:latin typeface="urw-din"/>
                <a:hlinkClick r:id="rId2"/>
              </a:rPr>
              <a:t>SQL commands</a:t>
            </a:r>
            <a:r>
              <a:rPr lang="en-US" b="0" i="0" dirty="0">
                <a:solidFill>
                  <a:srgbClr val="40424E"/>
                </a:solidFill>
                <a:effectLst/>
                <a:latin typeface="urw-din"/>
              </a:rPr>
              <a:t>.</a:t>
            </a:r>
            <a:endParaRPr lang="en-IN" dirty="0"/>
          </a:p>
        </p:txBody>
      </p:sp>
      <p:sp>
        <p:nvSpPr>
          <p:cNvPr id="10" name="TextBox 9">
            <a:extLst>
              <a:ext uri="{FF2B5EF4-FFF2-40B4-BE49-F238E27FC236}">
                <a16:creationId xmlns:a16="http://schemas.microsoft.com/office/drawing/2014/main" id="{911C579D-6CB2-4B67-B44D-F04D1C5BFF88}"/>
              </a:ext>
            </a:extLst>
          </p:cNvPr>
          <p:cNvSpPr txBox="1"/>
          <p:nvPr/>
        </p:nvSpPr>
        <p:spPr>
          <a:xfrm>
            <a:off x="576469" y="2676940"/>
            <a:ext cx="11039062" cy="923330"/>
          </a:xfrm>
          <a:prstGeom prst="rect">
            <a:avLst/>
          </a:prstGeom>
          <a:noFill/>
        </p:spPr>
        <p:txBody>
          <a:bodyPr wrap="square">
            <a:spAutoFit/>
          </a:bodyPr>
          <a:lstStyle/>
          <a:p>
            <a:r>
              <a:rPr lang="en-US" b="1" i="0" dirty="0">
                <a:solidFill>
                  <a:srgbClr val="40424E"/>
                </a:solidFill>
                <a:effectLst/>
                <a:latin typeface="urw-din"/>
              </a:rPr>
              <a:t>1. Grant :</a:t>
            </a:r>
            <a:br>
              <a:rPr lang="en-US" dirty="0"/>
            </a:br>
            <a:r>
              <a:rPr lang="en-US" b="0" i="0" dirty="0">
                <a:solidFill>
                  <a:srgbClr val="40424E"/>
                </a:solidFill>
                <a:effectLst/>
                <a:latin typeface="urw-din"/>
              </a:rPr>
              <a:t>SQL Grant command is specifically used to provide privileges to </a:t>
            </a:r>
            <a:r>
              <a:rPr lang="en-US" b="0" i="0" dirty="0">
                <a:solidFill>
                  <a:srgbClr val="EC4E20"/>
                </a:solidFill>
                <a:effectLst/>
                <a:latin typeface="urw-din"/>
                <a:hlinkClick r:id="rId3"/>
              </a:rPr>
              <a:t>database objects</a:t>
            </a:r>
            <a:r>
              <a:rPr lang="en-US" b="0" i="0" dirty="0">
                <a:solidFill>
                  <a:srgbClr val="40424E"/>
                </a:solidFill>
                <a:effectLst/>
                <a:latin typeface="urw-din"/>
              </a:rPr>
              <a:t> for an user. This command also allows users to grant permissions for other users too.</a:t>
            </a:r>
            <a:endParaRPr lang="en-IN" dirty="0"/>
          </a:p>
        </p:txBody>
      </p:sp>
      <p:sp>
        <p:nvSpPr>
          <p:cNvPr id="11" name="Rectangle 2">
            <a:extLst>
              <a:ext uri="{FF2B5EF4-FFF2-40B4-BE49-F238E27FC236}">
                <a16:creationId xmlns:a16="http://schemas.microsoft.com/office/drawing/2014/main" id="{60BF6AEB-E006-4EC6-A480-31103EC7D04F}"/>
              </a:ext>
            </a:extLst>
          </p:cNvPr>
          <p:cNvSpPr>
            <a:spLocks noChangeArrowheads="1"/>
          </p:cNvSpPr>
          <p:nvPr/>
        </p:nvSpPr>
        <p:spPr bwMode="auto">
          <a:xfrm>
            <a:off x="1223577" y="3803376"/>
            <a:ext cx="3808735" cy="551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onsolas" panose="020B0609020204030204" pitchFamily="49" charset="0"/>
              </a:rPr>
              <a:t>grant </a:t>
            </a:r>
            <a:r>
              <a:rPr kumimoji="0" lang="en-US" altLang="en-US" sz="1500" b="0" i="0" u="none" strike="noStrike" cap="none" normalizeH="0" baseline="0" dirty="0" err="1">
                <a:ln>
                  <a:noFill/>
                </a:ln>
                <a:solidFill>
                  <a:schemeClr val="tx1"/>
                </a:solidFill>
                <a:effectLst/>
                <a:latin typeface="Consolas" panose="020B0609020204030204" pitchFamily="49" charset="0"/>
              </a:rPr>
              <a:t>privilege_name</a:t>
            </a:r>
            <a:r>
              <a:rPr kumimoji="0" lang="en-US" altLang="en-US" sz="1500" b="0" i="0" u="none" strike="noStrike" cap="none" normalizeH="0" baseline="0" dirty="0">
                <a:ln>
                  <a:noFill/>
                </a:ln>
                <a:solidFill>
                  <a:schemeClr val="tx1"/>
                </a:solidFill>
                <a:effectLst/>
                <a:latin typeface="Consolas" panose="020B0609020204030204" pitchFamily="49" charset="0"/>
              </a:rPr>
              <a:t> on </a:t>
            </a:r>
            <a:r>
              <a:rPr kumimoji="0" lang="en-US" altLang="en-US" sz="1500" b="0" i="0" u="none" strike="noStrike" cap="none" normalizeH="0" baseline="0" dirty="0" err="1">
                <a:ln>
                  <a:noFill/>
                </a:ln>
                <a:solidFill>
                  <a:schemeClr val="tx1"/>
                </a:solidFill>
                <a:effectLst/>
                <a:latin typeface="Consolas" panose="020B0609020204030204" pitchFamily="49" charset="0"/>
              </a:rPr>
              <a:t>object_name</a:t>
            </a:r>
            <a:r>
              <a:rPr kumimoji="0" lang="en-US" altLang="en-US" sz="15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onsolas" panose="020B0609020204030204" pitchFamily="49" charset="0"/>
              </a:rPr>
              <a:t>to {</a:t>
            </a:r>
            <a:r>
              <a:rPr kumimoji="0" lang="en-US" altLang="en-US" sz="1500" b="0" i="0" u="none" strike="noStrike" cap="none" normalizeH="0" baseline="0" dirty="0" err="1">
                <a:ln>
                  <a:noFill/>
                </a:ln>
                <a:solidFill>
                  <a:schemeClr val="tx1"/>
                </a:solidFill>
                <a:effectLst/>
                <a:latin typeface="Consolas" panose="020B0609020204030204" pitchFamily="49" charset="0"/>
              </a:rPr>
              <a:t>user_name</a:t>
            </a:r>
            <a:r>
              <a:rPr kumimoji="0" lang="en-US" altLang="en-US" sz="1500" b="0" i="0" u="none" strike="noStrike" cap="none" normalizeH="0" baseline="0" dirty="0">
                <a:ln>
                  <a:noFill/>
                </a:ln>
                <a:solidFill>
                  <a:schemeClr val="tx1"/>
                </a:solidFill>
                <a:effectLst/>
                <a:latin typeface="Consolas" panose="020B0609020204030204" pitchFamily="49" charset="0"/>
              </a:rPr>
              <a:t> | public | </a:t>
            </a:r>
            <a:r>
              <a:rPr kumimoji="0" lang="en-US" altLang="en-US" sz="1500" b="0" i="0" u="none" strike="noStrike" cap="none" normalizeH="0" baseline="0" dirty="0" err="1">
                <a:ln>
                  <a:noFill/>
                </a:ln>
                <a:solidFill>
                  <a:schemeClr val="tx1"/>
                </a:solidFill>
                <a:effectLst/>
                <a:latin typeface="Consolas" panose="020B0609020204030204" pitchFamily="49" charset="0"/>
              </a:rPr>
              <a:t>role_name</a:t>
            </a:r>
            <a:r>
              <a:rPr kumimoji="0" lang="en-US" altLang="en-US" sz="1500" b="0" i="0" u="none" strike="noStrike" cap="none" normalizeH="0" baseline="0" dirty="0">
                <a:ln>
                  <a:noFill/>
                </a:ln>
                <a:solidFill>
                  <a:schemeClr val="tx1"/>
                </a:solidFill>
                <a:effectLst/>
                <a:latin typeface="Consolas" panose="020B0609020204030204" pitchFamily="49" charset="0"/>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5092ED11-9D74-4421-9583-358FAB21D8B6}"/>
              </a:ext>
            </a:extLst>
          </p:cNvPr>
          <p:cNvSpPr txBox="1"/>
          <p:nvPr/>
        </p:nvSpPr>
        <p:spPr>
          <a:xfrm>
            <a:off x="576469" y="4686444"/>
            <a:ext cx="10926418" cy="646331"/>
          </a:xfrm>
          <a:prstGeom prst="rect">
            <a:avLst/>
          </a:prstGeom>
          <a:noFill/>
        </p:spPr>
        <p:txBody>
          <a:bodyPr wrap="square">
            <a:spAutoFit/>
          </a:bodyPr>
          <a:lstStyle/>
          <a:p>
            <a:r>
              <a:rPr lang="en-US" b="0" i="0" dirty="0">
                <a:solidFill>
                  <a:srgbClr val="40424E"/>
                </a:solidFill>
                <a:effectLst/>
                <a:latin typeface="urw-din"/>
              </a:rPr>
              <a:t>Here </a:t>
            </a:r>
            <a:r>
              <a:rPr lang="en-US" b="0" i="0" dirty="0" err="1">
                <a:solidFill>
                  <a:srgbClr val="40424E"/>
                </a:solidFill>
                <a:effectLst/>
                <a:latin typeface="urw-din"/>
              </a:rPr>
              <a:t>privilege_name</a:t>
            </a:r>
            <a:r>
              <a:rPr lang="en-US" b="0" i="0" dirty="0">
                <a:solidFill>
                  <a:srgbClr val="40424E"/>
                </a:solidFill>
                <a:effectLst/>
                <a:latin typeface="urw-din"/>
              </a:rPr>
              <a:t> is which permission has to be granted, </a:t>
            </a:r>
            <a:r>
              <a:rPr lang="en-US" b="0" i="0" dirty="0" err="1">
                <a:solidFill>
                  <a:srgbClr val="40424E"/>
                </a:solidFill>
                <a:effectLst/>
                <a:latin typeface="urw-din"/>
              </a:rPr>
              <a:t>object_name</a:t>
            </a:r>
            <a:r>
              <a:rPr lang="en-US" b="0" i="0" dirty="0">
                <a:solidFill>
                  <a:srgbClr val="40424E"/>
                </a:solidFill>
                <a:effectLst/>
                <a:latin typeface="urw-din"/>
              </a:rPr>
              <a:t> is the name of the database object, </a:t>
            </a:r>
            <a:r>
              <a:rPr lang="en-US" b="0" i="0" dirty="0" err="1">
                <a:solidFill>
                  <a:srgbClr val="40424E"/>
                </a:solidFill>
                <a:effectLst/>
                <a:latin typeface="urw-din"/>
              </a:rPr>
              <a:t>user_name</a:t>
            </a:r>
            <a:r>
              <a:rPr lang="en-US" b="0" i="0" dirty="0">
                <a:solidFill>
                  <a:srgbClr val="40424E"/>
                </a:solidFill>
                <a:effectLst/>
                <a:latin typeface="urw-din"/>
              </a:rPr>
              <a:t> is the user to which access should be provided, public is used to permit the access to all the users.</a:t>
            </a:r>
            <a:endParaRPr lang="en-IN" dirty="0"/>
          </a:p>
        </p:txBody>
      </p:sp>
    </p:spTree>
    <p:extLst>
      <p:ext uri="{BB962C8B-B14F-4D97-AF65-F5344CB8AC3E}">
        <p14:creationId xmlns:p14="http://schemas.microsoft.com/office/powerpoint/2010/main" val="5521020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ED8A6-C7FF-47D2-A493-BE147EF2FC7D}"/>
              </a:ext>
            </a:extLst>
          </p:cNvPr>
          <p:cNvSpPr>
            <a:spLocks noGrp="1"/>
          </p:cNvSpPr>
          <p:nvPr>
            <p:ph type="body" sz="quarter" idx="13"/>
          </p:nvPr>
        </p:nvSpPr>
        <p:spPr/>
        <p:txBody>
          <a:bodyPr>
            <a:normAutofit fontScale="92500" lnSpcReduction="10000"/>
          </a:bodyPr>
          <a:lstStyle/>
          <a:p>
            <a:endParaRPr lang="en-IN" dirty="0"/>
          </a:p>
        </p:txBody>
      </p:sp>
      <p:sp>
        <p:nvSpPr>
          <p:cNvPr id="5" name="Text Placeholder 4">
            <a:extLst>
              <a:ext uri="{FF2B5EF4-FFF2-40B4-BE49-F238E27FC236}">
                <a16:creationId xmlns:a16="http://schemas.microsoft.com/office/drawing/2014/main" id="{6CEBEF59-CEA8-4EEC-9C23-E031054BC270}"/>
              </a:ext>
            </a:extLst>
          </p:cNvPr>
          <p:cNvSpPr>
            <a:spLocks noGrp="1"/>
          </p:cNvSpPr>
          <p:nvPr>
            <p:ph type="body" sz="quarter" idx="14"/>
          </p:nvPr>
        </p:nvSpPr>
        <p:spPr>
          <a:xfrm>
            <a:off x="384312" y="833438"/>
            <a:ext cx="7769087" cy="409576"/>
          </a:xfrm>
        </p:spPr>
        <p:txBody>
          <a:bodyPr/>
          <a:lstStyle/>
          <a:p>
            <a:r>
              <a:rPr lang="en-IN" dirty="0">
                <a:latin typeface="Times New Roman" panose="02020603050405020304" pitchFamily="18" charset="0"/>
                <a:ea typeface="Times New Roman" panose="02020603050405020304" pitchFamily="18" charset="0"/>
              </a:rPr>
              <a:t>Grant and Revoke</a:t>
            </a:r>
            <a:endParaRPr lang="en-IN"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7067E578-E9A2-4360-AB2D-2772F64930A9}"/>
              </a:ext>
            </a:extLst>
          </p:cNvPr>
          <p:cNvSpPr txBox="1"/>
          <p:nvPr/>
        </p:nvSpPr>
        <p:spPr>
          <a:xfrm>
            <a:off x="556591" y="1302651"/>
            <a:ext cx="11012557" cy="1200329"/>
          </a:xfrm>
          <a:prstGeom prst="rect">
            <a:avLst/>
          </a:prstGeom>
          <a:noFill/>
        </p:spPr>
        <p:txBody>
          <a:bodyPr wrap="square">
            <a:spAutoFit/>
          </a:bodyPr>
          <a:lstStyle/>
          <a:p>
            <a:r>
              <a:rPr lang="en-US" b="1" i="0" dirty="0">
                <a:solidFill>
                  <a:srgbClr val="40424E"/>
                </a:solidFill>
                <a:effectLst/>
                <a:latin typeface="urw-din"/>
              </a:rPr>
              <a:t>2. Revoke :</a:t>
            </a:r>
            <a:br>
              <a:rPr lang="en-US" dirty="0"/>
            </a:br>
            <a:r>
              <a:rPr lang="en-US" b="0" i="0" dirty="0">
                <a:solidFill>
                  <a:srgbClr val="40424E"/>
                </a:solidFill>
                <a:effectLst/>
                <a:latin typeface="urw-din"/>
              </a:rPr>
              <a:t>Revoke command withdraw user privileges on database objects if any granted. It does operations opposite to the Grant command. When a privilege is revoked from a particular user U, then the privileges granted to all other users by user U will be revoked.</a:t>
            </a:r>
            <a:endParaRPr lang="en-IN" dirty="0"/>
          </a:p>
        </p:txBody>
      </p:sp>
      <p:sp>
        <p:nvSpPr>
          <p:cNvPr id="3" name="Rectangle 1">
            <a:extLst>
              <a:ext uri="{FF2B5EF4-FFF2-40B4-BE49-F238E27FC236}">
                <a16:creationId xmlns:a16="http://schemas.microsoft.com/office/drawing/2014/main" id="{4D72CD16-774B-4A7A-9294-AD537ACF4768}"/>
              </a:ext>
            </a:extLst>
          </p:cNvPr>
          <p:cNvSpPr>
            <a:spLocks noChangeArrowheads="1"/>
          </p:cNvSpPr>
          <p:nvPr/>
        </p:nvSpPr>
        <p:spPr bwMode="auto">
          <a:xfrm>
            <a:off x="1152938" y="2541682"/>
            <a:ext cx="3957815" cy="551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onsolas" panose="020B0609020204030204" pitchFamily="49" charset="0"/>
              </a:rPr>
              <a:t>revoke </a:t>
            </a:r>
            <a:r>
              <a:rPr kumimoji="0" lang="en-US" altLang="en-US" sz="1500" b="0" i="0" u="none" strike="noStrike" cap="none" normalizeH="0" baseline="0" dirty="0" err="1">
                <a:ln>
                  <a:noFill/>
                </a:ln>
                <a:solidFill>
                  <a:schemeClr val="tx1"/>
                </a:solidFill>
                <a:effectLst/>
                <a:latin typeface="Consolas" panose="020B0609020204030204" pitchFamily="49" charset="0"/>
              </a:rPr>
              <a:t>privilege_name</a:t>
            </a:r>
            <a:r>
              <a:rPr kumimoji="0" lang="en-US" altLang="en-US" sz="1500" b="0" i="0" u="none" strike="noStrike" cap="none" normalizeH="0" baseline="0" dirty="0">
                <a:ln>
                  <a:noFill/>
                </a:ln>
                <a:solidFill>
                  <a:schemeClr val="tx1"/>
                </a:solidFill>
                <a:effectLst/>
                <a:latin typeface="Consolas" panose="020B0609020204030204" pitchFamily="49" charset="0"/>
              </a:rPr>
              <a:t> on </a:t>
            </a:r>
            <a:r>
              <a:rPr kumimoji="0" lang="en-US" altLang="en-US" sz="1500" b="0" i="0" u="none" strike="noStrike" cap="none" normalizeH="0" baseline="0" dirty="0" err="1">
                <a:ln>
                  <a:noFill/>
                </a:ln>
                <a:solidFill>
                  <a:schemeClr val="tx1"/>
                </a:solidFill>
                <a:effectLst/>
                <a:latin typeface="Consolas" panose="020B0609020204030204" pitchFamily="49" charset="0"/>
              </a:rPr>
              <a:t>object_name</a:t>
            </a:r>
            <a:r>
              <a:rPr kumimoji="0" lang="en-US" altLang="en-US" sz="15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onsolas" panose="020B0609020204030204" pitchFamily="49" charset="0"/>
              </a:rPr>
              <a:t>from {</a:t>
            </a:r>
            <a:r>
              <a:rPr kumimoji="0" lang="en-US" altLang="en-US" sz="1500" b="0" i="0" u="none" strike="noStrike" cap="none" normalizeH="0" baseline="0" dirty="0" err="1">
                <a:ln>
                  <a:noFill/>
                </a:ln>
                <a:solidFill>
                  <a:schemeClr val="tx1"/>
                </a:solidFill>
                <a:effectLst/>
                <a:latin typeface="Consolas" panose="020B0609020204030204" pitchFamily="49" charset="0"/>
              </a:rPr>
              <a:t>user_name</a:t>
            </a:r>
            <a:r>
              <a:rPr kumimoji="0" lang="en-US" altLang="en-US" sz="1500" b="0" i="0" u="none" strike="noStrike" cap="none" normalizeH="0" baseline="0" dirty="0">
                <a:ln>
                  <a:noFill/>
                </a:ln>
                <a:solidFill>
                  <a:schemeClr val="tx1"/>
                </a:solidFill>
                <a:effectLst/>
                <a:latin typeface="Consolas" panose="020B0609020204030204" pitchFamily="49" charset="0"/>
              </a:rPr>
              <a:t> | public | </a:t>
            </a:r>
            <a:r>
              <a:rPr kumimoji="0" lang="en-US" altLang="en-US" sz="1500" b="0" i="0" u="none" strike="noStrike" cap="none" normalizeH="0" baseline="0" dirty="0" err="1">
                <a:ln>
                  <a:noFill/>
                </a:ln>
                <a:solidFill>
                  <a:schemeClr val="tx1"/>
                </a:solidFill>
                <a:effectLst/>
                <a:latin typeface="Consolas" panose="020B0609020204030204" pitchFamily="49" charset="0"/>
              </a:rPr>
              <a:t>role_name</a:t>
            </a:r>
            <a:r>
              <a:rPr kumimoji="0" lang="en-US" altLang="en-US" sz="1500" b="0" i="0" u="none" strike="noStrike" cap="none" normalizeH="0" baseline="0" dirty="0">
                <a:ln>
                  <a:noFill/>
                </a:ln>
                <a:solidFill>
                  <a:schemeClr val="tx1"/>
                </a:solidFill>
                <a:effectLst/>
                <a:latin typeface="Consolas" panose="020B0609020204030204" pitchFamily="49" charset="0"/>
              </a:rPr>
              <a:t>}</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E8A19CA0-95AA-4DC8-91BF-0C9F0623DBDC}"/>
              </a:ext>
            </a:extLst>
          </p:cNvPr>
          <p:cNvSpPr txBox="1"/>
          <p:nvPr/>
        </p:nvSpPr>
        <p:spPr>
          <a:xfrm>
            <a:off x="556591" y="3362311"/>
            <a:ext cx="6109252" cy="369332"/>
          </a:xfrm>
          <a:prstGeom prst="rect">
            <a:avLst/>
          </a:prstGeom>
          <a:noFill/>
        </p:spPr>
        <p:txBody>
          <a:bodyPr wrap="square">
            <a:spAutoFit/>
          </a:bodyPr>
          <a:lstStyle/>
          <a:p>
            <a:r>
              <a:rPr lang="en-IN" b="1" i="0" dirty="0">
                <a:solidFill>
                  <a:srgbClr val="40424E"/>
                </a:solidFill>
                <a:effectLst/>
                <a:latin typeface="urw-din"/>
              </a:rPr>
              <a:t>Example:</a:t>
            </a:r>
            <a:endParaRPr lang="en-IN" dirty="0"/>
          </a:p>
        </p:txBody>
      </p:sp>
      <p:sp>
        <p:nvSpPr>
          <p:cNvPr id="12" name="Rectangle 3">
            <a:extLst>
              <a:ext uri="{FF2B5EF4-FFF2-40B4-BE49-F238E27FC236}">
                <a16:creationId xmlns:a16="http://schemas.microsoft.com/office/drawing/2014/main" id="{BE81E0E9-AAF4-490B-94AA-4ABDDEE6A8C6}"/>
              </a:ext>
            </a:extLst>
          </p:cNvPr>
          <p:cNvSpPr>
            <a:spLocks noChangeArrowheads="1"/>
          </p:cNvSpPr>
          <p:nvPr/>
        </p:nvSpPr>
        <p:spPr bwMode="auto">
          <a:xfrm>
            <a:off x="622851" y="3731643"/>
            <a:ext cx="2688236" cy="551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onsolas" panose="020B0609020204030204" pitchFamily="49" charset="0"/>
              </a:rPr>
              <a:t>grant insert,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onsolas" panose="020B0609020204030204" pitchFamily="49" charset="0"/>
              </a:rPr>
              <a:t>select on accounts to Ram</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82BDC14F-7C34-4081-92ED-9E8A2A836E45}"/>
              </a:ext>
            </a:extLst>
          </p:cNvPr>
          <p:cNvSpPr txBox="1"/>
          <p:nvPr/>
        </p:nvSpPr>
        <p:spPr>
          <a:xfrm>
            <a:off x="556591" y="4267808"/>
            <a:ext cx="11171583" cy="646331"/>
          </a:xfrm>
          <a:prstGeom prst="rect">
            <a:avLst/>
          </a:prstGeom>
          <a:noFill/>
        </p:spPr>
        <p:txBody>
          <a:bodyPr wrap="square">
            <a:spAutoFit/>
          </a:bodyPr>
          <a:lstStyle/>
          <a:p>
            <a:r>
              <a:rPr lang="en-US" b="0" i="0" dirty="0">
                <a:solidFill>
                  <a:srgbClr val="40424E"/>
                </a:solidFill>
                <a:effectLst/>
                <a:latin typeface="urw-din"/>
              </a:rPr>
              <a:t>By the above command user ram has granted permissions on accounts database object like he can query or insert into accounts.</a:t>
            </a:r>
            <a:endParaRPr lang="en-IN" dirty="0"/>
          </a:p>
        </p:txBody>
      </p:sp>
      <p:sp>
        <p:nvSpPr>
          <p:cNvPr id="17" name="Rectangle 4">
            <a:extLst>
              <a:ext uri="{FF2B5EF4-FFF2-40B4-BE49-F238E27FC236}">
                <a16:creationId xmlns:a16="http://schemas.microsoft.com/office/drawing/2014/main" id="{DC1D5352-E743-4C13-8E26-C1F177EACC9B}"/>
              </a:ext>
            </a:extLst>
          </p:cNvPr>
          <p:cNvSpPr>
            <a:spLocks noChangeArrowheads="1"/>
          </p:cNvSpPr>
          <p:nvPr/>
        </p:nvSpPr>
        <p:spPr bwMode="auto">
          <a:xfrm>
            <a:off x="622851" y="5127860"/>
            <a:ext cx="2899833" cy="551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onsolas" panose="020B0609020204030204" pitchFamily="49" charset="0"/>
              </a:rPr>
              <a:t>revoke insert,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Consolas" panose="020B0609020204030204" pitchFamily="49" charset="0"/>
              </a:rPr>
              <a:t>select on accounts from Ram</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2C96BC17-1447-4880-9A03-6586F18DA719}"/>
              </a:ext>
            </a:extLst>
          </p:cNvPr>
          <p:cNvSpPr txBox="1"/>
          <p:nvPr/>
        </p:nvSpPr>
        <p:spPr>
          <a:xfrm>
            <a:off x="556590" y="5679265"/>
            <a:ext cx="11171583" cy="369332"/>
          </a:xfrm>
          <a:prstGeom prst="rect">
            <a:avLst/>
          </a:prstGeom>
          <a:noFill/>
        </p:spPr>
        <p:txBody>
          <a:bodyPr wrap="square">
            <a:spAutoFit/>
          </a:bodyPr>
          <a:lstStyle/>
          <a:p>
            <a:r>
              <a:rPr lang="en-US" b="0" i="0" dirty="0">
                <a:solidFill>
                  <a:srgbClr val="40424E"/>
                </a:solidFill>
                <a:effectLst/>
                <a:latin typeface="urw-din"/>
              </a:rPr>
              <a:t>By the above command user ram’s permissions like query or insert on accounts database object has been removed.</a:t>
            </a:r>
            <a:endParaRPr lang="en-IN" dirty="0"/>
          </a:p>
        </p:txBody>
      </p:sp>
    </p:spTree>
    <p:extLst>
      <p:ext uri="{BB962C8B-B14F-4D97-AF65-F5344CB8AC3E}">
        <p14:creationId xmlns:p14="http://schemas.microsoft.com/office/powerpoint/2010/main" val="34158086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28A25CE2-2396-479F-8984-0422936CB150}"/>
              </a:ext>
            </a:extLst>
          </p:cNvPr>
          <p:cNvSpPr>
            <a:spLocks noGrp="1"/>
          </p:cNvSpPr>
          <p:nvPr>
            <p:ph type="title"/>
          </p:nvPr>
        </p:nvSpPr>
        <p:spPr/>
        <p:txBody>
          <a:bodyPr/>
          <a:lstStyle/>
          <a:p>
            <a:r>
              <a:rPr lang="en-US"/>
              <a:t>UI Programming</a:t>
            </a:r>
          </a:p>
        </p:txBody>
      </p:sp>
      <p:sp>
        <p:nvSpPr>
          <p:cNvPr id="3" name="Date Placeholder 2">
            <a:extLst>
              <a:ext uri="{FF2B5EF4-FFF2-40B4-BE49-F238E27FC236}">
                <a16:creationId xmlns:a16="http://schemas.microsoft.com/office/drawing/2014/main" id="{5E3461F4-B04B-4E26-9F42-38F1BE55C64C}"/>
              </a:ext>
            </a:extLst>
          </p:cNvPr>
          <p:cNvSpPr>
            <a:spLocks noGrp="1"/>
          </p:cNvSpPr>
          <p:nvPr>
            <p:ph type="dt" sz="half" idx="10"/>
          </p:nvPr>
        </p:nvSpPr>
        <p:spPr/>
        <p:txBody>
          <a:bodyPr/>
          <a:lstStyle/>
          <a:p>
            <a:r>
              <a:rPr lang="en-US"/>
              <a:t>Copyright 2019 Pratian Technologies</a:t>
            </a:r>
          </a:p>
        </p:txBody>
      </p:sp>
      <p:sp>
        <p:nvSpPr>
          <p:cNvPr id="4" name="Footer Placeholder 3">
            <a:extLst>
              <a:ext uri="{FF2B5EF4-FFF2-40B4-BE49-F238E27FC236}">
                <a16:creationId xmlns:a16="http://schemas.microsoft.com/office/drawing/2014/main" id="{89388EA2-805B-4EBD-B1ED-0592BCCC67A6}"/>
              </a:ext>
            </a:extLst>
          </p:cNvPr>
          <p:cNvSpPr>
            <a:spLocks noGrp="1"/>
          </p:cNvSpPr>
          <p:nvPr>
            <p:ph type="ftr" sz="quarter" idx="11"/>
          </p:nvPr>
        </p:nvSpPr>
        <p:spPr/>
        <p:txBody>
          <a:bodyPr/>
          <a:lstStyle/>
          <a:p>
            <a:r>
              <a:rPr lang="en-US"/>
              <a:t>Powered by : SkillAssure Competency Framework</a:t>
            </a:r>
          </a:p>
        </p:txBody>
      </p:sp>
      <p:sp>
        <p:nvSpPr>
          <p:cNvPr id="5" name="Slide Number Placeholder 4">
            <a:extLst>
              <a:ext uri="{FF2B5EF4-FFF2-40B4-BE49-F238E27FC236}">
                <a16:creationId xmlns:a16="http://schemas.microsoft.com/office/drawing/2014/main" id="{7CDE3DC2-EF9B-40E1-AE90-A88ECB4FCD77}"/>
              </a:ext>
            </a:extLst>
          </p:cNvPr>
          <p:cNvSpPr>
            <a:spLocks noGrp="1"/>
          </p:cNvSpPr>
          <p:nvPr>
            <p:ph type="sldNum" sz="quarter" idx="12"/>
          </p:nvPr>
        </p:nvSpPr>
        <p:spPr/>
        <p:txBody>
          <a:bodyPr/>
          <a:lstStyle/>
          <a:p>
            <a:fld id="{6C528C84-B332-46BA-B666-3E78911976F9}" type="slidenum">
              <a:rPr lang="en-US" smtClean="0"/>
              <a:pPr/>
              <a:t>88</a:t>
            </a:fld>
            <a:endParaRPr lang="en-US"/>
          </a:p>
        </p:txBody>
      </p:sp>
      <p:sp>
        <p:nvSpPr>
          <p:cNvPr id="9" name="TextBox 8"/>
          <p:cNvSpPr txBox="1"/>
          <p:nvPr/>
        </p:nvSpPr>
        <p:spPr>
          <a:xfrm>
            <a:off x="341515" y="3084737"/>
            <a:ext cx="11457550" cy="769441"/>
          </a:xfrm>
          <a:prstGeom prst="rect">
            <a:avLst/>
          </a:prstGeom>
          <a:noFill/>
        </p:spPr>
        <p:txBody>
          <a:bodyPr wrap="square" rtlCol="0">
            <a:spAutoFit/>
          </a:bodyPr>
          <a:lstStyle/>
          <a:p>
            <a:pPr algn="ctr"/>
            <a:r>
              <a:rPr lang="en-US" sz="4400" b="1"/>
              <a:t>THANK YOU</a:t>
            </a:r>
          </a:p>
        </p:txBody>
      </p:sp>
      <p:sp>
        <p:nvSpPr>
          <p:cNvPr id="10" name="Text Placeholder 13">
            <a:extLst>
              <a:ext uri="{FF2B5EF4-FFF2-40B4-BE49-F238E27FC236}">
                <a16:creationId xmlns:a16="http://schemas.microsoft.com/office/drawing/2014/main" id="{B0C64D76-B5BD-4DF7-A95C-3CE3244B091F}"/>
              </a:ext>
            </a:extLst>
          </p:cNvPr>
          <p:cNvSpPr>
            <a:spLocks noGrp="1"/>
          </p:cNvSpPr>
          <p:nvPr>
            <p:ph type="body" sz="quarter" idx="13"/>
          </p:nvPr>
        </p:nvSpPr>
        <p:spPr>
          <a:xfrm>
            <a:off x="8522494" y="720343"/>
            <a:ext cx="3459956" cy="314326"/>
          </a:xfrm>
        </p:spPr>
        <p:txBody>
          <a:bodyPr>
            <a:normAutofit fontScale="77500" lnSpcReduction="20000"/>
          </a:bodyPr>
          <a:lstStyle/>
          <a:p>
            <a:r>
              <a:rPr lang="fr-FR"/>
              <a:t>Web Technologies &amp; User Experience Design</a:t>
            </a:r>
            <a:endParaRPr lang="en-US"/>
          </a:p>
        </p:txBody>
      </p:sp>
      <p:pic>
        <p:nvPicPr>
          <p:cNvPr id="3074" name="Picture 2" descr="Image result for thank you images for professional ppt">
            <a:extLst>
              <a:ext uri="{FF2B5EF4-FFF2-40B4-BE49-F238E27FC236}">
                <a16:creationId xmlns:a16="http://schemas.microsoft.com/office/drawing/2014/main" id="{8BA16F47-34A5-4BEA-838B-FD65E19B5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80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8CE3FFE-42E2-452A-B4B4-7BE60ACAAA97}"/>
              </a:ext>
            </a:extLst>
          </p:cNvPr>
          <p:cNvSpPr>
            <a:spLocks noGrp="1"/>
          </p:cNvSpPr>
          <p:nvPr>
            <p:ph type="body" sz="quarter" idx="13"/>
          </p:nvPr>
        </p:nvSpPr>
        <p:spPr/>
        <p:txBody>
          <a:bodyPr>
            <a:normAutofit fontScale="92500" lnSpcReduction="10000"/>
          </a:bodyPr>
          <a:lstStyle/>
          <a:p>
            <a:endParaRPr lang="en-IN"/>
          </a:p>
        </p:txBody>
      </p:sp>
      <p:sp>
        <p:nvSpPr>
          <p:cNvPr id="5" name="Text Placeholder 4">
            <a:extLst>
              <a:ext uri="{FF2B5EF4-FFF2-40B4-BE49-F238E27FC236}">
                <a16:creationId xmlns:a16="http://schemas.microsoft.com/office/drawing/2014/main" id="{6D050AEF-335E-4A51-98F5-960F17BDEBD8}"/>
              </a:ext>
            </a:extLst>
          </p:cNvPr>
          <p:cNvSpPr>
            <a:spLocks noGrp="1"/>
          </p:cNvSpPr>
          <p:nvPr>
            <p:ph type="body" sz="quarter" idx="14"/>
          </p:nvPr>
        </p:nvSpPr>
        <p:spPr/>
        <p:txBody>
          <a:bodyPr/>
          <a:lstStyle/>
          <a:p>
            <a:endParaRPr lang="en-IN" dirty="0"/>
          </a:p>
        </p:txBody>
      </p:sp>
      <p:graphicFrame>
        <p:nvGraphicFramePr>
          <p:cNvPr id="6" name="Table 5">
            <a:extLst>
              <a:ext uri="{FF2B5EF4-FFF2-40B4-BE49-F238E27FC236}">
                <a16:creationId xmlns:a16="http://schemas.microsoft.com/office/drawing/2014/main" id="{CCE43E96-75DD-4B9D-ABFD-ECD4F1596873}"/>
              </a:ext>
            </a:extLst>
          </p:cNvPr>
          <p:cNvGraphicFramePr>
            <a:graphicFrameLocks noGrp="1"/>
          </p:cNvGraphicFramePr>
          <p:nvPr>
            <p:extLst>
              <p:ext uri="{D42A27DB-BD31-4B8C-83A1-F6EECF244321}">
                <p14:modId xmlns:p14="http://schemas.microsoft.com/office/powerpoint/2010/main" val="33647434"/>
              </p:ext>
            </p:extLst>
          </p:nvPr>
        </p:nvGraphicFramePr>
        <p:xfrm>
          <a:off x="901148" y="2068014"/>
          <a:ext cx="10151165" cy="3956546"/>
        </p:xfrm>
        <a:graphic>
          <a:graphicData uri="http://schemas.openxmlformats.org/drawingml/2006/table">
            <a:tbl>
              <a:tblPr firstRow="1" firstCol="1" bandRow="1">
                <a:tableStyleId>{5C22544A-7EE6-4342-B048-85BDC9FD1C3A}</a:tableStyleId>
              </a:tblPr>
              <a:tblGrid>
                <a:gridCol w="912623">
                  <a:extLst>
                    <a:ext uri="{9D8B030D-6E8A-4147-A177-3AD203B41FA5}">
                      <a16:colId xmlns:a16="http://schemas.microsoft.com/office/drawing/2014/main" val="1666928038"/>
                    </a:ext>
                  </a:extLst>
                </a:gridCol>
                <a:gridCol w="1631544">
                  <a:extLst>
                    <a:ext uri="{9D8B030D-6E8A-4147-A177-3AD203B41FA5}">
                      <a16:colId xmlns:a16="http://schemas.microsoft.com/office/drawing/2014/main" val="1016852432"/>
                    </a:ext>
                  </a:extLst>
                </a:gridCol>
                <a:gridCol w="1303966">
                  <a:extLst>
                    <a:ext uri="{9D8B030D-6E8A-4147-A177-3AD203B41FA5}">
                      <a16:colId xmlns:a16="http://schemas.microsoft.com/office/drawing/2014/main" val="4197594170"/>
                    </a:ext>
                  </a:extLst>
                </a:gridCol>
                <a:gridCol w="1206195">
                  <a:extLst>
                    <a:ext uri="{9D8B030D-6E8A-4147-A177-3AD203B41FA5}">
                      <a16:colId xmlns:a16="http://schemas.microsoft.com/office/drawing/2014/main" val="1709198010"/>
                    </a:ext>
                  </a:extLst>
                </a:gridCol>
                <a:gridCol w="1216822">
                  <a:extLst>
                    <a:ext uri="{9D8B030D-6E8A-4147-A177-3AD203B41FA5}">
                      <a16:colId xmlns:a16="http://schemas.microsoft.com/office/drawing/2014/main" val="3302340714"/>
                    </a:ext>
                  </a:extLst>
                </a:gridCol>
                <a:gridCol w="1281648">
                  <a:extLst>
                    <a:ext uri="{9D8B030D-6E8A-4147-A177-3AD203B41FA5}">
                      <a16:colId xmlns:a16="http://schemas.microsoft.com/office/drawing/2014/main" val="3664710229"/>
                    </a:ext>
                  </a:extLst>
                </a:gridCol>
                <a:gridCol w="1334785">
                  <a:extLst>
                    <a:ext uri="{9D8B030D-6E8A-4147-A177-3AD203B41FA5}">
                      <a16:colId xmlns:a16="http://schemas.microsoft.com/office/drawing/2014/main" val="210565466"/>
                    </a:ext>
                  </a:extLst>
                </a:gridCol>
                <a:gridCol w="1263582">
                  <a:extLst>
                    <a:ext uri="{9D8B030D-6E8A-4147-A177-3AD203B41FA5}">
                      <a16:colId xmlns:a16="http://schemas.microsoft.com/office/drawing/2014/main" val="2033622042"/>
                    </a:ext>
                  </a:extLst>
                </a:gridCol>
              </a:tblGrid>
              <a:tr h="816994">
                <a:tc>
                  <a:txBody>
                    <a:bodyPr/>
                    <a:lstStyle/>
                    <a:p>
                      <a:pPr algn="ctr">
                        <a:lnSpc>
                          <a:spcPct val="107000"/>
                        </a:lnSpc>
                        <a:spcAft>
                          <a:spcPts val="800"/>
                        </a:spcAft>
                      </a:pPr>
                      <a:r>
                        <a:rPr lang="en-IN" sz="1500" dirty="0" err="1">
                          <a:effectLst/>
                        </a:rPr>
                        <a:t>StudentID</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err="1">
                          <a:effectLst/>
                        </a:rPr>
                        <a:t>StudentName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err="1">
                          <a:effectLst/>
                        </a:rPr>
                        <a:t>ParentName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a:effectLst/>
                        </a:rPr>
                        <a:t>Address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City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PostalCode</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Country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Fees</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048450093"/>
                  </a:ext>
                </a:extLst>
              </a:tr>
              <a:tr h="429185">
                <a:tc>
                  <a:txBody>
                    <a:bodyPr/>
                    <a:lstStyle/>
                    <a:p>
                      <a:pPr algn="ctr">
                        <a:lnSpc>
                          <a:spcPct val="107000"/>
                        </a:lnSpc>
                        <a:spcAft>
                          <a:spcPts val="800"/>
                        </a:spcAft>
                      </a:pPr>
                      <a:r>
                        <a:rPr lang="en-IN" sz="1500">
                          <a:effectLst/>
                        </a:rPr>
                        <a:t>01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Haznitiz</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Emiz</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err="1">
                          <a:effectLst/>
                        </a:rPr>
                        <a:t>Dellys</a:t>
                      </a:r>
                      <a:r>
                        <a:rPr lang="en-IN" sz="1500" dirty="0">
                          <a:effectLst/>
                        </a:rPr>
                        <a:t> Road</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err="1">
                          <a:effectLst/>
                        </a:rPr>
                        <a:t>Afir</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35110</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Algeria</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42145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81753892"/>
                  </a:ext>
                </a:extLst>
              </a:tr>
              <a:tr h="535779">
                <a:tc>
                  <a:txBody>
                    <a:bodyPr/>
                    <a:lstStyle/>
                    <a:p>
                      <a:pPr algn="ctr">
                        <a:lnSpc>
                          <a:spcPct val="107000"/>
                        </a:lnSpc>
                        <a:spcAft>
                          <a:spcPts val="800"/>
                        </a:spcAft>
                      </a:pPr>
                      <a:r>
                        <a:rPr lang="en-IN" sz="1500">
                          <a:effectLst/>
                        </a:rPr>
                        <a:t>02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Shubham</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Narayan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MG Road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a:effectLst/>
                        </a:rPr>
                        <a:t>Bangalore</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560001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India</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45672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8408288"/>
                  </a:ext>
                </a:extLst>
              </a:tr>
              <a:tr h="535779">
                <a:tc>
                  <a:txBody>
                    <a:bodyPr/>
                    <a:lstStyle/>
                    <a:p>
                      <a:pPr algn="ctr">
                        <a:lnSpc>
                          <a:spcPct val="107000"/>
                        </a:lnSpc>
                        <a:spcAft>
                          <a:spcPts val="800"/>
                        </a:spcAft>
                      </a:pPr>
                      <a:r>
                        <a:rPr lang="en-IN" sz="1500">
                          <a:effectLst/>
                        </a:rPr>
                        <a:t>03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Salomao</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Valentim</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Mayo Road</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Rio Claro</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a:effectLst/>
                        </a:rPr>
                        <a:t>27460</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Brazil</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65432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4233747450"/>
                  </a:ext>
                </a:extLst>
              </a:tr>
              <a:tr h="816994">
                <a:tc>
                  <a:txBody>
                    <a:bodyPr/>
                    <a:lstStyle/>
                    <a:p>
                      <a:pPr algn="ctr">
                        <a:lnSpc>
                          <a:spcPct val="107000"/>
                        </a:lnSpc>
                        <a:spcAft>
                          <a:spcPts val="800"/>
                        </a:spcAft>
                      </a:pPr>
                      <a:r>
                        <a:rPr lang="en-IN" sz="1500">
                          <a:effectLst/>
                        </a:rPr>
                        <a:t>04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Vishal</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Ramesh</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Queens Quay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Toronto</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a:effectLst/>
                        </a:rPr>
                        <a:t>416</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a:effectLst/>
                        </a:rPr>
                        <a:t>Canada</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23455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958498391"/>
                  </a:ext>
                </a:extLst>
              </a:tr>
              <a:tr h="821815">
                <a:tc>
                  <a:txBody>
                    <a:bodyPr/>
                    <a:lstStyle/>
                    <a:p>
                      <a:pPr algn="ctr">
                        <a:lnSpc>
                          <a:spcPct val="107000"/>
                        </a:lnSpc>
                        <a:spcAft>
                          <a:spcPts val="800"/>
                        </a:spcAft>
                      </a:pPr>
                      <a:r>
                        <a:rPr lang="en-IN" sz="1500">
                          <a:effectLst/>
                        </a:rPr>
                        <a:t>05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Park Jimin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Kim Tai Hyung</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Gangnam Street</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Seoul</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a:effectLst/>
                        </a:rPr>
                        <a:t>135081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a:effectLst/>
                        </a:rPr>
                        <a:t>South Korea</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500" dirty="0">
                          <a:effectLst/>
                        </a:rPr>
                        <a:t>22353</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704665815"/>
                  </a:ext>
                </a:extLst>
              </a:tr>
            </a:tbl>
          </a:graphicData>
        </a:graphic>
      </p:graphicFrame>
      <p:sp>
        <p:nvSpPr>
          <p:cNvPr id="8" name="TextBox 7">
            <a:extLst>
              <a:ext uri="{FF2B5EF4-FFF2-40B4-BE49-F238E27FC236}">
                <a16:creationId xmlns:a16="http://schemas.microsoft.com/office/drawing/2014/main" id="{852B0A94-C29D-4AFC-9900-D05AB6F65A58}"/>
              </a:ext>
            </a:extLst>
          </p:cNvPr>
          <p:cNvSpPr txBox="1"/>
          <p:nvPr/>
        </p:nvSpPr>
        <p:spPr>
          <a:xfrm>
            <a:off x="1079223" y="1470848"/>
            <a:ext cx="9774307" cy="369332"/>
          </a:xfrm>
          <a:prstGeom prst="rect">
            <a:avLst/>
          </a:prstGeom>
          <a:noFill/>
        </p:spPr>
        <p:txBody>
          <a:bodyPr wrap="square">
            <a:spAutoFit/>
          </a:bodyPr>
          <a:lstStyle/>
          <a:p>
            <a:pPr algn="just"/>
            <a:r>
              <a:rPr lang="en-IN" dirty="0">
                <a:solidFill>
                  <a:srgbClr val="4A4A4A"/>
                </a:solidFill>
                <a:latin typeface="Arial" panose="020B0604020202020204" pitchFamily="34" charset="0"/>
                <a:ea typeface="Times New Roman" panose="02020603050405020304" pitchFamily="18" charset="0"/>
              </a:rPr>
              <a:t>C</a:t>
            </a:r>
            <a:r>
              <a:rPr lang="en-IN" sz="1800" dirty="0">
                <a:solidFill>
                  <a:srgbClr val="4A4A4A"/>
                </a:solidFill>
                <a:effectLst/>
                <a:latin typeface="Arial" panose="020B0604020202020204" pitchFamily="34" charset="0"/>
                <a:ea typeface="Times New Roman" panose="02020603050405020304" pitchFamily="18" charset="0"/>
              </a:rPr>
              <a:t>onsider the below database as an example, to show you how to write commands / Queries.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0515435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4493</TotalTime>
  <Words>4433</Words>
  <Application>Microsoft Office PowerPoint</Application>
  <PresentationFormat>Widescreen</PresentationFormat>
  <Paragraphs>583</Paragraphs>
  <Slides>88</Slides>
  <Notes>2</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88</vt:i4>
      </vt:variant>
    </vt:vector>
  </HeadingPairs>
  <TitlesOfParts>
    <vt:vector size="99" baseType="lpstr">
      <vt:lpstr>-apple-system</vt:lpstr>
      <vt:lpstr>Arial</vt:lpstr>
      <vt:lpstr>Calibri</vt:lpstr>
      <vt:lpstr>Consolas</vt:lpstr>
      <vt:lpstr>Courier New</vt:lpstr>
      <vt:lpstr>Roboto</vt:lpstr>
      <vt:lpstr>Symbol</vt:lpstr>
      <vt:lpstr>Times New Roman</vt:lpstr>
      <vt:lpstr>urw-din</vt:lpstr>
      <vt:lpstr>verdana</vt:lpstr>
      <vt:lpstr>Theme1</vt:lpstr>
      <vt:lpstr>PowerPoint Presentation</vt:lpstr>
      <vt:lpstr>DATA MODELING IN 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JOINS AND QUERY FROM MULTIPLE OBJECTS</vt:lpstr>
      <vt:lpstr>JOINS AND QUERY FROM MULTIPLE OBJECTS</vt:lpstr>
      <vt:lpstr>PowerPoint Presentation</vt:lpstr>
      <vt:lpstr>PowerPoint Presentation</vt:lpstr>
      <vt:lpstr>SQL JOINS</vt:lpstr>
      <vt:lpstr>SQL JOINS</vt:lpstr>
      <vt:lpstr>SQL JOINS</vt:lpstr>
      <vt:lpstr>SQL JOINS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UI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Sarkar</dc:creator>
  <cp:lastModifiedBy>Sowmya Shree B V</cp:lastModifiedBy>
  <cp:revision>129</cp:revision>
  <dcterms:created xsi:type="dcterms:W3CDTF">2020-01-27T11:10:00Z</dcterms:created>
  <dcterms:modified xsi:type="dcterms:W3CDTF">2021-02-17T07:39:30Z</dcterms:modified>
</cp:coreProperties>
</file>