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70" r:id="rId7"/>
    <p:sldId id="261" r:id="rId8"/>
    <p:sldId id="262" r:id="rId9"/>
    <p:sldId id="264" r:id="rId10"/>
    <p:sldId id="263" r:id="rId11"/>
    <p:sldId id="266" r:id="rId12"/>
    <p:sldId id="268" r:id="rId13"/>
    <p:sldId id="265" r:id="rId14"/>
    <p:sldId id="269"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1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73" d="100"/>
          <a:sy n="73" d="100"/>
        </p:scale>
        <p:origin x="1042"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AV SACHDEVA" userId="38d00b2afca84f92" providerId="LiveId" clId="{05AFB35C-D67A-4319-80CE-4D5FA5FE125A}"/>
    <pc:docChg chg="custSel modSld">
      <pc:chgData name="RISHAV SACHDEVA" userId="38d00b2afca84f92" providerId="LiveId" clId="{05AFB35C-D67A-4319-80CE-4D5FA5FE125A}" dt="2024-06-27T10:40:17.617" v="8" actId="313"/>
      <pc:docMkLst>
        <pc:docMk/>
      </pc:docMkLst>
      <pc:sldChg chg="modSp mod">
        <pc:chgData name="RISHAV SACHDEVA" userId="38d00b2afca84f92" providerId="LiveId" clId="{05AFB35C-D67A-4319-80CE-4D5FA5FE125A}" dt="2024-06-27T10:40:17.617" v="8" actId="313"/>
        <pc:sldMkLst>
          <pc:docMk/>
          <pc:sldMk cId="3673465694" sldId="270"/>
        </pc:sldMkLst>
        <pc:spChg chg="mod">
          <ac:chgData name="RISHAV SACHDEVA" userId="38d00b2afca84f92" providerId="LiveId" clId="{05AFB35C-D67A-4319-80CE-4D5FA5FE125A}" dt="2024-06-27T10:40:17.617" v="8" actId="313"/>
          <ac:spMkLst>
            <pc:docMk/>
            <pc:sldMk cId="3673465694" sldId="270"/>
            <ac:spMk id="4" creationId="{B92D824C-5681-1F78-01B9-287CBB7B05C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B3351-0C42-45D1-1650-A531E355DB3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971D51C-C4AA-0040-45DE-93DCC8E222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13B1E83-649B-F3E7-F8C6-0DEE694C9A49}"/>
              </a:ext>
            </a:extLst>
          </p:cNvPr>
          <p:cNvSpPr>
            <a:spLocks noGrp="1"/>
          </p:cNvSpPr>
          <p:nvPr>
            <p:ph type="dt" sz="half" idx="10"/>
          </p:nvPr>
        </p:nvSpPr>
        <p:spPr/>
        <p:txBody>
          <a:bodyPr/>
          <a:lstStyle/>
          <a:p>
            <a:fld id="{EFBA7698-2A6B-FE4E-BC80-09BCB34ACC78}" type="datetimeFigureOut">
              <a:rPr lang="en-US" smtClean="0"/>
              <a:t>6/27/2024</a:t>
            </a:fld>
            <a:endParaRPr lang="en-US"/>
          </a:p>
        </p:txBody>
      </p:sp>
      <p:sp>
        <p:nvSpPr>
          <p:cNvPr id="5" name="Footer Placeholder 4">
            <a:extLst>
              <a:ext uri="{FF2B5EF4-FFF2-40B4-BE49-F238E27FC236}">
                <a16:creationId xmlns:a16="http://schemas.microsoft.com/office/drawing/2014/main" id="{CCA8ADF3-8F30-3B6B-647C-322BEDC1D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1EE062-73D9-8C13-D4AE-DD4120A001AB}"/>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9455334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4CCBA-FE16-E320-50E3-6C2DEB3C0A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33F14D2-FAF8-B066-E6D1-F40DFEC6552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CC19A5-676B-89CB-7292-8B499849E081}"/>
              </a:ext>
            </a:extLst>
          </p:cNvPr>
          <p:cNvSpPr>
            <a:spLocks noGrp="1"/>
          </p:cNvSpPr>
          <p:nvPr>
            <p:ph type="dt" sz="half" idx="10"/>
          </p:nvPr>
        </p:nvSpPr>
        <p:spPr/>
        <p:txBody>
          <a:bodyPr/>
          <a:lstStyle/>
          <a:p>
            <a:fld id="{EFBA7698-2A6B-FE4E-BC80-09BCB34ACC78}" type="datetimeFigureOut">
              <a:rPr lang="en-US" smtClean="0"/>
              <a:t>6/27/2024</a:t>
            </a:fld>
            <a:endParaRPr lang="en-US"/>
          </a:p>
        </p:txBody>
      </p:sp>
      <p:sp>
        <p:nvSpPr>
          <p:cNvPr id="5" name="Footer Placeholder 4">
            <a:extLst>
              <a:ext uri="{FF2B5EF4-FFF2-40B4-BE49-F238E27FC236}">
                <a16:creationId xmlns:a16="http://schemas.microsoft.com/office/drawing/2014/main" id="{2B3C72E5-C0D9-D3D9-E21C-F9A233BBFE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8C9AC5-F5A3-C65B-FB66-4D8B4491D0C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89923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8E4D1C-487F-8968-71A2-30C1AAC1A40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093AA43-6EF7-FE93-227E-212CE64913F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1000E9-525A-760C-9132-BD13E82E6DBE}"/>
              </a:ext>
            </a:extLst>
          </p:cNvPr>
          <p:cNvSpPr>
            <a:spLocks noGrp="1"/>
          </p:cNvSpPr>
          <p:nvPr>
            <p:ph type="dt" sz="half" idx="10"/>
          </p:nvPr>
        </p:nvSpPr>
        <p:spPr/>
        <p:txBody>
          <a:bodyPr/>
          <a:lstStyle/>
          <a:p>
            <a:fld id="{EFBA7698-2A6B-FE4E-BC80-09BCB34ACC78}" type="datetimeFigureOut">
              <a:rPr lang="en-US" smtClean="0"/>
              <a:t>6/27/2024</a:t>
            </a:fld>
            <a:endParaRPr lang="en-US"/>
          </a:p>
        </p:txBody>
      </p:sp>
      <p:sp>
        <p:nvSpPr>
          <p:cNvPr id="5" name="Footer Placeholder 4">
            <a:extLst>
              <a:ext uri="{FF2B5EF4-FFF2-40B4-BE49-F238E27FC236}">
                <a16:creationId xmlns:a16="http://schemas.microsoft.com/office/drawing/2014/main" id="{22D3F8A5-D609-E67A-A59D-05116BC48C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25E7B6-5593-4737-AD90-6C099385C684}"/>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917513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CE223-1FE3-093B-0120-2440B5B532E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D39D574-3369-4C42-B842-BBFABE22A8E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D2D68B0-75F2-7E2E-AC2B-9A711C852BBC}"/>
              </a:ext>
            </a:extLst>
          </p:cNvPr>
          <p:cNvSpPr>
            <a:spLocks noGrp="1"/>
          </p:cNvSpPr>
          <p:nvPr>
            <p:ph type="dt" sz="half" idx="10"/>
          </p:nvPr>
        </p:nvSpPr>
        <p:spPr/>
        <p:txBody>
          <a:bodyPr/>
          <a:lstStyle/>
          <a:p>
            <a:fld id="{EFBA7698-2A6B-FE4E-BC80-09BCB34ACC78}" type="datetimeFigureOut">
              <a:rPr lang="en-US" smtClean="0"/>
              <a:t>6/27/2024</a:t>
            </a:fld>
            <a:endParaRPr lang="en-US"/>
          </a:p>
        </p:txBody>
      </p:sp>
      <p:sp>
        <p:nvSpPr>
          <p:cNvPr id="5" name="Footer Placeholder 4">
            <a:extLst>
              <a:ext uri="{FF2B5EF4-FFF2-40B4-BE49-F238E27FC236}">
                <a16:creationId xmlns:a16="http://schemas.microsoft.com/office/drawing/2014/main" id="{9E2C8847-6876-4863-EB63-3A51DB2BC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5BC794-0D67-020C-7D59-D69D50229848}"/>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135279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FCBC0-0AC5-18DD-C262-F549B4B6E1B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AD346CD-A7E3-410F-0C29-35FEFA108D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A47C6C-8D48-C9B1-5944-838B1700E7D6}"/>
              </a:ext>
            </a:extLst>
          </p:cNvPr>
          <p:cNvSpPr>
            <a:spLocks noGrp="1"/>
          </p:cNvSpPr>
          <p:nvPr>
            <p:ph type="dt" sz="half" idx="10"/>
          </p:nvPr>
        </p:nvSpPr>
        <p:spPr/>
        <p:txBody>
          <a:bodyPr/>
          <a:lstStyle/>
          <a:p>
            <a:fld id="{EFBA7698-2A6B-FE4E-BC80-09BCB34ACC78}" type="datetimeFigureOut">
              <a:rPr lang="en-US" smtClean="0"/>
              <a:t>6/27/2024</a:t>
            </a:fld>
            <a:endParaRPr lang="en-US"/>
          </a:p>
        </p:txBody>
      </p:sp>
      <p:sp>
        <p:nvSpPr>
          <p:cNvPr id="5" name="Footer Placeholder 4">
            <a:extLst>
              <a:ext uri="{FF2B5EF4-FFF2-40B4-BE49-F238E27FC236}">
                <a16:creationId xmlns:a16="http://schemas.microsoft.com/office/drawing/2014/main" id="{0392037C-E444-C427-E06B-63CB89FDF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1CE504-A2D8-2F93-8047-26926F74764D}"/>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39433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5EFC-C031-2904-3A44-F2D080F2E7F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E9AE3B6-2B32-C42F-7213-3E5A37E8987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F66F804-B810-DAF9-7627-6EA1240AB1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20BF787-56F3-F9DD-775E-474DEF0CA834}"/>
              </a:ext>
            </a:extLst>
          </p:cNvPr>
          <p:cNvSpPr>
            <a:spLocks noGrp="1"/>
          </p:cNvSpPr>
          <p:nvPr>
            <p:ph type="dt" sz="half" idx="10"/>
          </p:nvPr>
        </p:nvSpPr>
        <p:spPr/>
        <p:txBody>
          <a:bodyPr/>
          <a:lstStyle/>
          <a:p>
            <a:fld id="{EFBA7698-2A6B-FE4E-BC80-09BCB34ACC78}" type="datetimeFigureOut">
              <a:rPr lang="en-US" smtClean="0"/>
              <a:t>6/27/2024</a:t>
            </a:fld>
            <a:endParaRPr lang="en-US"/>
          </a:p>
        </p:txBody>
      </p:sp>
      <p:sp>
        <p:nvSpPr>
          <p:cNvPr id="6" name="Footer Placeholder 5">
            <a:extLst>
              <a:ext uri="{FF2B5EF4-FFF2-40B4-BE49-F238E27FC236}">
                <a16:creationId xmlns:a16="http://schemas.microsoft.com/office/drawing/2014/main" id="{6507BF90-9CE2-A0E8-AE72-5086FCCA2A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D90D31-2B5B-6030-C21D-6AFDF346CA21}"/>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87168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AF875-4185-4470-6725-B71D8D8DE68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02D640B-A62B-0EC4-7CE0-CF2945329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5478867-B933-2563-3BDB-B388FF0DA8C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3FD0BAB-8E94-7693-25E8-46F0C7D4D7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B242B4E-9EB7-F391-5C1B-50D6E7ABA7A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F20AA72-E819-1283-E089-A7C2407CA491}"/>
              </a:ext>
            </a:extLst>
          </p:cNvPr>
          <p:cNvSpPr>
            <a:spLocks noGrp="1"/>
          </p:cNvSpPr>
          <p:nvPr>
            <p:ph type="dt" sz="half" idx="10"/>
          </p:nvPr>
        </p:nvSpPr>
        <p:spPr/>
        <p:txBody>
          <a:bodyPr/>
          <a:lstStyle/>
          <a:p>
            <a:fld id="{EFBA7698-2A6B-FE4E-BC80-09BCB34ACC78}" type="datetimeFigureOut">
              <a:rPr lang="en-US" smtClean="0"/>
              <a:t>6/27/2024</a:t>
            </a:fld>
            <a:endParaRPr lang="en-US"/>
          </a:p>
        </p:txBody>
      </p:sp>
      <p:sp>
        <p:nvSpPr>
          <p:cNvPr id="8" name="Footer Placeholder 7">
            <a:extLst>
              <a:ext uri="{FF2B5EF4-FFF2-40B4-BE49-F238E27FC236}">
                <a16:creationId xmlns:a16="http://schemas.microsoft.com/office/drawing/2014/main" id="{CADCDD7C-A4ED-5A16-252F-E21EEF5BDA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10A1E-FA03-0D1A-0183-B880239229DF}"/>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834007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3122-939C-691B-F3B7-9418F2B13B8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4C72E02-20AC-7DC5-914D-5D4AE12A2733}"/>
              </a:ext>
            </a:extLst>
          </p:cNvPr>
          <p:cNvSpPr>
            <a:spLocks noGrp="1"/>
          </p:cNvSpPr>
          <p:nvPr>
            <p:ph type="dt" sz="half" idx="10"/>
          </p:nvPr>
        </p:nvSpPr>
        <p:spPr/>
        <p:txBody>
          <a:bodyPr/>
          <a:lstStyle/>
          <a:p>
            <a:fld id="{EFBA7698-2A6B-FE4E-BC80-09BCB34ACC78}" type="datetimeFigureOut">
              <a:rPr lang="en-US" smtClean="0"/>
              <a:t>6/27/2024</a:t>
            </a:fld>
            <a:endParaRPr lang="en-US"/>
          </a:p>
        </p:txBody>
      </p:sp>
      <p:sp>
        <p:nvSpPr>
          <p:cNvPr id="4" name="Footer Placeholder 3">
            <a:extLst>
              <a:ext uri="{FF2B5EF4-FFF2-40B4-BE49-F238E27FC236}">
                <a16:creationId xmlns:a16="http://schemas.microsoft.com/office/drawing/2014/main" id="{937EF642-F5AE-5197-3E3D-DC439C6811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13D2DD-85A1-91A7-81F1-C213CB74825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236562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362B1F-B2BE-15C2-ED77-D76EE6D171E5}"/>
              </a:ext>
            </a:extLst>
          </p:cNvPr>
          <p:cNvSpPr>
            <a:spLocks noGrp="1"/>
          </p:cNvSpPr>
          <p:nvPr>
            <p:ph type="dt" sz="half" idx="10"/>
          </p:nvPr>
        </p:nvSpPr>
        <p:spPr/>
        <p:txBody>
          <a:bodyPr/>
          <a:lstStyle/>
          <a:p>
            <a:fld id="{EFBA7698-2A6B-FE4E-BC80-09BCB34ACC78}" type="datetimeFigureOut">
              <a:rPr lang="en-US" smtClean="0"/>
              <a:t>6/27/2024</a:t>
            </a:fld>
            <a:endParaRPr lang="en-US"/>
          </a:p>
        </p:txBody>
      </p:sp>
      <p:sp>
        <p:nvSpPr>
          <p:cNvPr id="3" name="Footer Placeholder 2">
            <a:extLst>
              <a:ext uri="{FF2B5EF4-FFF2-40B4-BE49-F238E27FC236}">
                <a16:creationId xmlns:a16="http://schemas.microsoft.com/office/drawing/2014/main" id="{0ACCFA81-3DA7-9ED7-24CE-D6444E5E5D0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B46EFC-37D6-345E-E48E-CA7A855FFE06}"/>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121045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8BB4A-A9D8-F459-C02E-813F5B9D1F1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223E7CFF-E38F-3928-6374-29D5B385ED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D0A51F2-6FB0-E153-B1AF-DCBCF8D311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069B3AA-C68D-2E5C-6A21-3B8D85967162}"/>
              </a:ext>
            </a:extLst>
          </p:cNvPr>
          <p:cNvSpPr>
            <a:spLocks noGrp="1"/>
          </p:cNvSpPr>
          <p:nvPr>
            <p:ph type="dt" sz="half" idx="10"/>
          </p:nvPr>
        </p:nvSpPr>
        <p:spPr/>
        <p:txBody>
          <a:bodyPr/>
          <a:lstStyle/>
          <a:p>
            <a:fld id="{EFBA7698-2A6B-FE4E-BC80-09BCB34ACC78}" type="datetimeFigureOut">
              <a:rPr lang="en-US" smtClean="0"/>
              <a:t>6/27/2024</a:t>
            </a:fld>
            <a:endParaRPr lang="en-US"/>
          </a:p>
        </p:txBody>
      </p:sp>
      <p:sp>
        <p:nvSpPr>
          <p:cNvPr id="6" name="Footer Placeholder 5">
            <a:extLst>
              <a:ext uri="{FF2B5EF4-FFF2-40B4-BE49-F238E27FC236}">
                <a16:creationId xmlns:a16="http://schemas.microsoft.com/office/drawing/2014/main" id="{4A985970-FA83-6E44-5C5C-8708832D6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40D216-0BEC-EA59-3310-76617DA453FE}"/>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32928862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022A1-0025-491E-C7FE-4AA003E0814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67BE9AC-A069-3C1D-5921-456921DEE2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131C84-AB7A-E814-7972-1CA5C3EAD4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64E995-8C17-C32F-F9E7-D019243B2FF7}"/>
              </a:ext>
            </a:extLst>
          </p:cNvPr>
          <p:cNvSpPr>
            <a:spLocks noGrp="1"/>
          </p:cNvSpPr>
          <p:nvPr>
            <p:ph type="dt" sz="half" idx="10"/>
          </p:nvPr>
        </p:nvSpPr>
        <p:spPr/>
        <p:txBody>
          <a:bodyPr/>
          <a:lstStyle/>
          <a:p>
            <a:fld id="{EFBA7698-2A6B-FE4E-BC80-09BCB34ACC78}" type="datetimeFigureOut">
              <a:rPr lang="en-US" smtClean="0"/>
              <a:t>6/27/2024</a:t>
            </a:fld>
            <a:endParaRPr lang="en-US"/>
          </a:p>
        </p:txBody>
      </p:sp>
      <p:sp>
        <p:nvSpPr>
          <p:cNvPr id="6" name="Footer Placeholder 5">
            <a:extLst>
              <a:ext uri="{FF2B5EF4-FFF2-40B4-BE49-F238E27FC236}">
                <a16:creationId xmlns:a16="http://schemas.microsoft.com/office/drawing/2014/main" id="{743FA5E8-B9CC-F4DF-FB8F-05EAA21E9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FCB15B-F03F-C4F1-1FEF-29F2D5B7F692}"/>
              </a:ext>
            </a:extLst>
          </p:cNvPr>
          <p:cNvSpPr>
            <a:spLocks noGrp="1"/>
          </p:cNvSpPr>
          <p:nvPr>
            <p:ph type="sldNum" sz="quarter" idx="12"/>
          </p:nvPr>
        </p:nvSpPr>
        <p:spPr/>
        <p:txBody>
          <a:bodyPr/>
          <a:lstStyle/>
          <a:p>
            <a:fld id="{CFF3F5C2-EE72-5E41-9AA6-8BBE3C106E03}" type="slidenum">
              <a:rPr lang="en-US" smtClean="0"/>
              <a:t>‹#›</a:t>
            </a:fld>
            <a:endParaRPr lang="en-US"/>
          </a:p>
        </p:txBody>
      </p:sp>
    </p:spTree>
    <p:extLst>
      <p:ext uri="{BB962C8B-B14F-4D97-AF65-F5344CB8AC3E}">
        <p14:creationId xmlns:p14="http://schemas.microsoft.com/office/powerpoint/2010/main" val="811273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0EE789-54E1-C32E-B0D6-58B91A434E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889403B-4196-A34D-0D5E-60DBADF1E8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F6B8D9D-04C3-055C-9E1C-055FBDC6D5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A7698-2A6B-FE4E-BC80-09BCB34ACC78}" type="datetimeFigureOut">
              <a:rPr lang="en-US" smtClean="0"/>
              <a:t>6/27/2024</a:t>
            </a:fld>
            <a:endParaRPr lang="en-US"/>
          </a:p>
        </p:txBody>
      </p:sp>
      <p:sp>
        <p:nvSpPr>
          <p:cNvPr id="5" name="Footer Placeholder 4">
            <a:extLst>
              <a:ext uri="{FF2B5EF4-FFF2-40B4-BE49-F238E27FC236}">
                <a16:creationId xmlns:a16="http://schemas.microsoft.com/office/drawing/2014/main" id="{58E94BFB-2BB5-28C8-A6A6-57E67CF02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C0853F7-4862-8890-D6ED-F3CEF3A407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F3F5C2-EE72-5E41-9AA6-8BBE3C106E03}" type="slidenum">
              <a:rPr lang="en-US" smtClean="0"/>
              <a:t>‹#›</a:t>
            </a:fld>
            <a:endParaRPr lang="en-US"/>
          </a:p>
        </p:txBody>
      </p:sp>
      <p:pic>
        <p:nvPicPr>
          <p:cNvPr id="7" name="Picture 6" descr="A red and blue rectangle with black background&#10;&#10;Description automatically generated">
            <a:extLst>
              <a:ext uri="{FF2B5EF4-FFF2-40B4-BE49-F238E27FC236}">
                <a16:creationId xmlns:a16="http://schemas.microsoft.com/office/drawing/2014/main" id="{37FA8541-7B59-95E4-5424-9DBC3CE38D0B}"/>
              </a:ext>
            </a:extLst>
          </p:cNvPr>
          <p:cNvPicPr>
            <a:picLocks noChangeAspect="1"/>
          </p:cNvPicPr>
          <p:nvPr userDrawn="1"/>
        </p:nvPicPr>
        <p:blipFill>
          <a:blip r:embed="rId13"/>
          <a:stretch>
            <a:fillRect/>
          </a:stretch>
        </p:blipFill>
        <p:spPr>
          <a:xfrm>
            <a:off x="105461" y="6414647"/>
            <a:ext cx="732739" cy="427431"/>
          </a:xfrm>
          <a:prstGeom prst="rect">
            <a:avLst/>
          </a:prstGeom>
        </p:spPr>
      </p:pic>
      <p:pic>
        <p:nvPicPr>
          <p:cNvPr id="8" name="Picture 7" descr="A black and orange logo&#10;&#10;Description automatically generated">
            <a:extLst>
              <a:ext uri="{FF2B5EF4-FFF2-40B4-BE49-F238E27FC236}">
                <a16:creationId xmlns:a16="http://schemas.microsoft.com/office/drawing/2014/main" id="{4A575889-4E4C-EC4D-DA00-14B2ED71A84D}"/>
              </a:ext>
            </a:extLst>
          </p:cNvPr>
          <p:cNvPicPr>
            <a:picLocks noChangeAspect="1"/>
          </p:cNvPicPr>
          <p:nvPr userDrawn="1"/>
        </p:nvPicPr>
        <p:blipFill>
          <a:blip r:embed="rId14"/>
          <a:stretch>
            <a:fillRect/>
          </a:stretch>
        </p:blipFill>
        <p:spPr>
          <a:xfrm>
            <a:off x="9928972" y="6350274"/>
            <a:ext cx="894900" cy="503382"/>
          </a:xfrm>
          <a:prstGeom prst="rect">
            <a:avLst/>
          </a:prstGeom>
        </p:spPr>
      </p:pic>
      <p:pic>
        <p:nvPicPr>
          <p:cNvPr id="9" name="Picture 8" descr="A close-up of a logo&#10;&#10;Description automatically generated">
            <a:extLst>
              <a:ext uri="{FF2B5EF4-FFF2-40B4-BE49-F238E27FC236}">
                <a16:creationId xmlns:a16="http://schemas.microsoft.com/office/drawing/2014/main" id="{19AF06B6-EE74-98C9-D3A2-032AD1D31522}"/>
              </a:ext>
            </a:extLst>
          </p:cNvPr>
          <p:cNvPicPr>
            <a:picLocks noChangeAspect="1"/>
          </p:cNvPicPr>
          <p:nvPr userDrawn="1"/>
        </p:nvPicPr>
        <p:blipFill>
          <a:blip r:embed="rId15"/>
          <a:stretch>
            <a:fillRect/>
          </a:stretch>
        </p:blipFill>
        <p:spPr>
          <a:xfrm>
            <a:off x="11011286" y="6449850"/>
            <a:ext cx="1127941" cy="264952"/>
          </a:xfrm>
          <a:prstGeom prst="rect">
            <a:avLst/>
          </a:prstGeom>
        </p:spPr>
      </p:pic>
    </p:spTree>
    <p:extLst>
      <p:ext uri="{BB962C8B-B14F-4D97-AF65-F5344CB8AC3E}">
        <p14:creationId xmlns:p14="http://schemas.microsoft.com/office/powerpoint/2010/main" val="30860798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347;p2">
            <a:extLst>
              <a:ext uri="{FF2B5EF4-FFF2-40B4-BE49-F238E27FC236}">
                <a16:creationId xmlns:a16="http://schemas.microsoft.com/office/drawing/2014/main" id="{2CB2BB52-A170-8EFC-CC28-CD72B97393E1}"/>
              </a:ext>
            </a:extLst>
          </p:cNvPr>
          <p:cNvSpPr txBox="1">
            <a:spLocks/>
          </p:cNvSpPr>
          <p:nvPr/>
        </p:nvSpPr>
        <p:spPr>
          <a:xfrm>
            <a:off x="2879834" y="2853000"/>
            <a:ext cx="6432331" cy="5760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 sz="3200" b="1" dirty="0">
                <a:latin typeface="Segoe UI" panose="020B0502040204020203" pitchFamily="34" charset="0"/>
                <a:cs typeface="Segoe UI" panose="020B0502040204020203" pitchFamily="34" charset="0"/>
              </a:rPr>
              <a:t>Sample presentation</a:t>
            </a:r>
            <a:br>
              <a:rPr lang="en" sz="3200" b="1" dirty="0">
                <a:latin typeface="Segoe UI" panose="020B0502040204020203" pitchFamily="34" charset="0"/>
                <a:cs typeface="Segoe UI" panose="020B0502040204020203" pitchFamily="34" charset="0"/>
              </a:rPr>
            </a:br>
            <a:r>
              <a:rPr lang="en" sz="3200" b="1" dirty="0">
                <a:latin typeface="Segoe UI" panose="020B0502040204020203" pitchFamily="34" charset="0"/>
                <a:cs typeface="Segoe UI" panose="020B0502040204020203" pitchFamily="34" charset="0"/>
              </a:rPr>
              <a:t>Bank of Baroda Hackathon 2024</a:t>
            </a:r>
            <a:endParaRPr lang="en-US" sz="3200" b="1"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2A2A84C1-7E0B-8EEB-A3B6-1FF5B539E40D}"/>
              </a:ext>
            </a:extLst>
          </p:cNvPr>
          <p:cNvSpPr txBox="1"/>
          <p:nvPr/>
        </p:nvSpPr>
        <p:spPr>
          <a:xfrm>
            <a:off x="-1276679" y="5122115"/>
            <a:ext cx="5546784"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200" b="1" dirty="0">
                <a:latin typeface="Segoe UI" panose="020B0502040204020203" pitchFamily="34" charset="0"/>
                <a:cs typeface="Segoe UI" panose="020B0502040204020203" pitchFamily="34" charset="0"/>
              </a:rPr>
              <a:t>Your Team Name :  Code Diggers</a:t>
            </a:r>
          </a:p>
          <a:p>
            <a:pPr algn="ctr"/>
            <a:endParaRPr lang="en-US" sz="1200" b="1" dirty="0">
              <a:latin typeface="Segoe UI" panose="020B0502040204020203" pitchFamily="34" charset="0"/>
              <a:cs typeface="Segoe UI" panose="020B0502040204020203" pitchFamily="34" charset="0"/>
            </a:endParaRPr>
          </a:p>
          <a:p>
            <a:pPr algn="ctr"/>
            <a:r>
              <a:rPr lang="en-US" sz="1200" b="1" dirty="0">
                <a:latin typeface="Segoe UI" panose="020B0502040204020203" pitchFamily="34" charset="0"/>
                <a:cs typeface="Segoe UI" panose="020B0502040204020203" pitchFamily="34" charset="0"/>
              </a:rPr>
              <a:t>Your team bio : 4 Members</a:t>
            </a:r>
          </a:p>
          <a:p>
            <a:pPr algn="ctr"/>
            <a:endParaRPr lang="en-US" sz="1200" b="1" dirty="0">
              <a:latin typeface="Segoe UI" panose="020B0502040204020203" pitchFamily="34" charset="0"/>
              <a:cs typeface="Segoe UI" panose="020B0502040204020203" pitchFamily="34" charset="0"/>
            </a:endParaRPr>
          </a:p>
          <a:p>
            <a:pPr algn="ctr"/>
            <a:r>
              <a:rPr lang="en-US" sz="1200" b="1" dirty="0">
                <a:latin typeface="Segoe UI" panose="020B0502040204020203" pitchFamily="34" charset="0"/>
                <a:cs typeface="Segoe UI" panose="020B0502040204020203" pitchFamily="34" charset="0"/>
              </a:rPr>
              <a:t>Date : 27-06-2024</a:t>
            </a:r>
          </a:p>
        </p:txBody>
      </p:sp>
    </p:spTree>
    <p:extLst>
      <p:ext uri="{BB962C8B-B14F-4D97-AF65-F5344CB8AC3E}">
        <p14:creationId xmlns:p14="http://schemas.microsoft.com/office/powerpoint/2010/main" val="2448271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Uniqueness of Approach and Solution</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 y="1151300"/>
            <a:ext cx="12088167" cy="512892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What is the unique aspects of the proposed idea?</a:t>
            </a:r>
            <a:endParaRPr lang="en-IN" sz="16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b="0" i="0" u="none" strike="noStrike" dirty="0">
                <a:solidFill>
                  <a:srgbClr val="202124"/>
                </a:solidFill>
                <a:effectLst/>
                <a:latin typeface="Roboto" panose="02000000000000000000" pitchFamily="2" charset="0"/>
              </a:rPr>
              <a:t>Basic rule-based fraud detection systems that identify transactions based on predetermined thresholds and rules are provided by a number of current solutions. Our feature will leverage state-of-the-art AI algorithms for IP analysis, behavioral analytics, and geolocation verification in order to provide proactive fraud detection and real-time monitoring.</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b="0" i="0" u="none" strike="noStrike" dirty="0">
              <a:solidFill>
                <a:srgbClr val="202124"/>
              </a:solidFill>
              <a:effectLs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dirty="0">
              <a:solidFill>
                <a:srgbClr val="202124"/>
              </a:solidFill>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b="0" i="0" u="none" strike="noStrike" dirty="0">
                <a:solidFill>
                  <a:srgbClr val="202124"/>
                </a:solidFill>
                <a:effectLst/>
                <a:latin typeface="Roboto" panose="02000000000000000000" pitchFamily="2" charset="0"/>
              </a:rPr>
              <a:t>Robust optical character recognition (OCR) capabilities, including accurate handwritten text recognition, reduced human data entry mistakes, and expedited document processing, would be offered by our device.</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dirty="0">
              <a:solidFill>
                <a:srgbClr val="202124"/>
              </a:solidFill>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b="0" i="0" u="none" strike="noStrike" dirty="0">
              <a:solidFill>
                <a:srgbClr val="202124"/>
              </a:solidFill>
              <a:effectLs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b="0" i="0" u="none" strike="noStrike" dirty="0">
                <a:solidFill>
                  <a:srgbClr val="202124"/>
                </a:solidFill>
                <a:effectLst/>
                <a:latin typeface="Roboto" panose="02000000000000000000" pitchFamily="2" charset="0"/>
              </a:rPr>
              <a:t>It is less common to integrate elements like workload balancing driven by AI with predictive task assignment. Our product model will predict task durations and assign assignments based on staff availability and competencies, hence increasing resource utilization and workflow efficiency.</a:t>
            </a:r>
            <a:endParaRPr lang="en-US" sz="1400" b="0" dirty="0">
              <a:effectLst/>
            </a:endParaRPr>
          </a:p>
          <a:p>
            <a:br>
              <a:rPr lang="en-US" sz="1600" b="0" dirty="0">
                <a:effectLst/>
              </a:rPr>
            </a:b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300575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User Experience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805550"/>
            <a:ext cx="11947490" cy="5374186"/>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How will your idea enhance the user experience?</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b="0" i="0" dirty="0">
              <a:solidFill>
                <a:srgbClr val="222222"/>
              </a:solidFill>
              <a:effectLs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800" b="0" i="0" u="none" strike="noStrike" dirty="0">
                <a:solidFill>
                  <a:srgbClr val="202124"/>
                </a:solidFill>
                <a:effectLst/>
                <a:latin typeface="Roboto" panose="02000000000000000000" pitchFamily="2" charset="0"/>
              </a:rPr>
              <a:t>Effective and Flexible Customer Service:</a:t>
            </a:r>
          </a:p>
          <a:p>
            <a:pPr marL="342900" marR="0" lvl="0" indent="-342900" algn="l" rtl="0">
              <a:lnSpc>
                <a:spcPct val="100000"/>
              </a:lnSpc>
              <a:spcBef>
                <a:spcPts val="0"/>
              </a:spcBef>
              <a:spcAft>
                <a:spcPts val="0"/>
              </a:spcAft>
              <a:buClr>
                <a:srgbClr val="000000"/>
              </a:buClr>
              <a:buSzPts val="1400"/>
              <a:buFont typeface="Arial"/>
              <a:buAutoNum type="arabicPeriod"/>
            </a:pPr>
            <a:endParaRPr lang="en-US" dirty="0">
              <a:solidFill>
                <a:srgbClr val="202124"/>
              </a:solidFill>
              <a:latin typeface="Roboto" panose="02000000000000000000" pitchFamily="2" charset="0"/>
            </a:endParaRPr>
          </a:p>
          <a:p>
            <a:pPr marL="285750" marR="0" lvl="0" indent="-285750" algn="l" rtl="0">
              <a:lnSpc>
                <a:spcPct val="100000"/>
              </a:lnSpc>
              <a:spcBef>
                <a:spcPts val="0"/>
              </a:spcBef>
              <a:spcAft>
                <a:spcPts val="0"/>
              </a:spcAft>
              <a:buClr>
                <a:srgbClr val="000000"/>
              </a:buClr>
              <a:buSzPts val="1400"/>
              <a:buFontTx/>
              <a:buChar char="-"/>
            </a:pPr>
            <a:r>
              <a:rPr lang="en-US" sz="1800" b="0" i="0" u="none" strike="noStrike" dirty="0">
                <a:solidFill>
                  <a:srgbClr val="202124"/>
                </a:solidFill>
                <a:effectLst/>
                <a:latin typeface="Roboto" panose="02000000000000000000" pitchFamily="2" charset="0"/>
              </a:rPr>
              <a:t>AI chatbots: Consumer satisfaction is increased by quicker response times, shorter wait periods, and the ease of obtaining services whenever needed.</a:t>
            </a:r>
          </a:p>
          <a:p>
            <a:pPr marL="285750" marR="0" lvl="0" indent="-285750" algn="l" rtl="0">
              <a:lnSpc>
                <a:spcPct val="100000"/>
              </a:lnSpc>
              <a:spcBef>
                <a:spcPts val="0"/>
              </a:spcBef>
              <a:spcAft>
                <a:spcPts val="0"/>
              </a:spcAft>
              <a:buClr>
                <a:srgbClr val="000000"/>
              </a:buClr>
              <a:buSzPts val="1400"/>
              <a:buFontTx/>
              <a:buChar char="-"/>
            </a:pPr>
            <a:endParaRPr lang="en-US" dirty="0">
              <a:solidFill>
                <a:srgbClr val="202124"/>
              </a:solidFill>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AutoNum type="arabicPeriod" startAt="2"/>
            </a:pPr>
            <a:r>
              <a:rPr lang="en-US" sz="1800" b="0" i="0" u="none" strike="noStrike" dirty="0">
                <a:solidFill>
                  <a:srgbClr val="202124"/>
                </a:solidFill>
                <a:effectLst/>
                <a:latin typeface="Roboto" panose="02000000000000000000" pitchFamily="2" charset="0"/>
              </a:rPr>
              <a:t>Customized Communication:</a:t>
            </a:r>
          </a:p>
          <a:p>
            <a:pPr marL="342900" marR="0" lvl="0" indent="-342900" algn="l" rtl="0">
              <a:lnSpc>
                <a:spcPct val="100000"/>
              </a:lnSpc>
              <a:spcBef>
                <a:spcPts val="0"/>
              </a:spcBef>
              <a:spcAft>
                <a:spcPts val="0"/>
              </a:spcAft>
              <a:buClr>
                <a:srgbClr val="000000"/>
              </a:buClr>
              <a:buSzPts val="1400"/>
              <a:buAutoNum type="arabicPeriod" startAt="2"/>
            </a:pPr>
            <a:endParaRPr lang="en-US" dirty="0">
              <a:solidFill>
                <a:srgbClr val="202124"/>
              </a:solidFill>
              <a:latin typeface="Roboto" panose="02000000000000000000" pitchFamily="2" charset="0"/>
            </a:endParaRPr>
          </a:p>
          <a:p>
            <a:pPr marR="0" lvl="0" algn="l" rtl="0">
              <a:lnSpc>
                <a:spcPct val="100000"/>
              </a:lnSpc>
              <a:spcBef>
                <a:spcPts val="0"/>
              </a:spcBef>
              <a:spcAft>
                <a:spcPts val="0"/>
              </a:spcAft>
              <a:buClr>
                <a:srgbClr val="000000"/>
              </a:buClr>
              <a:buSzPts val="1400"/>
            </a:pPr>
            <a:r>
              <a:rPr lang="en-US" sz="1800" b="0" i="0" u="none" strike="noStrike" dirty="0">
                <a:solidFill>
                  <a:srgbClr val="202124"/>
                </a:solidFill>
                <a:effectLst/>
                <a:latin typeface="Roboto" panose="02000000000000000000" pitchFamily="2" charset="0"/>
              </a:rPr>
              <a:t>-       Behavioral analytics: By providing users with personalized advice and information, interactions become more                  pertinent and significant and user engagement is increased.</a:t>
            </a:r>
          </a:p>
          <a:p>
            <a:pPr marR="0" lvl="0" algn="l" rtl="0">
              <a:lnSpc>
                <a:spcPct val="100000"/>
              </a:lnSpc>
              <a:spcBef>
                <a:spcPts val="0"/>
              </a:spcBef>
              <a:spcAft>
                <a:spcPts val="0"/>
              </a:spcAft>
              <a:buClr>
                <a:srgbClr val="000000"/>
              </a:buClr>
              <a:buSzPts val="1400"/>
            </a:pPr>
            <a:endParaRPr lang="en-US" dirty="0">
              <a:solidFill>
                <a:srgbClr val="202124"/>
              </a:solidFill>
              <a:highlight>
                <a:srgbClr val="F1F3F4"/>
              </a:highlight>
              <a:latin typeface="Roboto" panose="02000000000000000000" pitchFamily="2" charset="0"/>
            </a:endParaRPr>
          </a:p>
          <a:p>
            <a:r>
              <a:rPr lang="en-US" dirty="0"/>
              <a:t>3. </a:t>
            </a:r>
            <a:r>
              <a:rPr lang="en-US" b="0" i="0" dirty="0">
                <a:solidFill>
                  <a:srgbClr val="202124"/>
                </a:solidFill>
                <a:effectLst/>
                <a:highlight>
                  <a:srgbClr val="FFFFFF"/>
                </a:highlight>
                <a:latin typeface="Roboto" panose="02000000000000000000" pitchFamily="2" charset="0"/>
              </a:rPr>
              <a:t>Smart Workflow Management: </a:t>
            </a:r>
          </a:p>
          <a:p>
            <a:endParaRPr lang="en-US" dirty="0">
              <a:solidFill>
                <a:srgbClr val="202124"/>
              </a:solidFill>
              <a:highlight>
                <a:srgbClr val="FFFFFF"/>
              </a:highlight>
              <a:latin typeface="Roboto" panose="02000000000000000000" pitchFamily="2" charset="0"/>
            </a:endParaRPr>
          </a:p>
          <a:p>
            <a:r>
              <a:rPr lang="en-US" b="0" i="0" dirty="0">
                <a:solidFill>
                  <a:srgbClr val="202124"/>
                </a:solidFill>
                <a:effectLst/>
                <a:highlight>
                  <a:srgbClr val="FFFFFF"/>
                </a:highlight>
                <a:latin typeface="Roboto" panose="02000000000000000000" pitchFamily="2" charset="0"/>
              </a:rPr>
              <a:t>-      Simplifies user interactions by reducing paperwork and improving process efficiency, leading to quicker service           delivery and less hassle.</a:t>
            </a:r>
            <a:br>
              <a:rPr lang="en-US" sz="1600" dirty="0"/>
            </a:b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910325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Scalability</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1151299"/>
            <a:ext cx="12192000" cy="521935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How effectively can your solution be scaled to accommodate growth without compromising performance?</a:t>
            </a:r>
          </a:p>
          <a:p>
            <a:pPr marL="0" marR="0" lvl="0" indent="0" algn="l" rtl="0">
              <a:lnSpc>
                <a:spcPct val="100000"/>
              </a:lnSpc>
              <a:spcBef>
                <a:spcPts val="0"/>
              </a:spcBef>
              <a:spcAft>
                <a:spcPts val="0"/>
              </a:spcAft>
              <a:buClr>
                <a:srgbClr val="000000"/>
              </a:buClr>
              <a:buSzPts val="1400"/>
              <a:buFont typeface="Arial"/>
              <a:buNone/>
            </a:pPr>
            <a:endParaRPr lang="en-IN" sz="16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b="0" i="0" dirty="0">
              <a:solidFill>
                <a:srgbClr val="222222"/>
              </a:solidFill>
              <a:effectLst/>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800" b="0" i="0" u="none" strike="noStrike" dirty="0">
                <a:solidFill>
                  <a:srgbClr val="202124"/>
                </a:solidFill>
                <a:effectLst/>
                <a:latin typeface="Roboto" panose="02000000000000000000" pitchFamily="2" charset="0"/>
              </a:rPr>
              <a:t>Modular Architecture: Each component, including the chatbots, data entry, workflow management, and fraud detection modules, is designed to function independently and be scalable.</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800" b="0" i="0" u="none" strike="noStrike" dirty="0">
              <a:solidFill>
                <a:srgbClr val="202124"/>
              </a:solidFill>
              <a:effectLs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US" dirty="0">
              <a:solidFill>
                <a:srgbClr val="202124"/>
              </a:solidFill>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800" b="0" i="0" u="none" strike="noStrike" dirty="0">
                <a:solidFill>
                  <a:srgbClr val="202124"/>
                </a:solidFill>
                <a:effectLst/>
                <a:latin typeface="Roboto" panose="02000000000000000000" pitchFamily="2" charset="0"/>
              </a:rPr>
              <a:t>Microservices: Use a microservices design to ensure that every functionality can scale on its own.</a:t>
            </a:r>
          </a:p>
          <a:p>
            <a:pPr marL="342900" marR="0" lvl="0" indent="-342900" algn="l" rtl="0">
              <a:lnSpc>
                <a:spcPct val="100000"/>
              </a:lnSpc>
              <a:spcBef>
                <a:spcPts val="0"/>
              </a:spcBef>
              <a:spcAft>
                <a:spcPts val="0"/>
              </a:spcAft>
              <a:buClr>
                <a:srgbClr val="000000"/>
              </a:buClr>
              <a:buSzPts val="1400"/>
              <a:buFont typeface="Arial"/>
              <a:buAutoNum type="arabicPeriod"/>
            </a:pPr>
            <a:endParaRPr lang="en-US" dirty="0">
              <a:solidFill>
                <a:srgbClr val="202124"/>
              </a:solidFill>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US" sz="1800" b="0" i="0" u="none" strike="noStrike" dirty="0">
              <a:solidFill>
                <a:srgbClr val="202124"/>
              </a:solidFill>
              <a:effectLs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800" b="0" i="0" u="none" strike="noStrike" dirty="0">
                <a:solidFill>
                  <a:srgbClr val="202124"/>
                </a:solidFill>
                <a:effectLst/>
                <a:latin typeface="Roboto" panose="02000000000000000000" pitchFamily="2" charset="0"/>
              </a:rPr>
              <a:t>Database Scalability: Use sharding techniques and distributed databases to manage large volumes of data efficiently. </a:t>
            </a:r>
            <a:endParaRPr lang="en-US" sz="1600" b="0" dirty="0">
              <a:effectLst/>
            </a:endParaRPr>
          </a:p>
          <a:p>
            <a:br>
              <a:rPr lang="en-US" sz="1600" dirty="0"/>
            </a:b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1725185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Ease of Deployment and Maintenance</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1151299"/>
            <a:ext cx="12108264" cy="5169113"/>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dirty="0">
                <a:latin typeface="Segoe UI" panose="020B0502040204020203" pitchFamily="34" charset="0"/>
                <a:cs typeface="Segoe UI" panose="020B0502040204020203" pitchFamily="34" charset="0"/>
              </a:rPr>
              <a:t>How simple is your solution to implement and maintain on an ongoing basis?</a:t>
            </a:r>
          </a:p>
          <a:p>
            <a:pPr marL="0" marR="0" lvl="0" indent="0" algn="l" rtl="0">
              <a:lnSpc>
                <a:spcPct val="100000"/>
              </a:lnSpc>
              <a:spcBef>
                <a:spcPts val="0"/>
              </a:spcBef>
              <a:spcAft>
                <a:spcPts val="0"/>
              </a:spcAft>
              <a:buClr>
                <a:srgbClr val="000000"/>
              </a:buClr>
              <a:buSzPts val="1400"/>
              <a:buFont typeface="Arial"/>
              <a:buNone/>
            </a:pPr>
            <a:endParaRPr lang="en-IN" sz="1600" dirty="0">
              <a:latin typeface="Segoe UI" panose="020B0502040204020203" pitchFamily="34" charset="0"/>
              <a:cs typeface="Segoe UI" panose="020B0502040204020203" pitchFamily="34" charset="0"/>
            </a:endParaRPr>
          </a:p>
          <a:p>
            <a:pPr marL="0" marR="0" lvl="0" indent="0" algn="l" rtl="0">
              <a:lnSpc>
                <a:spcPct val="100000"/>
              </a:lnSpc>
              <a:spcBef>
                <a:spcPts val="0"/>
              </a:spcBef>
              <a:spcAft>
                <a:spcPts val="0"/>
              </a:spcAft>
              <a:buClr>
                <a:srgbClr val="000000"/>
              </a:buClr>
              <a:buSzPts val="1400"/>
              <a:buFont typeface="Arial"/>
              <a:buNone/>
            </a:pPr>
            <a:r>
              <a:rPr lang="en-IN" sz="1600" dirty="0">
                <a:latin typeface="Segoe UI" panose="020B0502040204020203" pitchFamily="34" charset="0"/>
                <a:cs typeface="Segoe UI" panose="020B0502040204020203" pitchFamily="34" charset="0"/>
              </a:rPr>
              <a:t>We can </a:t>
            </a:r>
            <a:r>
              <a:rPr lang="en-IN" sz="1600" b="1" dirty="0">
                <a:latin typeface="Segoe UI" panose="020B0502040204020203" pitchFamily="34" charset="0"/>
                <a:cs typeface="Segoe UI" panose="020B0502040204020203" pitchFamily="34" charset="0"/>
              </a:rPr>
              <a:t>implement</a:t>
            </a:r>
            <a:r>
              <a:rPr lang="en-IN" sz="1600" dirty="0">
                <a:latin typeface="Segoe UI" panose="020B0502040204020203" pitchFamily="34" charset="0"/>
                <a:cs typeface="Segoe UI" panose="020B0502040204020203" pitchFamily="34" charset="0"/>
              </a:rPr>
              <a:t> the solution easily and effectively using Azure OpenAI services. </a:t>
            </a:r>
          </a:p>
          <a:p>
            <a:pPr marL="0" marR="0" lvl="0" indent="0" algn="l" rtl="0">
              <a:lnSpc>
                <a:spcPct val="100000"/>
              </a:lnSpc>
              <a:spcBef>
                <a:spcPts val="0"/>
              </a:spcBef>
              <a:spcAft>
                <a:spcPts val="0"/>
              </a:spcAft>
              <a:buClr>
                <a:srgbClr val="000000"/>
              </a:buClr>
              <a:buSzPts val="1400"/>
              <a:buFont typeface="Arial"/>
              <a:buNone/>
            </a:pPr>
            <a:endParaRPr lang="en-IN" sz="1600" dirty="0">
              <a:latin typeface="Segoe UI" panose="020B0502040204020203" pitchFamily="34" charset="0"/>
              <a:cs typeface="Segoe UI" panose="020B0502040204020203" pitchFamily="34" charset="0"/>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b="0" i="0" dirty="0">
                <a:solidFill>
                  <a:srgbClr val="202124"/>
                </a:solidFill>
                <a:effectLst/>
                <a:highlight>
                  <a:srgbClr val="FFFFFF"/>
                </a:highlight>
                <a:latin typeface="Roboto" panose="02000000000000000000" pitchFamily="2" charset="0"/>
              </a:rPr>
              <a:t>Azure Machine Learning: These services offer a wealth of documentation and support, and they are made to be easily used. Their seamless integration with other Azure services facilitates the easier implementation of AI models. </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b="0" i="0" dirty="0">
              <a:solidFill>
                <a:srgbClr val="202124"/>
              </a:solidFill>
              <a:effectLst/>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b="0" i="0" dirty="0">
                <a:solidFill>
                  <a:srgbClr val="202124"/>
                </a:solidFill>
                <a:effectLst/>
                <a:highlight>
                  <a:srgbClr val="FFFFFF"/>
                </a:highlight>
                <a:latin typeface="Roboto" panose="02000000000000000000" pitchFamily="2" charset="0"/>
              </a:rPr>
              <a:t>Azure Cognitive Services: These ready-made OCR, text analytics, and language comprehension APIs require little coding knowledge and are simple to set up. </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b="0" i="0" dirty="0">
              <a:solidFill>
                <a:srgbClr val="202124"/>
              </a:solidFill>
              <a:effectLst/>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b="0" i="0" dirty="0">
                <a:solidFill>
                  <a:srgbClr val="202124"/>
                </a:solidFill>
                <a:effectLst/>
                <a:highlight>
                  <a:srgbClr val="FFFFFF"/>
                </a:highlight>
                <a:latin typeface="Roboto" panose="02000000000000000000" pitchFamily="2" charset="0"/>
              </a:rPr>
              <a:t>Azure Bot Service: Provides a basic framework and templates for creating and implementing chatbots.</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dirty="0">
              <a:solidFill>
                <a:srgbClr val="202124"/>
              </a:solidFill>
              <a:highlight>
                <a:srgbClr val="FFFFFF"/>
              </a:highlight>
              <a:latin typeface="Roboto" panose="02000000000000000000" pitchFamily="2" charset="0"/>
            </a:endParaRP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1043475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000"/>
              <a:buFont typeface="Arial"/>
              <a:buNone/>
            </a:pPr>
            <a:r>
              <a:rPr lang="en-IN" sz="2800" b="1" u="none" strike="noStrike" cap="none" dirty="0">
                <a:latin typeface="Segoe UI" panose="020B0502040204020203" pitchFamily="34" charset="0"/>
                <a:ea typeface="Lato"/>
                <a:cs typeface="Segoe UI" panose="020B0502040204020203" pitchFamily="34" charset="0"/>
                <a:sym typeface="Lato"/>
              </a:rPr>
              <a:t>Security Considerations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1105319"/>
            <a:ext cx="12108264" cy="523519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What measures are incorporated to ensure the security and integrity of your solution?</a:t>
            </a:r>
          </a:p>
          <a:p>
            <a:pPr marL="0" marR="0" lvl="0" indent="0" algn="l" rtl="0">
              <a:lnSpc>
                <a:spcPct val="100000"/>
              </a:lnSpc>
              <a:spcBef>
                <a:spcPts val="0"/>
              </a:spcBef>
              <a:spcAft>
                <a:spcPts val="0"/>
              </a:spcAft>
              <a:buClr>
                <a:srgbClr val="000000"/>
              </a:buClr>
              <a:buSzPts val="1400"/>
              <a:buFont typeface="Arial"/>
              <a:buNone/>
            </a:pPr>
            <a:endParaRPr lang="en-IN" sz="16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b="0" i="0" dirty="0">
                <a:solidFill>
                  <a:srgbClr val="202124"/>
                </a:solidFill>
                <a:effectLst/>
                <a:highlight>
                  <a:srgbClr val="FFFFFF"/>
                </a:highlight>
                <a:latin typeface="Roboto" panose="02000000000000000000" pitchFamily="2" charset="0"/>
              </a:rPr>
              <a:t> </a:t>
            </a:r>
            <a:r>
              <a:rPr lang="en-US" sz="1600" b="1" i="0" dirty="0">
                <a:solidFill>
                  <a:srgbClr val="202124"/>
                </a:solidFill>
                <a:effectLst/>
                <a:highlight>
                  <a:srgbClr val="FFFFFF"/>
                </a:highlight>
                <a:latin typeface="Roboto" panose="02000000000000000000" pitchFamily="2" charset="0"/>
              </a:rPr>
              <a:t>Azure Sentinel </a:t>
            </a:r>
            <a:r>
              <a:rPr lang="en-US" sz="1600" b="0" i="0" dirty="0">
                <a:solidFill>
                  <a:srgbClr val="202124"/>
                </a:solidFill>
                <a:effectLst/>
                <a:highlight>
                  <a:srgbClr val="FFFFFF"/>
                </a:highlight>
                <a:latin typeface="Roboto" panose="02000000000000000000" pitchFamily="2" charset="0"/>
              </a:rPr>
              <a:t>: Used for Security Information and Event Management to gather and evaluate security data, identify risks, and handle incidents. </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u="none" strike="noStrike" cap="none" dirty="0">
              <a:solidFill>
                <a:srgbClr val="202124"/>
              </a:solidFill>
              <a:highlight>
                <a:srgbClr val="FFFFFF"/>
              </a:highlight>
              <a:latin typeface="Roboto" panose="02000000000000000000" pitchFamily="2"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b="0" i="0" dirty="0">
              <a:solidFill>
                <a:srgbClr val="202124"/>
              </a:solidFill>
              <a:effectLst/>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b="1" i="0" dirty="0">
                <a:solidFill>
                  <a:srgbClr val="202124"/>
                </a:solidFill>
                <a:effectLst/>
                <a:highlight>
                  <a:srgbClr val="FFFFFF"/>
                </a:highlight>
                <a:latin typeface="Roboto" panose="02000000000000000000" pitchFamily="2" charset="0"/>
              </a:rPr>
              <a:t>Azure Policy: </a:t>
            </a:r>
            <a:r>
              <a:rPr lang="en-US" sz="1600" b="0" i="0" dirty="0">
                <a:solidFill>
                  <a:srgbClr val="202124"/>
                </a:solidFill>
                <a:effectLst/>
                <a:highlight>
                  <a:srgbClr val="FFFFFF"/>
                </a:highlight>
                <a:latin typeface="Roboto" panose="02000000000000000000" pitchFamily="2" charset="0"/>
              </a:rPr>
              <a:t>Making use of Azure Policy to ensure adherence to legal and organizational requirements. </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dirty="0">
              <a:solidFill>
                <a:srgbClr val="202124"/>
              </a:solidFill>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dirty="0">
              <a:solidFill>
                <a:srgbClr val="202124"/>
              </a:solidFill>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b="1" i="0" dirty="0">
                <a:solidFill>
                  <a:srgbClr val="202124"/>
                </a:solidFill>
                <a:effectLst/>
                <a:highlight>
                  <a:srgbClr val="FFFFFF"/>
                </a:highlight>
                <a:latin typeface="Roboto" panose="02000000000000000000" pitchFamily="2" charset="0"/>
              </a:rPr>
              <a:t>Azure Blueprints</a:t>
            </a:r>
            <a:r>
              <a:rPr lang="en-US" sz="1600" b="0" i="0" dirty="0">
                <a:solidFill>
                  <a:srgbClr val="202124"/>
                </a:solidFill>
                <a:effectLst/>
                <a:highlight>
                  <a:srgbClr val="FFFFFF"/>
                </a:highlight>
                <a:latin typeface="Roboto" panose="02000000000000000000" pitchFamily="2" charset="0"/>
              </a:rPr>
              <a:t>: To define and deliver compliant environments regularly, use Azure Blueprints.</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u="none" strike="noStrike" cap="none" dirty="0">
              <a:solidFill>
                <a:srgbClr val="202124"/>
              </a:solidFill>
              <a:highlight>
                <a:srgbClr val="FFFFFF"/>
              </a:highlight>
              <a:latin typeface="Roboto" panose="02000000000000000000" pitchFamily="2"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dirty="0">
              <a:solidFill>
                <a:srgbClr val="202124"/>
              </a:solidFill>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b="1" i="0" dirty="0">
                <a:solidFill>
                  <a:srgbClr val="202124"/>
                </a:solidFill>
                <a:effectLst/>
                <a:highlight>
                  <a:srgbClr val="FFFFFF"/>
                </a:highlight>
                <a:latin typeface="Roboto" panose="02000000000000000000" pitchFamily="2" charset="0"/>
              </a:rPr>
              <a:t>API Management</a:t>
            </a:r>
            <a:r>
              <a:rPr lang="en-US" sz="1600" b="0" i="0" dirty="0">
                <a:solidFill>
                  <a:srgbClr val="202124"/>
                </a:solidFill>
                <a:effectLst/>
                <a:highlight>
                  <a:srgbClr val="FFFFFF"/>
                </a:highlight>
                <a:latin typeface="Roboto" panose="02000000000000000000" pitchFamily="2" charset="0"/>
              </a:rPr>
              <a:t>: Using Azure API Management to control access to APIs, enforce usage quotas, and monitor API usage.</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u="none" strike="noStrike" cap="none" dirty="0">
              <a:solidFill>
                <a:srgbClr val="202124"/>
              </a:solidFill>
              <a:highlight>
                <a:srgbClr val="FFFFFF"/>
              </a:highlight>
              <a:latin typeface="Roboto" panose="02000000000000000000" pitchFamily="2"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b="0" i="0" dirty="0">
              <a:solidFill>
                <a:srgbClr val="202124"/>
              </a:solidFill>
              <a:effectLst/>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b="0" i="0" dirty="0">
                <a:solidFill>
                  <a:srgbClr val="202124"/>
                </a:solidFill>
                <a:effectLst/>
                <a:highlight>
                  <a:srgbClr val="FFFFFF"/>
                </a:highlight>
                <a:latin typeface="Roboto" panose="02000000000000000000" pitchFamily="2" charset="0"/>
              </a:rPr>
              <a:t>To continuously monitor the environment, gather logs, and spot anomalies, use Azure Security Centre, Azure Monitor, and Azure Log Analytics.</a:t>
            </a:r>
            <a:endParaRPr lang="en-IN" sz="16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039128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6B11"/>
        </a:solidFill>
        <a:effectLst/>
      </p:bgPr>
    </p:bg>
    <p:spTree>
      <p:nvGrpSpPr>
        <p:cNvPr id="1" name=""/>
        <p:cNvGrpSpPr/>
        <p:nvPr/>
      </p:nvGrpSpPr>
      <p:grpSpPr>
        <a:xfrm>
          <a:off x="0" y="0"/>
          <a:ext cx="0" cy="0"/>
          <a:chOff x="0" y="0"/>
          <a:chExt cx="0" cy="0"/>
        </a:xfrm>
      </p:grpSpPr>
      <p:sp>
        <p:nvSpPr>
          <p:cNvPr id="10" name="Google Shape;389;p9">
            <a:extLst>
              <a:ext uri="{FF2B5EF4-FFF2-40B4-BE49-F238E27FC236}">
                <a16:creationId xmlns:a16="http://schemas.microsoft.com/office/drawing/2014/main" id="{DC942967-4136-9C83-3D0B-68D40767EDAB}"/>
              </a:ext>
            </a:extLst>
          </p:cNvPr>
          <p:cNvSpPr txBox="1">
            <a:spLocks/>
          </p:cNvSpPr>
          <p:nvPr/>
        </p:nvSpPr>
        <p:spPr>
          <a:xfrm>
            <a:off x="408614" y="2948556"/>
            <a:ext cx="8649300" cy="827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800"/>
            </a:pPr>
            <a:r>
              <a:rPr lang="en-IN" sz="3600" b="1" dirty="0">
                <a:solidFill>
                  <a:schemeClr val="bg1"/>
                </a:solidFill>
                <a:latin typeface="Segoe UI" panose="020B0502040204020203" pitchFamily="34" charset="0"/>
                <a:cs typeface="Segoe UI" panose="020B0502040204020203" pitchFamily="34" charset="0"/>
              </a:rPr>
              <a:t>Thank You</a:t>
            </a:r>
          </a:p>
        </p:txBody>
      </p:sp>
      <p:sp>
        <p:nvSpPr>
          <p:cNvPr id="11" name="Google Shape;390;p9">
            <a:extLst>
              <a:ext uri="{FF2B5EF4-FFF2-40B4-BE49-F238E27FC236}">
                <a16:creationId xmlns:a16="http://schemas.microsoft.com/office/drawing/2014/main" id="{C0A98992-7D9F-A384-1D8D-1A105D95D0FF}"/>
              </a:ext>
            </a:extLst>
          </p:cNvPr>
          <p:cNvSpPr txBox="1">
            <a:spLocks/>
          </p:cNvSpPr>
          <p:nvPr/>
        </p:nvSpPr>
        <p:spPr>
          <a:xfrm>
            <a:off x="674226" y="3587106"/>
            <a:ext cx="4559100" cy="2763452"/>
          </a:xfrm>
          <a:prstGeom prst="rect">
            <a:avLst/>
          </a:prstGeom>
          <a:noFill/>
          <a:ln>
            <a:noFill/>
          </a:ln>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nSpc>
                <a:spcPct val="150000"/>
              </a:lnSpc>
              <a:spcBef>
                <a:spcPts val="0"/>
              </a:spcBef>
              <a:spcAft>
                <a:spcPts val="1600"/>
              </a:spcAft>
              <a:buSzPts val="1800"/>
              <a:buFont typeface="Arial" panose="020B0604020202020204" pitchFamily="34" charset="0"/>
              <a:buAutoNum type="arabicPeriod"/>
            </a:pPr>
            <a:r>
              <a:rPr lang="en-IN" sz="1500" b="1" dirty="0">
                <a:solidFill>
                  <a:schemeClr val="bg1"/>
                </a:solidFill>
                <a:latin typeface="Segoe UI" panose="020B0502040204020203" pitchFamily="34" charset="0"/>
                <a:cs typeface="Segoe UI" panose="020B0502040204020203" pitchFamily="34" charset="0"/>
              </a:rPr>
              <a:t>Rishav Sachdeva</a:t>
            </a:r>
          </a:p>
          <a:p>
            <a:pPr marL="342900" indent="-342900">
              <a:lnSpc>
                <a:spcPct val="150000"/>
              </a:lnSpc>
              <a:spcBef>
                <a:spcPts val="0"/>
              </a:spcBef>
              <a:spcAft>
                <a:spcPts val="1600"/>
              </a:spcAft>
              <a:buSzPts val="1800"/>
              <a:buFont typeface="Arial" panose="020B0604020202020204" pitchFamily="34" charset="0"/>
              <a:buAutoNum type="arabicPeriod"/>
            </a:pPr>
            <a:r>
              <a:rPr lang="en-IN" sz="1500" b="1" dirty="0">
                <a:solidFill>
                  <a:schemeClr val="bg1"/>
                </a:solidFill>
                <a:latin typeface="Segoe UI" panose="020B0502040204020203" pitchFamily="34" charset="0"/>
                <a:cs typeface="Segoe UI" panose="020B0502040204020203" pitchFamily="34" charset="0"/>
              </a:rPr>
              <a:t> </a:t>
            </a:r>
            <a:r>
              <a:rPr lang="en-IN" sz="1500" b="1" dirty="0" err="1">
                <a:solidFill>
                  <a:schemeClr val="bg1"/>
                </a:solidFill>
                <a:latin typeface="Segoe UI" panose="020B0502040204020203" pitchFamily="34" charset="0"/>
                <a:cs typeface="Segoe UI" panose="020B0502040204020203" pitchFamily="34" charset="0"/>
              </a:rPr>
              <a:t>Saarthak</a:t>
            </a:r>
            <a:r>
              <a:rPr lang="en-IN" sz="1500" b="1" dirty="0">
                <a:solidFill>
                  <a:schemeClr val="bg1"/>
                </a:solidFill>
                <a:latin typeface="Segoe UI" panose="020B0502040204020203" pitchFamily="34" charset="0"/>
                <a:cs typeface="Segoe UI" panose="020B0502040204020203" pitchFamily="34" charset="0"/>
              </a:rPr>
              <a:t> Chopra</a:t>
            </a:r>
          </a:p>
          <a:p>
            <a:pPr marL="342900" indent="-342900">
              <a:lnSpc>
                <a:spcPct val="150000"/>
              </a:lnSpc>
              <a:spcBef>
                <a:spcPts val="0"/>
              </a:spcBef>
              <a:spcAft>
                <a:spcPts val="1600"/>
              </a:spcAft>
              <a:buSzPts val="1800"/>
              <a:buFont typeface="Arial" panose="020B0604020202020204" pitchFamily="34" charset="0"/>
              <a:buAutoNum type="arabicPeriod"/>
            </a:pPr>
            <a:r>
              <a:rPr lang="en-IN" sz="1500" b="1" dirty="0">
                <a:solidFill>
                  <a:schemeClr val="bg1"/>
                </a:solidFill>
                <a:latin typeface="Segoe UI" panose="020B0502040204020203" pitchFamily="34" charset="0"/>
                <a:cs typeface="Segoe UI" panose="020B0502040204020203" pitchFamily="34" charset="0"/>
              </a:rPr>
              <a:t> </a:t>
            </a:r>
            <a:r>
              <a:rPr lang="en-IN" sz="1500" b="1" dirty="0" err="1">
                <a:solidFill>
                  <a:schemeClr val="bg1"/>
                </a:solidFill>
                <a:latin typeface="Segoe UI" panose="020B0502040204020203" pitchFamily="34" charset="0"/>
                <a:cs typeface="Segoe UI" panose="020B0502040204020203" pitchFamily="34" charset="0"/>
              </a:rPr>
              <a:t>Hansawani</a:t>
            </a:r>
            <a:r>
              <a:rPr lang="en-IN" sz="1500" b="1" dirty="0">
                <a:solidFill>
                  <a:schemeClr val="bg1"/>
                </a:solidFill>
                <a:latin typeface="Segoe UI" panose="020B0502040204020203" pitchFamily="34" charset="0"/>
                <a:cs typeface="Segoe UI" panose="020B0502040204020203" pitchFamily="34" charset="0"/>
              </a:rPr>
              <a:t> Saini</a:t>
            </a:r>
          </a:p>
          <a:p>
            <a:pPr marL="342900" indent="-342900">
              <a:lnSpc>
                <a:spcPct val="150000"/>
              </a:lnSpc>
              <a:spcBef>
                <a:spcPts val="0"/>
              </a:spcBef>
              <a:spcAft>
                <a:spcPts val="1600"/>
              </a:spcAft>
              <a:buSzPts val="1800"/>
              <a:buFont typeface="Arial" panose="020B0604020202020204" pitchFamily="34" charset="0"/>
              <a:buAutoNum type="arabicPeriod"/>
            </a:pPr>
            <a:r>
              <a:rPr lang="en-IN" sz="1500" b="1" dirty="0">
                <a:solidFill>
                  <a:schemeClr val="bg1"/>
                </a:solidFill>
                <a:latin typeface="Segoe UI" panose="020B0502040204020203" pitchFamily="34" charset="0"/>
                <a:cs typeface="Segoe UI" panose="020B0502040204020203" pitchFamily="34" charset="0"/>
              </a:rPr>
              <a:t> Khushi Agarwal</a:t>
            </a:r>
          </a:p>
        </p:txBody>
      </p:sp>
    </p:spTree>
    <p:extLst>
      <p:ext uri="{BB962C8B-B14F-4D97-AF65-F5344CB8AC3E}">
        <p14:creationId xmlns:p14="http://schemas.microsoft.com/office/powerpoint/2010/main" val="45251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800" b="1" dirty="0">
                <a:solidFill>
                  <a:schemeClr val="tx1"/>
                </a:solidFill>
                <a:latin typeface="Segoe UI" panose="020B0502040204020203" pitchFamily="34" charset="0"/>
                <a:cs typeface="Segoe UI" panose="020B0502040204020203" pitchFamily="34" charset="0"/>
              </a:rPr>
              <a:t>Problem Statement?</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1151299"/>
            <a:ext cx="12123174" cy="520033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Why did you decide to solve this Problem statement?</a:t>
            </a:r>
          </a:p>
          <a:p>
            <a:pPr marL="0" marR="0" lvl="0" indent="0" algn="l" rtl="0">
              <a:lnSpc>
                <a:spcPct val="100000"/>
              </a:lnSpc>
              <a:spcBef>
                <a:spcPts val="0"/>
              </a:spcBef>
              <a:spcAft>
                <a:spcPts val="0"/>
              </a:spcAft>
              <a:buClr>
                <a:srgbClr val="000000"/>
              </a:buClr>
              <a:buSzPts val="1400"/>
              <a:buFont typeface="Arial"/>
              <a:buNone/>
            </a:pPr>
            <a:endParaRPr lang="en" sz="1600" dirty="0">
              <a:highlight>
                <a:srgbClr val="FFFFFF"/>
              </a:highlight>
              <a:latin typeface="Segoe UI" panose="020B0502040204020203" pitchFamily="34" charset="0"/>
              <a:ea typeface="Lato"/>
              <a:cs typeface="Segoe UI" panose="020B0502040204020203" pitchFamily="34" charset="0"/>
              <a:sym typeface="Lato"/>
            </a:endParaRPr>
          </a:p>
          <a:p>
            <a:pPr algn="l"/>
            <a:r>
              <a:rPr lang="en-US" sz="1600" b="1" i="0" dirty="0">
                <a:effectLst/>
                <a:highlight>
                  <a:srgbClr val="FFFFFF"/>
                </a:highlight>
                <a:latin typeface="Roboto" panose="02000000000000000000" pitchFamily="2" charset="0"/>
              </a:rPr>
              <a:t>Problem Statement</a:t>
            </a:r>
            <a:r>
              <a:rPr lang="en-US" sz="1600" b="1" i="0" dirty="0">
                <a:solidFill>
                  <a:srgbClr val="162B75"/>
                </a:solidFill>
                <a:effectLst/>
                <a:highlight>
                  <a:srgbClr val="FFFFFF"/>
                </a:highlight>
                <a:latin typeface="Roboto" panose="02000000000000000000" pitchFamily="2" charset="0"/>
              </a:rPr>
              <a:t>: Operational Efficiency</a:t>
            </a:r>
          </a:p>
          <a:p>
            <a:pPr algn="l"/>
            <a:endParaRPr lang="en-US" sz="1600" b="1" i="0" dirty="0">
              <a:solidFill>
                <a:srgbClr val="162B75"/>
              </a:solidFill>
              <a:effectLst/>
              <a:highlight>
                <a:srgbClr val="FFFFFF"/>
              </a:highlight>
              <a:latin typeface="Roboto" panose="02000000000000000000" pitchFamily="2" charset="0"/>
            </a:endParaRPr>
          </a:p>
          <a:p>
            <a:pPr algn="just"/>
            <a:r>
              <a:rPr lang="en-US" sz="1600" b="1" i="0" dirty="0">
                <a:solidFill>
                  <a:srgbClr val="000000"/>
                </a:solidFill>
                <a:effectLst/>
                <a:highlight>
                  <a:srgbClr val="FFFFFF"/>
                </a:highlight>
                <a:latin typeface="Roboto" panose="02000000000000000000" pitchFamily="2" charset="0"/>
              </a:rPr>
              <a:t>Objective</a:t>
            </a:r>
          </a:p>
          <a:p>
            <a:pPr algn="just"/>
            <a:r>
              <a:rPr lang="en-US" sz="1600" b="0" i="0" dirty="0">
                <a:solidFill>
                  <a:srgbClr val="75757A"/>
                </a:solidFill>
                <a:effectLst/>
                <a:highlight>
                  <a:srgbClr val="FFFFFF"/>
                </a:highlight>
                <a:latin typeface="Roboto" panose="02000000000000000000" pitchFamily="2" charset="0"/>
              </a:rPr>
              <a:t>To enhance the operational efficiency of banking processes by integrating generative AI to automate routine tasks and optimize workflows.</a:t>
            </a:r>
          </a:p>
          <a:p>
            <a:pPr algn="just"/>
            <a:r>
              <a:rPr lang="en-US" sz="1600" b="1" i="0" dirty="0">
                <a:solidFill>
                  <a:srgbClr val="000000"/>
                </a:solidFill>
                <a:effectLst/>
                <a:highlight>
                  <a:srgbClr val="FFFFFF"/>
                </a:highlight>
                <a:latin typeface="Roboto" panose="02000000000000000000" pitchFamily="2" charset="0"/>
              </a:rPr>
              <a:t>Challenge</a:t>
            </a:r>
          </a:p>
          <a:p>
            <a:pPr algn="l">
              <a:buFont typeface="Arial" panose="020B0604020202020204" pitchFamily="34" charset="0"/>
              <a:buChar char="•"/>
            </a:pPr>
            <a:r>
              <a:rPr lang="en-US" sz="1600" b="0" i="0" dirty="0">
                <a:solidFill>
                  <a:srgbClr val="75757A"/>
                </a:solidFill>
                <a:effectLst/>
                <a:highlight>
                  <a:srgbClr val="FFFFFF"/>
                </a:highlight>
                <a:latin typeface="Segoe UI" panose="020B0502040204020203" pitchFamily="34" charset="0"/>
              </a:rPr>
              <a:t>Automate repetitive administrative and operational tasks, reducing processing time and errors.</a:t>
            </a:r>
          </a:p>
          <a:p>
            <a:pPr algn="l">
              <a:buFont typeface="Arial" panose="020B0604020202020204" pitchFamily="34" charset="0"/>
              <a:buChar char="•"/>
            </a:pPr>
            <a:r>
              <a:rPr lang="en-US" sz="1600" b="0" i="0" dirty="0">
                <a:solidFill>
                  <a:srgbClr val="75757A"/>
                </a:solidFill>
                <a:effectLst/>
                <a:highlight>
                  <a:srgbClr val="FFFFFF"/>
                </a:highlight>
                <a:latin typeface="Segoe UI" panose="020B0502040204020203" pitchFamily="34" charset="0"/>
              </a:rPr>
              <a:t>Optimize resource allocation and workflow management to improve overall efficiency.</a:t>
            </a:r>
          </a:p>
          <a:p>
            <a:pPr algn="l">
              <a:buFont typeface="Arial" panose="020B0604020202020204" pitchFamily="34" charset="0"/>
              <a:buChar char="•"/>
            </a:pPr>
            <a:r>
              <a:rPr lang="en-US" sz="1600" b="0" i="0" dirty="0">
                <a:solidFill>
                  <a:srgbClr val="75757A"/>
                </a:solidFill>
                <a:effectLst/>
                <a:highlight>
                  <a:srgbClr val="FFFFFF"/>
                </a:highlight>
                <a:latin typeface="Segoe UI" panose="020B0502040204020203" pitchFamily="34" charset="0"/>
              </a:rPr>
              <a:t>Provide intelligent insights for process improvements and decision-making support.</a:t>
            </a:r>
          </a:p>
          <a:p>
            <a:pPr algn="l">
              <a:buFont typeface="Arial" panose="020B0604020202020204" pitchFamily="34" charset="0"/>
              <a:buChar char="•"/>
            </a:pPr>
            <a:endParaRPr lang="en-US" sz="1600" dirty="0">
              <a:solidFill>
                <a:srgbClr val="75757A"/>
              </a:solidFill>
              <a:highlight>
                <a:srgbClr val="FFFFFF"/>
              </a:highlight>
              <a:latin typeface="Segoe UI" panose="020B0502040204020203" pitchFamily="34" charset="0"/>
            </a:endParaRPr>
          </a:p>
          <a:p>
            <a:pPr algn="l"/>
            <a:r>
              <a:rPr lang="en-US" sz="1600" dirty="0">
                <a:highlight>
                  <a:srgbClr val="FFFFFF"/>
                </a:highlight>
                <a:latin typeface="Segoe UI" panose="020B0502040204020203" pitchFamily="34" charset="0"/>
              </a:rPr>
              <a:t>Project Name - </a:t>
            </a:r>
            <a:r>
              <a:rPr lang="en-US" sz="1600" b="1" dirty="0">
                <a:highlight>
                  <a:srgbClr val="FFFFFF"/>
                </a:highlight>
                <a:latin typeface="Segoe UI" panose="020B0502040204020203" pitchFamily="34" charset="0"/>
              </a:rPr>
              <a:t>Bank’O’Bright</a:t>
            </a:r>
          </a:p>
          <a:p>
            <a:pPr algn="l"/>
            <a:endParaRPr lang="en-US" sz="1600" dirty="0">
              <a:highlight>
                <a:srgbClr val="FFFFFF"/>
              </a:highlight>
              <a:latin typeface="Segoe UI" panose="020B0502040204020203" pitchFamily="34" charset="0"/>
            </a:endParaRPr>
          </a:p>
          <a:p>
            <a:r>
              <a:rPr lang="en-US" sz="1600" b="0" i="0" dirty="0">
                <a:effectLst/>
                <a:highlight>
                  <a:srgbClr val="FFFFFF"/>
                </a:highlight>
                <a:latin typeface="Segoe UI" panose="020B0502040204020203" pitchFamily="34" charset="0"/>
              </a:rPr>
              <a:t>We believe that using generative AI to improve banking's operational efficiency would be a fantastic topic for a hackathon. Routine job automation </a:t>
            </a:r>
            <a:r>
              <a:rPr lang="en-US" sz="1600" b="1" i="0" dirty="0">
                <a:effectLst/>
                <a:highlight>
                  <a:srgbClr val="FFFFFF"/>
                </a:highlight>
                <a:latin typeface="Segoe UI" panose="020B0502040204020203" pitchFamily="34" charset="0"/>
              </a:rPr>
              <a:t>can improve workflows, cut down on errors, and save time and money</a:t>
            </a:r>
            <a:r>
              <a:rPr lang="en-US" sz="1600" b="0" i="0" dirty="0">
                <a:effectLst/>
                <a:highlight>
                  <a:srgbClr val="FFFFFF"/>
                </a:highlight>
                <a:latin typeface="Segoe UI" panose="020B0502040204020203" pitchFamily="34" charset="0"/>
              </a:rPr>
              <a:t>. This is a pertinent topic, as banks require increased precision and efficiency. It also aligns with the </a:t>
            </a:r>
            <a:r>
              <a:rPr lang="en-US" sz="1600" b="1" i="0" dirty="0">
                <a:effectLst/>
                <a:highlight>
                  <a:srgbClr val="FFFFFF"/>
                </a:highlight>
                <a:latin typeface="Segoe UI" panose="020B0502040204020203" pitchFamily="34" charset="0"/>
              </a:rPr>
              <a:t>current financial industry trend of utilizing AI</a:t>
            </a:r>
            <a:r>
              <a:rPr lang="en-US" sz="1600" b="0" i="0" dirty="0">
                <a:effectLst/>
                <a:highlight>
                  <a:srgbClr val="FFFFFF"/>
                </a:highlight>
                <a:latin typeface="Segoe UI" panose="020B0502040204020203" pitchFamily="34" charset="0"/>
              </a:rPr>
              <a:t>. Furthermore, generative AI has the ability </a:t>
            </a:r>
            <a:r>
              <a:rPr lang="en-US" sz="1600" i="0" dirty="0">
                <a:effectLst/>
                <a:highlight>
                  <a:srgbClr val="FFFFFF"/>
                </a:highlight>
                <a:latin typeface="Segoe UI" panose="020B0502040204020203" pitchFamily="34" charset="0"/>
              </a:rPr>
              <a:t>to generate a lot of new ideas </a:t>
            </a:r>
            <a:r>
              <a:rPr lang="en-US" sz="1600" b="0" i="0" dirty="0">
                <a:effectLst/>
                <a:highlight>
                  <a:srgbClr val="FFFFFF"/>
                </a:highlight>
                <a:latin typeface="Segoe UI" panose="020B0502040204020203" pitchFamily="34" charset="0"/>
              </a:rPr>
              <a:t>because it may </a:t>
            </a:r>
            <a:r>
              <a:rPr lang="en-US" sz="1600" b="1" i="0" dirty="0">
                <a:effectLst/>
                <a:highlight>
                  <a:srgbClr val="FFFFFF"/>
                </a:highlight>
                <a:latin typeface="Segoe UI" panose="020B0502040204020203" pitchFamily="34" charset="0"/>
              </a:rPr>
              <a:t>aid in decision-making </a:t>
            </a:r>
            <a:r>
              <a:rPr lang="en-US" sz="1600" b="0" i="0" dirty="0">
                <a:effectLst/>
                <a:highlight>
                  <a:srgbClr val="FFFFFF"/>
                </a:highlight>
                <a:latin typeface="Segoe UI" panose="020B0502040204020203" pitchFamily="34" charset="0"/>
              </a:rPr>
              <a:t>and </a:t>
            </a:r>
            <a:r>
              <a:rPr lang="en-US" sz="1600" b="1" i="0" dirty="0">
                <a:effectLst/>
                <a:highlight>
                  <a:srgbClr val="FFFFFF"/>
                </a:highlight>
                <a:latin typeface="Segoe UI" panose="020B0502040204020203" pitchFamily="34" charset="0"/>
              </a:rPr>
              <a:t>offer astute insights</a:t>
            </a:r>
            <a:r>
              <a:rPr lang="en-US" sz="1600" b="0" i="0" dirty="0">
                <a:effectLst/>
                <a:highlight>
                  <a:srgbClr val="FFFFFF"/>
                </a:highlight>
                <a:latin typeface="Segoe UI" panose="020B0502040204020203" pitchFamily="34" charset="0"/>
              </a:rPr>
              <a:t>, which will </a:t>
            </a:r>
            <a:r>
              <a:rPr lang="en-US" sz="1600" b="1" i="0" dirty="0">
                <a:effectLst/>
                <a:highlight>
                  <a:srgbClr val="FFFFFF"/>
                </a:highlight>
                <a:latin typeface="Segoe UI" panose="020B0502040204020203" pitchFamily="34" charset="0"/>
              </a:rPr>
              <a:t>enhance banking operations </a:t>
            </a:r>
            <a:r>
              <a:rPr lang="en-US" sz="1600" b="0" i="0" dirty="0">
                <a:effectLst/>
                <a:highlight>
                  <a:srgbClr val="FFFFFF"/>
                </a:highlight>
                <a:latin typeface="Segoe UI" panose="020B0502040204020203" pitchFamily="34" charset="0"/>
              </a:rPr>
              <a:t>as a whole.</a:t>
            </a:r>
            <a:br>
              <a:rPr lang="en-US" sz="1600" b="0" i="0" dirty="0">
                <a:effectLst/>
                <a:highlight>
                  <a:srgbClr val="FFFFFF"/>
                </a:highlight>
                <a:latin typeface="Segoe UI" panose="020B0502040204020203" pitchFamily="34" charset="0"/>
              </a:rPr>
            </a:br>
            <a:endParaRPr sz="16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755130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a:lnSpc>
                <a:spcPct val="100000"/>
              </a:lnSpc>
              <a:spcBef>
                <a:spcPts val="0"/>
              </a:spcBef>
              <a:buSzPts val="2800"/>
            </a:pPr>
            <a:r>
              <a:rPr lang="en-IN" sz="2800" b="1" dirty="0">
                <a:solidFill>
                  <a:schemeClr val="tx1"/>
                </a:solidFill>
                <a:latin typeface="Segoe UI" panose="020B0502040204020203" pitchFamily="34" charset="0"/>
                <a:cs typeface="Segoe UI" panose="020B0502040204020203" pitchFamily="34" charset="0"/>
              </a:rPr>
              <a:t>Pre-Requisite</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 y="1151299"/>
            <a:ext cx="12093677" cy="5141345"/>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What are the alternatives/competitive products for the problem you are solving?</a:t>
            </a: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n-IN"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JiffyRPA : </a:t>
            </a: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It is an end to end no code business process automation service that eliminates repetitive work to ensure great user experience, speed and accuracy in results, all of which is achieved in a lesser amount of time.</a:t>
            </a:r>
          </a:p>
          <a:p>
            <a:pPr marL="342900" marR="0" lvl="0" indent="-342900" algn="l" rtl="0">
              <a:lnSpc>
                <a:spcPct val="100000"/>
              </a:lnSpc>
              <a:spcBef>
                <a:spcPts val="0"/>
              </a:spcBef>
              <a:spcAft>
                <a:spcPts val="0"/>
              </a:spcAft>
              <a:buClr>
                <a:srgbClr val="000000"/>
              </a:buClr>
              <a:buSzPts val="1400"/>
              <a:buFont typeface="Arial"/>
              <a:buAutoNum type="arabicPeriod"/>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n-IN"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AutomationEdge</a:t>
            </a:r>
            <a:r>
              <a:rPr lang="en-IN" sz="1600" b="1" dirty="0">
                <a:highlight>
                  <a:srgbClr val="FFFFFF"/>
                </a:highlight>
                <a:latin typeface="Segoe UI" panose="020B0502040204020203" pitchFamily="34" charset="0"/>
                <a:ea typeface="Lato"/>
                <a:cs typeface="Segoe UI" panose="020B0502040204020203" pitchFamily="34" charset="0"/>
                <a:sym typeface="Lato"/>
              </a:rPr>
              <a:t> </a:t>
            </a:r>
            <a:r>
              <a:rPr lang="en-IN" sz="1600" dirty="0">
                <a:highlight>
                  <a:srgbClr val="FFFFFF"/>
                </a:highlight>
                <a:latin typeface="Segoe UI" panose="020B0502040204020203" pitchFamily="34" charset="0"/>
                <a:ea typeface="Lato"/>
                <a:cs typeface="Segoe UI" panose="020B0502040204020203" pitchFamily="34" charset="0"/>
                <a:sym typeface="Lato"/>
              </a:rPr>
              <a:t>: This company ensures end to end automation with RPA, AI and intelligent document processing solutions for various repetitive operational tasks in banking. </a:t>
            </a:r>
          </a:p>
          <a:p>
            <a:pPr marL="342900" marR="0" lvl="0" indent="-342900" algn="l" rtl="0">
              <a:lnSpc>
                <a:spcPct val="100000"/>
              </a:lnSpc>
              <a:spcBef>
                <a:spcPts val="0"/>
              </a:spcBef>
              <a:spcAft>
                <a:spcPts val="0"/>
              </a:spcAft>
              <a:buClr>
                <a:srgbClr val="000000"/>
              </a:buClr>
              <a:buSzPts val="1400"/>
              <a:buFont typeface="Arial"/>
              <a:buAutoNum type="arabicPeriod"/>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n-IN" sz="1600" b="1" dirty="0">
                <a:highlight>
                  <a:srgbClr val="FFFFFF"/>
                </a:highlight>
                <a:latin typeface="Segoe UI" panose="020B0502040204020203" pitchFamily="34" charset="0"/>
                <a:ea typeface="Lato"/>
                <a:cs typeface="Segoe UI" panose="020B0502040204020203" pitchFamily="34" charset="0"/>
                <a:sym typeface="Lato"/>
              </a:rPr>
              <a:t>EdgeVerve Systems :  </a:t>
            </a:r>
            <a:r>
              <a:rPr lang="en-US" sz="1600" dirty="0">
                <a:latin typeface="Segoe UI" panose="020B0502040204020203" pitchFamily="34" charset="0"/>
                <a:cs typeface="Segoe UI" panose="020B0502040204020203" pitchFamily="34" charset="0"/>
              </a:rPr>
              <a:t>By automating routine tasks and providing intelligent insights, AssistEdge helps banks reduce operational costs, improve accuracy, and enhance overall efficiency.</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dirty="0">
              <a:latin typeface="Segoe UI" panose="020B0502040204020203" pitchFamily="34" charset="0"/>
              <a:cs typeface="Segoe UI" panose="020B0502040204020203" pitchFamily="34" charset="0"/>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dirty="0">
              <a:latin typeface="Segoe UI" panose="020B0502040204020203" pitchFamily="34" charset="0"/>
              <a:cs typeface="Segoe UI" panose="020B0502040204020203" pitchFamily="34" charset="0"/>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b="1" dirty="0">
                <a:latin typeface="Segoe UI" panose="020B0502040204020203" pitchFamily="34" charset="0"/>
                <a:cs typeface="Segoe UI" panose="020B0502040204020203" pitchFamily="34" charset="0"/>
              </a:rPr>
              <a:t>UiPath: </a:t>
            </a:r>
            <a:r>
              <a:rPr lang="en-US" sz="1600" dirty="0">
                <a:latin typeface="Segoe UI" panose="020B0502040204020203" pitchFamily="34" charset="0"/>
                <a:cs typeface="Segoe UI" panose="020B0502040204020203" pitchFamily="34" charset="0"/>
              </a:rPr>
              <a:t>It offers robotic process automation (RPA) solutions that automate repetitive tasks in banking, such as data entry, compliance checks, and customer service.</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3457856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Tools or resources</a:t>
            </a: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1151300"/>
            <a:ext cx="12118312" cy="517916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Azure tools or resources which are likely to be used by you for the prototype, if your idea gets selected</a:t>
            </a: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R="0" lvl="0" algn="l" rtl="0">
              <a:lnSpc>
                <a:spcPct val="100000"/>
              </a:lnSpc>
              <a:spcBef>
                <a:spcPts val="0"/>
              </a:spcBef>
              <a:spcAft>
                <a:spcPts val="0"/>
              </a:spcAft>
              <a:buClr>
                <a:srgbClr val="000000"/>
              </a:buClr>
              <a:buSzPts val="1400"/>
            </a:pPr>
            <a:r>
              <a:rPr lang="en-IN" sz="1600" dirty="0">
                <a:highlight>
                  <a:srgbClr val="FFFFFF"/>
                </a:highlight>
                <a:latin typeface="Segoe UI" panose="020B0502040204020203" pitchFamily="34" charset="0"/>
                <a:ea typeface="Lato"/>
                <a:cs typeface="Segoe UI" panose="020B0502040204020203" pitchFamily="34" charset="0"/>
                <a:sym typeface="Lato"/>
              </a:rPr>
              <a:t>Azure OpenAI Services for : </a:t>
            </a:r>
          </a:p>
          <a:p>
            <a:pPr marR="0" lvl="0" algn="l" rtl="0">
              <a:lnSpc>
                <a:spcPct val="100000"/>
              </a:lnSpc>
              <a:spcBef>
                <a:spcPts val="0"/>
              </a:spcBef>
              <a:spcAft>
                <a:spcPts val="0"/>
              </a:spcAft>
              <a:buClr>
                <a:srgbClr val="000000"/>
              </a:buClr>
              <a:buSzPts val="1400"/>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R="0" lvl="0" algn="l" rtl="0">
              <a:lnSpc>
                <a:spcPct val="100000"/>
              </a:lnSpc>
              <a:spcBef>
                <a:spcPts val="0"/>
              </a:spcBef>
              <a:spcAft>
                <a:spcPts val="0"/>
              </a:spcAft>
              <a:buClr>
                <a:srgbClr val="000000"/>
              </a:buClr>
              <a:buSzPts val="1400"/>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AutoNum type="arabicPeriod"/>
            </a:pPr>
            <a:r>
              <a:rPr lang="en-IN" sz="1600" dirty="0">
                <a:highlight>
                  <a:srgbClr val="FFFFFF"/>
                </a:highlight>
                <a:latin typeface="Segoe UI" panose="020B0502040204020203" pitchFamily="34" charset="0"/>
                <a:ea typeface="Lato"/>
                <a:cs typeface="Segoe UI" panose="020B0502040204020203" pitchFamily="34" charset="0"/>
                <a:sym typeface="Lato"/>
              </a:rPr>
              <a:t>Azure Machine Learning</a:t>
            </a:r>
          </a:p>
          <a:p>
            <a:pPr marL="342900" marR="0" lvl="0" indent="-342900" algn="l" rtl="0">
              <a:lnSpc>
                <a:spcPct val="100000"/>
              </a:lnSpc>
              <a:spcBef>
                <a:spcPts val="0"/>
              </a:spcBef>
              <a:spcAft>
                <a:spcPts val="0"/>
              </a:spcAft>
              <a:buClr>
                <a:srgbClr val="000000"/>
              </a:buClr>
              <a:buSzPts val="1400"/>
              <a:buAutoNum type="arabicPeriod"/>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AutoNum type="arabicPeriod"/>
            </a:pPr>
            <a:r>
              <a:rPr lang="en-IN" sz="1600" dirty="0">
                <a:highlight>
                  <a:srgbClr val="FFFFFF"/>
                </a:highlight>
                <a:latin typeface="Segoe UI" panose="020B0502040204020203" pitchFamily="34" charset="0"/>
                <a:ea typeface="Lato"/>
                <a:cs typeface="Segoe UI" panose="020B0502040204020203" pitchFamily="34" charset="0"/>
                <a:sym typeface="Lato"/>
              </a:rPr>
              <a:t>Azure Maps</a:t>
            </a:r>
          </a:p>
          <a:p>
            <a:pPr marL="342900" marR="0" lvl="0" indent="-342900" algn="l" rtl="0">
              <a:lnSpc>
                <a:spcPct val="100000"/>
              </a:lnSpc>
              <a:spcBef>
                <a:spcPts val="0"/>
              </a:spcBef>
              <a:spcAft>
                <a:spcPts val="0"/>
              </a:spcAft>
              <a:buClr>
                <a:srgbClr val="000000"/>
              </a:buClr>
              <a:buSzPts val="1400"/>
              <a:buAutoNum type="arabicPeriod"/>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AutoNum type="arabicPeriod"/>
            </a:pPr>
            <a:r>
              <a:rPr lang="en-IN" sz="1600" dirty="0">
                <a:highlight>
                  <a:srgbClr val="FFFFFF"/>
                </a:highlight>
                <a:latin typeface="Segoe UI" panose="020B0502040204020203" pitchFamily="34" charset="0"/>
                <a:ea typeface="Lato"/>
                <a:cs typeface="Segoe UI" panose="020B0502040204020203" pitchFamily="34" charset="0"/>
                <a:sym typeface="Lato"/>
              </a:rPr>
              <a:t>Azure Sentinel</a:t>
            </a:r>
          </a:p>
          <a:p>
            <a:pPr marL="342900" marR="0" lvl="0" indent="-342900" algn="l" rtl="0">
              <a:lnSpc>
                <a:spcPct val="100000"/>
              </a:lnSpc>
              <a:spcBef>
                <a:spcPts val="0"/>
              </a:spcBef>
              <a:spcAft>
                <a:spcPts val="0"/>
              </a:spcAft>
              <a:buClr>
                <a:srgbClr val="000000"/>
              </a:buClr>
              <a:buSzPts val="1400"/>
              <a:buAutoNum type="arabicPeriod"/>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AutoNum type="arabicPeriod"/>
            </a:pPr>
            <a:r>
              <a:rPr lang="en-IN" sz="1600" dirty="0">
                <a:highlight>
                  <a:srgbClr val="FFFFFF"/>
                </a:highlight>
                <a:latin typeface="Segoe UI" panose="020B0502040204020203" pitchFamily="34" charset="0"/>
                <a:ea typeface="Lato"/>
                <a:cs typeface="Segoe UI" panose="020B0502040204020203" pitchFamily="34" charset="0"/>
                <a:sym typeface="Lato"/>
              </a:rPr>
              <a:t>Azure Cognitive Services</a:t>
            </a:r>
          </a:p>
          <a:p>
            <a:pPr marL="342900" marR="0" lvl="0" indent="-342900" algn="l" rtl="0">
              <a:lnSpc>
                <a:spcPct val="100000"/>
              </a:lnSpc>
              <a:spcBef>
                <a:spcPts val="0"/>
              </a:spcBef>
              <a:spcAft>
                <a:spcPts val="0"/>
              </a:spcAft>
              <a:buClr>
                <a:srgbClr val="000000"/>
              </a:buClr>
              <a:buSzPts val="1400"/>
              <a:buAutoNum type="arabicPeriod"/>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AutoNum type="arabicPeriod"/>
            </a:pPr>
            <a:r>
              <a:rPr lang="en-IN" sz="1600" dirty="0">
                <a:highlight>
                  <a:srgbClr val="FFFFFF"/>
                </a:highlight>
                <a:latin typeface="Segoe UI" panose="020B0502040204020203" pitchFamily="34" charset="0"/>
                <a:ea typeface="Lato"/>
                <a:cs typeface="Segoe UI" panose="020B0502040204020203" pitchFamily="34" charset="0"/>
                <a:sym typeface="Lato"/>
              </a:rPr>
              <a:t> Azure AI Build a Bot</a:t>
            </a:r>
          </a:p>
          <a:p>
            <a:pPr marL="342900" marR="0" lvl="0" indent="-342900" algn="l" rtl="0">
              <a:lnSpc>
                <a:spcPct val="100000"/>
              </a:lnSpc>
              <a:spcBef>
                <a:spcPts val="0"/>
              </a:spcBef>
              <a:spcAft>
                <a:spcPts val="0"/>
              </a:spcAft>
              <a:buClr>
                <a:srgbClr val="000000"/>
              </a:buClr>
              <a:buSzPts val="1400"/>
              <a:buAutoNum type="arabicPeriod"/>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AutoNum type="arabicPeriod"/>
            </a:pPr>
            <a:r>
              <a:rPr lang="en-IN" sz="1600" dirty="0">
                <a:highlight>
                  <a:srgbClr val="FFFFFF"/>
                </a:highlight>
                <a:latin typeface="Segoe UI" panose="020B0502040204020203" pitchFamily="34" charset="0"/>
                <a:ea typeface="Lato"/>
                <a:cs typeface="Segoe UI" panose="020B0502040204020203" pitchFamily="34" charset="0"/>
                <a:sym typeface="Lato"/>
              </a:rPr>
              <a:t> Azure Natural Language Processing </a:t>
            </a:r>
            <a:endParaRPr sz="1600" u="none" strike="noStrike" cap="none" dirty="0">
              <a:solidFill>
                <a:schemeClr val="tx1"/>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671213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idx="4294967295"/>
          </p:nvPr>
        </p:nvSpPr>
        <p:spPr>
          <a:xfrm>
            <a:off x="0" y="230188"/>
            <a:ext cx="8774113" cy="57467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Any Supporting Functional Documents</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805550"/>
            <a:ext cx="12192000" cy="5585202"/>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Present your solution, talk about methodology, architecture &amp; scalability</a:t>
            </a: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indent="-342900" rtl="0">
              <a:spcBef>
                <a:spcPts val="0"/>
              </a:spcBef>
              <a:spcAft>
                <a:spcPts val="0"/>
              </a:spcAft>
              <a:buAutoNum type="arabicPeriod"/>
            </a:pPr>
            <a:r>
              <a:rPr lang="en-US"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Fraud Detection and Prevention:</a:t>
            </a:r>
          </a:p>
          <a:p>
            <a:pPr rtl="0">
              <a:spcBef>
                <a:spcPts val="0"/>
              </a:spcBef>
              <a:spcAft>
                <a:spcPts val="0"/>
              </a:spcAft>
            </a:pP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a:t>
            </a:r>
          </a:p>
          <a:p>
            <a:pPr rtl="0">
              <a:spcBef>
                <a:spcPts val="0"/>
              </a:spcBef>
              <a:spcAft>
                <a:spcPts val="0"/>
              </a:spcAft>
            </a:pP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a:t>
            </a:r>
            <a:r>
              <a:rPr lang="en-US"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Geolocation and IP Address Verification</a:t>
            </a: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Look for anomalies, such as recognized fraud hotspots or strange locations, in IP addresses by analyzing them using </a:t>
            </a:r>
            <a:r>
              <a:rPr lang="en-US"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artificial intelligence (AI) </a:t>
            </a: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and </a:t>
            </a:r>
            <a:r>
              <a:rPr lang="en-US"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Azure Maps services</a:t>
            </a: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t>
            </a:r>
          </a:p>
          <a:p>
            <a:pPr marL="285750" indent="-285750" rtl="0">
              <a:spcBef>
                <a:spcPts val="0"/>
              </a:spcBef>
              <a:spcAft>
                <a:spcPts val="0"/>
              </a:spcAft>
              <a:buFontTx/>
              <a:buChar char="-"/>
            </a:pPr>
            <a:r>
              <a:rPr lang="en-US"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Location Matching: </a:t>
            </a: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Look for differences between transaction locations and the user's historical location data.</a:t>
            </a:r>
          </a:p>
          <a:p>
            <a:pPr marL="285750" indent="-285750" rtl="0">
              <a:spcBef>
                <a:spcPts val="0"/>
              </a:spcBef>
              <a:spcAft>
                <a:spcPts val="0"/>
              </a:spcAft>
              <a:buFontTx/>
              <a:buChar char="-"/>
            </a:pPr>
            <a:r>
              <a:rPr lang="en-US"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IP Analysis</a:t>
            </a: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Examine IP addresses linked to transactions to find possible signs of fraud using </a:t>
            </a:r>
            <a:r>
              <a:rPr lang="en-US"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Azure Sentinel</a:t>
            </a: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t>
            </a:r>
          </a:p>
          <a:p>
            <a:pPr marL="285750" indent="-285750" rtl="0">
              <a:spcBef>
                <a:spcPts val="0"/>
              </a:spcBef>
              <a:spcAft>
                <a:spcPts val="0"/>
              </a:spcAft>
              <a:buFontTx/>
              <a:buChar char="-"/>
            </a:pP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a:t>
            </a:r>
            <a:r>
              <a:rPr lang="en-US"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Real-Time Fraud Monitoring</a:t>
            </a: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 Use AI algorithms to track transactions in real time and quickly spot questionable activity.</a:t>
            </a:r>
          </a:p>
          <a:p>
            <a:pPr marL="285750" indent="-285750" rtl="0">
              <a:spcBef>
                <a:spcPts val="0"/>
              </a:spcBef>
              <a:spcAft>
                <a:spcPts val="0"/>
              </a:spcAft>
              <a:buFontTx/>
              <a:buChar char="-"/>
            </a:pPr>
            <a:r>
              <a:rPr lang="en-US"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Behavioral Analytics: </a:t>
            </a: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Examine user behavior and </a:t>
            </a:r>
            <a:r>
              <a:rPr lang="en-US"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textual data patterns from transactions </a:t>
            </a: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to find anomalies that might point to fraud or security lapses using </a:t>
            </a:r>
            <a:r>
              <a:rPr lang="en-US" sz="1600" b="1"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Azure Cognitive Services</a:t>
            </a:r>
            <a:r>
              <a:rPr lang="en-US"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a:t>
            </a:r>
          </a:p>
          <a:p>
            <a:pPr rtl="0">
              <a:spcBef>
                <a:spcPts val="0"/>
              </a:spcBef>
              <a:spcAft>
                <a:spcPts val="0"/>
              </a:spcAft>
            </a:pPr>
            <a:endParaRPr lang="en-US" sz="1600" dirty="0">
              <a:highlight>
                <a:srgbClr val="FFFFFF"/>
              </a:highlight>
              <a:latin typeface="Segoe UI" panose="020B0502040204020203" pitchFamily="34" charset="0"/>
              <a:ea typeface="Lato"/>
              <a:cs typeface="Segoe UI" panose="020B0502040204020203" pitchFamily="34" charset="0"/>
              <a:sym typeface="Lato"/>
            </a:endParaRPr>
          </a:p>
          <a:p>
            <a:pPr rtl="0">
              <a:spcBef>
                <a:spcPts val="0"/>
              </a:spcBef>
              <a:spcAft>
                <a:spcPts val="0"/>
              </a:spcAft>
            </a:pPr>
            <a:r>
              <a:rPr lang="en-US" sz="1600" b="1" dirty="0">
                <a:highlight>
                  <a:srgbClr val="FFFFFF"/>
                </a:highlight>
                <a:latin typeface="Segoe UI" panose="020B0502040204020203" pitchFamily="34" charset="0"/>
                <a:ea typeface="Lato"/>
                <a:cs typeface="Segoe UI" panose="020B0502040204020203" pitchFamily="34" charset="0"/>
                <a:sym typeface="Lato"/>
              </a:rPr>
              <a:t>2.    Data Entry: </a:t>
            </a:r>
          </a:p>
          <a:p>
            <a:pPr rtl="0">
              <a:spcBef>
                <a:spcPts val="0"/>
              </a:spcBef>
              <a:spcAft>
                <a:spcPts val="0"/>
              </a:spcAft>
            </a:pPr>
            <a:endParaRPr lang="en-US" sz="1600" dirty="0">
              <a:highlight>
                <a:srgbClr val="FFFFFF"/>
              </a:highlight>
              <a:latin typeface="Segoe UI" panose="020B0502040204020203" pitchFamily="34" charset="0"/>
              <a:ea typeface="Lato"/>
              <a:cs typeface="Segoe UI" panose="020B0502040204020203" pitchFamily="34" charset="0"/>
              <a:sym typeface="Lato"/>
            </a:endParaRPr>
          </a:p>
          <a:p>
            <a:pPr marL="285750" indent="-285750" rtl="0">
              <a:spcBef>
                <a:spcPts val="0"/>
              </a:spcBef>
              <a:spcAft>
                <a:spcPts val="0"/>
              </a:spcAft>
              <a:buFontTx/>
              <a:buChar char="-"/>
            </a:pPr>
            <a:r>
              <a:rPr lang="en-US" sz="1600" b="1" dirty="0">
                <a:highlight>
                  <a:srgbClr val="FFFFFF"/>
                </a:highlight>
                <a:latin typeface="Segoe UI" panose="020B0502040204020203" pitchFamily="34" charset="0"/>
                <a:ea typeface="Lato"/>
                <a:cs typeface="Segoe UI" panose="020B0502040204020203" pitchFamily="34" charset="0"/>
                <a:sym typeface="Lato"/>
              </a:rPr>
              <a:t>Optical Character Recognition (OCR):</a:t>
            </a:r>
            <a:r>
              <a:rPr lang="en-US" sz="1600" dirty="0">
                <a:highlight>
                  <a:srgbClr val="FFFFFF"/>
                </a:highlight>
                <a:latin typeface="Segoe UI" panose="020B0502040204020203" pitchFamily="34" charset="0"/>
                <a:ea typeface="Lato"/>
                <a:cs typeface="Segoe UI" panose="020B0502040204020203" pitchFamily="34" charset="0"/>
                <a:sym typeface="Lato"/>
              </a:rPr>
              <a:t>Use OCR technology to automatically scan and digitize documents. </a:t>
            </a:r>
          </a:p>
          <a:p>
            <a:pPr marL="285750" indent="-285750" rtl="0">
              <a:spcBef>
                <a:spcPts val="0"/>
              </a:spcBef>
              <a:spcAft>
                <a:spcPts val="0"/>
              </a:spcAft>
              <a:buFontTx/>
              <a:buChar char="-"/>
            </a:pPr>
            <a:r>
              <a:rPr lang="en-US" sz="1600" b="1" dirty="0">
                <a:highlight>
                  <a:srgbClr val="FFFFFF"/>
                </a:highlight>
                <a:latin typeface="Segoe UI" panose="020B0502040204020203" pitchFamily="34" charset="0"/>
                <a:ea typeface="Lato"/>
                <a:cs typeface="Segoe UI" panose="020B0502040204020203" pitchFamily="34" charset="0"/>
                <a:sym typeface="Lato"/>
              </a:rPr>
              <a:t>Handwriting Recognition: </a:t>
            </a:r>
            <a:r>
              <a:rPr lang="en-US" sz="1600" b="0" i="0" dirty="0">
                <a:solidFill>
                  <a:srgbClr val="202124"/>
                </a:solidFill>
                <a:effectLst/>
                <a:highlight>
                  <a:srgbClr val="FFFFFF"/>
                </a:highlight>
                <a:latin typeface="Roboto" panose="02000000000000000000" pitchFamily="2" charset="0"/>
              </a:rPr>
              <a:t>To scan and convert handwritten documents into text using </a:t>
            </a:r>
            <a:r>
              <a:rPr lang="en-US" sz="1600" b="1" i="0" dirty="0">
                <a:solidFill>
                  <a:srgbClr val="202124"/>
                </a:solidFill>
                <a:effectLst/>
                <a:highlight>
                  <a:srgbClr val="FFFFFF"/>
                </a:highlight>
                <a:latin typeface="Roboto" panose="02000000000000000000" pitchFamily="2" charset="0"/>
              </a:rPr>
              <a:t>Azure Cognitive Services- Computer Vision</a:t>
            </a:r>
            <a:r>
              <a:rPr lang="en-US" sz="1600" b="0" i="0" dirty="0">
                <a:solidFill>
                  <a:srgbClr val="202124"/>
                </a:solidFill>
                <a:effectLst/>
                <a:highlight>
                  <a:srgbClr val="FFFFFF"/>
                </a:highlight>
                <a:latin typeface="Roboto" panose="02000000000000000000" pitchFamily="2" charset="0"/>
              </a:rPr>
              <a:t>, which can then be processed </a:t>
            </a:r>
            <a:r>
              <a:rPr lang="en-US" sz="1600" b="1" i="0" dirty="0">
                <a:solidFill>
                  <a:srgbClr val="202124"/>
                </a:solidFill>
                <a:effectLst/>
                <a:highlight>
                  <a:srgbClr val="FFFFFF"/>
                </a:highlight>
                <a:latin typeface="Roboto" panose="02000000000000000000" pitchFamily="2" charset="0"/>
              </a:rPr>
              <a:t>using NLP techniques to ensure accuracy and context.</a:t>
            </a:r>
            <a:endParaRPr lang="en-US" sz="1600" b="1" dirty="0">
              <a:highlight>
                <a:srgbClr val="FFFFFF"/>
              </a:highlight>
              <a:latin typeface="Segoe UI" panose="020B0502040204020203" pitchFamily="34" charset="0"/>
              <a:ea typeface="Lato"/>
              <a:cs typeface="Segoe UI" panose="020B0502040204020203" pitchFamily="34" charset="0"/>
              <a:sym typeface="Lato"/>
            </a:endParaRPr>
          </a:p>
          <a:p>
            <a:pPr marL="342900" indent="-342900" rtl="0">
              <a:spcBef>
                <a:spcPts val="0"/>
              </a:spcBef>
              <a:spcAft>
                <a:spcPts val="0"/>
              </a:spcAft>
              <a:buAutoNum type="arabicPeriod" startAt="3"/>
            </a:pPr>
            <a:endParaRPr lang="en-US" sz="1600" b="1" dirty="0">
              <a:highlight>
                <a:srgbClr val="FFFFFF"/>
              </a:highlight>
              <a:latin typeface="Segoe UI" panose="020B0502040204020203" pitchFamily="34" charset="0"/>
              <a:ea typeface="Lato"/>
              <a:cs typeface="Segoe UI" panose="020B0502040204020203" pitchFamily="34" charset="0"/>
              <a:sym typeface="Lato"/>
            </a:endParaRPr>
          </a:p>
          <a:p>
            <a:pPr marL="342900" indent="-342900" rtl="0">
              <a:spcBef>
                <a:spcPts val="0"/>
              </a:spcBef>
              <a:spcAft>
                <a:spcPts val="0"/>
              </a:spcAft>
              <a:buAutoNum type="arabicPeriod" startAt="3"/>
            </a:pPr>
            <a:r>
              <a:rPr lang="en-US" sz="1600" b="1" dirty="0">
                <a:highlight>
                  <a:srgbClr val="FFFFFF"/>
                </a:highlight>
                <a:latin typeface="Segoe UI" panose="020B0502040204020203" pitchFamily="34" charset="0"/>
                <a:ea typeface="Lato"/>
                <a:cs typeface="Segoe UI" panose="020B0502040204020203" pitchFamily="34" charset="0"/>
                <a:sym typeface="Lato"/>
              </a:rPr>
              <a:t>Intelligent Workflow Management: </a:t>
            </a:r>
          </a:p>
          <a:p>
            <a:pPr rtl="0">
              <a:spcBef>
                <a:spcPts val="0"/>
              </a:spcBef>
              <a:spcAft>
                <a:spcPts val="0"/>
              </a:spcAft>
            </a:pPr>
            <a:endParaRPr lang="en-US" sz="1600" dirty="0">
              <a:highlight>
                <a:srgbClr val="FFFFFF"/>
              </a:highlight>
              <a:latin typeface="Segoe UI" panose="020B0502040204020203" pitchFamily="34" charset="0"/>
              <a:ea typeface="Lato"/>
              <a:cs typeface="Segoe UI" panose="020B0502040204020203" pitchFamily="34" charset="0"/>
              <a:sym typeface="Lato"/>
            </a:endParaRPr>
          </a:p>
          <a:p>
            <a:pPr marL="285750" indent="-285750" rtl="0">
              <a:spcBef>
                <a:spcPts val="0"/>
              </a:spcBef>
              <a:spcAft>
                <a:spcPts val="0"/>
              </a:spcAft>
              <a:buFontTx/>
              <a:buChar char="-"/>
            </a:pPr>
            <a:r>
              <a:rPr lang="en-US" sz="1600" b="1" dirty="0">
                <a:highlight>
                  <a:srgbClr val="FFFFFF"/>
                </a:highlight>
                <a:latin typeface="Segoe UI" panose="020B0502040204020203" pitchFamily="34" charset="0"/>
                <a:ea typeface="Lato"/>
                <a:cs typeface="Segoe UI" panose="020B0502040204020203" pitchFamily="34" charset="0"/>
                <a:sym typeface="Lato"/>
              </a:rPr>
              <a:t>Dynamic Workload Balancing:</a:t>
            </a:r>
            <a:r>
              <a:rPr lang="en-US" sz="1600" dirty="0">
                <a:highlight>
                  <a:srgbClr val="FFFFFF"/>
                </a:highlight>
                <a:latin typeface="Segoe UI" panose="020B0502040204020203" pitchFamily="34" charset="0"/>
                <a:ea typeface="Lato"/>
                <a:cs typeface="Segoe UI" panose="020B0502040204020203" pitchFamily="34" charset="0"/>
                <a:sym typeface="Lato"/>
              </a:rPr>
              <a:t> Apply artificial intelligence (AI) to examine workload trends and assign work to employees in a flexible manner using Azure Machine Learning Services.</a:t>
            </a:r>
          </a:p>
          <a:p>
            <a:pPr rtl="0">
              <a:spcBef>
                <a:spcPts val="0"/>
              </a:spcBef>
              <a:spcAft>
                <a:spcPts val="0"/>
              </a:spcAft>
            </a:pPr>
            <a:br>
              <a:rPr lang="en-US" sz="1600" dirty="0"/>
            </a:b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3438377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2D824C-5681-1F78-01B9-287CBB7B05CC}"/>
              </a:ext>
            </a:extLst>
          </p:cNvPr>
          <p:cNvSpPr txBox="1"/>
          <p:nvPr/>
        </p:nvSpPr>
        <p:spPr>
          <a:xfrm>
            <a:off x="0" y="1"/>
            <a:ext cx="12192000" cy="6463308"/>
          </a:xfrm>
          <a:prstGeom prst="rect">
            <a:avLst/>
          </a:prstGeom>
          <a:noFill/>
        </p:spPr>
        <p:txBody>
          <a:bodyPr wrap="square" rtlCol="0">
            <a:spAutoFit/>
          </a:bodyPr>
          <a:lstStyle/>
          <a:p>
            <a:r>
              <a:rPr lang="en-US" b="1" dirty="0"/>
              <a:t> -</a:t>
            </a:r>
            <a:r>
              <a:rPr lang="en-US" sz="1800" b="1" dirty="0">
                <a:highlight>
                  <a:srgbClr val="FFFFFF"/>
                </a:highlight>
                <a:latin typeface="Segoe UI" panose="020B0502040204020203" pitchFamily="34" charset="0"/>
                <a:ea typeface="Lato"/>
                <a:cs typeface="Segoe UI" panose="020B0502040204020203" pitchFamily="34" charset="0"/>
                <a:sym typeface="Lato"/>
              </a:rPr>
              <a:t>Predictive work Assignment: </a:t>
            </a:r>
            <a:r>
              <a:rPr lang="en-US" sz="1800" dirty="0">
                <a:highlight>
                  <a:srgbClr val="FFFFFF"/>
                </a:highlight>
                <a:latin typeface="Segoe UI" panose="020B0502040204020203" pitchFamily="34" charset="0"/>
                <a:ea typeface="Lato"/>
                <a:cs typeface="Segoe UI" panose="020B0502040204020203" pitchFamily="34" charset="0"/>
                <a:sym typeface="Lato"/>
              </a:rPr>
              <a:t>To maximize productivity and avoid bottlenecks, forecast work durations and assign tasks based on staff availability and skill sets.</a:t>
            </a:r>
            <a:endParaRPr lang="en-US" b="1" dirty="0"/>
          </a:p>
          <a:p>
            <a:endParaRPr lang="en-US" b="1" dirty="0"/>
          </a:p>
          <a:p>
            <a:r>
              <a:rPr lang="en-US" b="1" dirty="0"/>
              <a:t>4.  AI Chatbots:</a:t>
            </a:r>
          </a:p>
          <a:p>
            <a:endParaRPr lang="en-US" b="1" dirty="0"/>
          </a:p>
          <a:p>
            <a:r>
              <a:rPr lang="en-US" b="1" dirty="0"/>
              <a:t> -  Routine Customer Inquiries: </a:t>
            </a:r>
            <a:r>
              <a:rPr lang="en-US" dirty="0"/>
              <a:t>Use chatbots with AI capabilities to </a:t>
            </a:r>
            <a:r>
              <a:rPr lang="en-US" b="1" dirty="0"/>
              <a:t>handle transaction requests, routine customer inquiries, and simple troubleshooting</a:t>
            </a:r>
            <a:r>
              <a:rPr lang="en-US" dirty="0"/>
              <a:t> </a:t>
            </a:r>
            <a:r>
              <a:rPr lang="en-US" b="1" dirty="0"/>
              <a:t>using Azure Bot Service</a:t>
            </a:r>
            <a:r>
              <a:rPr lang="en-US" dirty="0"/>
              <a:t>.</a:t>
            </a:r>
          </a:p>
          <a:p>
            <a:r>
              <a:rPr lang="en-US" dirty="0"/>
              <a:t>-  </a:t>
            </a:r>
            <a:r>
              <a:rPr lang="en-US" b="1" dirty="0"/>
              <a:t>Natural Language Processing (NLP): </a:t>
            </a:r>
            <a:r>
              <a:rPr lang="en-US" dirty="0"/>
              <a:t>Capacity to comprehend and efficiently react to natural language inquiries using Azure Cognitive Services- Language Understanding.</a:t>
            </a:r>
          </a:p>
          <a:p>
            <a:r>
              <a:rPr lang="en-US" b="1" i="0" dirty="0">
                <a:solidFill>
                  <a:srgbClr val="202124"/>
                </a:solidFill>
                <a:effectLst/>
                <a:highlight>
                  <a:srgbClr val="FFFFFF"/>
                </a:highlight>
              </a:rPr>
              <a:t>-  Azure QNA Maker: </a:t>
            </a:r>
            <a:r>
              <a:rPr lang="en-US" b="0" i="0" dirty="0">
                <a:solidFill>
                  <a:srgbClr val="202124"/>
                </a:solidFill>
                <a:effectLst/>
                <a:highlight>
                  <a:srgbClr val="FFFFFF"/>
                </a:highlight>
              </a:rPr>
              <a:t>To create a knowledge base for handling FAQs and routine inquiries.</a:t>
            </a:r>
            <a:endParaRPr lang="en-US" dirty="0">
              <a:solidFill>
                <a:srgbClr val="202124"/>
              </a:solidFill>
              <a:highlight>
                <a:srgbClr val="FFFFFF"/>
              </a:highlight>
            </a:endParaRPr>
          </a:p>
          <a:p>
            <a:endParaRPr lang="en-US" dirty="0"/>
          </a:p>
          <a:p>
            <a:r>
              <a:rPr lang="en-US" dirty="0"/>
              <a:t> </a:t>
            </a:r>
            <a:r>
              <a:rPr lang="en-US" b="1" dirty="0"/>
              <a:t>Scalability:</a:t>
            </a:r>
          </a:p>
          <a:p>
            <a:endParaRPr lang="en-US" dirty="0"/>
          </a:p>
          <a:p>
            <a:r>
              <a:rPr lang="en-US" dirty="0"/>
              <a:t> - </a:t>
            </a:r>
            <a:r>
              <a:rPr lang="en-US" b="1" dirty="0"/>
              <a:t>Modular Architecture</a:t>
            </a:r>
            <a:r>
              <a:rPr lang="en-US" dirty="0"/>
              <a:t>: All components (chatbots, data entry, workflow management, and fraud detection) are made to be independent modules so that they may be scaled up or down as needed.</a:t>
            </a:r>
          </a:p>
          <a:p>
            <a:r>
              <a:rPr lang="en-US" dirty="0"/>
              <a:t>-     </a:t>
            </a:r>
            <a:r>
              <a:rPr lang="en-US" b="1" dirty="0"/>
              <a:t>Microservices: </a:t>
            </a:r>
            <a:r>
              <a:rPr lang="en-US" dirty="0"/>
              <a:t>To guarantee that each functionality can scale independently, implement a microservices design.</a:t>
            </a:r>
          </a:p>
          <a:p>
            <a:pPr marL="285750" indent="-285750">
              <a:buFontTx/>
              <a:buChar char="-"/>
            </a:pPr>
            <a:r>
              <a:rPr lang="en-US" b="1" dirty="0"/>
              <a:t>Database Scalability: </a:t>
            </a:r>
            <a:r>
              <a:rPr lang="en-US" dirty="0"/>
              <a:t>To effectively handle massive amounts of data, make use of distributed databases and sharding strategies.</a:t>
            </a:r>
          </a:p>
          <a:p>
            <a:pPr marL="285750" indent="-285750">
              <a:buFontTx/>
              <a:buChar char="-"/>
            </a:pPr>
            <a:endParaRPr lang="en-US" b="1" dirty="0"/>
          </a:p>
          <a:p>
            <a:r>
              <a:rPr lang="en-US" b="1" dirty="0"/>
              <a:t>Conclusion: </a:t>
            </a:r>
            <a:r>
              <a:rPr lang="en-US" dirty="0"/>
              <a:t>By automating and optimizing crucial banking procedures, the solution leverages cutting-edge AI technologies to boost operational effectiveness, cut expenses, and raise customer happiness. </a:t>
            </a:r>
            <a:r>
              <a:rPr lang="en-US" dirty="0" err="1"/>
              <a:t>Bank’O'Bright</a:t>
            </a:r>
            <a:r>
              <a:rPr lang="en-US" dirty="0"/>
              <a:t> uses AI-driven customer care, intelligent workflow management, automated data entry, and real-time fraud detection.</a:t>
            </a:r>
          </a:p>
          <a:p>
            <a:endParaRPr lang="en-IN" dirty="0"/>
          </a:p>
        </p:txBody>
      </p:sp>
    </p:spTree>
    <p:extLst>
      <p:ext uri="{BB962C8B-B14F-4D97-AF65-F5344CB8AC3E}">
        <p14:creationId xmlns:p14="http://schemas.microsoft.com/office/powerpoint/2010/main" val="367346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Key Differentiators &amp; Adoption Plan</a:t>
            </a:r>
            <a:endParaRPr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1151299"/>
            <a:ext cx="12068070" cy="5269597"/>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How is your solution better than alternatives and how do you plan to build adoption?</a:t>
            </a: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dirty="0"/>
              <a:t>Many existing solutions offer basic rule-based fraud detection systems that flag transactions based on predefined thresholds and rules. </a:t>
            </a:r>
            <a:r>
              <a:rPr lang="en-US" sz="1600" b="0" i="0" u="none" strike="noStrike" dirty="0">
                <a:solidFill>
                  <a:srgbClr val="000000"/>
                </a:solidFill>
                <a:effectLst/>
              </a:rPr>
              <a:t>In order to provide real-time monitoring and proactive fraud detection, our functionality would make use of cutting-edge AI algorithms for </a:t>
            </a:r>
            <a:r>
              <a:rPr lang="en-US" sz="1600" b="1" i="0" u="none" strike="noStrike" dirty="0">
                <a:solidFill>
                  <a:srgbClr val="000000"/>
                </a:solidFill>
                <a:effectLst/>
              </a:rPr>
              <a:t>geolocation verification, IP analysis, and behavioral analytics.</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b="1" dirty="0">
              <a:solidFill>
                <a:srgbClr val="000000"/>
              </a:solidFill>
              <a:highlight>
                <a:srgbClr val="FFFFFF"/>
              </a:highlight>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dirty="0">
                <a:solidFill>
                  <a:srgbClr val="000000"/>
                </a:solidFill>
                <a:highlight>
                  <a:srgbClr val="FFFFFF"/>
                </a:highlight>
                <a:ea typeface="Lato"/>
                <a:cs typeface="Segoe UI" panose="020B0502040204020203" pitchFamily="34" charset="0"/>
                <a:sym typeface="Lato"/>
              </a:rPr>
              <a:t>Our product would </a:t>
            </a:r>
            <a:r>
              <a:rPr lang="en-US" sz="1600" b="0" i="0" dirty="0">
                <a:solidFill>
                  <a:srgbClr val="202124"/>
                </a:solidFill>
                <a:effectLst/>
                <a:highlight>
                  <a:srgbClr val="FFFFFF"/>
                </a:highlight>
              </a:rPr>
              <a:t>provide strong optical character recognition (OCR) features, such </a:t>
            </a:r>
            <a:r>
              <a:rPr lang="en-US" sz="1600" b="1" i="0" dirty="0">
                <a:solidFill>
                  <a:srgbClr val="202124"/>
                </a:solidFill>
                <a:effectLst/>
                <a:highlight>
                  <a:srgbClr val="FFFFFF"/>
                </a:highlight>
              </a:rPr>
              <a:t>as precise handwritten text recognition, less errors in manual data entry, and faster document processing.</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u="none" strike="noStrike" cap="none" dirty="0">
              <a:solidFill>
                <a:srgbClr val="202124"/>
              </a:solidFill>
              <a:highlight>
                <a:srgbClr val="FFFFFF"/>
              </a:highlight>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Font typeface="Arial"/>
              <a:buAutoNum type="arabicPeriod"/>
            </a:pPr>
            <a:r>
              <a:rPr lang="en-US" sz="1600" dirty="0">
                <a:solidFill>
                  <a:srgbClr val="202124"/>
                </a:solidFill>
                <a:ea typeface="Lato"/>
                <a:cs typeface="Segoe UI" panose="020B0502040204020203" pitchFamily="34" charset="0"/>
                <a:sym typeface="Lato"/>
              </a:rPr>
              <a:t> </a:t>
            </a:r>
            <a:r>
              <a:rPr lang="en-US" sz="1600" b="0" i="0" dirty="0">
                <a:solidFill>
                  <a:srgbClr val="202124"/>
                </a:solidFill>
                <a:effectLst/>
              </a:rPr>
              <a:t>Predictive task assignment and AI-driven workload balance are less frequently combined features. Our product model would </a:t>
            </a:r>
            <a:r>
              <a:rPr lang="en-US" sz="1600" b="1" i="0" dirty="0">
                <a:solidFill>
                  <a:srgbClr val="202124"/>
                </a:solidFill>
                <a:effectLst/>
              </a:rPr>
              <a:t>increase resource utilization</a:t>
            </a:r>
            <a:r>
              <a:rPr lang="en-US" sz="1600" b="0" i="0" dirty="0">
                <a:solidFill>
                  <a:srgbClr val="202124"/>
                </a:solidFill>
                <a:effectLst/>
              </a:rPr>
              <a:t> </a:t>
            </a:r>
            <a:r>
              <a:rPr lang="en-US" sz="1600" i="0" dirty="0">
                <a:solidFill>
                  <a:srgbClr val="202124"/>
                </a:solidFill>
                <a:effectLst/>
              </a:rPr>
              <a:t>and</a:t>
            </a:r>
            <a:r>
              <a:rPr lang="en-US" sz="1600" b="1" i="0" dirty="0">
                <a:solidFill>
                  <a:srgbClr val="202124"/>
                </a:solidFill>
                <a:effectLst/>
              </a:rPr>
              <a:t> workflow efficiency</a:t>
            </a:r>
            <a:r>
              <a:rPr lang="en-US" sz="1600" b="0" i="0" dirty="0">
                <a:solidFill>
                  <a:srgbClr val="202124"/>
                </a:solidFill>
                <a:effectLst/>
              </a:rPr>
              <a:t> by forecasting task durations and assigning tasks based on employee availability and skills.</a:t>
            </a:r>
          </a:p>
          <a:p>
            <a:pPr marL="342900" marR="0" lvl="0" indent="-342900" algn="l" rtl="0">
              <a:lnSpc>
                <a:spcPct val="100000"/>
              </a:lnSpc>
              <a:spcBef>
                <a:spcPts val="0"/>
              </a:spcBef>
              <a:spcAft>
                <a:spcPts val="0"/>
              </a:spcAft>
              <a:buClr>
                <a:srgbClr val="000000"/>
              </a:buClr>
              <a:buSzPts val="1400"/>
              <a:buFont typeface="Arial"/>
              <a:buAutoNum type="arabicPeriod"/>
            </a:pPr>
            <a:endParaRPr lang="en-US" sz="1600" u="none" strike="noStrike" cap="none" dirty="0">
              <a:solidFill>
                <a:srgbClr val="202124"/>
              </a:solidFill>
              <a:highlight>
                <a:srgbClr val="F1F3F4"/>
              </a:highlight>
              <a:ea typeface="Lato"/>
              <a:cs typeface="Segoe UI" panose="020B0502040204020203" pitchFamily="34" charset="0"/>
              <a:sym typeface="Lato"/>
            </a:endParaRPr>
          </a:p>
          <a:p>
            <a:pPr marR="0" lvl="0" algn="l" rtl="0">
              <a:lnSpc>
                <a:spcPct val="100000"/>
              </a:lnSpc>
              <a:spcBef>
                <a:spcPts val="0"/>
              </a:spcBef>
              <a:spcAft>
                <a:spcPts val="0"/>
              </a:spcAft>
              <a:buClr>
                <a:srgbClr val="000000"/>
              </a:buClr>
              <a:buSzPts val="1400"/>
            </a:pPr>
            <a:r>
              <a:rPr lang="en-US" sz="1600" u="none" strike="noStrike" cap="none" dirty="0">
                <a:solidFill>
                  <a:srgbClr val="202124"/>
                </a:solidFill>
                <a:highlight>
                  <a:srgbClr val="F1F3F4"/>
                </a:highlight>
                <a:ea typeface="Lato"/>
                <a:cs typeface="Segoe UI" panose="020B0502040204020203" pitchFamily="34" charset="0"/>
                <a:sym typeface="Lato"/>
              </a:rPr>
              <a:t> </a:t>
            </a:r>
          </a:p>
          <a:p>
            <a:pPr marR="0" lvl="0" algn="l" rtl="0">
              <a:lnSpc>
                <a:spcPct val="100000"/>
              </a:lnSpc>
              <a:spcBef>
                <a:spcPts val="0"/>
              </a:spcBef>
              <a:spcAft>
                <a:spcPts val="0"/>
              </a:spcAft>
              <a:buClr>
                <a:srgbClr val="000000"/>
              </a:buClr>
              <a:buSzPts val="1400"/>
            </a:pPr>
            <a:r>
              <a:rPr lang="en-US" sz="1600" dirty="0">
                <a:solidFill>
                  <a:srgbClr val="202124"/>
                </a:solidFill>
                <a:ea typeface="Lato"/>
                <a:cs typeface="Segoe UI" panose="020B0502040204020203" pitchFamily="34" charset="0"/>
                <a:sym typeface="Lato"/>
              </a:rPr>
              <a:t> </a:t>
            </a:r>
            <a:r>
              <a:rPr lang="en-US" sz="1600" b="0" i="0" dirty="0">
                <a:solidFill>
                  <a:srgbClr val="202124"/>
                </a:solidFill>
                <a:effectLst/>
              </a:rPr>
              <a:t>Our solution for Bank0'Bright distinguishes itself as a state-of-the-art, all-inclusive solution that not only satisfies industry standards but also anticipates and surpasses future demands in banking operations and customer service by providing these improvements and advantages over current features.</a:t>
            </a:r>
            <a:endParaRPr lang="en-IN" sz="1600" u="none" strike="noStrike" cap="none" dirty="0">
              <a:solidFill>
                <a:schemeClr val="tx1"/>
              </a:solidFill>
              <a:ea typeface="Lato"/>
              <a:cs typeface="Segoe UI" panose="020B0502040204020203" pitchFamily="34" charset="0"/>
              <a:sym typeface="Lato"/>
            </a:endParaRPr>
          </a:p>
        </p:txBody>
      </p:sp>
    </p:spTree>
    <p:extLst>
      <p:ext uri="{BB962C8B-B14F-4D97-AF65-F5344CB8AC3E}">
        <p14:creationId xmlns:p14="http://schemas.microsoft.com/office/powerpoint/2010/main" val="217484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11477297"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GitHub Repository Link &amp; supporting diagrams, screenshots, if any</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187569" y="930236"/>
            <a:ext cx="11816861" cy="524949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rPr>
              <a:t>How far it can go?</a:t>
            </a:r>
          </a:p>
          <a:p>
            <a:pPr marL="0" marR="0" lvl="0" indent="0" algn="l" rtl="0">
              <a:lnSpc>
                <a:spcPct val="100000"/>
              </a:lnSpc>
              <a:spcBef>
                <a:spcPts val="0"/>
              </a:spcBef>
              <a:spcAft>
                <a:spcPts val="0"/>
              </a:spcAft>
              <a:buClr>
                <a:srgbClr val="000000"/>
              </a:buClr>
              <a:buSzPts val="1400"/>
              <a:buFont typeface="Arial"/>
              <a:buNone/>
            </a:pPr>
            <a:endParaRPr lang="en-IN" sz="1600"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1600" u="none" strike="noStrike" cap="none"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3000" b="1"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3000" b="1"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endParaRPr lang="en-IN" sz="3000" b="1" dirty="0">
              <a:solidFill>
                <a:srgbClr val="222222"/>
              </a:solidFill>
              <a:highlight>
                <a:srgbClr val="FFFFFF"/>
              </a:highlight>
              <a:latin typeface="Segoe UI" panose="020B0502040204020203" pitchFamily="34" charset="0"/>
              <a:ea typeface="Lato"/>
              <a:cs typeface="Segoe UI" panose="020B0502040204020203" pitchFamily="34" charset="0"/>
              <a:sym typeface="Lato"/>
            </a:endParaRPr>
          </a:p>
          <a:p>
            <a:pPr marL="0" marR="0" lvl="0" indent="0" algn="l" rtl="0">
              <a:lnSpc>
                <a:spcPct val="100000"/>
              </a:lnSpc>
              <a:spcBef>
                <a:spcPts val="0"/>
              </a:spcBef>
              <a:spcAft>
                <a:spcPts val="0"/>
              </a:spcAft>
              <a:buClr>
                <a:srgbClr val="000000"/>
              </a:buClr>
              <a:buSzPts val="1400"/>
              <a:buFont typeface="Arial"/>
              <a:buNone/>
            </a:pPr>
            <a:r>
              <a:rPr lang="en-IN" sz="3000" b="1" dirty="0">
                <a:solidFill>
                  <a:srgbClr val="222222"/>
                </a:solidFill>
                <a:highlight>
                  <a:srgbClr val="FFFFFF"/>
                </a:highlight>
                <a:latin typeface="Segoe UI" panose="020B0502040204020203" pitchFamily="34" charset="0"/>
                <a:ea typeface="Lato"/>
                <a:cs typeface="Segoe UI" panose="020B0502040204020203" pitchFamily="34" charset="0"/>
                <a:sym typeface="Lato"/>
              </a:rPr>
              <a:t>GitHub Link     :      </a:t>
            </a:r>
            <a:r>
              <a:rPr lang="en-IN" sz="3000" dirty="0">
                <a:solidFill>
                  <a:srgbClr val="222222"/>
                </a:solidFill>
                <a:highlight>
                  <a:srgbClr val="FFFFFF"/>
                </a:highlight>
                <a:latin typeface="Segoe UI" panose="020B0502040204020203" pitchFamily="34" charset="0"/>
                <a:ea typeface="Lato"/>
                <a:cs typeface="Segoe UI" panose="020B0502040204020203" pitchFamily="34" charset="0"/>
                <a:sym typeface="Lato"/>
              </a:rPr>
              <a:t>https://github.com/Rishav9911/Bank-O-Bright</a:t>
            </a:r>
            <a:endParaRPr lang="en-IN" sz="3000" u="none" strike="noStrike" cap="none" dirty="0">
              <a:solidFill>
                <a:srgbClr val="000000"/>
              </a:solidFill>
              <a:latin typeface="Segoe UI" panose="020B0502040204020203" pitchFamily="34" charset="0"/>
              <a:ea typeface="Lato"/>
              <a:cs typeface="Segoe UI" panose="020B0502040204020203" pitchFamily="34" charset="0"/>
              <a:sym typeface="Lato"/>
            </a:endParaRPr>
          </a:p>
        </p:txBody>
      </p:sp>
    </p:spTree>
    <p:extLst>
      <p:ext uri="{BB962C8B-B14F-4D97-AF65-F5344CB8AC3E}">
        <p14:creationId xmlns:p14="http://schemas.microsoft.com/office/powerpoint/2010/main" val="261663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47;p2">
            <a:extLst>
              <a:ext uri="{FF2B5EF4-FFF2-40B4-BE49-F238E27FC236}">
                <a16:creationId xmlns:a16="http://schemas.microsoft.com/office/drawing/2014/main" id="{A4EA6EBB-DB22-DE69-5A82-8AE36FF68349}"/>
              </a:ext>
            </a:extLst>
          </p:cNvPr>
          <p:cNvSpPr txBox="1">
            <a:spLocks noGrp="1"/>
          </p:cNvSpPr>
          <p:nvPr>
            <p:ph type="title"/>
          </p:nvPr>
        </p:nvSpPr>
        <p:spPr>
          <a:xfrm>
            <a:off x="0" y="229550"/>
            <a:ext cx="8774629"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2800" b="1" dirty="0">
                <a:solidFill>
                  <a:schemeClr val="tx1"/>
                </a:solidFill>
                <a:latin typeface="Segoe UI" panose="020B0502040204020203" pitchFamily="34" charset="0"/>
                <a:cs typeface="Segoe UI" panose="020B0502040204020203" pitchFamily="34" charset="0"/>
              </a:rPr>
              <a:t>Business Potential and Relevance</a:t>
            </a:r>
            <a:br>
              <a:rPr lang="en-IN" sz="2800" b="1" dirty="0">
                <a:solidFill>
                  <a:schemeClr val="tx1"/>
                </a:solidFill>
                <a:latin typeface="Segoe UI" panose="020B0502040204020203" pitchFamily="34" charset="0"/>
                <a:cs typeface="Segoe UI" panose="020B0502040204020203" pitchFamily="34" charset="0"/>
              </a:rPr>
            </a:br>
            <a:endParaRPr lang="en-IN" sz="2800" b="1" dirty="0">
              <a:solidFill>
                <a:schemeClr val="tx1"/>
              </a:solidFill>
              <a:latin typeface="Segoe UI" panose="020B0502040204020203" pitchFamily="34" charset="0"/>
              <a:cs typeface="Segoe UI" panose="020B0502040204020203" pitchFamily="34" charset="0"/>
            </a:endParaRPr>
          </a:p>
        </p:txBody>
      </p:sp>
      <p:sp>
        <p:nvSpPr>
          <p:cNvPr id="5" name="Google Shape;348;p2">
            <a:extLst>
              <a:ext uri="{FF2B5EF4-FFF2-40B4-BE49-F238E27FC236}">
                <a16:creationId xmlns:a16="http://schemas.microsoft.com/office/drawing/2014/main" id="{043E84EA-1268-70A0-4809-F6B461B3FF36}"/>
              </a:ext>
            </a:extLst>
          </p:cNvPr>
          <p:cNvSpPr txBox="1"/>
          <p:nvPr/>
        </p:nvSpPr>
        <p:spPr>
          <a:xfrm>
            <a:off x="0" y="1085222"/>
            <a:ext cx="12192000" cy="5215094"/>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IN" sz="1600" u="none" strike="noStrike" cap="none" dirty="0">
                <a:solidFill>
                  <a:schemeClr val="tx1"/>
                </a:solidFill>
                <a:highlight>
                  <a:srgbClr val="FFFFFF"/>
                </a:highlight>
                <a:latin typeface="Segoe UI" panose="020B0502040204020203" pitchFamily="34" charset="0"/>
                <a:ea typeface="Lato"/>
                <a:cs typeface="Segoe UI" panose="020B0502040204020203" pitchFamily="34" charset="0"/>
                <a:sym typeface="Lato"/>
              </a:rPr>
              <a:t>What are the business applications of the problem you are solving?</a:t>
            </a:r>
          </a:p>
          <a:p>
            <a:pPr marL="0" marR="0" lvl="0" indent="0" algn="l" rtl="0">
              <a:lnSpc>
                <a:spcPct val="100000"/>
              </a:lnSpc>
              <a:spcBef>
                <a:spcPts val="0"/>
              </a:spcBef>
              <a:spcAft>
                <a:spcPts val="0"/>
              </a:spcAft>
              <a:buClr>
                <a:srgbClr val="000000"/>
              </a:buClr>
              <a:buSzPts val="1400"/>
              <a:buFont typeface="Arial"/>
              <a:buNone/>
            </a:pPr>
            <a:endParaRPr lang="en-IN" sz="1600" dirty="0">
              <a:highlight>
                <a:srgbClr val="FFFFFF"/>
              </a:highlight>
              <a:latin typeface="Segoe UI" panose="020B0502040204020203" pitchFamily="34" charset="0"/>
              <a:ea typeface="Lato"/>
              <a:cs typeface="Segoe UI" panose="020B0502040204020203" pitchFamily="34" charset="0"/>
              <a:sym typeface="Lato"/>
            </a:endParaRPr>
          </a:p>
          <a:p>
            <a:pPr marL="342900" marR="0" lvl="0" indent="-342900" algn="l" rtl="0">
              <a:lnSpc>
                <a:spcPct val="100000"/>
              </a:lnSpc>
              <a:spcBef>
                <a:spcPts val="0"/>
              </a:spcBef>
              <a:spcAft>
                <a:spcPts val="0"/>
              </a:spcAft>
              <a:buClr>
                <a:srgbClr val="000000"/>
              </a:buClr>
              <a:buSzPts val="1400"/>
              <a:buAutoNum type="arabicPeriod"/>
            </a:pPr>
            <a:r>
              <a:rPr lang="en-US" sz="1600" b="1" i="0" dirty="0">
                <a:solidFill>
                  <a:srgbClr val="202124"/>
                </a:solidFill>
                <a:effectLst/>
                <a:highlight>
                  <a:srgbClr val="FFFFFF"/>
                </a:highlight>
                <a:latin typeface="Roboto" panose="02000000000000000000" pitchFamily="2" charset="0"/>
              </a:rPr>
              <a:t>Productivity and Efficiency: </a:t>
            </a:r>
            <a:r>
              <a:rPr lang="en-US" sz="1600" b="0" i="0" dirty="0">
                <a:solidFill>
                  <a:srgbClr val="202124"/>
                </a:solidFill>
                <a:effectLst/>
                <a:highlight>
                  <a:srgbClr val="FFFFFF"/>
                </a:highlight>
                <a:latin typeface="Roboto" panose="02000000000000000000" pitchFamily="2" charset="0"/>
              </a:rPr>
              <a:t>Data entry, transaction processing, and account reconciliation are examples of jobs that can be automated to increase productivity and streamline operations. By relieving staff members of repetitive duties, they can concentrate on more important work, increasing overall productivity and allowing the bank to handle higher quantities of business.</a:t>
            </a:r>
          </a:p>
          <a:p>
            <a:pPr marL="342900" marR="0" lvl="0" indent="-342900" algn="l" rtl="0">
              <a:lnSpc>
                <a:spcPct val="100000"/>
              </a:lnSpc>
              <a:spcBef>
                <a:spcPts val="0"/>
              </a:spcBef>
              <a:spcAft>
                <a:spcPts val="0"/>
              </a:spcAft>
              <a:buClr>
                <a:srgbClr val="000000"/>
              </a:buClr>
              <a:buSzPts val="1400"/>
              <a:buAutoNum type="arabicPeriod"/>
            </a:pPr>
            <a:endParaRPr lang="en-US" sz="1600" dirty="0">
              <a:solidFill>
                <a:srgbClr val="202124"/>
              </a:solidFill>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AutoNum type="arabicPeriod"/>
            </a:pPr>
            <a:r>
              <a:rPr lang="en-US" sz="1600" b="1" i="0" dirty="0">
                <a:solidFill>
                  <a:srgbClr val="202124"/>
                </a:solidFill>
                <a:effectLst/>
                <a:highlight>
                  <a:srgbClr val="FFFFFF"/>
                </a:highlight>
                <a:latin typeface="Roboto" panose="02000000000000000000" pitchFamily="2" charset="0"/>
              </a:rPr>
              <a:t>Cost Savings</a:t>
            </a:r>
            <a:r>
              <a:rPr lang="en-US" sz="1600" b="0" i="0" dirty="0">
                <a:solidFill>
                  <a:srgbClr val="202124"/>
                </a:solidFill>
                <a:effectLst/>
                <a:highlight>
                  <a:srgbClr val="FFFFFF"/>
                </a:highlight>
                <a:latin typeface="Roboto" panose="02000000000000000000" pitchFamily="2" charset="0"/>
              </a:rPr>
              <a:t>: Automation eliminates the need for a sizable labor staff</a:t>
            </a:r>
            <a:endParaRPr lang="en-US" sz="1600" dirty="0">
              <a:solidFill>
                <a:srgbClr val="202124"/>
              </a:solidFill>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AutoNum type="arabicPeriod"/>
            </a:pPr>
            <a:endParaRPr lang="en-US" sz="1600" b="0" i="0" dirty="0">
              <a:solidFill>
                <a:srgbClr val="202124"/>
              </a:solidFill>
              <a:effectLst/>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AutoNum type="arabicPeriod"/>
            </a:pPr>
            <a:r>
              <a:rPr lang="en-US" sz="1600" b="1" i="0" dirty="0">
                <a:solidFill>
                  <a:srgbClr val="202124"/>
                </a:solidFill>
                <a:effectLst/>
                <a:highlight>
                  <a:srgbClr val="FFFFFF"/>
                </a:highlight>
                <a:latin typeface="Roboto" panose="02000000000000000000" pitchFamily="2" charset="0"/>
              </a:rPr>
              <a:t>Customer Experience</a:t>
            </a:r>
            <a:r>
              <a:rPr lang="en-US" sz="1600" b="0" i="0" dirty="0">
                <a:solidFill>
                  <a:srgbClr val="202124"/>
                </a:solidFill>
                <a:effectLst/>
                <a:highlight>
                  <a:srgbClr val="FFFFFF"/>
                </a:highlight>
                <a:latin typeface="Roboto" panose="02000000000000000000" pitchFamily="2" charset="0"/>
              </a:rPr>
              <a:t>: Quicker replies and more customer satisfaction are the results of faster transaction and service processing times. By effectively analyzing consumer data and behavior, automation makes personalized services and offers possible, improving the overall customer experience.</a:t>
            </a:r>
            <a:endParaRPr lang="en-US" sz="1600" dirty="0">
              <a:solidFill>
                <a:srgbClr val="202124"/>
              </a:solidFill>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AutoNum type="arabicPeriod"/>
            </a:pPr>
            <a:endParaRPr lang="en-US" sz="1600" b="0" i="0" dirty="0">
              <a:solidFill>
                <a:srgbClr val="202124"/>
              </a:solidFill>
              <a:effectLst/>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AutoNum type="arabicPeriod"/>
            </a:pPr>
            <a:r>
              <a:rPr lang="en-US" sz="1600" b="1" i="0" dirty="0">
                <a:solidFill>
                  <a:srgbClr val="202124"/>
                </a:solidFill>
                <a:effectLst/>
                <a:highlight>
                  <a:srgbClr val="FFFFFF"/>
                </a:highlight>
                <a:latin typeface="Roboto" panose="02000000000000000000" pitchFamily="2" charset="0"/>
              </a:rPr>
              <a:t>Brand Value</a:t>
            </a:r>
            <a:r>
              <a:rPr lang="en-US" sz="1600" b="0" i="0" dirty="0">
                <a:solidFill>
                  <a:srgbClr val="202124"/>
                </a:solidFill>
                <a:effectLst/>
                <a:highlight>
                  <a:srgbClr val="FFFFFF"/>
                </a:highlight>
                <a:latin typeface="Roboto" panose="02000000000000000000" pitchFamily="2" charset="0"/>
              </a:rPr>
              <a:t>: When fraud detection is properly executed, the bank's brand value rises, which in turn raises the client’s trust quotient.</a:t>
            </a:r>
          </a:p>
          <a:p>
            <a:pPr marL="342900" marR="0" lvl="0" indent="-342900" algn="l" rtl="0">
              <a:lnSpc>
                <a:spcPct val="100000"/>
              </a:lnSpc>
              <a:spcBef>
                <a:spcPts val="0"/>
              </a:spcBef>
              <a:spcAft>
                <a:spcPts val="0"/>
              </a:spcAft>
              <a:buClr>
                <a:srgbClr val="000000"/>
              </a:buClr>
              <a:buSzPts val="1400"/>
              <a:buAutoNum type="arabicPeriod"/>
            </a:pPr>
            <a:endParaRPr lang="en-US" sz="1600" dirty="0">
              <a:solidFill>
                <a:srgbClr val="202124"/>
              </a:solidFill>
              <a:highlight>
                <a:srgbClr val="FFFFFF"/>
              </a:highlight>
              <a:latin typeface="Roboto" panose="02000000000000000000" pitchFamily="2" charset="0"/>
            </a:endParaRPr>
          </a:p>
          <a:p>
            <a:pPr marL="342900" marR="0" lvl="0" indent="-342900" algn="l" rtl="0">
              <a:lnSpc>
                <a:spcPct val="100000"/>
              </a:lnSpc>
              <a:spcBef>
                <a:spcPts val="0"/>
              </a:spcBef>
              <a:spcAft>
                <a:spcPts val="0"/>
              </a:spcAft>
              <a:buClr>
                <a:srgbClr val="000000"/>
              </a:buClr>
              <a:buSzPts val="1400"/>
              <a:buAutoNum type="arabicPeriod"/>
            </a:pPr>
            <a:r>
              <a:rPr lang="en-US" sz="1600" b="1" dirty="0">
                <a:solidFill>
                  <a:srgbClr val="202124"/>
                </a:solidFill>
                <a:highlight>
                  <a:srgbClr val="F1F3F4"/>
                </a:highlight>
                <a:latin typeface="Roboto" panose="02000000000000000000" pitchFamily="2" charset="0"/>
              </a:rPr>
              <a:t>C</a:t>
            </a:r>
            <a:r>
              <a:rPr lang="en-US" sz="1600" b="1" i="0" dirty="0">
                <a:solidFill>
                  <a:srgbClr val="202124"/>
                </a:solidFill>
                <a:effectLst/>
                <a:highlight>
                  <a:srgbClr val="F1F3F4"/>
                </a:highlight>
                <a:latin typeface="Roboto" panose="02000000000000000000" pitchFamily="2" charset="0"/>
              </a:rPr>
              <a:t>orrectness and Compliance</a:t>
            </a:r>
            <a:r>
              <a:rPr lang="en-US" sz="1600" b="0" i="0" dirty="0">
                <a:solidFill>
                  <a:srgbClr val="202124"/>
                </a:solidFill>
                <a:effectLst/>
                <a:highlight>
                  <a:srgbClr val="F1F3F4"/>
                </a:highlight>
                <a:latin typeface="Roboto" panose="02000000000000000000" pitchFamily="2" charset="0"/>
              </a:rPr>
              <a:t>: Automated systems greatly minimize the possibility of human error by guaranteeing consistency and correctness in data handling. Automation lowers the danger of fines and penalties by ensuring accurate and timely reporting, which aids in maintaining compliance with regulatory standards.</a:t>
            </a:r>
            <a:endParaRPr lang="en-US" sz="1600" dirty="0">
              <a:solidFill>
                <a:srgbClr val="202124"/>
              </a:solidFill>
              <a:highlight>
                <a:srgbClr val="FFFFFF"/>
              </a:highlight>
              <a:latin typeface="Roboto" panose="02000000000000000000" pitchFamily="2" charset="0"/>
            </a:endParaRPr>
          </a:p>
        </p:txBody>
      </p:sp>
    </p:spTree>
    <p:extLst>
      <p:ext uri="{BB962C8B-B14F-4D97-AF65-F5344CB8AC3E}">
        <p14:creationId xmlns:p14="http://schemas.microsoft.com/office/powerpoint/2010/main" val="597279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1828</Words>
  <Application>Microsoft Office PowerPoint</Application>
  <PresentationFormat>Widescreen</PresentationFormat>
  <Paragraphs>196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Lato</vt:lpstr>
      <vt:lpstr>Roboto</vt:lpstr>
      <vt:lpstr>Segoe UI</vt:lpstr>
      <vt:lpstr>Office Theme</vt:lpstr>
      <vt:lpstr>PowerPoint Presentation</vt:lpstr>
      <vt:lpstr>Problem Statement?</vt:lpstr>
      <vt:lpstr>Pre-Requisite</vt:lpstr>
      <vt:lpstr>Tools or resources</vt:lpstr>
      <vt:lpstr>Any Supporting Functional Documents</vt:lpstr>
      <vt:lpstr>PowerPoint Presentation</vt:lpstr>
      <vt:lpstr>Key Differentiators &amp; Adoption Plan</vt:lpstr>
      <vt:lpstr>GitHub Repository Link &amp; supporting diagrams, screenshots, if any </vt:lpstr>
      <vt:lpstr>Business Potential and Relevance </vt:lpstr>
      <vt:lpstr>Uniqueness of Approach and Solution </vt:lpstr>
      <vt:lpstr>User Experience</vt:lpstr>
      <vt:lpstr>Scalability</vt:lpstr>
      <vt:lpstr>Ease of Deployment and Maintenance</vt:lpstr>
      <vt:lpstr>Security Considerations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Avinash Rohit</dc:creator>
  <cp:lastModifiedBy>RISHAV SACHDEVA</cp:lastModifiedBy>
  <cp:revision>6</cp:revision>
  <dcterms:created xsi:type="dcterms:W3CDTF">2024-06-09T08:34:46Z</dcterms:created>
  <dcterms:modified xsi:type="dcterms:W3CDTF">2024-06-27T10:40:20Z</dcterms:modified>
</cp:coreProperties>
</file>