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9" r:id="rId3"/>
    <p:sldId id="260" r:id="rId4"/>
    <p:sldId id="261" r:id="rId5"/>
    <p:sldId id="264" r:id="rId6"/>
    <p:sldId id="266" r:id="rId7"/>
    <p:sldId id="270" r:id="rId8"/>
    <p:sldId id="267"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9"/>
  </p:normalViewPr>
  <p:slideViewPr>
    <p:cSldViewPr snapToGrid="0">
      <p:cViewPr varScale="1">
        <p:scale>
          <a:sx n="86" d="100"/>
          <a:sy n="86" d="100"/>
        </p:scale>
        <p:origin x="533"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3A374-E257-BA40-8027-2F76366D0775}" type="datetimeFigureOut">
              <a:rPr lang="en-US" smtClean="0"/>
              <a:t>11/13/2024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A341E-1834-1A45-B594-3CD153D3973B}" type="slidenum">
              <a:rPr lang="en-US" smtClean="0"/>
              <a:t>‹#›</a:t>
            </a:fld>
            <a:endParaRPr lang="en-US"/>
          </a:p>
        </p:txBody>
      </p:sp>
    </p:spTree>
    <p:extLst>
      <p:ext uri="{BB962C8B-B14F-4D97-AF65-F5344CB8AC3E}">
        <p14:creationId xmlns:p14="http://schemas.microsoft.com/office/powerpoint/2010/main" val="383050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6BE56-EE12-A068-7411-268FC106A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120719-7949-65F4-8567-807B824705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093F43-CD27-67E6-F270-891B76509BC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7549705-963A-05A0-9B13-88F583F8A0CD}"/>
              </a:ext>
            </a:extLst>
          </p:cNvPr>
          <p:cNvSpPr>
            <a:spLocks noGrp="1"/>
          </p:cNvSpPr>
          <p:nvPr>
            <p:ph type="sldNum" sz="quarter" idx="5"/>
          </p:nvPr>
        </p:nvSpPr>
        <p:spPr/>
        <p:txBody>
          <a:bodyPr/>
          <a:lstStyle/>
          <a:p>
            <a:fld id="{7919DA09-95EA-445C-8C87-C274365D506A}" type="slidenum">
              <a:rPr lang="en-IN" smtClean="0"/>
              <a:t>2</a:t>
            </a:fld>
            <a:endParaRPr lang="en-IN"/>
          </a:p>
        </p:txBody>
      </p:sp>
    </p:spTree>
    <p:extLst>
      <p:ext uri="{BB962C8B-B14F-4D97-AF65-F5344CB8AC3E}">
        <p14:creationId xmlns:p14="http://schemas.microsoft.com/office/powerpoint/2010/main" val="3640149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90C58-30EB-33E3-EF44-3DB9F34A5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BFC2EB-83B8-88ED-F0B3-6821DDF228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F76099-BC16-C0D6-F315-4BC62070E3F9}"/>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2A9CDA9-0E55-9774-8481-CF12B566A576}"/>
              </a:ext>
            </a:extLst>
          </p:cNvPr>
          <p:cNvSpPr>
            <a:spLocks noGrp="1"/>
          </p:cNvSpPr>
          <p:nvPr>
            <p:ph type="sldNum" sz="quarter" idx="5"/>
          </p:nvPr>
        </p:nvSpPr>
        <p:spPr/>
        <p:txBody>
          <a:bodyPr/>
          <a:lstStyle/>
          <a:p>
            <a:fld id="{7919DA09-95EA-445C-8C87-C274365D506A}" type="slidenum">
              <a:rPr lang="en-IN" smtClean="0"/>
              <a:t>3</a:t>
            </a:fld>
            <a:endParaRPr lang="en-IN"/>
          </a:p>
        </p:txBody>
      </p:sp>
    </p:spTree>
    <p:extLst>
      <p:ext uri="{BB962C8B-B14F-4D97-AF65-F5344CB8AC3E}">
        <p14:creationId xmlns:p14="http://schemas.microsoft.com/office/powerpoint/2010/main" val="2767482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BA155-0859-F2CC-A345-55D6207F1A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E583F-BEFD-6DD1-ECB9-E0C1457630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D35B20-B7B1-88E1-6E6D-2D7C97C6DD37}"/>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D24FA1F5-D943-7DBD-EAF6-79A2FF602FDE}"/>
              </a:ext>
            </a:extLst>
          </p:cNvPr>
          <p:cNvSpPr>
            <a:spLocks noGrp="1"/>
          </p:cNvSpPr>
          <p:nvPr>
            <p:ph type="sldNum" sz="quarter" idx="5"/>
          </p:nvPr>
        </p:nvSpPr>
        <p:spPr/>
        <p:txBody>
          <a:bodyPr/>
          <a:lstStyle/>
          <a:p>
            <a:fld id="{7919DA09-95EA-445C-8C87-C274365D506A}" type="slidenum">
              <a:rPr lang="en-IN" smtClean="0"/>
              <a:t>4</a:t>
            </a:fld>
            <a:endParaRPr lang="en-IN"/>
          </a:p>
        </p:txBody>
      </p:sp>
    </p:spTree>
    <p:extLst>
      <p:ext uri="{BB962C8B-B14F-4D97-AF65-F5344CB8AC3E}">
        <p14:creationId xmlns:p14="http://schemas.microsoft.com/office/powerpoint/2010/main" val="4096012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DC66E-0EBF-BA36-EFB2-E592E49533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D3ABEA-D491-628E-3291-E60B43BFCB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2A1F80-F08E-874A-8BD9-E84B30FEDDD0}"/>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75A263E-C21C-701F-7953-FB790DD27688}"/>
              </a:ext>
            </a:extLst>
          </p:cNvPr>
          <p:cNvSpPr>
            <a:spLocks noGrp="1"/>
          </p:cNvSpPr>
          <p:nvPr>
            <p:ph type="sldNum" sz="quarter" idx="5"/>
          </p:nvPr>
        </p:nvSpPr>
        <p:spPr/>
        <p:txBody>
          <a:bodyPr/>
          <a:lstStyle/>
          <a:p>
            <a:fld id="{7919DA09-95EA-445C-8C87-C274365D506A}" type="slidenum">
              <a:rPr lang="en-IN" smtClean="0"/>
              <a:t>5</a:t>
            </a:fld>
            <a:endParaRPr lang="en-IN"/>
          </a:p>
        </p:txBody>
      </p:sp>
    </p:spTree>
    <p:extLst>
      <p:ext uri="{BB962C8B-B14F-4D97-AF65-F5344CB8AC3E}">
        <p14:creationId xmlns:p14="http://schemas.microsoft.com/office/powerpoint/2010/main" val="1400548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D652A-BA82-B828-30CD-4F38C2922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9A1B93-0E48-0FD5-048F-3DC3C2E095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F96148-975E-DEEF-31C9-F814A491072F}"/>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01574BBB-D07F-F4E0-C81B-DC6F152095FA}"/>
              </a:ext>
            </a:extLst>
          </p:cNvPr>
          <p:cNvSpPr>
            <a:spLocks noGrp="1"/>
          </p:cNvSpPr>
          <p:nvPr>
            <p:ph type="sldNum" sz="quarter" idx="5"/>
          </p:nvPr>
        </p:nvSpPr>
        <p:spPr/>
        <p:txBody>
          <a:bodyPr/>
          <a:lstStyle/>
          <a:p>
            <a:fld id="{7919DA09-95EA-445C-8C87-C274365D506A}" type="slidenum">
              <a:rPr lang="en-IN" smtClean="0"/>
              <a:t>6</a:t>
            </a:fld>
            <a:endParaRPr lang="en-IN"/>
          </a:p>
        </p:txBody>
      </p:sp>
    </p:spTree>
    <p:extLst>
      <p:ext uri="{BB962C8B-B14F-4D97-AF65-F5344CB8AC3E}">
        <p14:creationId xmlns:p14="http://schemas.microsoft.com/office/powerpoint/2010/main" val="1741658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48868-8601-A126-DD99-3C45FB5E3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D58855-53C8-AF17-DE6D-D64F2EDC3A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D2B9EB-1B48-B015-C2E0-E364A4BCA50C}"/>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4A11B322-7615-DBB6-8AAB-840902D1A3D9}"/>
              </a:ext>
            </a:extLst>
          </p:cNvPr>
          <p:cNvSpPr>
            <a:spLocks noGrp="1"/>
          </p:cNvSpPr>
          <p:nvPr>
            <p:ph type="sldNum" sz="quarter" idx="5"/>
          </p:nvPr>
        </p:nvSpPr>
        <p:spPr/>
        <p:txBody>
          <a:bodyPr/>
          <a:lstStyle/>
          <a:p>
            <a:fld id="{7919DA09-95EA-445C-8C87-C274365D506A}" type="slidenum">
              <a:rPr lang="en-IN" smtClean="0"/>
              <a:t>7</a:t>
            </a:fld>
            <a:endParaRPr lang="en-IN"/>
          </a:p>
        </p:txBody>
      </p:sp>
    </p:spTree>
    <p:extLst>
      <p:ext uri="{BB962C8B-B14F-4D97-AF65-F5344CB8AC3E}">
        <p14:creationId xmlns:p14="http://schemas.microsoft.com/office/powerpoint/2010/main" val="3600649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F830B-382D-4FD6-434E-0BBDCF5E89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196566-B6F3-EC01-B4A3-3FB85FCCDA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4399BA-F3EB-A22D-A4FF-0C2EFD0CFD1A}"/>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2AD36BCB-BBD4-7CE0-64D2-8A144E8262F9}"/>
              </a:ext>
            </a:extLst>
          </p:cNvPr>
          <p:cNvSpPr>
            <a:spLocks noGrp="1"/>
          </p:cNvSpPr>
          <p:nvPr>
            <p:ph type="sldNum" sz="quarter" idx="5"/>
          </p:nvPr>
        </p:nvSpPr>
        <p:spPr/>
        <p:txBody>
          <a:bodyPr/>
          <a:lstStyle/>
          <a:p>
            <a:fld id="{7919DA09-95EA-445C-8C87-C274365D506A}" type="slidenum">
              <a:rPr lang="en-IN" smtClean="0"/>
              <a:t>8</a:t>
            </a:fld>
            <a:endParaRPr lang="en-IN"/>
          </a:p>
        </p:txBody>
      </p:sp>
    </p:spTree>
    <p:extLst>
      <p:ext uri="{BB962C8B-B14F-4D97-AF65-F5344CB8AC3E}">
        <p14:creationId xmlns:p14="http://schemas.microsoft.com/office/powerpoint/2010/main" val="31549300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67E67-3BFC-BDEF-8A87-69915E0289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C607F-B2C3-67D4-ECF1-8B50363CF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665FB2-1C9D-4050-EC01-3E3199597CB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F26BA3AD-C1FB-EA75-B7B4-E8A6244F1F42}"/>
              </a:ext>
            </a:extLst>
          </p:cNvPr>
          <p:cNvSpPr>
            <a:spLocks noGrp="1"/>
          </p:cNvSpPr>
          <p:nvPr>
            <p:ph type="sldNum" sz="quarter" idx="5"/>
          </p:nvPr>
        </p:nvSpPr>
        <p:spPr/>
        <p:txBody>
          <a:bodyPr/>
          <a:lstStyle/>
          <a:p>
            <a:fld id="{7919DA09-95EA-445C-8C87-C274365D506A}" type="slidenum">
              <a:rPr lang="en-IN" smtClean="0"/>
              <a:t>9</a:t>
            </a:fld>
            <a:endParaRPr lang="en-IN"/>
          </a:p>
        </p:txBody>
      </p:sp>
    </p:spTree>
    <p:extLst>
      <p:ext uri="{BB962C8B-B14F-4D97-AF65-F5344CB8AC3E}">
        <p14:creationId xmlns:p14="http://schemas.microsoft.com/office/powerpoint/2010/main" val="3009000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033B-C1CB-1754-9CFB-86BF8AE30D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77F7485-6AB7-ED91-AD1E-F6AF83215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112DE61-1E8E-21E6-91F5-9ACFEE0A5AF2}"/>
              </a:ext>
            </a:extLst>
          </p:cNvPr>
          <p:cNvSpPr>
            <a:spLocks noGrp="1"/>
          </p:cNvSpPr>
          <p:nvPr>
            <p:ph type="dt" sz="half" idx="10"/>
          </p:nvPr>
        </p:nvSpPr>
        <p:spPr/>
        <p:txBody>
          <a:bodyPr/>
          <a:lstStyle/>
          <a:p>
            <a:fld id="{CCD0576A-07DB-3B46-AC99-97A70AE23956}" type="datetimeFigureOut">
              <a:rPr lang="en-US" smtClean="0"/>
              <a:t>11/13/2024</a:t>
            </a:fld>
            <a:endParaRPr lang="en-US"/>
          </a:p>
        </p:txBody>
      </p:sp>
      <p:sp>
        <p:nvSpPr>
          <p:cNvPr id="5" name="Footer Placeholder 4">
            <a:extLst>
              <a:ext uri="{FF2B5EF4-FFF2-40B4-BE49-F238E27FC236}">
                <a16:creationId xmlns:a16="http://schemas.microsoft.com/office/drawing/2014/main" id="{3BB0C74B-DB87-D74C-25EF-E2DFA9BBC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4EB34-C25C-43DD-1A50-13C7E6692AB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8531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9D28-A6C4-84CC-7AD0-1AF88C70EEC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E933BF9-1D81-F7B1-6917-58E88F5D0D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F466503-6FF8-76D4-851E-BF686B74DF52}"/>
              </a:ext>
            </a:extLst>
          </p:cNvPr>
          <p:cNvSpPr>
            <a:spLocks noGrp="1"/>
          </p:cNvSpPr>
          <p:nvPr>
            <p:ph type="dt" sz="half" idx="10"/>
          </p:nvPr>
        </p:nvSpPr>
        <p:spPr/>
        <p:txBody>
          <a:bodyPr/>
          <a:lstStyle/>
          <a:p>
            <a:fld id="{CCD0576A-07DB-3B46-AC99-97A70AE23956}" type="datetimeFigureOut">
              <a:rPr lang="en-US" smtClean="0"/>
              <a:t>11/13/2024</a:t>
            </a:fld>
            <a:endParaRPr lang="en-US"/>
          </a:p>
        </p:txBody>
      </p:sp>
      <p:sp>
        <p:nvSpPr>
          <p:cNvPr id="5" name="Footer Placeholder 4">
            <a:extLst>
              <a:ext uri="{FF2B5EF4-FFF2-40B4-BE49-F238E27FC236}">
                <a16:creationId xmlns:a16="http://schemas.microsoft.com/office/drawing/2014/main" id="{25A06448-39D6-5009-B041-CA30D4724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0FC16-7BF7-6E7E-42AB-25069EB7AC12}"/>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41138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F52CA7-F9AD-0C1E-852C-42392B02D3C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144B219-750C-7F94-6064-31521601535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217404-C2CA-70FA-A5B4-9AE95C7F9A93}"/>
              </a:ext>
            </a:extLst>
          </p:cNvPr>
          <p:cNvSpPr>
            <a:spLocks noGrp="1"/>
          </p:cNvSpPr>
          <p:nvPr>
            <p:ph type="dt" sz="half" idx="10"/>
          </p:nvPr>
        </p:nvSpPr>
        <p:spPr/>
        <p:txBody>
          <a:bodyPr/>
          <a:lstStyle/>
          <a:p>
            <a:fld id="{CCD0576A-07DB-3B46-AC99-97A70AE23956}" type="datetimeFigureOut">
              <a:rPr lang="en-US" smtClean="0"/>
              <a:t>11/13/2024</a:t>
            </a:fld>
            <a:endParaRPr lang="en-US"/>
          </a:p>
        </p:txBody>
      </p:sp>
      <p:sp>
        <p:nvSpPr>
          <p:cNvPr id="5" name="Footer Placeholder 4">
            <a:extLst>
              <a:ext uri="{FF2B5EF4-FFF2-40B4-BE49-F238E27FC236}">
                <a16:creationId xmlns:a16="http://schemas.microsoft.com/office/drawing/2014/main" id="{2743AD08-86AD-4165-1C92-6B56C79B7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2F7B6-7C91-353F-2D5E-37F732F3E00D}"/>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29641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85E8-D1F0-3201-C513-282DAD84649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A2AC0AD-2C49-613F-7309-CA7169803D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11593B-EACA-5742-BD7F-BBE8EF098D91}"/>
              </a:ext>
            </a:extLst>
          </p:cNvPr>
          <p:cNvSpPr>
            <a:spLocks noGrp="1"/>
          </p:cNvSpPr>
          <p:nvPr>
            <p:ph type="dt" sz="half" idx="10"/>
          </p:nvPr>
        </p:nvSpPr>
        <p:spPr/>
        <p:txBody>
          <a:bodyPr/>
          <a:lstStyle/>
          <a:p>
            <a:fld id="{CCD0576A-07DB-3B46-AC99-97A70AE23956}" type="datetimeFigureOut">
              <a:rPr lang="en-US" smtClean="0"/>
              <a:t>11/13/2024</a:t>
            </a:fld>
            <a:endParaRPr lang="en-US"/>
          </a:p>
        </p:txBody>
      </p:sp>
      <p:sp>
        <p:nvSpPr>
          <p:cNvPr id="5" name="Footer Placeholder 4">
            <a:extLst>
              <a:ext uri="{FF2B5EF4-FFF2-40B4-BE49-F238E27FC236}">
                <a16:creationId xmlns:a16="http://schemas.microsoft.com/office/drawing/2014/main" id="{C6032B52-D214-778D-EBBC-4D434F2DF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6133C-3644-B4AE-38D1-B6502E79464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426208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90C2-0E03-59D3-2EC9-A7CEBD2A0C3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063D4C1-E515-B744-7095-139C57B2CA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8609EE3-1AD3-FA54-93C5-86879BAC8DA5}"/>
              </a:ext>
            </a:extLst>
          </p:cNvPr>
          <p:cNvSpPr>
            <a:spLocks noGrp="1"/>
          </p:cNvSpPr>
          <p:nvPr>
            <p:ph type="dt" sz="half" idx="10"/>
          </p:nvPr>
        </p:nvSpPr>
        <p:spPr/>
        <p:txBody>
          <a:bodyPr/>
          <a:lstStyle/>
          <a:p>
            <a:fld id="{CCD0576A-07DB-3B46-AC99-97A70AE23956}" type="datetimeFigureOut">
              <a:rPr lang="en-US" smtClean="0"/>
              <a:t>11/13/2024</a:t>
            </a:fld>
            <a:endParaRPr lang="en-US"/>
          </a:p>
        </p:txBody>
      </p:sp>
      <p:sp>
        <p:nvSpPr>
          <p:cNvPr id="5" name="Footer Placeholder 4">
            <a:extLst>
              <a:ext uri="{FF2B5EF4-FFF2-40B4-BE49-F238E27FC236}">
                <a16:creationId xmlns:a16="http://schemas.microsoft.com/office/drawing/2014/main" id="{9019E5D3-42E2-501B-4318-0A159470A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B1FAE-A829-24D5-8503-C294C28F83B0}"/>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50145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B38F-72B4-7564-C133-A8CAF7D4EC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0B9F648-9D9E-7763-6BAB-B390C53F90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3456F47-3898-C18D-71A7-B777853035E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C2CE839-A226-7F30-2E42-D8C07E5146FB}"/>
              </a:ext>
            </a:extLst>
          </p:cNvPr>
          <p:cNvSpPr>
            <a:spLocks noGrp="1"/>
          </p:cNvSpPr>
          <p:nvPr>
            <p:ph type="dt" sz="half" idx="10"/>
          </p:nvPr>
        </p:nvSpPr>
        <p:spPr/>
        <p:txBody>
          <a:bodyPr/>
          <a:lstStyle/>
          <a:p>
            <a:fld id="{CCD0576A-07DB-3B46-AC99-97A70AE23956}" type="datetimeFigureOut">
              <a:rPr lang="en-US" smtClean="0"/>
              <a:t>11/13/2024</a:t>
            </a:fld>
            <a:endParaRPr lang="en-US"/>
          </a:p>
        </p:txBody>
      </p:sp>
      <p:sp>
        <p:nvSpPr>
          <p:cNvPr id="6" name="Footer Placeholder 5">
            <a:extLst>
              <a:ext uri="{FF2B5EF4-FFF2-40B4-BE49-F238E27FC236}">
                <a16:creationId xmlns:a16="http://schemas.microsoft.com/office/drawing/2014/main" id="{CDCF7FCD-23EC-B0DD-BE70-3A095C494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94252-86A4-63D0-754B-CBB385D3C73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74006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59CE-6C76-046E-841B-6EA0F787154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7BA51E6-7D4F-39D6-DA6C-601B63902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8D4CA2B-944D-91E6-F3C1-9E8B8804FA7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9667490-A622-5F5B-FFA5-1191FC5F8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9E8B953-35E2-D50D-3C23-96F3EA8A961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D078F9F-EF39-1158-FFBB-B082D766A6DE}"/>
              </a:ext>
            </a:extLst>
          </p:cNvPr>
          <p:cNvSpPr>
            <a:spLocks noGrp="1"/>
          </p:cNvSpPr>
          <p:nvPr>
            <p:ph type="dt" sz="half" idx="10"/>
          </p:nvPr>
        </p:nvSpPr>
        <p:spPr/>
        <p:txBody>
          <a:bodyPr/>
          <a:lstStyle/>
          <a:p>
            <a:fld id="{CCD0576A-07DB-3B46-AC99-97A70AE23956}" type="datetimeFigureOut">
              <a:rPr lang="en-US" smtClean="0"/>
              <a:t>11/13/2024</a:t>
            </a:fld>
            <a:endParaRPr lang="en-US"/>
          </a:p>
        </p:txBody>
      </p:sp>
      <p:sp>
        <p:nvSpPr>
          <p:cNvPr id="8" name="Footer Placeholder 7">
            <a:extLst>
              <a:ext uri="{FF2B5EF4-FFF2-40B4-BE49-F238E27FC236}">
                <a16:creationId xmlns:a16="http://schemas.microsoft.com/office/drawing/2014/main" id="{E17A79C8-D42A-D086-9A2C-59BDC44BBD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C02294-325E-C44F-6A05-FBDBCF942B4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4908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6425-17EE-1CF7-BD80-9B51FD9611B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B714A2E-804D-2430-8785-8198012E9AE4}"/>
              </a:ext>
            </a:extLst>
          </p:cNvPr>
          <p:cNvSpPr>
            <a:spLocks noGrp="1"/>
          </p:cNvSpPr>
          <p:nvPr>
            <p:ph type="dt" sz="half" idx="10"/>
          </p:nvPr>
        </p:nvSpPr>
        <p:spPr/>
        <p:txBody>
          <a:bodyPr/>
          <a:lstStyle/>
          <a:p>
            <a:fld id="{CCD0576A-07DB-3B46-AC99-97A70AE23956}" type="datetimeFigureOut">
              <a:rPr lang="en-US" smtClean="0"/>
              <a:t>11/13/2024</a:t>
            </a:fld>
            <a:endParaRPr lang="en-US"/>
          </a:p>
        </p:txBody>
      </p:sp>
      <p:sp>
        <p:nvSpPr>
          <p:cNvPr id="4" name="Footer Placeholder 3">
            <a:extLst>
              <a:ext uri="{FF2B5EF4-FFF2-40B4-BE49-F238E27FC236}">
                <a16:creationId xmlns:a16="http://schemas.microsoft.com/office/drawing/2014/main" id="{BB6E586F-1A2C-46B0-E88F-42E97FF8F1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40DCC0-E42B-4E16-2659-DE7666BDE83A}"/>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89670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4DC0D8-D29F-7928-5C8E-932C35C7999E}"/>
              </a:ext>
            </a:extLst>
          </p:cNvPr>
          <p:cNvSpPr>
            <a:spLocks noGrp="1"/>
          </p:cNvSpPr>
          <p:nvPr>
            <p:ph type="dt" sz="half" idx="10"/>
          </p:nvPr>
        </p:nvSpPr>
        <p:spPr/>
        <p:txBody>
          <a:bodyPr/>
          <a:lstStyle/>
          <a:p>
            <a:fld id="{CCD0576A-07DB-3B46-AC99-97A70AE23956}" type="datetimeFigureOut">
              <a:rPr lang="en-US" smtClean="0"/>
              <a:t>11/13/2024</a:t>
            </a:fld>
            <a:endParaRPr lang="en-US"/>
          </a:p>
        </p:txBody>
      </p:sp>
      <p:sp>
        <p:nvSpPr>
          <p:cNvPr id="3" name="Footer Placeholder 2">
            <a:extLst>
              <a:ext uri="{FF2B5EF4-FFF2-40B4-BE49-F238E27FC236}">
                <a16:creationId xmlns:a16="http://schemas.microsoft.com/office/drawing/2014/main" id="{A46381DF-626E-EA82-70A9-10E124594E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6DBE00-CBB3-2EA9-A8AD-EED32DAA2585}"/>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68368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6360-D970-1460-9ACE-C05150BFB3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9589798-D111-FBE5-6324-CC95E2CD34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540DC15-10D0-0F6F-3033-BC7F116A9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F4E66B-040C-17B4-ADF5-813D37631EB3}"/>
              </a:ext>
            </a:extLst>
          </p:cNvPr>
          <p:cNvSpPr>
            <a:spLocks noGrp="1"/>
          </p:cNvSpPr>
          <p:nvPr>
            <p:ph type="dt" sz="half" idx="10"/>
          </p:nvPr>
        </p:nvSpPr>
        <p:spPr/>
        <p:txBody>
          <a:bodyPr/>
          <a:lstStyle/>
          <a:p>
            <a:fld id="{CCD0576A-07DB-3B46-AC99-97A70AE23956}" type="datetimeFigureOut">
              <a:rPr lang="en-US" smtClean="0"/>
              <a:t>11/13/2024</a:t>
            </a:fld>
            <a:endParaRPr lang="en-US"/>
          </a:p>
        </p:txBody>
      </p:sp>
      <p:sp>
        <p:nvSpPr>
          <p:cNvPr id="6" name="Footer Placeholder 5">
            <a:extLst>
              <a:ext uri="{FF2B5EF4-FFF2-40B4-BE49-F238E27FC236}">
                <a16:creationId xmlns:a16="http://schemas.microsoft.com/office/drawing/2014/main" id="{261D7DC8-6E0F-8333-626D-418440093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94196-7598-4217-57B3-7873D5820FF6}"/>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14233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5154-D40A-B42C-288E-C719D539AB1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DA1DA1E-1E67-5A29-051C-843826304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F18FC5-2DD3-C9EF-C7BF-36F167EC5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60F03EC-88F4-EC8D-270C-34F4D1181910}"/>
              </a:ext>
            </a:extLst>
          </p:cNvPr>
          <p:cNvSpPr>
            <a:spLocks noGrp="1"/>
          </p:cNvSpPr>
          <p:nvPr>
            <p:ph type="dt" sz="half" idx="10"/>
          </p:nvPr>
        </p:nvSpPr>
        <p:spPr/>
        <p:txBody>
          <a:bodyPr/>
          <a:lstStyle/>
          <a:p>
            <a:fld id="{CCD0576A-07DB-3B46-AC99-97A70AE23956}" type="datetimeFigureOut">
              <a:rPr lang="en-US" smtClean="0"/>
              <a:t>11/13/2024</a:t>
            </a:fld>
            <a:endParaRPr lang="en-US"/>
          </a:p>
        </p:txBody>
      </p:sp>
      <p:sp>
        <p:nvSpPr>
          <p:cNvPr id="6" name="Footer Placeholder 5">
            <a:extLst>
              <a:ext uri="{FF2B5EF4-FFF2-40B4-BE49-F238E27FC236}">
                <a16:creationId xmlns:a16="http://schemas.microsoft.com/office/drawing/2014/main" id="{B33DC8FE-1BCB-047D-5F52-E902AC39B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B3D0D-1060-1C28-1F1A-231E43E411E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76395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132A7A-246A-E18A-4C93-A4BA988EEF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C4919EB-94FF-60FF-BB8D-B66AF177AF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4F8F3A-267F-D219-664F-DEDAAC19E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D0576A-07DB-3B46-AC99-97A70AE23956}" type="datetimeFigureOut">
              <a:rPr lang="en-US" smtClean="0"/>
              <a:t>11/13/2024</a:t>
            </a:fld>
            <a:endParaRPr lang="en-US"/>
          </a:p>
        </p:txBody>
      </p:sp>
      <p:sp>
        <p:nvSpPr>
          <p:cNvPr id="5" name="Footer Placeholder 4">
            <a:extLst>
              <a:ext uri="{FF2B5EF4-FFF2-40B4-BE49-F238E27FC236}">
                <a16:creationId xmlns:a16="http://schemas.microsoft.com/office/drawing/2014/main" id="{16C10F51-7255-50C1-18D0-94D395A5F0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535A5A-9156-5F50-DE6D-645C17C79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5EAFB7-D942-8C40-850B-F7A53EC532FC}" type="slidenum">
              <a:rPr lang="en-US" smtClean="0"/>
              <a:t>‹#›</a:t>
            </a:fld>
            <a:endParaRPr lang="en-US"/>
          </a:p>
        </p:txBody>
      </p:sp>
    </p:spTree>
    <p:extLst>
      <p:ext uri="{BB962C8B-B14F-4D97-AF65-F5344CB8AC3E}">
        <p14:creationId xmlns:p14="http://schemas.microsoft.com/office/powerpoint/2010/main" val="204653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C05F-6C10-AAB8-B9A1-704086EB8325}"/>
              </a:ext>
            </a:extLst>
          </p:cNvPr>
          <p:cNvSpPr>
            <a:spLocks noGrp="1"/>
          </p:cNvSpPr>
          <p:nvPr>
            <p:ph type="ctrTitle"/>
          </p:nvPr>
        </p:nvSpPr>
        <p:spPr>
          <a:xfrm>
            <a:off x="1524000" y="2072639"/>
            <a:ext cx="9144000" cy="1790891"/>
          </a:xfrm>
        </p:spPr>
        <p:txBody>
          <a:bodyPr>
            <a:normAutofit/>
          </a:bodyPr>
          <a:lstStyle/>
          <a:p>
            <a:r>
              <a:rPr lang="en-US" sz="4400" b="1" dirty="0">
                <a:latin typeface="Times New Roman" panose="02020603050405020304" pitchFamily="18" charset="0"/>
                <a:cs typeface="Times New Roman" panose="02020603050405020304" pitchFamily="18" charset="0"/>
              </a:rPr>
              <a:t>Mini Project (KCA353)</a:t>
            </a:r>
            <a:br>
              <a:rPr lang="en-IN" sz="24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Odd Semester</a:t>
            </a:r>
            <a:br>
              <a:rPr lang="en-IN" sz="35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Session 2024-25</a:t>
            </a:r>
            <a:endParaRPr lang="en-US" sz="35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2C24FBC-2E61-AD49-3BD0-DA7AA89F9A81}"/>
              </a:ext>
            </a:extLst>
          </p:cNvPr>
          <p:cNvSpPr>
            <a:spLocks noGrp="1"/>
          </p:cNvSpPr>
          <p:nvPr>
            <p:ph type="subTitle" idx="1"/>
          </p:nvPr>
        </p:nvSpPr>
        <p:spPr>
          <a:xfrm>
            <a:off x="594803" y="4077526"/>
            <a:ext cx="10884023" cy="1467770"/>
          </a:xfrm>
        </p:spPr>
        <p:txBody>
          <a:bodyPr>
            <a:normAutofit fontScale="92500" lnSpcReduction="20000"/>
          </a:bodyPr>
          <a:lstStyle/>
          <a:p>
            <a:r>
              <a:rPr lang="en-US" b="1" dirty="0">
                <a:latin typeface="Times New Roman" panose="02020603050405020304" pitchFamily="18" charset="0"/>
                <a:cs typeface="Times New Roman" panose="02020603050405020304" pitchFamily="18" charset="0"/>
              </a:rPr>
              <a:t>&lt;Stay-Finder&gt;</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&lt;Team Leader : Abhishek Nayak and University Roll Number : 2300290140008&gt;</a:t>
            </a:r>
          </a:p>
          <a:p>
            <a:r>
              <a:rPr lang="en-US" b="1" dirty="0">
                <a:latin typeface="Times New Roman" panose="02020603050405020304" pitchFamily="18" charset="0"/>
                <a:cs typeface="Times New Roman" panose="02020603050405020304" pitchFamily="18" charset="0"/>
              </a:rPr>
              <a:t>&lt;Member Name : Abhishek Gupta and University Roll Number : 2300290140006&gt;</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C7EFE38A-2987-AEC9-33EC-1BC6CB5C10DA}"/>
              </a:ext>
            </a:extLst>
          </p:cNvPr>
          <p:cNvSpPr txBox="1">
            <a:spLocks/>
          </p:cNvSpPr>
          <p:nvPr/>
        </p:nvSpPr>
        <p:spPr>
          <a:xfrm>
            <a:off x="1524000" y="4782598"/>
            <a:ext cx="9144000" cy="7626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id="{43043289-20F1-1B73-C850-CE92562B546B}"/>
              </a:ext>
            </a:extLst>
          </p:cNvPr>
          <p:cNvSpPr txBox="1">
            <a:spLocks/>
          </p:cNvSpPr>
          <p:nvPr/>
        </p:nvSpPr>
        <p:spPr>
          <a:xfrm>
            <a:off x="9156700" y="5634038"/>
            <a:ext cx="3035300" cy="12239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b="1" u="sng" dirty="0">
                <a:latin typeface="Times New Roman" panose="02020603050405020304" pitchFamily="18" charset="0"/>
                <a:cs typeface="Times New Roman" panose="02020603050405020304" pitchFamily="18" charset="0"/>
              </a:rPr>
              <a:t>Project Supervisor:</a:t>
            </a:r>
          </a:p>
          <a:p>
            <a:pPr algn="just"/>
            <a:r>
              <a:rPr lang="en-IN" dirty="0" err="1">
                <a:solidFill>
                  <a:srgbClr val="FF0000"/>
                </a:solidFill>
                <a:latin typeface="Times New Roman" panose="02020603050405020304" pitchFamily="18" charset="0"/>
                <a:cs typeface="Times New Roman" panose="02020603050405020304" pitchFamily="18" charset="0"/>
              </a:rPr>
              <a:t>Dr.</a:t>
            </a:r>
            <a:r>
              <a:rPr lang="en-IN" dirty="0">
                <a:solidFill>
                  <a:srgbClr val="FF0000"/>
                </a:solidFill>
                <a:latin typeface="Times New Roman" panose="02020603050405020304" pitchFamily="18" charset="0"/>
                <a:cs typeface="Times New Roman" panose="02020603050405020304" pitchFamily="18" charset="0"/>
              </a:rPr>
              <a:t> Amit Kr. Gupta</a:t>
            </a:r>
          </a:p>
          <a:p>
            <a:pPr algn="just"/>
            <a:r>
              <a:rPr lang="en-IN" dirty="0">
                <a:solidFill>
                  <a:srgbClr val="FF0000"/>
                </a:solidFill>
                <a:latin typeface="Times New Roman" panose="02020603050405020304" pitchFamily="18" charset="0"/>
                <a:cs typeface="Times New Roman" panose="02020603050405020304" pitchFamily="18" charset="0"/>
              </a:rPr>
              <a:t>Professor</a:t>
            </a:r>
          </a:p>
          <a:p>
            <a:pPr algn="just"/>
            <a:endParaRPr lang="en-IN" b="1"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9A50B94-DBEB-9815-4684-223EC27F9F0D}"/>
              </a:ext>
            </a:extLst>
          </p:cNvPr>
          <p:cNvPicPr>
            <a:picLocks noChangeAspect="1"/>
          </p:cNvPicPr>
          <p:nvPr/>
        </p:nvPicPr>
        <p:blipFill>
          <a:blip r:embed="rId2"/>
          <a:stretch>
            <a:fillRect/>
          </a:stretch>
        </p:blipFill>
        <p:spPr>
          <a:xfrm>
            <a:off x="0" y="2510"/>
            <a:ext cx="12192000" cy="1384490"/>
          </a:xfrm>
          <a:prstGeom prst="rect">
            <a:avLst/>
          </a:prstGeom>
        </p:spPr>
      </p:pic>
    </p:spTree>
    <p:extLst>
      <p:ext uri="{BB962C8B-B14F-4D97-AF65-F5344CB8AC3E}">
        <p14:creationId xmlns:p14="http://schemas.microsoft.com/office/powerpoint/2010/main" val="1493161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6102F-978C-3EAF-61E2-60C25A98C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A5F62-65DD-AD75-A67D-7D11353DC281}"/>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417BD6D-03AD-639D-0D53-24A0683B6D63}"/>
              </a:ext>
            </a:extLst>
          </p:cNvPr>
          <p:cNvSpPr>
            <a:spLocks noGrp="1"/>
          </p:cNvSpPr>
          <p:nvPr>
            <p:ph idx="1"/>
          </p:nvPr>
        </p:nvSpPr>
        <p:spPr/>
        <p:txBody>
          <a:bodyPr>
            <a:normAutofit/>
          </a:bodyPr>
          <a:lstStyle/>
          <a:p>
            <a:pPr lvl="0">
              <a:buFont typeface="Wingdings" pitchFamily="2" charset="2"/>
              <a:buChar char="Ø"/>
              <a:tabLst>
                <a:tab pos="457200" algn="l"/>
              </a:tabLst>
            </a:pPr>
            <a:r>
              <a:rPr lang="en-US" sz="2400" dirty="0"/>
              <a:t>Stay-finder is a platform that allows people to rent out their homes or properties to travelers looking for accommodations.</a:t>
            </a:r>
          </a:p>
          <a:p>
            <a:pPr lvl="0">
              <a:buFont typeface="Wingdings" pitchFamily="2" charset="2"/>
              <a:buChar char="Ø"/>
              <a:tabLst>
                <a:tab pos="457200" algn="l"/>
              </a:tabLst>
            </a:pPr>
            <a:endParaRPr lang="en-US" sz="2400" kern="100" dirty="0">
              <a:effectLst/>
              <a:latin typeface="Arial Black" panose="020B0A040201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US" sz="2400" dirty="0"/>
              <a:t>The core part of Stay-finder is helping people find unique places to stay, like homes, apartments, flats and hotels, which are owned by other people.</a:t>
            </a:r>
          </a:p>
          <a:p>
            <a:pPr lvl="0">
              <a:buFont typeface="Wingdings" pitchFamily="2" charset="2"/>
              <a:buChar char="Ø"/>
              <a:tabLst>
                <a:tab pos="457200" algn="l"/>
              </a:tabLst>
            </a:pPr>
            <a:endParaRPr lang="en-US" sz="2400" kern="100" dirty="0">
              <a:effectLst/>
              <a:latin typeface="Arial Black" panose="020B0A040201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endParaRPr lang="en-IN" sz="3600" kern="100" dirty="0">
              <a:effectLst/>
              <a:latin typeface="Arial Black" panose="020B0A040201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115622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DA0FE-3324-1AC2-EBAA-076DFFF43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C7DF6-5F84-CA0C-90EA-F70F26C4CC4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9F06B79-DAB3-64B1-9AA4-939F96A54F1E}"/>
              </a:ext>
            </a:extLst>
          </p:cNvPr>
          <p:cNvSpPr>
            <a:spLocks noGrp="1"/>
          </p:cNvSpPr>
          <p:nvPr>
            <p:ph idx="1"/>
          </p:nvPr>
        </p:nvSpPr>
        <p:spPr/>
        <p:txBody>
          <a:bodyPr>
            <a:normAutofit fontScale="85000" lnSpcReduction="10000"/>
          </a:bodyPr>
          <a:lstStyle/>
          <a:p>
            <a:r>
              <a:rPr lang="en-US" sz="2400" dirty="0"/>
              <a:t>The literature review highlights the importance of the essential modules which are included. </a:t>
            </a:r>
          </a:p>
          <a:p>
            <a:r>
              <a:rPr lang="en-US" sz="2400" dirty="0"/>
              <a:t>The </a:t>
            </a:r>
            <a:r>
              <a:rPr lang="en-US" sz="2400" b="1" dirty="0"/>
              <a:t>signup and login</a:t>
            </a:r>
            <a:r>
              <a:rPr lang="en-US" sz="2400" dirty="0"/>
              <a:t> module ensures secure user authentication, allowing hosts and guests to access features safely. Research shows that a smooth, secure sign-in process builds user trust, which is crucial for platforms where people interact with strangers.</a:t>
            </a:r>
          </a:p>
          <a:p>
            <a:r>
              <a:rPr lang="en-US" sz="2400" dirty="0"/>
              <a:t>The </a:t>
            </a:r>
            <a:r>
              <a:rPr lang="en-US" sz="2400" b="1" dirty="0"/>
              <a:t>listing module</a:t>
            </a:r>
            <a:r>
              <a:rPr lang="en-US" sz="2400" dirty="0"/>
              <a:t> is fundamental of Stay-finder platform, as it enables hosts to showcase properties and guests to explore options. Studies indicate that clear, detailed listings make it easier for users to compare options and make informed choices.</a:t>
            </a:r>
          </a:p>
          <a:p>
            <a:r>
              <a:rPr lang="en-US" sz="2400" b="1" dirty="0"/>
              <a:t>Review and rating</a:t>
            </a:r>
            <a:r>
              <a:rPr lang="en-US" sz="2400" dirty="0"/>
              <a:t> features are core for user trust, as they allow guests to rate properties and share experiences. This user-generated content influences others’ decisions and encourages hosts to maintain high standards.</a:t>
            </a:r>
          </a:p>
          <a:p>
            <a:r>
              <a:rPr lang="en-US" sz="2400" dirty="0"/>
              <a:t>Finally, </a:t>
            </a:r>
            <a:r>
              <a:rPr lang="en-US" sz="2400" b="1" dirty="0"/>
              <a:t>map integration</a:t>
            </a:r>
            <a:r>
              <a:rPr lang="en-US" sz="2400" dirty="0"/>
              <a:t> is praised for enhancing the user experience by letting guests visually locate properties and explore nearby attractions, making it easier to plan stays.</a:t>
            </a:r>
          </a:p>
          <a:p>
            <a:pPr lvl="0">
              <a:buFont typeface="Wingdings" pitchFamily="2" charset="2"/>
              <a:buChar char="Ø"/>
              <a:tabLst>
                <a:tab pos="457200" algn="l"/>
              </a:tabLst>
            </a:pPr>
            <a:endParaRPr lang="en-IN" sz="3600" kern="100" dirty="0">
              <a:effectLst/>
              <a:latin typeface="Arial Black" panose="020B0A040201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807820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6EBDE-A511-E80F-D5E9-0604A420E3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1401A3-3948-4147-3AEF-34640B41015C}"/>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71D3FF4-855C-A317-936E-1CA113829547}"/>
              </a:ext>
            </a:extLst>
          </p:cNvPr>
          <p:cNvSpPr>
            <a:spLocks noGrp="1"/>
          </p:cNvSpPr>
          <p:nvPr>
            <p:ph idx="1"/>
          </p:nvPr>
        </p:nvSpPr>
        <p:spPr/>
        <p:txBody>
          <a:bodyPr>
            <a:normAutofit fontScale="92500" lnSpcReduction="10000"/>
          </a:bodyPr>
          <a:lstStyle/>
          <a:p>
            <a:r>
              <a:rPr lang="en-US" sz="2400" dirty="0"/>
              <a:t>The objectives of this Stay-finder project focus on providing essential features for a simple, user-friendly accommodation platform. </a:t>
            </a:r>
          </a:p>
          <a:p>
            <a:pPr>
              <a:buFont typeface="+mj-lt"/>
              <a:buAutoNum type="arabicPeriod"/>
            </a:pPr>
            <a:r>
              <a:rPr lang="en-US" sz="2400" b="1" dirty="0"/>
              <a:t>User Authentication</a:t>
            </a:r>
            <a:r>
              <a:rPr lang="en-US" sz="2400" dirty="0"/>
              <a:t>: To create a secure and straightforward signup and login process that enables users to access the platform safely. This ensures that only verified users can interact with listings.</a:t>
            </a:r>
          </a:p>
          <a:p>
            <a:pPr>
              <a:buFont typeface="+mj-lt"/>
              <a:buAutoNum type="arabicPeriod"/>
            </a:pPr>
            <a:r>
              <a:rPr lang="en-US" sz="2400" b="1" dirty="0"/>
              <a:t>Property Listings</a:t>
            </a:r>
            <a:r>
              <a:rPr lang="en-US" sz="2400" dirty="0"/>
              <a:t>: To allow hosts to create and manage property listings, providing essential details for guests. This feature aims to make it easy for users to browse and select properties based on their preferences.</a:t>
            </a:r>
          </a:p>
          <a:p>
            <a:pPr>
              <a:buFont typeface="+mj-lt"/>
              <a:buAutoNum type="arabicPeriod"/>
            </a:pPr>
            <a:r>
              <a:rPr lang="en-US" sz="2400" b="1" dirty="0"/>
              <a:t>Reviews and Ratings</a:t>
            </a:r>
            <a:r>
              <a:rPr lang="en-US" sz="2400" dirty="0"/>
              <a:t>: To implement a reliable review and rating system, allowing guests to give feedback and hosts to maintain high standards. This feature builds trust and helps new users make informed choices.</a:t>
            </a:r>
          </a:p>
          <a:p>
            <a:pPr>
              <a:buFont typeface="+mj-lt"/>
              <a:buAutoNum type="arabicPeriod"/>
            </a:pPr>
            <a:r>
              <a:rPr lang="en-US" sz="2400" b="1" dirty="0"/>
              <a:t>Map Integration</a:t>
            </a:r>
            <a:r>
              <a:rPr lang="en-US" sz="2400" dirty="0"/>
              <a:t>: To provide a visual map feature that displays listings by location, making it easy for users to find properties and explore nearby areas.</a:t>
            </a:r>
          </a:p>
          <a:p>
            <a:pPr>
              <a:buFont typeface="Wingdings" pitchFamily="2" charset="2"/>
              <a:buChar char="Ø"/>
              <a:tabLst>
                <a:tab pos="457200" algn="l"/>
              </a:tabLst>
            </a:pPr>
            <a:endParaRPr lang="en-IN" sz="3600" kern="100" dirty="0">
              <a:effectLst/>
              <a:latin typeface="Arial Black" panose="020B0A040201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4246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5C719-192D-C070-FBB9-9E0D0C58CE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70B73-EB03-9222-F7E5-B44DDD409D90}"/>
              </a:ext>
            </a:extLst>
          </p:cNvPr>
          <p:cNvSpPr>
            <a:spLocks noGrp="1"/>
          </p:cNvSpPr>
          <p:nvPr>
            <p:ph type="title"/>
          </p:nvPr>
        </p:nvSpPr>
        <p:spPr>
          <a:xfrm>
            <a:off x="0" y="-29808"/>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7" name="Rectangle 2">
            <a:extLst>
              <a:ext uri="{FF2B5EF4-FFF2-40B4-BE49-F238E27FC236}">
                <a16:creationId xmlns:a16="http://schemas.microsoft.com/office/drawing/2014/main" id="{02E51DF3-2EA8-78BB-0DE0-CCD6B12C5AAF}"/>
              </a:ext>
            </a:extLst>
          </p:cNvPr>
          <p:cNvSpPr>
            <a:spLocks noGrp="1" noChangeArrowheads="1"/>
          </p:cNvSpPr>
          <p:nvPr>
            <p:ph idx="1"/>
          </p:nvPr>
        </p:nvSpPr>
        <p:spPr bwMode="auto">
          <a:xfrm>
            <a:off x="0" y="1761254"/>
            <a:ext cx="1205153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Frontend</a:t>
            </a:r>
            <a:r>
              <a:rPr kumimoji="0" lang="en-US" altLang="en-US" sz="1800" b="0" i="0" u="none" strike="noStrike" cap="none" normalizeH="0" baseline="0" dirty="0">
                <a:ln>
                  <a:noFill/>
                </a:ln>
                <a:solidFill>
                  <a:schemeClr val="tx1"/>
                </a:solidFill>
                <a:effectLst/>
                <a:latin typeface="Arial" panose="020B0604020202020204" pitchFamily="34" charset="0"/>
              </a:rPr>
              <a:t>: The project’s user interface is built with </a:t>
            </a:r>
            <a:r>
              <a:rPr kumimoji="0" lang="en-US" altLang="en-US" sz="1800" b="1" i="0" u="none" strike="noStrike" cap="none" normalizeH="0" baseline="0" dirty="0">
                <a:ln>
                  <a:noFill/>
                </a:ln>
                <a:solidFill>
                  <a:schemeClr val="tx1"/>
                </a:solidFill>
                <a:effectLst/>
                <a:latin typeface="Arial" panose="020B0604020202020204" pitchFamily="34" charset="0"/>
              </a:rPr>
              <a:t>HTML5</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CSS3</a:t>
            </a:r>
            <a:r>
              <a:rPr kumimoji="0" lang="en-US" altLang="en-US" sz="1800" b="0" i="0" u="none" strike="noStrike" cap="none" normalizeH="0" baseline="0" dirty="0">
                <a:ln>
                  <a:noFill/>
                </a:ln>
                <a:solidFill>
                  <a:schemeClr val="tx1"/>
                </a:solidFill>
                <a:effectLst/>
                <a:latin typeface="Arial" panose="020B0604020202020204" pitchFamily="34" charset="0"/>
              </a:rPr>
              <a:t> for structure and styling, while </a:t>
            </a:r>
            <a:r>
              <a:rPr kumimoji="0" lang="en-US" altLang="en-US" sz="1800" b="1" i="0" u="none" strike="noStrike" cap="none" normalizeH="0" baseline="0" dirty="0">
                <a:ln>
                  <a:noFill/>
                </a:ln>
                <a:solidFill>
                  <a:schemeClr val="tx1"/>
                </a:solidFill>
                <a:effectLst/>
                <a:latin typeface="Arial" panose="020B0604020202020204" pitchFamily="34" charset="0"/>
              </a:rPr>
              <a:t>JavaScript</a:t>
            </a:r>
            <a:r>
              <a:rPr kumimoji="0" lang="en-US" altLang="en-US" sz="1800" b="0" i="0" u="none" strike="noStrike" cap="none" normalizeH="0" baseline="0" dirty="0">
                <a:ln>
                  <a:noFill/>
                </a:ln>
                <a:solidFill>
                  <a:schemeClr val="tx1"/>
                </a:solidFill>
                <a:effectLst/>
                <a:latin typeface="Arial" panose="020B0604020202020204" pitchFamily="34" charset="0"/>
              </a:rPr>
              <a:t> enhances interactivity. </a:t>
            </a:r>
            <a:r>
              <a:rPr kumimoji="0" lang="en-US" altLang="en-US" sz="1800" b="1" i="0" u="none" strike="noStrike" cap="none" normalizeH="0" baseline="0" dirty="0">
                <a:ln>
                  <a:noFill/>
                </a:ln>
                <a:solidFill>
                  <a:schemeClr val="tx1"/>
                </a:solidFill>
                <a:effectLst/>
                <a:latin typeface="Arial" panose="020B0604020202020204" pitchFamily="34" charset="0"/>
              </a:rPr>
              <a:t>Bootstrap</a:t>
            </a:r>
            <a:r>
              <a:rPr kumimoji="0" lang="en-US" altLang="en-US" sz="1800" b="0" i="0" u="none" strike="noStrike" cap="none" normalizeH="0" baseline="0" dirty="0">
                <a:ln>
                  <a:noFill/>
                </a:ln>
                <a:solidFill>
                  <a:schemeClr val="tx1"/>
                </a:solidFill>
                <a:effectLst/>
                <a:latin typeface="Arial" panose="020B0604020202020204" pitchFamily="34" charset="0"/>
              </a:rPr>
              <a:t> provides responsive design, making the application accessible on various devices.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Templating Engine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EJS (Embedded JavaScript)</a:t>
            </a:r>
            <a:r>
              <a:rPr kumimoji="0" lang="en-US" altLang="en-US" sz="1800" b="0" i="0" u="none" strike="noStrike" cap="none" normalizeH="0" baseline="0" dirty="0">
                <a:ln>
                  <a:noFill/>
                </a:ln>
                <a:solidFill>
                  <a:schemeClr val="tx1"/>
                </a:solidFill>
                <a:effectLst/>
                <a:latin typeface="Arial" panose="020B0604020202020204" pitchFamily="34" charset="0"/>
              </a:rPr>
              <a:t> is used to dynamically render HTML on the server side, enabling efficient handling of user data and page updates.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Backend</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Node.js</a:t>
            </a:r>
            <a:r>
              <a:rPr kumimoji="0" lang="en-US" altLang="en-US" sz="1800" b="0" i="0" u="none" strike="noStrike" cap="none" normalizeH="0" baseline="0" dirty="0">
                <a:ln>
                  <a:noFill/>
                </a:ln>
                <a:solidFill>
                  <a:schemeClr val="tx1"/>
                </a:solidFill>
                <a:effectLst/>
                <a:latin typeface="Arial" panose="020B0604020202020204" pitchFamily="34" charset="0"/>
              </a:rPr>
              <a:t> powers the server-side functionality, managing user requests, handling data processing, and supporting APIs for seamless communication between the frontend and backend.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Database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MongoDB</a:t>
            </a:r>
            <a:r>
              <a:rPr kumimoji="0" lang="en-US" altLang="en-US" sz="1800" b="0" i="0" u="none" strike="noStrike" cap="none" normalizeH="0" baseline="0" dirty="0">
                <a:ln>
                  <a:noFill/>
                </a:ln>
                <a:solidFill>
                  <a:schemeClr val="tx1"/>
                </a:solidFill>
                <a:effectLst/>
                <a:latin typeface="Arial" panose="020B0604020202020204" pitchFamily="34" charset="0"/>
              </a:rPr>
              <a:t> stores user data, listings, and reviews. It’s a NoSQL database, ideal for handling large datasets in a flexible, scalable manner.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Development Environment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Visual Studio Code (VS Code)</a:t>
            </a:r>
            <a:r>
              <a:rPr kumimoji="0" lang="en-US" altLang="en-US" sz="1800" b="0" i="0" u="none" strike="noStrike" cap="none" normalizeH="0" baseline="0" dirty="0">
                <a:ln>
                  <a:noFill/>
                </a:ln>
                <a:solidFill>
                  <a:schemeClr val="tx1"/>
                </a:solidFill>
                <a:effectLst/>
                <a:latin typeface="Arial" panose="020B0604020202020204" pitchFamily="34" charset="0"/>
              </a:rPr>
              <a:t> is the code editor used for building, testing, and debugging the application, with support for extensions that improve workflow efficiency.</a:t>
            </a:r>
          </a:p>
        </p:txBody>
      </p:sp>
    </p:spTree>
    <p:extLst>
      <p:ext uri="{BB962C8B-B14F-4D97-AF65-F5344CB8AC3E}">
        <p14:creationId xmlns:p14="http://schemas.microsoft.com/office/powerpoint/2010/main" val="1514727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F15C5-633A-19D9-26D0-5F9DB477D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3B80E5-FC90-50B2-5F63-C651AC028B08}"/>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632FF72-3A95-498C-753E-27CA2AED6BE5}"/>
              </a:ext>
            </a:extLst>
          </p:cNvPr>
          <p:cNvSpPr>
            <a:spLocks noGrp="1"/>
          </p:cNvSpPr>
          <p:nvPr>
            <p:ph idx="1"/>
          </p:nvPr>
        </p:nvSpPr>
        <p:spPr/>
        <p:txBody>
          <a:bodyPr>
            <a:normAutofit/>
          </a:bodyPr>
          <a:lstStyle/>
          <a:p>
            <a:pPr marL="457200" lvl="0" indent="-457200">
              <a:buAutoNum type="arabicPeriod"/>
              <a:tabLst>
                <a:tab pos="457200" algn="l"/>
              </a:tabLst>
            </a:pPr>
            <a:r>
              <a:rPr lang="en-US" sz="2400" kern="100" dirty="0">
                <a:latin typeface="Arial Black" panose="020B0A04020102020204" pitchFamily="34" charset="0"/>
                <a:ea typeface="Aptos" panose="020B0004020202020204" pitchFamily="34" charset="0"/>
                <a:cs typeface="Times New Roman" panose="02020603050405020304" pitchFamily="18" charset="0"/>
              </a:rPr>
              <a:t>Listing Module : </a:t>
            </a:r>
          </a:p>
          <a:p>
            <a:pPr marL="0" lvl="0" indent="0">
              <a:buNone/>
              <a:tabLst>
                <a:tab pos="457200" algn="l"/>
              </a:tabLst>
            </a:pPr>
            <a:r>
              <a:rPr lang="en-US" sz="2400" kern="100" dirty="0">
                <a:latin typeface="Arial Black" panose="020B0A04020102020204" pitchFamily="34" charset="0"/>
                <a:ea typeface="Aptos" panose="020B0004020202020204" pitchFamily="34" charset="0"/>
                <a:cs typeface="Times New Roman" panose="02020603050405020304" pitchFamily="18" charset="0"/>
              </a:rPr>
              <a:t>   &gt; </a:t>
            </a:r>
            <a:r>
              <a:rPr lang="en-US" sz="2400" kern="100" dirty="0">
                <a:latin typeface="Aptos" panose="020B0004020202020204" pitchFamily="34" charset="0"/>
                <a:ea typeface="Aptos" panose="020B0004020202020204" pitchFamily="34" charset="0"/>
                <a:cs typeface="Times New Roman" panose="02020603050405020304" pitchFamily="18" charset="0"/>
              </a:rPr>
              <a:t>In the listing module, the meaning of listing here  is any place which can be </a:t>
            </a:r>
          </a:p>
          <a:p>
            <a:pPr marL="0" lvl="0" indent="0">
              <a:buNone/>
              <a:tabLst>
                <a:tab pos="457200" algn="l"/>
              </a:tabLst>
            </a:pPr>
            <a:r>
              <a:rPr lang="en-US" sz="2400" kern="100" dirty="0">
                <a:latin typeface="Aptos" panose="020B0004020202020204" pitchFamily="34" charset="0"/>
                <a:ea typeface="Aptos" panose="020B0004020202020204" pitchFamily="34" charset="0"/>
                <a:cs typeface="Times New Roman" panose="02020603050405020304" pitchFamily="18" charset="0"/>
              </a:rPr>
              <a:t>          any apartment, flat, villa and hotel.</a:t>
            </a:r>
          </a:p>
          <a:p>
            <a:pPr marL="0" lvl="0" indent="0">
              <a:buNone/>
              <a:tabLst>
                <a:tab pos="457200" algn="l"/>
              </a:tabLst>
            </a:pPr>
            <a:r>
              <a:rPr lang="en-US" sz="2400" kern="100" dirty="0">
                <a:latin typeface="Aptos" panose="020B0004020202020204" pitchFamily="34" charset="0"/>
                <a:ea typeface="Aptos" panose="020B0004020202020204" pitchFamily="34" charset="0"/>
                <a:cs typeface="Times New Roman" panose="02020603050405020304" pitchFamily="18" charset="0"/>
              </a:rPr>
              <a:t>     </a:t>
            </a:r>
            <a:r>
              <a:rPr lang="en-US" sz="2400" kern="100" dirty="0">
                <a:latin typeface="Arial Black" panose="020B0A04020102020204" pitchFamily="34" charset="0"/>
                <a:ea typeface="Aptos" panose="020B0004020202020204" pitchFamily="34" charset="0"/>
                <a:cs typeface="Times New Roman" panose="02020603050405020304" pitchFamily="18" charset="0"/>
              </a:rPr>
              <a:t>&gt; </a:t>
            </a:r>
            <a:r>
              <a:rPr lang="en-US" sz="2400" kern="100" dirty="0">
                <a:latin typeface="Aptos" panose="020B0004020202020204" pitchFamily="34" charset="0"/>
                <a:ea typeface="Aptos" panose="020B0004020202020204" pitchFamily="34" charset="0"/>
                <a:cs typeface="Times New Roman" panose="02020603050405020304" pitchFamily="18" charset="0"/>
              </a:rPr>
              <a:t>And the owner have to give the details about the listing which are , title       </a:t>
            </a:r>
          </a:p>
          <a:p>
            <a:pPr marL="0" lvl="0" indent="0">
              <a:buNone/>
              <a:tabLst>
                <a:tab pos="457200" algn="l"/>
              </a:tabLst>
            </a:pPr>
            <a:r>
              <a:rPr lang="en-US" sz="2400" kern="100" dirty="0">
                <a:latin typeface="Aptos" panose="020B0004020202020204" pitchFamily="34" charset="0"/>
                <a:ea typeface="Aptos" panose="020B0004020202020204" pitchFamily="34" charset="0"/>
                <a:cs typeface="Times New Roman" panose="02020603050405020304" pitchFamily="18" charset="0"/>
              </a:rPr>
              <a:t>          related to the listing , description, image , price, location and country.</a:t>
            </a:r>
          </a:p>
          <a:p>
            <a:pPr marL="0" lvl="0" indent="0">
              <a:buNone/>
              <a:tabLst>
                <a:tab pos="457200" algn="l"/>
              </a:tabLst>
            </a:pPr>
            <a:r>
              <a:rPr lang="en-US" sz="2400" kern="100" dirty="0">
                <a:latin typeface="Aptos" panose="020B0004020202020204" pitchFamily="34" charset="0"/>
                <a:ea typeface="Aptos" panose="020B0004020202020204" pitchFamily="34" charset="0"/>
                <a:cs typeface="Times New Roman" panose="02020603050405020304" pitchFamily="18" charset="0"/>
              </a:rPr>
              <a:t>     </a:t>
            </a:r>
            <a:r>
              <a:rPr lang="en-US" sz="2400" kern="100" dirty="0">
                <a:latin typeface="Arial Black" panose="020B0A04020102020204" pitchFamily="34" charset="0"/>
                <a:ea typeface="Aptos" panose="020B0004020202020204" pitchFamily="34" charset="0"/>
                <a:cs typeface="Times New Roman" panose="02020603050405020304" pitchFamily="18" charset="0"/>
              </a:rPr>
              <a:t>&gt; </a:t>
            </a:r>
            <a:r>
              <a:rPr lang="en-US" sz="2400" kern="100" dirty="0">
                <a:latin typeface="Aptos" panose="020B0004020202020204" pitchFamily="34" charset="0"/>
                <a:ea typeface="Aptos" panose="020B0004020202020204" pitchFamily="34" charset="0"/>
                <a:cs typeface="Times New Roman" panose="02020603050405020304" pitchFamily="18" charset="0"/>
              </a:rPr>
              <a:t>The owner can edit and remove the listing also.</a:t>
            </a:r>
          </a:p>
          <a:p>
            <a:pPr marL="0" lvl="0" indent="0">
              <a:buNone/>
              <a:tabLst>
                <a:tab pos="457200" algn="l"/>
              </a:tabLst>
            </a:pPr>
            <a:r>
              <a:rPr lang="en-US" sz="2400" kern="100" dirty="0">
                <a:latin typeface="Aptos" panose="020B0004020202020204" pitchFamily="34" charset="0"/>
                <a:ea typeface="Aptos" panose="020B0004020202020204" pitchFamily="34" charset="0"/>
                <a:cs typeface="Times New Roman" panose="02020603050405020304" pitchFamily="18" charset="0"/>
              </a:rPr>
              <a:t>       </a:t>
            </a:r>
          </a:p>
        </p:txBody>
      </p:sp>
    </p:spTree>
    <p:extLst>
      <p:ext uri="{BB962C8B-B14F-4D97-AF65-F5344CB8AC3E}">
        <p14:creationId xmlns:p14="http://schemas.microsoft.com/office/powerpoint/2010/main" val="3998786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61D3E-F416-9D02-C47C-70528E575B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526983-FF21-E174-BC9A-3C8452C1B82D}"/>
              </a:ext>
            </a:extLst>
          </p:cNvPr>
          <p:cNvSpPr>
            <a:spLocks noGrp="1"/>
          </p:cNvSpPr>
          <p:nvPr>
            <p:ph type="title"/>
          </p:nvPr>
        </p:nvSpPr>
        <p:spPr>
          <a:xfrm>
            <a:off x="0" y="-29808"/>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67FCA45-76F6-3676-3AF5-AA9B6C38E6CE}"/>
              </a:ext>
            </a:extLst>
          </p:cNvPr>
          <p:cNvSpPr>
            <a:spLocks noGrp="1"/>
          </p:cNvSpPr>
          <p:nvPr>
            <p:ph idx="1"/>
          </p:nvPr>
        </p:nvSpPr>
        <p:spPr/>
        <p:txBody>
          <a:bodyPr>
            <a:normAutofit fontScale="92500" lnSpcReduction="20000"/>
          </a:bodyPr>
          <a:lstStyle/>
          <a:p>
            <a:pPr marL="0" lvl="0" indent="0">
              <a:buNone/>
              <a:tabLst>
                <a:tab pos="457200" algn="l"/>
              </a:tabLst>
            </a:pPr>
            <a:r>
              <a:rPr lang="en-US" sz="2400" kern="100" dirty="0">
                <a:effectLst/>
                <a:latin typeface="Arial Black" panose="020B0A04020102020204" pitchFamily="34" charset="0"/>
                <a:ea typeface="Aptos" panose="020B0004020202020204" pitchFamily="34" charset="0"/>
                <a:cs typeface="Times New Roman" panose="02020603050405020304" pitchFamily="18" charset="0"/>
              </a:rPr>
              <a:t>2. Reviews and Ratings :</a:t>
            </a:r>
          </a:p>
          <a:p>
            <a:pPr marL="0" lvl="0" indent="0">
              <a:buNone/>
              <a:tabLst>
                <a:tab pos="457200" algn="l"/>
              </a:tabLst>
            </a:pPr>
            <a:r>
              <a:rPr lang="en-US" sz="2400" kern="100" dirty="0">
                <a:effectLst/>
                <a:latin typeface="Arial Black" panose="020B0A04020102020204" pitchFamily="34" charset="0"/>
                <a:ea typeface="Aptos" panose="020B0004020202020204" pitchFamily="34" charset="0"/>
                <a:cs typeface="Times New Roman" panose="02020603050405020304" pitchFamily="18" charset="0"/>
              </a:rPr>
              <a:t>    </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In this module g</a:t>
            </a:r>
            <a:r>
              <a:rPr lang="en-US" sz="2400" kern="100" dirty="0">
                <a:latin typeface="Aptos" panose="020B0004020202020204" pitchFamily="34" charset="0"/>
                <a:ea typeface="Aptos" panose="020B0004020202020204" pitchFamily="34" charset="0"/>
                <a:cs typeface="Times New Roman" panose="02020603050405020304" pitchFamily="18" charset="0"/>
              </a:rPr>
              <a:t>uests can leave the reviews and ratings for places the stay </a:t>
            </a:r>
          </a:p>
          <a:p>
            <a:pPr marL="0" lvl="0" indent="0">
              <a:buNone/>
              <a:tabLst>
                <a:tab pos="457200" algn="l"/>
              </a:tabLs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      at and experiences they enjoyed, helping you to get honest feedback from </a:t>
            </a:r>
          </a:p>
          <a:p>
            <a:pPr marL="0" lvl="0" indent="0">
              <a:buNone/>
              <a:tabLst>
                <a:tab pos="457200" algn="l"/>
              </a:tabLst>
            </a:pPr>
            <a:r>
              <a:rPr lang="en-US" sz="2400" kern="100" dirty="0">
                <a:latin typeface="Aptos" panose="020B0004020202020204" pitchFamily="34" charset="0"/>
                <a:ea typeface="Aptos" panose="020B0004020202020204" pitchFamily="34" charset="0"/>
                <a:cs typeface="Times New Roman" panose="02020603050405020304" pitchFamily="18" charset="0"/>
              </a:rPr>
              <a:t>      other </a:t>
            </a:r>
            <a:r>
              <a:rPr lang="en-US" sz="2400" kern="100" dirty="0" err="1">
                <a:latin typeface="Aptos" panose="020B0004020202020204" pitchFamily="34" charset="0"/>
                <a:ea typeface="Aptos" panose="020B0004020202020204" pitchFamily="34" charset="0"/>
                <a:cs typeface="Times New Roman" panose="02020603050405020304" pitchFamily="18" charset="0"/>
              </a:rPr>
              <a:t>travellers</a:t>
            </a:r>
            <a:r>
              <a:rPr lang="en-US" sz="2400" kern="100" dirty="0">
                <a:latin typeface="Aptos" panose="020B0004020202020204" pitchFamily="34" charset="0"/>
                <a:ea typeface="Aptos" panose="020B0004020202020204" pitchFamily="34" charset="0"/>
                <a:cs typeface="Times New Roman" panose="02020603050405020304" pitchFamily="18" charset="0"/>
              </a:rPr>
              <a:t>.</a:t>
            </a:r>
          </a:p>
          <a:p>
            <a:pPr marL="0" lvl="0" indent="0">
              <a:buNone/>
              <a:tabLst>
                <a:tab pos="457200" algn="l"/>
              </a:tabLst>
            </a:pP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buNone/>
              <a:tabLst>
                <a:tab pos="457200" algn="l"/>
              </a:tabLst>
            </a:pPr>
            <a:r>
              <a:rPr lang="en-US" sz="2400" kern="100" dirty="0">
                <a:latin typeface="Arial Black" panose="020B0A04020102020204" pitchFamily="34" charset="0"/>
                <a:ea typeface="Aptos" panose="020B0004020202020204" pitchFamily="34" charset="0"/>
                <a:cs typeface="Times New Roman" panose="02020603050405020304" pitchFamily="18" charset="0"/>
              </a:rPr>
              <a:t>3. Signup and Login :</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 </a:t>
            </a:r>
          </a:p>
          <a:p>
            <a:pPr marL="0" lvl="0" indent="0">
              <a:buNone/>
              <a:tabLst>
                <a:tab pos="457200" algn="l"/>
              </a:tabLst>
            </a:pPr>
            <a:r>
              <a:rPr lang="en-US" sz="2400" kern="100" dirty="0">
                <a:latin typeface="Aptos" panose="020B0004020202020204" pitchFamily="34" charset="0"/>
                <a:ea typeface="Aptos" panose="020B0004020202020204" pitchFamily="34" charset="0"/>
                <a:cs typeface="Times New Roman" panose="02020603050405020304" pitchFamily="18" charset="0"/>
              </a:rPr>
              <a:t>     For signup the user have to provide the some details which are username,</a:t>
            </a:r>
          </a:p>
          <a:p>
            <a:pPr marL="0" lvl="0" indent="0">
              <a:buNone/>
              <a:tabLst>
                <a:tab pos="457200" algn="l"/>
              </a:tabLs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     password and email.</a:t>
            </a:r>
          </a:p>
          <a:p>
            <a:pPr marL="0" lvl="0" indent="0">
              <a:buNone/>
              <a:tabLst>
                <a:tab pos="457200" algn="l"/>
              </a:tabLs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     </a:t>
            </a:r>
            <a:r>
              <a:rPr lang="en-US" sz="2400" kern="100" dirty="0">
                <a:latin typeface="Aptos" panose="020B0004020202020204" pitchFamily="34" charset="0"/>
                <a:ea typeface="Aptos" panose="020B0004020202020204" pitchFamily="34" charset="0"/>
                <a:cs typeface="Times New Roman" panose="02020603050405020304" pitchFamily="18" charset="0"/>
              </a:rPr>
              <a:t>For providing the security to the users details we are using the NodeJS Passport  </a:t>
            </a:r>
          </a:p>
          <a:p>
            <a:pPr marL="0" lvl="0" indent="0">
              <a:buNone/>
              <a:tabLst>
                <a:tab pos="457200" algn="l"/>
              </a:tabLst>
            </a:pPr>
            <a:r>
              <a:rPr lang="en-US" sz="2400" kern="100" dirty="0">
                <a:latin typeface="Aptos" panose="020B0004020202020204" pitchFamily="34" charset="0"/>
                <a:ea typeface="Aptos" panose="020B0004020202020204" pitchFamily="34" charset="0"/>
                <a:cs typeface="Times New Roman" panose="02020603050405020304" pitchFamily="18" charset="0"/>
              </a:rPr>
              <a:t>     library.</a:t>
            </a:r>
          </a:p>
          <a:p>
            <a:pPr marL="0" lvl="0" indent="0">
              <a:buNone/>
              <a:tabLst>
                <a:tab pos="457200" algn="l"/>
              </a:tabLs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     </a:t>
            </a:r>
          </a:p>
          <a:p>
            <a:pPr marL="0" lvl="0" indent="0">
              <a:buNone/>
              <a:tabLst>
                <a:tab pos="457200" algn="l"/>
              </a:tabLst>
            </a:pPr>
            <a:r>
              <a:rPr lang="en-US" sz="2400" kern="100" dirty="0">
                <a:effectLst/>
                <a:latin typeface="Arial Black" panose="020B0A04020102020204" pitchFamily="34" charset="0"/>
                <a:ea typeface="Aptos" panose="020B0004020202020204" pitchFamily="34" charset="0"/>
                <a:cs typeface="Times New Roman" panose="02020603050405020304" pitchFamily="18" charset="0"/>
              </a:rPr>
              <a:t>    </a:t>
            </a:r>
            <a:endParaRPr lang="en-IN" sz="2400" kern="100" dirty="0">
              <a:effectLst/>
              <a:latin typeface="Arial Black" panose="020B0A040201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091055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D34DB-25C5-ADD3-CDFA-B1B0852BA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31CC37-D043-130F-E4E6-184C71A56FB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6E66D21-CE27-0EFE-D5A0-B55867E60DCD}"/>
              </a:ext>
            </a:extLst>
          </p:cNvPr>
          <p:cNvSpPr>
            <a:spLocks noGrp="1"/>
          </p:cNvSpPr>
          <p:nvPr>
            <p:ph idx="1"/>
          </p:nvPr>
        </p:nvSpPr>
        <p:spPr/>
        <p:txBody>
          <a:bodyPr>
            <a:normAutofit/>
          </a:bodyPr>
          <a:lstStyle/>
          <a:p>
            <a:pPr marL="0" lvl="0" indent="0">
              <a:buNone/>
              <a:tabLst>
                <a:tab pos="457200" algn="l"/>
              </a:tabLst>
            </a:pPr>
            <a:r>
              <a:rPr lang="en-US" sz="2400" kern="100" dirty="0">
                <a:effectLst/>
                <a:latin typeface="Arial Black" panose="020B0A04020102020204" pitchFamily="34" charset="0"/>
                <a:ea typeface="Aptos" panose="020B0004020202020204" pitchFamily="34" charset="0"/>
                <a:cs typeface="Times New Roman" panose="02020603050405020304" pitchFamily="18" charset="0"/>
              </a:rPr>
              <a:t>4. Map : </a:t>
            </a:r>
          </a:p>
          <a:p>
            <a:pPr marL="0" lvl="0" indent="0">
              <a:buNone/>
              <a:tabLst>
                <a:tab pos="457200" algn="l"/>
              </a:tabLst>
            </a:pPr>
            <a:r>
              <a:rPr lang="en-US" sz="2400" kern="100" dirty="0">
                <a:latin typeface="Arial Black" panose="020B0A04020102020204" pitchFamily="34" charset="0"/>
                <a:ea typeface="Aptos" panose="020B0004020202020204" pitchFamily="34" charset="0"/>
                <a:cs typeface="Times New Roman" panose="02020603050405020304" pitchFamily="18" charset="0"/>
              </a:rPr>
              <a:t>    </a:t>
            </a:r>
            <a:r>
              <a:rPr lang="en-US" sz="2400" kern="100" dirty="0">
                <a:latin typeface="Aptos" panose="020B0004020202020204" pitchFamily="34" charset="0"/>
                <a:ea typeface="Aptos" panose="020B0004020202020204" pitchFamily="34" charset="0"/>
                <a:cs typeface="Times New Roman" panose="02020603050405020304" pitchFamily="18" charset="0"/>
              </a:rPr>
              <a:t>Stay-Finder map view shows where places are and lets you explore nearby </a:t>
            </a:r>
          </a:p>
          <a:p>
            <a:pPr marL="0" lvl="0" indent="0">
              <a:buNone/>
              <a:tabLst>
                <a:tab pos="457200" algn="l"/>
              </a:tabLs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       places, making it easy to pick a place close to what you want.</a:t>
            </a:r>
            <a:endParaRPr lang="en-IN" sz="2400" kern="100" dirty="0">
              <a:effectLst/>
              <a:latin typeface="Arial Black" panose="020B0A040201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917661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35E0D-1D75-E91F-E75B-C4DDF801DE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98D0A-C035-F4F3-2047-44489595050A}"/>
              </a:ext>
            </a:extLst>
          </p:cNvPr>
          <p:cNvSpPr>
            <a:spLocks noGrp="1"/>
          </p:cNvSpPr>
          <p:nvPr>
            <p:ph type="title"/>
          </p:nvPr>
        </p:nvSpPr>
        <p:spPr>
          <a:xfrm>
            <a:off x="0" y="-29808"/>
            <a:ext cx="12192000" cy="1246759"/>
          </a:xfrm>
          <a:solidFill>
            <a:schemeClr val="accent2">
              <a:lumMod val="40000"/>
              <a:lumOff val="60000"/>
            </a:schemeClr>
          </a:solidFill>
        </p:spPr>
        <p:txBody>
          <a:bodyPr>
            <a:normAutofit/>
          </a:bodyPr>
          <a:lstStyle/>
          <a:p>
            <a:pPr algn="ctr"/>
            <a:r>
              <a:rPr lang="en-US" b="1" dirty="0">
                <a:latin typeface="Times New Roman" panose="02020603050405020304" pitchFamily="18" charset="0"/>
                <a:ea typeface="Tahoma" panose="020B0604030504040204" pitchFamily="34" charset="0"/>
                <a:cs typeface="Times New Roman" panose="02020603050405020304" pitchFamily="18" charset="0"/>
              </a:rPr>
              <a:t>End of the ppt…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04266AB-4FDC-DC5D-1539-EDBFF62C9C14}"/>
              </a:ext>
            </a:extLst>
          </p:cNvPr>
          <p:cNvSpPr>
            <a:spLocks noGrp="1"/>
          </p:cNvSpPr>
          <p:nvPr>
            <p:ph idx="1"/>
          </p:nvPr>
        </p:nvSpPr>
        <p:spPr/>
        <p:txBody>
          <a:bodyPr>
            <a:normAutofit/>
          </a:bodyPr>
          <a:lstStyle/>
          <a:p>
            <a:pPr lvl="0">
              <a:buFont typeface="Wingdings" pitchFamily="2" charset="2"/>
              <a:buChar char="Ø"/>
              <a:tabLst>
                <a:tab pos="457200" algn="l"/>
              </a:tabLs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endParaRPr lang="en-IN" sz="1800" kern="100" dirty="0">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endParaRPr lang="en-IN" sz="1800" kern="100" dirty="0">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buNone/>
              <a:tabLst>
                <a:tab pos="457200" algn="l"/>
              </a:tabLst>
            </a:pPr>
            <a:r>
              <a:rPr lang="en-IN" sz="4400" kern="100" dirty="0">
                <a:effectLst/>
                <a:latin typeface="Algerian" panose="04020705040A02060702" pitchFamily="82" charset="0"/>
                <a:ea typeface="Aptos" panose="020B0004020202020204" pitchFamily="34" charset="0"/>
                <a:cs typeface="Times New Roman" panose="02020603050405020304" pitchFamily="18" charset="0"/>
              </a:rPr>
              <a:t>                        Thank you</a:t>
            </a:r>
          </a:p>
        </p:txBody>
      </p:sp>
    </p:spTree>
    <p:extLst>
      <p:ext uri="{BB962C8B-B14F-4D97-AF65-F5344CB8AC3E}">
        <p14:creationId xmlns:p14="http://schemas.microsoft.com/office/powerpoint/2010/main" val="3709787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213</TotalTime>
  <Words>886</Words>
  <Application>Microsoft Office PowerPoint</Application>
  <PresentationFormat>Widescreen</PresentationFormat>
  <Paragraphs>82</Paragraphs>
  <Slides>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Algerian</vt:lpstr>
      <vt:lpstr>Aptos</vt:lpstr>
      <vt:lpstr>Aptos Display</vt:lpstr>
      <vt:lpstr>Arial</vt:lpstr>
      <vt:lpstr>Arial Black</vt:lpstr>
      <vt:lpstr>Times New Roman</vt:lpstr>
      <vt:lpstr>Wingdings</vt:lpstr>
      <vt:lpstr>Office Theme</vt:lpstr>
      <vt:lpstr>Mini Project (KCA353) Odd Semester Session 2024-25</vt:lpstr>
      <vt:lpstr>Introduction</vt:lpstr>
      <vt:lpstr>Literature Review</vt:lpstr>
      <vt:lpstr>Objective of the Project</vt:lpstr>
      <vt:lpstr>Technology</vt:lpstr>
      <vt:lpstr>Modules</vt:lpstr>
      <vt:lpstr>Modules</vt:lpstr>
      <vt:lpstr>Modules</vt:lpstr>
      <vt:lpstr>End of the ppt…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(KCA353) Odd Semester Session 2024-25</dc:title>
  <dc:creator>Apoorv Jain</dc:creator>
  <cp:lastModifiedBy>Abhishek Nayak</cp:lastModifiedBy>
  <cp:revision>9</cp:revision>
  <dcterms:created xsi:type="dcterms:W3CDTF">2024-09-12T08:34:15Z</dcterms:created>
  <dcterms:modified xsi:type="dcterms:W3CDTF">2024-11-13T01:55:55Z</dcterms:modified>
</cp:coreProperties>
</file>