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3" r:id="rId6"/>
    <p:sldId id="261" r:id="rId7"/>
    <p:sldId id="262" r:id="rId8"/>
    <p:sldId id="264" r:id="rId9"/>
    <p:sldId id="271" r:id="rId10"/>
    <p:sldId id="266" r:id="rId11"/>
    <p:sldId id="270"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9"/>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043CD-C78C-A836-BAE5-6C63491F4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3245B-5A25-3FA8-6245-CDD74519A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FF21E8-7250-8837-1521-9C768D9A402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91622D0D-67EF-15E3-E8B8-F32BEE72C688}"/>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423493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174165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12/27/2024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12/27/2024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w3.org/TR/websockets/" TargetMode="External"/><Relationship Id="rId3" Type="http://schemas.openxmlformats.org/officeDocument/2006/relationships/hyperlink" Target="https://www.mongodb.com/docs" TargetMode="External"/><Relationship Id="rId7" Type="http://schemas.openxmlformats.org/officeDocument/2006/relationships/hyperlink" Target="https://stripe.com/doc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xpressjs.com/" TargetMode="External"/><Relationship Id="rId5" Type="http://schemas.openxmlformats.org/officeDocument/2006/relationships/hyperlink" Target="https://nodejs.org/en/docs" TargetMode="External"/><Relationship Id="rId4" Type="http://schemas.openxmlformats.org/officeDocument/2006/relationships/hyperlink" Target="https://react.dev/" TargetMode="External"/><Relationship Id="rId9" Type="http://schemas.openxmlformats.org/officeDocument/2006/relationships/hyperlink" Target="https://web.de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&lt;Cinema Plus&gt;</a:t>
            </a:r>
          </a:p>
          <a:p>
            <a:r>
              <a:rPr lang="en-US" b="1" dirty="0">
                <a:latin typeface="Times New Roman" panose="02020603050405020304" pitchFamily="18" charset="0"/>
                <a:cs typeface="Times New Roman" panose="02020603050405020304" pitchFamily="18" charset="0"/>
              </a:rPr>
              <a:t>&lt;Anurag </a:t>
            </a:r>
            <a:r>
              <a:rPr lang="en-US" b="1" dirty="0" err="1">
                <a:latin typeface="Times New Roman" panose="02020603050405020304" pitchFamily="18" charset="0"/>
                <a:cs typeface="Times New Roman" panose="02020603050405020304" pitchFamily="18" charset="0"/>
              </a:rPr>
              <a:t>Chaodhary</a:t>
            </a:r>
            <a:r>
              <a:rPr lang="en-US" b="1" dirty="0">
                <a:latin typeface="Times New Roman" panose="02020603050405020304" pitchFamily="18" charset="0"/>
                <a:cs typeface="Times New Roman" panose="02020603050405020304" pitchFamily="18" charset="0"/>
              </a:rPr>
              <a:t> 2300290140031&gt;</a:t>
            </a:r>
          </a:p>
          <a:p>
            <a:r>
              <a:rPr lang="en-US" b="1" dirty="0">
                <a:latin typeface="Times New Roman" panose="02020603050405020304" pitchFamily="18" charset="0"/>
                <a:cs typeface="Times New Roman" panose="02020603050405020304" pitchFamily="18" charset="0"/>
              </a:rPr>
              <a:t>&lt;Ankita </a:t>
            </a:r>
            <a:r>
              <a:rPr lang="en-US" b="1" dirty="0" err="1">
                <a:latin typeface="Times New Roman" panose="02020603050405020304" pitchFamily="18" charset="0"/>
                <a:cs typeface="Times New Roman" panose="02020603050405020304" pitchFamily="18" charset="0"/>
              </a:rPr>
              <a:t>Dhek</a:t>
            </a:r>
            <a:r>
              <a:rPr lang="en-US" b="1" dirty="0">
                <a:latin typeface="Times New Roman" panose="02020603050405020304" pitchFamily="18" charset="0"/>
                <a:cs typeface="Times New Roman" panose="02020603050405020304" pitchFamily="18" charset="0"/>
              </a:rPr>
              <a:t> 2300290140026&gt;</a:t>
            </a:r>
          </a:p>
          <a:p>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Akshit</a:t>
            </a:r>
            <a:r>
              <a:rPr lang="en-US" b="1" dirty="0">
                <a:latin typeface="Times New Roman" panose="02020603050405020304" pitchFamily="18" charset="0"/>
                <a:cs typeface="Times New Roman" panose="02020603050405020304" pitchFamily="18" charset="0"/>
              </a:rPr>
              <a:t> Chaudhary 2300290140019&gt;</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Amit Kumar Gupta</a:t>
            </a:r>
          </a:p>
          <a:p>
            <a:pPr algn="just"/>
            <a:r>
              <a:rPr lang="en-IN" dirty="0">
                <a:solidFill>
                  <a:srgbClr val="FF0000"/>
                </a:solidFill>
                <a:latin typeface="Times New Roman" panose="02020603050405020304" pitchFamily="18" charset="0"/>
                <a:cs typeface="Times New Roman" panose="02020603050405020304" pitchFamily="18" charset="0"/>
              </a:rPr>
              <a:t>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B8ECAB81-FB9C-779A-15F5-C47CD9EEC7EB}"/>
              </a:ext>
            </a:extLst>
          </p:cNvPr>
          <p:cNvSpPr>
            <a:spLocks noGrp="1" noChangeArrowheads="1"/>
          </p:cNvSpPr>
          <p:nvPr>
            <p:ph idx="1"/>
          </p:nvPr>
        </p:nvSpPr>
        <p:spPr bwMode="auto">
          <a:xfrm>
            <a:off x="359230" y="1508305"/>
            <a:ext cx="1125582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and Login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create and authenticate accounts via email, phone number, or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authentication via JWT tokens to protect user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Screen/Navigation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users with easy access to movie categories and personalized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navigation for browsing and finding available movies.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explore movies, view showtimes, ticket availability, and event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fetched from third-party APIs to ensure accurate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Seat Selection and Booking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seating chart for users to choose available seats.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to apply discounts or special offers and finalize ticket booking.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B37A9B82-79D2-7072-2783-66FB7AB1CF06}"/>
              </a:ext>
            </a:extLst>
          </p:cNvPr>
          <p:cNvSpPr>
            <a:spLocks noGrp="1" noChangeArrowheads="1"/>
          </p:cNvSpPr>
          <p:nvPr>
            <p:ph idx="1"/>
          </p:nvPr>
        </p:nvSpPr>
        <p:spPr bwMode="auto">
          <a:xfrm>
            <a:off x="283030" y="1508304"/>
            <a:ext cx="1096699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Booking Confirmation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successful booking, users receive a digital ticket with QR code and booking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Confirmation sent via email or SMS to ensure users are notified.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Bookings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view, modify, or cancel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Booking history for users to track past tickets and make future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and Alerts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 notifications to inform users about upcoming bookings, last-minute changes, and promotions.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Alerts for new movie releases and special offers.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Social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share their bookings with friends and family on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Increases user engagement and encourages others to join for movie outings.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05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185057" y="1447800"/>
            <a:ext cx="11168743" cy="5684520"/>
          </a:xfrm>
        </p:spPr>
        <p:txBody>
          <a:bodyPr>
            <a:normAutofit fontScale="55000" lnSpcReduction="20000"/>
          </a:bodyPr>
          <a:lstStyle/>
          <a:p>
            <a:r>
              <a:rPr lang="en-IN" sz="3200" b="1" dirty="0">
                <a:effectLst/>
                <a:latin typeface="Times New Roman" panose="02020603050405020304" pitchFamily="18" charset="0"/>
                <a:ea typeface="Times New Roman" panose="02020603050405020304" pitchFamily="18" charset="0"/>
              </a:rPr>
              <a:t>1. User Registration/Login:</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New users can create an account using basic details such as email, phone number, and password. Returning users can log in via credentials or social media. Authentication is securely handled using JWT tokens.</a:t>
            </a:r>
          </a:p>
          <a:p>
            <a:r>
              <a:rPr lang="en-IN" sz="3200" b="1" dirty="0">
                <a:effectLst/>
                <a:latin typeface="Times New Roman" panose="02020603050405020304" pitchFamily="18" charset="0"/>
                <a:ea typeface="Times New Roman" panose="02020603050405020304" pitchFamily="18" charset="0"/>
              </a:rPr>
              <a:t>2. Home Screen/Navigation:</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After logging in, users are directed to the home screen to browse movie categories and receive personalized recommendations based on preferences and history. A search function allows users to find specific movies.</a:t>
            </a:r>
          </a:p>
          <a:p>
            <a:r>
              <a:rPr lang="en-IN" sz="3200" b="1" dirty="0">
                <a:effectLst/>
                <a:latin typeface="Times New Roman" panose="02020603050405020304" pitchFamily="18" charset="0"/>
                <a:ea typeface="Times New Roman" panose="02020603050405020304" pitchFamily="18" charset="0"/>
              </a:rPr>
              <a:t>3. Event Selection:</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Users can explore various movie categories and view detailed event information, including showtimes, prices, and seat availability. Data is fetched in real-time from third-party APIs for accurate availability.</a:t>
            </a:r>
          </a:p>
          <a:p>
            <a:r>
              <a:rPr lang="en-IN" sz="3200" b="1" dirty="0">
                <a:effectLst/>
                <a:latin typeface="Times New Roman" panose="02020603050405020304" pitchFamily="18" charset="0"/>
                <a:ea typeface="Times New Roman" panose="02020603050405020304" pitchFamily="18" charset="0"/>
              </a:rPr>
              <a:t>4. Seat Selection and Booking:</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The app displays an interactive seating chart for users to select their desired seats. Users can review booking details, apply discounts, and proceed to booking confirmation.</a:t>
            </a:r>
          </a:p>
          <a:p>
            <a:r>
              <a:rPr lang="en-IN" sz="3200" b="1" dirty="0">
                <a:effectLst/>
                <a:latin typeface="Times New Roman" panose="02020603050405020304" pitchFamily="18" charset="0"/>
                <a:ea typeface="Times New Roman" panose="02020603050405020304" pitchFamily="18" charset="0"/>
              </a:rPr>
              <a:t>5. Booking Confirmation:</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After successful booking, users receive a digital ticket with a QR code and booking ID. Confirmation is sent via email or SMS.</a:t>
            </a:r>
          </a:p>
          <a:p>
            <a:r>
              <a:rPr lang="en-IN" sz="3200" b="1" dirty="0">
                <a:effectLst/>
                <a:latin typeface="Times New Roman" panose="02020603050405020304" pitchFamily="18" charset="0"/>
                <a:ea typeface="Times New Roman" panose="02020603050405020304" pitchFamily="18" charset="0"/>
              </a:rPr>
              <a:t>6. Manage Bookings:</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Users can view, modify, or cancel bookings, and process refunds as per event policies.</a:t>
            </a:r>
          </a:p>
          <a:p>
            <a:r>
              <a:rPr lang="en-IN" sz="3200" b="1" dirty="0">
                <a:effectLst/>
                <a:latin typeface="Times New Roman" panose="02020603050405020304" pitchFamily="18" charset="0"/>
                <a:ea typeface="Times New Roman" panose="02020603050405020304" pitchFamily="18" charset="0"/>
              </a:rPr>
              <a:t>Backend Flow:</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The backend is powered by </a:t>
            </a:r>
            <a:r>
              <a:rPr lang="en-IN" sz="3200" b="1" dirty="0">
                <a:effectLst/>
                <a:latin typeface="Times New Roman" panose="02020603050405020304" pitchFamily="18" charset="0"/>
                <a:ea typeface="Times New Roman" panose="02020603050405020304" pitchFamily="18" charset="0"/>
              </a:rPr>
              <a:t>Node.js with Express</a:t>
            </a:r>
            <a:r>
              <a:rPr lang="en-IN" sz="3200" dirty="0">
                <a:effectLst/>
                <a:latin typeface="Times New Roman" panose="02020603050405020304" pitchFamily="18" charset="0"/>
                <a:ea typeface="Times New Roman" panose="02020603050405020304" pitchFamily="18" charset="0"/>
              </a:rPr>
              <a:t> and uses </a:t>
            </a:r>
            <a:r>
              <a:rPr lang="en-IN" sz="3200" b="1" dirty="0">
                <a:effectLst/>
                <a:latin typeface="Times New Roman" panose="02020603050405020304" pitchFamily="18" charset="0"/>
                <a:ea typeface="Times New Roman" panose="02020603050405020304" pitchFamily="18" charset="0"/>
              </a:rPr>
              <a:t>MongoDB</a:t>
            </a:r>
            <a:r>
              <a:rPr lang="en-IN" sz="3200" dirty="0">
                <a:effectLst/>
                <a:latin typeface="Times New Roman" panose="02020603050405020304" pitchFamily="18" charset="0"/>
                <a:ea typeface="Times New Roman" panose="02020603050405020304" pitchFamily="18" charset="0"/>
              </a:rPr>
              <a:t> for storing user profiles and booking data. Secure authentication and data encryption ensure privacy.</a:t>
            </a:r>
          </a:p>
          <a:p>
            <a:r>
              <a:rPr lang="en-IN" sz="2400" dirty="0">
                <a:effectLst/>
                <a:latin typeface="Times New Roman" panose="02020603050405020304" pitchFamily="18" charset="0"/>
                <a:ea typeface="Times New Roman" panose="02020603050405020304" pitchFamily="18" charset="0"/>
              </a:rPr>
              <a:t> </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A63DC137-CED3-5A8C-6011-55ED1BBF6531}"/>
              </a:ext>
            </a:extLst>
          </p:cNvPr>
          <p:cNvSpPr>
            <a:spLocks noGrp="1" noChangeArrowheads="1"/>
          </p:cNvSpPr>
          <p:nvPr>
            <p:ph idx="1"/>
          </p:nvPr>
        </p:nvSpPr>
        <p:spPr bwMode="auto">
          <a:xfrm>
            <a:off x="381000" y="1284600"/>
            <a:ext cx="1140823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Overview of Cinema Plus, a mobile app for seamless movie ticket booking, with real-time updates, personalized recommendations, and easy booking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includes React Native for the frontend, Node.js with Express for the backend, and MongoDB for database management. Features third-party API integration for real-time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Focused on frontend development (React Native), backend (Node.js), and secure JWT authentication. Data management with MongoDB.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Quality Assurance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Included unit, integration, and UI testing, with performance testing and bug resolution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and Solutions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Addressed multi-category integration, real-time updates, and cross-platform compatibility.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 delivery of the Cinema Plus app, with plans for future enhancements such as expanded features and scalability.</a:t>
            </a:r>
          </a:p>
        </p:txBody>
      </p:sp>
    </p:spTree>
    <p:extLst>
      <p:ext uri="{BB962C8B-B14F-4D97-AF65-F5344CB8AC3E}">
        <p14:creationId xmlns:p14="http://schemas.microsoft.com/office/powerpoint/2010/main" val="132974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838200" y="1447800"/>
            <a:ext cx="10515600" cy="5105399"/>
          </a:xfrm>
        </p:spPr>
        <p:txBody>
          <a:bodyPr>
            <a:normAutofit/>
          </a:bodyPr>
          <a:lstStyle/>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Bass, L., Clements, P., &amp; </a:t>
            </a:r>
            <a:r>
              <a:rPr lang="en-IN" sz="20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Kazman</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 (2012). </a:t>
            </a:r>
            <a:r>
              <a:rPr lang="en-IN" sz="20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Software Architecture in Practice</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Addison-Wesley Professional.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MongoDB Inc. (n.d.). MongoDB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https://www.mongodb.com/docs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Facebook. (n.d.). React.js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https://react.dev</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Node.js Foundation. (n.d.). Node.js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https://nodejs.org/en/docs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Express.js. (n.d.). Express.js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https://expressjs.com/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Stripe. (n.d.). Payment Gateway Integration Guide.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https://stripe.com/docs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W3C. (2021). WebSocket API.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https://www.w3.org/TR/websockets/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Google Developers. (n.d.). Web Performance Optimization.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https://web.dev/</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Cinema+ is an event ticket booking platform primarily focused on movie bookings, aiming to redefine how users access and reserve tickets. It offers seamless browsing, real-time availability, and personalized recommendations based on user preferences. The platform simplifies the booking process, integrates multiple categories for diverse event types, and ensures secure transactions for a hassle-free experience.</a:t>
            </a: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 stems from the increasing demand for a unified booking solution to cater to entertainment and event-goers. Cinema+ aims to improve customer convenience by reducing manual efforts and delivering a robust platform optimized for cross-platform usage. It is envisioned to accommodate a wide range of users through its scalability and reliable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Cinema+ stands out by addressing challenges faced by users and administrators, including outdated interfaces, lack of real-time updates, and inefficient event management systems. By bridging these gaps, the platform enhances the digital ecosystem of the entertainment industry.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fontScale="77500" lnSpcReduction="20000"/>
          </a:bodyPr>
          <a:lstStyle/>
          <a:p>
            <a:r>
              <a:rPr lang="en-US" b="1" dirty="0"/>
              <a:t>                        Evolution and Key Trends in Ticket Booking Systems</a:t>
            </a:r>
            <a:endParaRPr lang="en-US" dirty="0"/>
          </a:p>
          <a:p>
            <a:pPr>
              <a:buFont typeface="Arial" panose="020B0604020202020204" pitchFamily="34" charset="0"/>
              <a:buChar char="•"/>
            </a:pPr>
            <a:r>
              <a:rPr lang="en-US" b="1" dirty="0"/>
              <a:t>Evolution of Ticket Booking</a:t>
            </a:r>
            <a:r>
              <a:rPr lang="en-US" dirty="0"/>
              <a:t>:</a:t>
            </a:r>
          </a:p>
          <a:p>
            <a:pPr marL="742950" lvl="1" indent="-285750">
              <a:buFont typeface="Arial" panose="020B0604020202020204" pitchFamily="34" charset="0"/>
              <a:buChar char="•"/>
            </a:pPr>
            <a:r>
              <a:rPr lang="en-US" dirty="0"/>
              <a:t>From physical counters to online platforms and mobile apps.</a:t>
            </a:r>
          </a:p>
          <a:p>
            <a:pPr marL="742950" lvl="1" indent="-285750">
              <a:buFont typeface="Arial" panose="020B0604020202020204" pitchFamily="34" charset="0"/>
              <a:buChar char="•"/>
            </a:pPr>
            <a:r>
              <a:rPr lang="en-US" dirty="0"/>
              <a:t>Mobile ticketing has been revolutionized by smartphones and internet access.</a:t>
            </a:r>
          </a:p>
          <a:p>
            <a:pPr marL="742950" lvl="1" indent="-285750">
              <a:buFont typeface="Arial" panose="020B0604020202020204" pitchFamily="34" charset="0"/>
              <a:buChar char="•"/>
            </a:pPr>
            <a:r>
              <a:rPr lang="en-US" dirty="0"/>
              <a:t>Studies (Raghavendra et al., 2010) show the benefits of online booking, including reduced queues and real-time updates.</a:t>
            </a:r>
          </a:p>
          <a:p>
            <a:pPr>
              <a:buFont typeface="Arial" panose="020B0604020202020204" pitchFamily="34" charset="0"/>
              <a:buChar char="•"/>
            </a:pPr>
            <a:r>
              <a:rPr lang="en-US" b="1" dirty="0"/>
              <a:t>User Experience and Interface Design</a:t>
            </a:r>
            <a:r>
              <a:rPr lang="en-US" dirty="0"/>
              <a:t>:</a:t>
            </a:r>
          </a:p>
          <a:p>
            <a:pPr marL="742950" lvl="1" indent="-285750">
              <a:buFont typeface="Arial" panose="020B0604020202020204" pitchFamily="34" charset="0"/>
              <a:buChar char="•"/>
            </a:pPr>
            <a:r>
              <a:rPr lang="en-US" dirty="0"/>
              <a:t>Nielsen (2000) highlighted the importance of user-friendly interfaces.</a:t>
            </a:r>
          </a:p>
          <a:p>
            <a:pPr marL="742950" lvl="1" indent="-285750">
              <a:buFont typeface="Arial" panose="020B0604020202020204" pitchFamily="34" charset="0"/>
              <a:buChar char="•"/>
            </a:pPr>
            <a:r>
              <a:rPr lang="en-US" dirty="0"/>
              <a:t>Cinema+ adopts principles like simplicity, efficiency, and consistency for intuitive navigation.</a:t>
            </a:r>
          </a:p>
          <a:p>
            <a:pPr marL="742950" lvl="1" indent="-285750">
              <a:buFont typeface="Arial" panose="020B0604020202020204" pitchFamily="34" charset="0"/>
              <a:buChar char="•"/>
            </a:pPr>
            <a:r>
              <a:rPr lang="en-US" dirty="0"/>
              <a:t>Personalized recommendations based on user preferences increase engagement (Zhang et al., 2018).</a:t>
            </a:r>
          </a:p>
          <a:p>
            <a:pPr>
              <a:buFont typeface="Arial" panose="020B0604020202020204" pitchFamily="34" charset="0"/>
              <a:buChar char="•"/>
            </a:pPr>
            <a:r>
              <a:rPr lang="en-US" b="1" dirty="0"/>
              <a:t>Security and Payment Systems</a:t>
            </a:r>
            <a:r>
              <a:rPr lang="en-US" dirty="0"/>
              <a:t>:</a:t>
            </a:r>
          </a:p>
          <a:p>
            <a:pPr marL="742950" lvl="1" indent="-285750">
              <a:buFont typeface="Arial" panose="020B0604020202020204" pitchFamily="34" charset="0"/>
              <a:buChar char="•"/>
            </a:pPr>
            <a:r>
              <a:rPr lang="en-US" dirty="0"/>
              <a:t>Secure transactions are critical (Schneier, 2015).</a:t>
            </a:r>
          </a:p>
          <a:p>
            <a:pPr marL="742950" lvl="1" indent="-285750">
              <a:buFont typeface="Arial" panose="020B0604020202020204" pitchFamily="34" charset="0"/>
              <a:buChar char="•"/>
            </a:pPr>
            <a:r>
              <a:rPr lang="en-US" dirty="0"/>
              <a:t>Cinema+ integrates trusted payment gateways (PayPal, Stripe) to ensure data security.</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fontScale="92500" lnSpcReduction="20000"/>
          </a:bodyPr>
          <a:lstStyle/>
          <a:p>
            <a:r>
              <a:rPr lang="en-US" b="1" dirty="0"/>
              <a:t>Integration and Personalization in Cinema+</a:t>
            </a:r>
            <a:endParaRPr lang="en-US" dirty="0"/>
          </a:p>
          <a:p>
            <a:pPr>
              <a:buFont typeface="Arial" panose="020B0604020202020204" pitchFamily="34" charset="0"/>
              <a:buChar char="•"/>
            </a:pPr>
            <a:r>
              <a:rPr lang="en-US" b="1" dirty="0"/>
              <a:t>Third-Party API Integration</a:t>
            </a:r>
            <a:r>
              <a:rPr lang="en-US" dirty="0"/>
              <a:t>:</a:t>
            </a:r>
          </a:p>
          <a:p>
            <a:pPr marL="742950" lvl="1" indent="-285750">
              <a:buFont typeface="Arial" panose="020B0604020202020204" pitchFamily="34" charset="0"/>
              <a:buChar char="•"/>
            </a:pPr>
            <a:r>
              <a:rPr lang="en-US" dirty="0"/>
              <a:t>APIs allow seamless integration of external services like event listings and payment gateways (Fisher &amp; Radu, 2020).</a:t>
            </a:r>
          </a:p>
          <a:p>
            <a:pPr marL="742950" lvl="1" indent="-285750">
              <a:buFont typeface="Arial" panose="020B0604020202020204" pitchFamily="34" charset="0"/>
              <a:buChar char="•"/>
            </a:pPr>
            <a:r>
              <a:rPr lang="en-US" dirty="0"/>
              <a:t>Cinema+ uses APIs for real-time data on events and ticket availability.</a:t>
            </a:r>
          </a:p>
          <a:p>
            <a:pPr>
              <a:buFont typeface="Arial" panose="020B0604020202020204" pitchFamily="34" charset="0"/>
              <a:buChar char="•"/>
            </a:pPr>
            <a:r>
              <a:rPr lang="en-US" b="1" dirty="0"/>
              <a:t>Machine Learning in Personalization</a:t>
            </a:r>
            <a:r>
              <a:rPr lang="en-US" dirty="0"/>
              <a:t>:</a:t>
            </a:r>
          </a:p>
          <a:p>
            <a:pPr marL="742950" lvl="1" indent="-285750">
              <a:buFont typeface="Arial" panose="020B0604020202020204" pitchFamily="34" charset="0"/>
              <a:buChar char="•"/>
            </a:pPr>
            <a:r>
              <a:rPr lang="en-US" dirty="0"/>
              <a:t>Machine learning analyzes user behavior to offer personalized recommendations (Choudhury et al., 2019).</a:t>
            </a:r>
          </a:p>
          <a:p>
            <a:pPr marL="742950" lvl="1" indent="-285750">
              <a:buFont typeface="Arial" panose="020B0604020202020204" pitchFamily="34" charset="0"/>
              <a:buChar char="•"/>
            </a:pPr>
            <a:r>
              <a:rPr lang="en-US" dirty="0"/>
              <a:t>Cinema+ utilizes ML to suggest relevant events and movies.</a:t>
            </a:r>
          </a:p>
          <a:p>
            <a:pPr>
              <a:buFont typeface="Arial" panose="020B0604020202020204" pitchFamily="34" charset="0"/>
              <a:buChar char="•"/>
            </a:pPr>
            <a:r>
              <a:rPr lang="en-US" b="1" dirty="0"/>
              <a:t>Challenges in Multi-Category Systems</a:t>
            </a:r>
            <a:r>
              <a:rPr lang="en-US" dirty="0"/>
              <a:t>:</a:t>
            </a:r>
          </a:p>
          <a:p>
            <a:pPr marL="742950" lvl="1" indent="-285750">
              <a:buFont typeface="Arial" panose="020B0604020202020204" pitchFamily="34" charset="0"/>
              <a:buChar char="•"/>
            </a:pPr>
            <a:r>
              <a:rPr lang="en-US" dirty="0"/>
              <a:t>Integrating multiple ticketing services can lead to challenges in uniformity and real-time updates (Madhavi &amp; Ravi, 2016).</a:t>
            </a:r>
          </a:p>
          <a:p>
            <a:pPr marL="742950" lvl="1" indent="-285750">
              <a:buFont typeface="Arial" panose="020B0604020202020204" pitchFamily="34" charset="0"/>
              <a:buChar char="•"/>
            </a:pPr>
            <a:r>
              <a:rPr lang="en-US" dirty="0"/>
              <a:t>Cinema+ uses a modular design and microservices architecture to ensure smooth integration and performance across different ticket categories.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97971" y="1436914"/>
            <a:ext cx="11941629" cy="5236029"/>
          </a:xfrm>
        </p:spPr>
        <p:txBody>
          <a:bodyPr>
            <a:normAutofit fontScale="92500" lnSpcReduction="10000"/>
          </a:bodyPr>
          <a:lstStyle/>
          <a:p>
            <a:pPr>
              <a:buFont typeface="Arial" panose="020B0604020202020204" pitchFamily="34" charset="0"/>
              <a:buChar char="•"/>
            </a:pPr>
            <a:r>
              <a:rPr lang="en-US" sz="2000" b="1" dirty="0"/>
              <a:t>Simplified Booking Process</a:t>
            </a:r>
            <a:r>
              <a:rPr lang="en-US" sz="2000" dirty="0"/>
              <a:t>: Intuitive interface for quick movie browsing, showtime selection, and easy ticket booking, eliminating the need for multiple platforms.</a:t>
            </a:r>
          </a:p>
          <a:p>
            <a:pPr>
              <a:buFont typeface="Arial" panose="020B0604020202020204" pitchFamily="34" charset="0"/>
              <a:buChar char="•"/>
            </a:pPr>
            <a:r>
              <a:rPr lang="en-US" sz="2000" b="1" dirty="0"/>
              <a:t>Real-Time Updates</a:t>
            </a:r>
            <a:r>
              <a:rPr lang="en-US" sz="2000" dirty="0"/>
              <a:t>: Live, accurate information on ticket availability, pricing, and schedules, ensuring users always book available screenings.</a:t>
            </a:r>
          </a:p>
          <a:p>
            <a:pPr>
              <a:buFont typeface="Arial" panose="020B0604020202020204" pitchFamily="34" charset="0"/>
              <a:buChar char="•"/>
            </a:pPr>
            <a:r>
              <a:rPr lang="en-US" sz="2000" b="1" dirty="0"/>
              <a:t>Personalized Experience</a:t>
            </a:r>
            <a:r>
              <a:rPr lang="en-US" sz="2000" dirty="0"/>
              <a:t>: Data-driven movie recommendations based on user preferences and past bookings, enhancing engagement.</a:t>
            </a:r>
          </a:p>
          <a:p>
            <a:pPr>
              <a:buFont typeface="Arial" panose="020B0604020202020204" pitchFamily="34" charset="0"/>
              <a:buChar char="•"/>
            </a:pPr>
            <a:r>
              <a:rPr lang="en-US" sz="2000" b="1" dirty="0"/>
              <a:t>Cross-Platform Availability</a:t>
            </a:r>
            <a:r>
              <a:rPr lang="en-US" sz="2000" dirty="0"/>
              <a:t>: Developed with React Native for consistent performance on both Android and iOS devices.</a:t>
            </a:r>
          </a:p>
          <a:p>
            <a:pPr>
              <a:buFont typeface="Arial" panose="020B0604020202020204" pitchFamily="34" charset="0"/>
              <a:buChar char="•"/>
            </a:pPr>
            <a:r>
              <a:rPr lang="en-US" sz="2000" b="1" dirty="0"/>
              <a:t>Comprehensive Booking Management</a:t>
            </a:r>
            <a:r>
              <a:rPr lang="en-US" sz="2000" dirty="0"/>
              <a:t>: Users can view, manage, and cancel bookings with ease, and track their movie-watching habits via booking history.</a:t>
            </a:r>
          </a:p>
          <a:p>
            <a:pPr>
              <a:buFont typeface="Arial" panose="020B0604020202020204" pitchFamily="34" charset="0"/>
              <a:buChar char="•"/>
            </a:pPr>
            <a:r>
              <a:rPr lang="en-US" sz="2000" b="1" dirty="0"/>
              <a:t>User-Centric Design</a:t>
            </a:r>
            <a:r>
              <a:rPr lang="en-US" sz="2000" dirty="0"/>
              <a:t>: Simple, visually appealing, and functional interface, designed for all age groups and technical backgrounds.</a:t>
            </a:r>
          </a:p>
          <a:p>
            <a:pPr>
              <a:buFont typeface="Arial" panose="020B0604020202020204" pitchFamily="34" charset="0"/>
              <a:buChar char="•"/>
            </a:pPr>
            <a:r>
              <a:rPr lang="en-US" sz="2000" b="1" dirty="0"/>
              <a:t>Notifications &amp; Alerts</a:t>
            </a:r>
            <a:r>
              <a:rPr lang="en-US" sz="2000" dirty="0"/>
              <a:t>: Push notifications for booking reminders, promotions, new releases, and special discounts.</a:t>
            </a:r>
          </a:p>
          <a:p>
            <a:pPr>
              <a:buFont typeface="Arial" panose="020B0604020202020204" pitchFamily="34" charset="0"/>
              <a:buChar char="•"/>
            </a:pPr>
            <a:r>
              <a:rPr lang="en-US" sz="2000" b="1" dirty="0"/>
              <a:t>Social Integration</a:t>
            </a:r>
            <a:r>
              <a:rPr lang="en-US" sz="2000" dirty="0"/>
              <a:t>: Share movie plans with friends and family, fostering a social and engaging experience.</a:t>
            </a:r>
          </a:p>
          <a:p>
            <a:r>
              <a:rPr lang="en-US" sz="2000" dirty="0"/>
              <a:t>Cinema Plus will be a comprehensive, user-friendly mobile app that makes movie ticket booking seamless, personalized, and accessible for all users</a:t>
            </a:r>
            <a:r>
              <a:rPr lang="en-US" sz="1200" dirty="0"/>
              <a:t>.</a:t>
            </a:r>
          </a:p>
          <a:p>
            <a:pP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152400" y="1371600"/>
            <a:ext cx="11201400" cy="6193971"/>
          </a:xfrm>
        </p:spPr>
        <p:txBody>
          <a:bodyPr>
            <a:normAutofit/>
          </a:bodyPr>
          <a:lstStyle/>
          <a:p>
            <a:r>
              <a:rPr lang="en-IN" sz="2000" b="1" dirty="0"/>
              <a:t>Minimum Requirements:</a:t>
            </a:r>
            <a:endParaRPr lang="en-IN" sz="2000" dirty="0"/>
          </a:p>
          <a:p>
            <a:pPr>
              <a:buFont typeface="Arial" panose="020B0604020202020204" pitchFamily="34" charset="0"/>
              <a:buChar char="•"/>
            </a:pPr>
            <a:r>
              <a:rPr lang="en-IN" sz="2000" b="1" dirty="0"/>
              <a:t>Processor</a:t>
            </a:r>
            <a:r>
              <a:rPr lang="en-IN" sz="2000" dirty="0"/>
              <a:t>: Intel i5 (8th Gen) or AMD </a:t>
            </a:r>
            <a:r>
              <a:rPr lang="en-IN" sz="2000" dirty="0" err="1"/>
              <a:t>Ryzen</a:t>
            </a:r>
            <a:r>
              <a:rPr lang="en-IN" sz="2000" dirty="0"/>
              <a:t> 3</a:t>
            </a:r>
          </a:p>
          <a:p>
            <a:pPr>
              <a:buFont typeface="Arial" panose="020B0604020202020204" pitchFamily="34" charset="0"/>
              <a:buChar char="•"/>
            </a:pPr>
            <a:r>
              <a:rPr lang="en-IN" sz="2000" b="1" dirty="0"/>
              <a:t>RAM</a:t>
            </a:r>
            <a:r>
              <a:rPr lang="en-IN" sz="2000" dirty="0"/>
              <a:t>: 8 GB</a:t>
            </a:r>
          </a:p>
          <a:p>
            <a:pPr>
              <a:buFont typeface="Arial" panose="020B0604020202020204" pitchFamily="34" charset="0"/>
              <a:buChar char="•"/>
            </a:pPr>
            <a:r>
              <a:rPr lang="en-IN" sz="2000" b="1" dirty="0"/>
              <a:t>Storage</a:t>
            </a:r>
            <a:r>
              <a:rPr lang="en-IN" sz="2000" dirty="0"/>
              <a:t>: 256 GB SSD</a:t>
            </a:r>
          </a:p>
          <a:p>
            <a:pPr>
              <a:buFont typeface="Arial" panose="020B0604020202020204" pitchFamily="34" charset="0"/>
              <a:buChar char="•"/>
            </a:pPr>
            <a:r>
              <a:rPr lang="en-IN" sz="2000" b="1" dirty="0"/>
              <a:t>Internet Speed</a:t>
            </a:r>
            <a:r>
              <a:rPr lang="en-IN" sz="2000" dirty="0"/>
              <a:t>: 10 Mbps for efficient data synchronization and app testing</a:t>
            </a:r>
          </a:p>
          <a:p>
            <a:r>
              <a:rPr lang="en-IN" sz="2000" b="1" dirty="0"/>
              <a:t>Recommended Requirements:</a:t>
            </a:r>
            <a:endParaRPr lang="en-IN" sz="2000" dirty="0"/>
          </a:p>
          <a:p>
            <a:pPr>
              <a:buFont typeface="Arial" panose="020B0604020202020204" pitchFamily="34" charset="0"/>
              <a:buChar char="•"/>
            </a:pPr>
            <a:r>
              <a:rPr lang="en-IN" sz="2000" b="1" dirty="0"/>
              <a:t>Processor</a:t>
            </a:r>
            <a:r>
              <a:rPr lang="en-IN" sz="2000" dirty="0"/>
              <a:t>: Intel i7 (10th Gen or higher) or AMD </a:t>
            </a:r>
            <a:r>
              <a:rPr lang="en-IN" sz="2000" dirty="0" err="1"/>
              <a:t>Ryzen</a:t>
            </a:r>
            <a:r>
              <a:rPr lang="en-IN" sz="2000" dirty="0"/>
              <a:t> 5/7</a:t>
            </a:r>
          </a:p>
          <a:p>
            <a:pPr>
              <a:buFont typeface="Arial" panose="020B0604020202020204" pitchFamily="34" charset="0"/>
              <a:buChar char="•"/>
            </a:pPr>
            <a:r>
              <a:rPr lang="en-IN" sz="2000" b="1" dirty="0"/>
              <a:t>RAM</a:t>
            </a:r>
            <a:r>
              <a:rPr lang="en-IN" sz="2000" dirty="0"/>
              <a:t>: 16 GB or higher for optimal performance</a:t>
            </a:r>
          </a:p>
          <a:p>
            <a:pPr>
              <a:buFont typeface="Arial" panose="020B0604020202020204" pitchFamily="34" charset="0"/>
              <a:buChar char="•"/>
            </a:pPr>
            <a:r>
              <a:rPr lang="en-IN" sz="2000" b="1" dirty="0"/>
              <a:t>Storage</a:t>
            </a:r>
            <a:r>
              <a:rPr lang="en-IN" sz="2000" dirty="0"/>
              <a:t>: 512 GB SSD or higher for faster load times and data management</a:t>
            </a:r>
          </a:p>
          <a:p>
            <a:pPr>
              <a:buFont typeface="Arial" panose="020B0604020202020204" pitchFamily="34" charset="0"/>
              <a:buChar char="•"/>
            </a:pPr>
            <a:r>
              <a:rPr lang="en-IN" sz="2000" b="1" dirty="0"/>
              <a:t>Internet Speed</a:t>
            </a:r>
            <a:r>
              <a:rPr lang="en-IN" sz="2000" dirty="0"/>
              <a:t>: 20 Mbps or higher for fast development and cloud-based services</a:t>
            </a:r>
          </a:p>
          <a:p>
            <a:r>
              <a:rPr lang="en-IN" sz="2000" dirty="0"/>
              <a:t>These configurations ensure smooth development, testing, and performance for the Cinema Plus app.</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85057" y="1621970"/>
            <a:ext cx="11168743" cy="5072743"/>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Frontend: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 Utilized for developing a cross-platform mobile application, ensuring compatibility with both Android and iOS devices, minimizing development time and cost.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React Navigation</a:t>
            </a:r>
            <a:r>
              <a:rPr lang="en-US" sz="2000" dirty="0">
                <a:latin typeface="Times New Roman" panose="02020603050405020304" pitchFamily="18" charset="0"/>
                <a:cs typeface="Times New Roman" panose="02020603050405020304" pitchFamily="18" charset="0"/>
              </a:rPr>
              <a:t> – Handles the navigation within the app, ensuring smooth transitions between screens and enhancing user experience with stack, tab, and drawer navigation options.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Redux/</a:t>
            </a:r>
            <a:r>
              <a:rPr lang="en-US" sz="2000" b="1" dirty="0" err="1">
                <a:latin typeface="Times New Roman" panose="02020603050405020304" pitchFamily="18" charset="0"/>
                <a:cs typeface="Times New Roman" panose="02020603050405020304" pitchFamily="18" charset="0"/>
              </a:rPr>
              <a:t>MobX</a:t>
            </a:r>
            <a:r>
              <a:rPr lang="en-US" sz="2000" dirty="0">
                <a:latin typeface="Times New Roman" panose="02020603050405020304" pitchFamily="18" charset="0"/>
                <a:cs typeface="Times New Roman" panose="02020603050405020304" pitchFamily="18" charset="0"/>
              </a:rPr>
              <a:t> – Optional state management libraries to handle complex app states efficiently, ensuring the app remains responsive and scalable as it grows in complexity.</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Backend: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Node.js with Express</a:t>
            </a:r>
            <a:r>
              <a:rPr lang="en-US" sz="2000" dirty="0">
                <a:latin typeface="Times New Roman" panose="02020603050405020304" pitchFamily="18" charset="0"/>
                <a:cs typeface="Times New Roman" panose="02020603050405020304" pitchFamily="18" charset="0"/>
              </a:rPr>
              <a:t> – Used for backend development, creating a robust server-side environment capable of handling multiple API requests, real-time data, and user authentication. Express simplifies routing and enhances development speed.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(optional) – Integrates real-time data synchronization and user authentication, providing a seamless login and registration experience. Firebase enhances security with built-in tools for authentication and authorization.</a:t>
            </a:r>
          </a:p>
          <a:p>
            <a:endParaRPr lang="en-IN" sz="1800" dirty="0"/>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5E03B-E32F-907E-A787-D4160B053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A8BB3-8AB3-332E-E2DF-C9325E38EBB6}"/>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FCF7B91-4C0E-E887-810C-39991206E928}"/>
              </a:ext>
            </a:extLst>
          </p:cNvPr>
          <p:cNvSpPr>
            <a:spLocks noGrp="1" noChangeArrowheads="1"/>
          </p:cNvSpPr>
          <p:nvPr>
            <p:ph idx="1"/>
          </p:nvPr>
        </p:nvSpPr>
        <p:spPr bwMode="auto">
          <a:xfrm>
            <a:off x="185739" y="1819355"/>
            <a:ext cx="1190218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NoSQL database ideal for storing unstructured data, ensuring flexibility in managing diverse data types like user profiles, booking history, and movie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efficient, MongoDB supports large amounts of data, which is crucial for managing high volumes of user interactions and ticket bookings.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 Compass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graphical user interface for MongoDB, enabling developers to easily visualize, manage, and query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simplifies the process of interacting with the database, allowing for faster development and easier debugging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the app's lifecycle.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Modeling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MongoDB’s flexible schema makes it well-suited for dynamic data such as user preferences, booking history, and movie details, allowing for easy adjustments as the app evolves.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311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TotalTime>
  <Words>2152</Words>
  <Application>Microsoft Office PowerPoint</Application>
  <PresentationFormat>Widescreen</PresentationFormat>
  <Paragraphs>180</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Symbol</vt:lpstr>
      <vt:lpstr>Times New Roman</vt:lpstr>
      <vt:lpstr>Wingdings</vt:lpstr>
      <vt:lpstr>Office Theme</vt:lpstr>
      <vt:lpstr>Mini Project (KCA353)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ankicode23@gmail.com</cp:lastModifiedBy>
  <cp:revision>7</cp:revision>
  <dcterms:created xsi:type="dcterms:W3CDTF">2024-09-12T08:34:15Z</dcterms:created>
  <dcterms:modified xsi:type="dcterms:W3CDTF">2024-12-27T11:01:41Z</dcterms:modified>
</cp:coreProperties>
</file>