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24"/>
  </p:notesMasterIdLst>
  <p:sldIdLst>
    <p:sldId id="257" r:id="rId3"/>
    <p:sldId id="743" r:id="rId4"/>
    <p:sldId id="757" r:id="rId5"/>
    <p:sldId id="258" r:id="rId6"/>
    <p:sldId id="736" r:id="rId7"/>
    <p:sldId id="737" r:id="rId8"/>
    <p:sldId id="749" r:id="rId9"/>
    <p:sldId id="750" r:id="rId10"/>
    <p:sldId id="756" r:id="rId11"/>
    <p:sldId id="754" r:id="rId12"/>
    <p:sldId id="753" r:id="rId13"/>
    <p:sldId id="738" r:id="rId14"/>
    <p:sldId id="745" r:id="rId15"/>
    <p:sldId id="746" r:id="rId16"/>
    <p:sldId id="751" r:id="rId17"/>
    <p:sldId id="752" r:id="rId18"/>
    <p:sldId id="741" r:id="rId19"/>
    <p:sldId id="742" r:id="rId20"/>
    <p:sldId id="748" r:id="rId21"/>
    <p:sldId id="747" r:id="rId22"/>
    <p:sldId id="74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9369233-E236-469C-973E-3EFAA849F6FE}">
          <p14:sldIdLst>
            <p14:sldId id="257"/>
            <p14:sldId id="743"/>
            <p14:sldId id="757"/>
            <p14:sldId id="258"/>
            <p14:sldId id="736"/>
            <p14:sldId id="737"/>
            <p14:sldId id="749"/>
            <p14:sldId id="750"/>
            <p14:sldId id="756"/>
            <p14:sldId id="754"/>
            <p14:sldId id="753"/>
            <p14:sldId id="738"/>
            <p14:sldId id="745"/>
            <p14:sldId id="746"/>
            <p14:sldId id="751"/>
            <p14:sldId id="752"/>
            <p14:sldId id="741"/>
            <p14:sldId id="742"/>
            <p14:sldId id="748"/>
            <p14:sldId id="747"/>
            <p14:sldId id="7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5F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169" autoAdjust="0"/>
    <p:restoredTop sz="95033" autoAdjust="0"/>
  </p:normalViewPr>
  <p:slideViewPr>
    <p:cSldViewPr snapToGrid="0">
      <p:cViewPr>
        <p:scale>
          <a:sx n="90" d="100"/>
          <a:sy n="90" d="100"/>
        </p:scale>
        <p:origin x="2328" y="992"/>
      </p:cViewPr>
      <p:guideLst/>
    </p:cSldViewPr>
  </p:slideViewPr>
  <p:outlineViewPr>
    <p:cViewPr>
      <p:scale>
        <a:sx n="33" d="100"/>
        <a:sy n="33" d="100"/>
      </p:scale>
      <p:origin x="0" y="-827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F14A5-6D7A-46A3-BA2A-9C1145CED4B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54A63-171E-462A-9E03-68B10356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3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54A63-171E-462A-9E03-68B103564E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75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54A63-171E-462A-9E03-68B103564E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5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A3CA-D0F1-4A82-898F-0EA3BB4814FB}" type="datetime1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0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EC12-6C93-4B2D-A3B8-3651E58C0471}" type="datetime1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5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3471-F87C-4E14-BBB4-7A67539B09C1}" type="datetime1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92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C:\Program Files\Microsoft Resource DVD Artwork\DVD_ART\Artwork_Imagery\Shapes and Graphics\Line\faded white 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7499" y="1143000"/>
            <a:ext cx="1159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5-00332_grey-bar.png"/>
          <p:cNvPicPr>
            <a:picLocks noChangeAspect="1"/>
          </p:cNvPicPr>
          <p:nvPr/>
        </p:nvPicPr>
        <p:blipFill>
          <a:blip r:embed="rId3" cstate="print"/>
          <a:srcRect t="93333"/>
          <a:stretch>
            <a:fillRect/>
          </a:stretch>
        </p:blipFill>
        <p:spPr bwMode="auto">
          <a:xfrm>
            <a:off x="0" y="6327776"/>
            <a:ext cx="12192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1"/>
          <p:cNvSpPr>
            <a:spLocks noChangeArrowheads="1"/>
          </p:cNvSpPr>
          <p:nvPr userDrawn="1"/>
        </p:nvSpPr>
        <p:spPr bwMode="auto">
          <a:xfrm>
            <a:off x="7431617" y="3429000"/>
            <a:ext cx="3488267" cy="1766888"/>
          </a:xfrm>
          <a:prstGeom prst="foldedCorner">
            <a:avLst>
              <a:gd name="adj" fmla="val 12741"/>
            </a:avLst>
          </a:prstGeom>
          <a:solidFill>
            <a:schemeClr val="tx1"/>
          </a:solidFill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141633" y="3432175"/>
            <a:ext cx="304800" cy="17716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Footer Placeholder 13"/>
          <p:cNvSpPr txBox="1">
            <a:spLocks noGrp="1"/>
          </p:cNvSpPr>
          <p:nvPr userDrawn="1"/>
        </p:nvSpPr>
        <p:spPr bwMode="auto">
          <a:xfrm>
            <a:off x="16933" y="6469064"/>
            <a:ext cx="467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Copyright 2016 John Wiley &amp; Sons, Inc.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67640"/>
            <a:ext cx="9836151" cy="1051560"/>
          </a:xfrm>
        </p:spPr>
        <p:txBody>
          <a:bodyPr>
            <a:noAutofit/>
          </a:bodyPr>
          <a:lstStyle>
            <a:lvl1pPr algn="r">
              <a:lnSpc>
                <a:spcPct val="90000"/>
              </a:lnSpc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3232" y="3505200"/>
            <a:ext cx="4070859" cy="17526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3831537"/>
      </p:ext>
    </p:extLst>
  </p:cSld>
  <p:clrMapOvr>
    <a:masterClrMapping/>
  </p:clrMapOvr>
  <p:transition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5-00332_grey-bar.png"/>
          <p:cNvPicPr>
            <a:picLocks noChangeAspect="1"/>
          </p:cNvPicPr>
          <p:nvPr/>
        </p:nvPicPr>
        <p:blipFill>
          <a:blip r:embed="rId2" cstate="print"/>
          <a:srcRect t="93333"/>
          <a:stretch>
            <a:fillRect/>
          </a:stretch>
        </p:blipFill>
        <p:spPr bwMode="auto">
          <a:xfrm>
            <a:off x="0" y="64008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4" descr="C:\Program Files\Microsoft Resource DVD Artwork\DVD_ART\Artwork_Imagery\Shapes and Graphics\Line\faded white li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5601" y="1676400"/>
            <a:ext cx="1159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81000"/>
            <a:ext cx="9390944" cy="844044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3048001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7128203"/>
      </p:ext>
    </p:extLst>
  </p:cSld>
  <p:clrMapOvr>
    <a:masterClrMapping/>
  </p:clrMapOvr>
  <p:transition>
    <p:fade/>
  </p:transition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39000" contrast="-43000"/>
          </a:blip>
          <a:srcRect b="10452"/>
          <a:stretch>
            <a:fillRect/>
          </a:stretch>
        </p:blipFill>
        <p:spPr bwMode="auto">
          <a:xfrm>
            <a:off x="0" y="838201"/>
            <a:ext cx="12192000" cy="601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13"/>
          <p:cNvSpPr txBox="1">
            <a:spLocks noGrp="1"/>
          </p:cNvSpPr>
          <p:nvPr userDrawn="1"/>
        </p:nvSpPr>
        <p:spPr bwMode="auto">
          <a:xfrm>
            <a:off x="101600" y="6442076"/>
            <a:ext cx="467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Copyright 2016 John Wiley &amp; Sons, Inc. </a:t>
            </a:r>
          </a:p>
        </p:txBody>
      </p:sp>
      <p:sp>
        <p:nvSpPr>
          <p:cNvPr id="7" name="AutoShape 15"/>
          <p:cNvSpPr>
            <a:spLocks noChangeArrowheads="1"/>
          </p:cNvSpPr>
          <p:nvPr userDrawn="1"/>
        </p:nvSpPr>
        <p:spPr bwMode="auto">
          <a:xfrm>
            <a:off x="11444818" y="6405564"/>
            <a:ext cx="575733" cy="339725"/>
          </a:xfrm>
          <a:prstGeom prst="foldedCorner">
            <a:avLst>
              <a:gd name="adj" fmla="val 33088"/>
            </a:avLst>
          </a:prstGeom>
          <a:solidFill>
            <a:schemeClr val="tx1"/>
          </a:solidFill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11470217" y="6450013"/>
            <a:ext cx="508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/>
          <a:lstStyle/>
          <a:p>
            <a:pPr algn="ctr">
              <a:defRPr/>
            </a:pPr>
            <a:fld id="{C7950154-B92D-4D7C-B2DA-893D87FEACAD}" type="slidenum">
              <a:rPr lang="en-GB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>
                <a:defRPr/>
              </a:pPr>
              <a:t>‹#›</a:t>
            </a:fld>
            <a:endParaRPr lang="en-GB" sz="1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309351" y="6400801"/>
            <a:ext cx="141816" cy="34766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30188"/>
            <a:ext cx="11176000" cy="49859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 marL="460375" indent="-460375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4267409"/>
      </p:ext>
    </p:extLst>
  </p:cSld>
  <p:clrMapOvr>
    <a:masterClrMapping/>
  </p:clrMapOvr>
  <p:transition>
    <p:fade/>
  </p:transition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08" y="230188"/>
            <a:ext cx="11676184" cy="49859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2210862"/>
          </a:xfrm>
        </p:spPr>
        <p:txBody>
          <a:bodyPr/>
          <a:lstStyle>
            <a:lvl1pPr marL="460375" indent="-460375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559418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30189"/>
            <a:ext cx="11176000" cy="498475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1553"/>
            <a:ext cx="54864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buFont typeface="Arial" panose="020B0604020202020204" pitchFamily="34" charset="0"/>
              <a:buChar char="•"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73338" indent="-325424">
              <a:lnSpc>
                <a:spcPct val="90000"/>
              </a:lnSpc>
              <a:buFont typeface="Arial" panose="020B0604020202020204" pitchFamily="34" charset="0"/>
              <a:buChar char="•"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53785" indent="-288384">
              <a:lnSpc>
                <a:spcPct val="90000"/>
              </a:lnSpc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27618" indent="-273833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16002" indent="-280447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3"/>
            <a:ext cx="54864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buFont typeface="Arial" panose="020B0604020202020204" pitchFamily="34" charset="0"/>
              <a:buChar char="•"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73338" indent="-339976">
              <a:lnSpc>
                <a:spcPct val="90000"/>
              </a:lnSpc>
              <a:buFont typeface="Arial" panose="020B0604020202020204" pitchFamily="34" charset="0"/>
              <a:buChar char="•"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61722" indent="-302936">
              <a:lnSpc>
                <a:spcPct val="90000"/>
              </a:lnSpc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27618" indent="-265896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16002" indent="-273833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928835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1553"/>
            <a:ext cx="54864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174875"/>
            <a:ext cx="5486400" cy="1537344"/>
          </a:xfrm>
        </p:spPr>
        <p:txBody>
          <a:bodyPr/>
          <a:lstStyle>
            <a:lvl1pPr marL="281770" indent="-281770">
              <a:buFont typeface="Arial" panose="020B0604020202020204" pitchFamily="34" charset="0"/>
              <a:buChar char="•"/>
              <a:defRPr sz="2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62218" indent="-265896"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13562" indent="-243407"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50354" indent="-228856">
              <a:buFont typeface="Arial" panose="020B0604020202020204" pitchFamily="34" charset="0"/>
              <a:buChar char="•"/>
              <a:defRPr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279210" indent="-206367">
              <a:buFont typeface="Arial" panose="020B0604020202020204" pitchFamily="34" charset="0"/>
              <a:buChar char="•"/>
              <a:defRPr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2" y="1411553"/>
            <a:ext cx="548935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490632" cy="1537344"/>
          </a:xfrm>
        </p:spPr>
        <p:txBody>
          <a:bodyPr/>
          <a:lstStyle>
            <a:lvl1pPr marL="296321" indent="-296321">
              <a:buFont typeface="Arial" panose="020B0604020202020204" pitchFamily="34" charset="0"/>
              <a:buChar char="•"/>
              <a:defRPr sz="2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70155" indent="-273833"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21499" indent="-244730"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50354" indent="-236793">
              <a:buFont typeface="Arial" panose="020B0604020202020204" pitchFamily="34" charset="0"/>
              <a:buChar char="•"/>
              <a:defRPr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279210" indent="-220919">
              <a:buFont typeface="Arial" panose="020B0604020202020204" pitchFamily="34" charset="0"/>
              <a:buChar char="•"/>
              <a:defRPr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05076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30188"/>
            <a:ext cx="11176000" cy="4985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0542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4"/>
            <a:ext cx="11176000" cy="177587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6318028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7C62-ACB8-4966-A0AE-90ACAF659DEE}" type="datetime1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5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237D-7BF2-4598-B7B5-3412F15DF0E1}" type="datetime1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9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122C-EA1D-4DBC-B19E-69953C5CFA1B}" type="datetime1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820E-5265-4DB7-AA1D-8F099910B2AB}" type="datetime1">
              <a:rPr lang="en-US" smtClean="0"/>
              <a:t>12/10/23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6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C9DD-639F-4A5C-B377-F64BE5475A4A}" type="datetime1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5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96A8-F4FC-4E60-ACAD-CD48FC54C800}" type="datetime1">
              <a:rPr lang="en-US" smtClean="0"/>
              <a:t>12/10/23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5EA-642F-4E4E-B456-5BA6B66D512C}" type="datetime1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4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5D75-622E-4EEC-8C9B-770104F9FE40}" type="datetime1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0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E670C-A3F6-4F6F-9347-C888FD4944ED}" type="datetime1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747C-29EE-4598-BFCE-FD7B92B70D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6933" y="0"/>
            <a:ext cx="12175067" cy="139337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718663"/>
            <a:ext cx="12175067" cy="139337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838200" y="1583532"/>
            <a:ext cx="10515600" cy="6270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5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ysClr val="window" lastClr="FFFFFF">
              <a:alpha val="5000"/>
            </a:sysClr>
          </a:solidFill>
          <a:ln w="127000" cap="flat" cmpd="sng" algn="ctr">
            <a:solidFill>
              <a:schemeClr val="bg1"/>
            </a:solidFill>
            <a:prstDash val="solid"/>
          </a:ln>
          <a:effectLst>
            <a:softEdge rad="127000"/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ysClr val="window" lastClr="FFFFFF"/>
              </a:solidFill>
              <a:latin typeface="Century"/>
              <a:cs typeface="Arial" pitchFamily="34" charset="0"/>
            </a:endParaRPr>
          </a:p>
        </p:txBody>
      </p:sp>
      <p:sp>
        <p:nvSpPr>
          <p:cNvPr id="4101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230189"/>
            <a:ext cx="11176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1412876"/>
            <a:ext cx="11176000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13"/>
          <p:cNvSpPr txBox="1">
            <a:spLocks noGrp="1"/>
          </p:cNvSpPr>
          <p:nvPr userDrawn="1"/>
        </p:nvSpPr>
        <p:spPr bwMode="auto">
          <a:xfrm>
            <a:off x="101600" y="6442076"/>
            <a:ext cx="467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Copyright 2016 John Wiley &amp; Sons, Inc. </a:t>
            </a:r>
          </a:p>
        </p:txBody>
      </p:sp>
      <p:sp>
        <p:nvSpPr>
          <p:cNvPr id="6" name="AutoShape 15"/>
          <p:cNvSpPr>
            <a:spLocks noChangeArrowheads="1"/>
          </p:cNvSpPr>
          <p:nvPr userDrawn="1"/>
        </p:nvSpPr>
        <p:spPr bwMode="auto">
          <a:xfrm>
            <a:off x="11444818" y="6405564"/>
            <a:ext cx="575733" cy="339725"/>
          </a:xfrm>
          <a:prstGeom prst="foldedCorner">
            <a:avLst>
              <a:gd name="adj" fmla="val 33088"/>
            </a:avLst>
          </a:prstGeom>
          <a:solidFill>
            <a:schemeClr val="tx1"/>
          </a:solidFill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11470217" y="6450013"/>
            <a:ext cx="508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/>
          <a:lstStyle/>
          <a:p>
            <a:pPr algn="ctr">
              <a:defRPr/>
            </a:pPr>
            <a:fld id="{57786D8C-DD30-410E-B42D-4B5BDCA1DF5F}" type="slidenum">
              <a:rPr lang="en-GB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>
                <a:defRPr/>
              </a:pPr>
              <a:t>‹#›</a:t>
            </a:fld>
            <a:endParaRPr lang="en-GB" sz="1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309351" y="6400801"/>
            <a:ext cx="141816" cy="34766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570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>
    <p:fade/>
  </p:transition>
  <p:hf sldNum="0" hdr="0" dt="0"/>
  <p:txStyles>
    <p:titleStyle>
      <a:lvl1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lang="en-US" sz="3600" b="1" kern="1200" dirty="0">
          <a:solidFill>
            <a:schemeClr val="bg1"/>
          </a:solidFill>
          <a:latin typeface="+mj-lt"/>
          <a:ea typeface="+mn-ea"/>
          <a:cs typeface="Arial" charset="0"/>
        </a:defRPr>
      </a:lvl1pPr>
      <a:lvl2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 b="1">
          <a:solidFill>
            <a:schemeClr val="bg1"/>
          </a:solidFill>
          <a:latin typeface="Calibri" pitchFamily="34" charset="0"/>
          <a:cs typeface="Arial" charset="0"/>
        </a:defRPr>
      </a:lvl2pPr>
      <a:lvl3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 b="1">
          <a:solidFill>
            <a:schemeClr val="bg1"/>
          </a:solidFill>
          <a:latin typeface="Calibri" pitchFamily="34" charset="0"/>
          <a:cs typeface="Arial" charset="0"/>
        </a:defRPr>
      </a:lvl3pPr>
      <a:lvl4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 b="1">
          <a:solidFill>
            <a:schemeClr val="bg1"/>
          </a:solidFill>
          <a:latin typeface="Calibri" pitchFamily="34" charset="0"/>
          <a:cs typeface="Arial" charset="0"/>
        </a:defRPr>
      </a:lvl4pPr>
      <a:lvl5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 b="1">
          <a:solidFill>
            <a:schemeClr val="bg1"/>
          </a:solidFill>
          <a:latin typeface="Calibri" pitchFamily="34" charset="0"/>
          <a:cs typeface="Arial" charset="0"/>
        </a:defRPr>
      </a:lvl5pPr>
      <a:lvl6pPr marL="457200" algn="ctr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ctr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ctr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ctr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marL="460375" indent="-4603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0"/>
        </a:buBlip>
        <a:defRPr sz="28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854075" indent="-39370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1"/>
        </a:buBlip>
        <a:defRPr sz="24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258888" indent="-404813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1"/>
        </a:buBlip>
        <a:defRPr sz="22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55763" indent="-3968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1"/>
        </a:buBlip>
        <a:defRPr sz="20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1941513" indent="-4000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1"/>
        </a:buBlip>
        <a:defRPr sz="16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electric-vehicle-population-data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166" y="1812757"/>
            <a:ext cx="9144000" cy="3882189"/>
          </a:xfrm>
        </p:spPr>
        <p:txBody>
          <a:bodyPr>
            <a:normAutofit fontScale="90000"/>
          </a:bodyPr>
          <a:lstStyle/>
          <a:p>
            <a:r>
              <a:rPr lang="en-US" sz="5300" u="sng" dirty="0">
                <a:solidFill>
                  <a:srgbClr val="FF0000"/>
                </a:solidFill>
                <a:cs typeface="Times New Roman" panose="02020603050405020304" pitchFamily="18" charset="0"/>
              </a:rPr>
              <a:t>Electric Vehicle Adoption</a:t>
            </a:r>
            <a:br>
              <a:rPr lang="en-US" sz="4800" dirty="0">
                <a:solidFill>
                  <a:srgbClr val="FF0000"/>
                </a:solidFill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FF0000"/>
                </a:solidFill>
                <a:cs typeface="Times New Roman" panose="02020603050405020304" pitchFamily="18" charset="0"/>
              </a:rPr>
              <a:t>GROUP-A</a:t>
            </a:r>
            <a:br>
              <a:rPr lang="en-US" sz="1800" b="0" u="none" strike="noStrike" baseline="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sz="2200" b="0" u="none" strike="noStrike" baseline="0" dirty="0">
                <a:solidFill>
                  <a:srgbClr val="FF0000"/>
                </a:solidFill>
                <a:cs typeface="Times New Roman" panose="02020603050405020304" pitchFamily="18" charset="0"/>
              </a:rPr>
              <a:t>RISHAV MONDAL </a:t>
            </a:r>
            <a:br>
              <a:rPr lang="en-US" sz="2200" b="0" u="none" strike="noStrike" baseline="0" dirty="0">
                <a:solidFill>
                  <a:srgbClr val="FF0000"/>
                </a:solidFill>
                <a:cs typeface="Times New Roman" panose="02020603050405020304" pitchFamily="18" charset="0"/>
              </a:rPr>
            </a:br>
            <a:r>
              <a:rPr lang="en-US" sz="2200" b="0" u="none" strike="noStrike" baseline="0" dirty="0">
                <a:solidFill>
                  <a:srgbClr val="FF0000"/>
                </a:solidFill>
                <a:cs typeface="Times New Roman" panose="02020603050405020304" pitchFamily="18" charset="0"/>
              </a:rPr>
              <a:t>AASHIKASHRESTHA </a:t>
            </a:r>
            <a:br>
              <a:rPr lang="en-US" sz="2200" b="0" u="none" strike="noStrike" baseline="0" dirty="0">
                <a:solidFill>
                  <a:srgbClr val="FF0000"/>
                </a:solidFill>
                <a:cs typeface="Times New Roman" panose="02020603050405020304" pitchFamily="18" charset="0"/>
              </a:rPr>
            </a:br>
            <a:r>
              <a:rPr lang="en-US" sz="2200" b="0" u="none" strike="noStrike" baseline="0" dirty="0">
                <a:solidFill>
                  <a:srgbClr val="FF0000"/>
                </a:solidFill>
                <a:cs typeface="Times New Roman" panose="02020603050405020304" pitchFamily="18" charset="0"/>
              </a:rPr>
              <a:t>SANDHYA POUDEL </a:t>
            </a:r>
            <a:br>
              <a:rPr lang="en-US" sz="2200" b="0" u="none" strike="noStrike" baseline="0" dirty="0">
                <a:solidFill>
                  <a:srgbClr val="FF0000"/>
                </a:solidFill>
                <a:cs typeface="Times New Roman" panose="02020603050405020304" pitchFamily="18" charset="0"/>
              </a:rPr>
            </a:br>
            <a:r>
              <a:rPr lang="it-IT" sz="2200" b="0" u="none" strike="noStrike" baseline="0" dirty="0">
                <a:solidFill>
                  <a:srgbClr val="FF0000"/>
                </a:solidFill>
                <a:cs typeface="Times New Roman" panose="02020603050405020304" pitchFamily="18" charset="0"/>
              </a:rPr>
              <a:t>JOSEPH DIRAVIAM LINDON RITHI VERONICA </a:t>
            </a:r>
            <a:br>
              <a:rPr lang="it-IT" sz="2200" b="0" u="none" strike="noStrike" baseline="0" dirty="0">
                <a:solidFill>
                  <a:srgbClr val="FF0000"/>
                </a:solidFill>
                <a:cs typeface="Times New Roman" panose="02020603050405020304" pitchFamily="18" charset="0"/>
              </a:rPr>
            </a:br>
            <a:br>
              <a:rPr lang="it-IT" sz="2200" b="0" u="none" strike="noStrike" baseline="0" dirty="0">
                <a:solidFill>
                  <a:srgbClr val="FF0000"/>
                </a:solidFill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Professor</a:t>
            </a:r>
            <a:r>
              <a:rPr lang="en-US" sz="4800" dirty="0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r>
              <a:rPr lang="en-US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Yue Gao</a:t>
            </a:r>
            <a:br>
              <a:rPr lang="en-US" sz="4800" dirty="0">
                <a:solidFill>
                  <a:srgbClr val="FF0000"/>
                </a:solidFill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Date</a:t>
            </a:r>
            <a:r>
              <a:rPr lang="en-US" sz="4800" dirty="0">
                <a:solidFill>
                  <a:srgbClr val="FF0000"/>
                </a:solidFill>
                <a:cs typeface="Times New Roman" panose="02020603050405020304" pitchFamily="18" charset="0"/>
              </a:rPr>
              <a:t> : </a:t>
            </a:r>
            <a:r>
              <a:rPr lang="en-US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12/1/2023</a:t>
            </a:r>
            <a:endParaRPr lang="en-US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26FF-F71D-4F50-A1D1-2469CCAE88C4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91653"/>
            <a:ext cx="2079057" cy="7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4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3680-5F34-FF41-68E6-011C2925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FE72-C0E3-5684-15B9-516C9D9EA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9114" cy="435133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We encoded the categorical variables so that they could be used for the regression.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introduced dummy variables created on the Model Year, to facilitate the regression analysis, which turned out to be a great decision.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number of columns after preprocessing became 37, with a total sample size of 150446.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EAC4F-738F-68C8-6519-2B3EFA0A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screenshot of a white background with numbers&#10;&#10;Description automatically generated">
            <a:extLst>
              <a:ext uri="{FF2B5EF4-FFF2-40B4-BE49-F238E27FC236}">
                <a16:creationId xmlns:a16="http://schemas.microsoft.com/office/drawing/2014/main" id="{16BBB791-55DC-2C67-5075-DB01FDEF7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25" y="1735931"/>
            <a:ext cx="3779848" cy="479694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F8B267B-77D5-B36B-A85A-916F816E4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73" y="1735931"/>
            <a:ext cx="3688725" cy="479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3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37D5-4821-D9C2-AD10-84743E84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pic>
        <p:nvPicPr>
          <p:cNvPr id="6" name="Content Placeholder 5" descr="A diagram of a heatmap&#10;&#10;Description automatically generated">
            <a:extLst>
              <a:ext uri="{FF2B5EF4-FFF2-40B4-BE49-F238E27FC236}">
                <a16:creationId xmlns:a16="http://schemas.microsoft.com/office/drawing/2014/main" id="{FF4F890F-61CD-0999-045D-E30CC12B4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257800" cy="46656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82716-FF80-9A5C-6B49-0F12CFBB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B0D07-7A93-2C47-DEF8-2702AE36CE12}"/>
              </a:ext>
            </a:extLst>
          </p:cNvPr>
          <p:cNvSpPr txBox="1"/>
          <p:nvPr/>
        </p:nvSpPr>
        <p:spPr>
          <a:xfrm>
            <a:off x="838200" y="1838960"/>
            <a:ext cx="5257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Model is strongly correlated with CAFV (0.8) and Type (0.6). This suggests that the model is capturing the relationship between these variables well.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Make, City and County have weak correlations with Model  and Electric Range. This suggests that these variables are not as strongly associated with the dependent variable.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Electric Range has a strong negative correlation at -0.6 (0 being eligible , 1 being unsure and 2 being eligible in the CAFV column), hence catching the relationship between the Electric Range CAFV eligibility as it should be.</a:t>
            </a:r>
          </a:p>
        </p:txBody>
      </p:sp>
    </p:spTree>
    <p:extLst>
      <p:ext uri="{BB962C8B-B14F-4D97-AF65-F5344CB8AC3E}">
        <p14:creationId xmlns:p14="http://schemas.microsoft.com/office/powerpoint/2010/main" val="286425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97EA-2454-68D0-1F7B-CC0E7E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6880"/>
            <a:ext cx="6035040" cy="1204163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   Results or Solutions-1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F4C544-0758-DD37-CD21-904665D26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08" y="1738253"/>
            <a:ext cx="4271664" cy="4906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A77C2E-EC9E-2F36-3F20-183138164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72" y="1738254"/>
            <a:ext cx="3494095" cy="2593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55865-231F-8279-2560-8156A3003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720" y="1722268"/>
            <a:ext cx="3494095" cy="2609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A7CA6D41-3AED-FD1F-6C81-6DE028DA5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2073" y="4424484"/>
                <a:ext cx="7138994" cy="2037276"/>
              </a:xfrm>
            </p:spPr>
            <p:txBody>
              <a:bodyPr anchor="t">
                <a:normAutofit fontScale="92500" lnSpcReduction="20000"/>
              </a:bodyPr>
              <a:lstStyle/>
              <a:p>
                <a:r>
                  <a:rPr lang="en-US" sz="1600" dirty="0"/>
                  <a:t>The dependent variable is ‘Electric Range’ </a:t>
                </a:r>
              </a:p>
              <a:p>
                <a:r>
                  <a:rPr lang="en-US" sz="1600" dirty="0"/>
                  <a:t>The independent variable being ‘CAFV Eligibility’</a:t>
                </a:r>
              </a:p>
              <a:p>
                <a:r>
                  <a:rPr lang="en-US" sz="1600" dirty="0"/>
                  <a:t>We performed OLS regression.</a:t>
                </a:r>
              </a:p>
              <a:p>
                <a:r>
                  <a:rPr lang="en-US" sz="1600" dirty="0"/>
                  <a:t>Here we got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of 0.443 which means 43.3% of variability of  dependent variable is accurately explained by the independent variable  and F-stat of 1.198e+05 with p-value of 0.0 suggests that the regression is statistically significant.</a:t>
                </a:r>
              </a:p>
              <a:p>
                <a:r>
                  <a:rPr lang="en-US" sz="1600" dirty="0"/>
                  <a:t>The t-stat and p-value of the independent variables also suggest that it is statistically significant for the regression model.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A7CA6D41-3AED-FD1F-6C81-6DE028DA5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2073" y="4424484"/>
                <a:ext cx="7138994" cy="2037276"/>
              </a:xfrm>
              <a:blipFill>
                <a:blip r:embed="rId5"/>
                <a:stretch>
                  <a:fillRect l="-256" t="-3293" r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792F6-650A-18DA-837F-25E441F1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36747C-29EE-4598-BFCE-FD7B92B70DD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EABC74-5F6A-014C-1BA6-EC2921E34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2862B9-7D01-6529-04CA-6ADD0C77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D86C95-5CD4-FF47-7B0A-66BB60AAC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317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97EA-2454-68D0-1F7B-CC0E7E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6880"/>
            <a:ext cx="6035040" cy="1204163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   Results or Solutions-2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A7CA6D41-3AED-FD1F-6C81-6DE028DA5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1439" y="4424484"/>
                <a:ext cx="6849627" cy="2037276"/>
              </a:xfrm>
            </p:spPr>
            <p:txBody>
              <a:bodyPr anchor="t">
                <a:normAutofit fontScale="85000" lnSpcReduction="20000"/>
              </a:bodyPr>
              <a:lstStyle/>
              <a:p>
                <a:r>
                  <a:rPr lang="en-US" sz="1600" dirty="0"/>
                  <a:t>We performed OLS regression.</a:t>
                </a:r>
              </a:p>
              <a:p>
                <a:r>
                  <a:rPr lang="en-US" sz="1600" dirty="0"/>
                  <a:t>The dependent variable is ‘Electric Range’ </a:t>
                </a:r>
              </a:p>
              <a:p>
                <a:r>
                  <a:rPr lang="en-US" sz="1600" dirty="0"/>
                  <a:t>The independent variables are ‘CAFV Eligibility’ , ‘Model’,  ‘Type’,  ‘Make’, ‘County’ and ‘City’ </a:t>
                </a:r>
              </a:p>
              <a:p>
                <a:r>
                  <a:rPr lang="en-US" sz="1600" dirty="0"/>
                  <a:t>Here we got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of 0.485 which means 48.5% of variability of  dependent variable is accurately explained by the independent variable  and F-stat of 2.359e+04 with p-value of 0.0 suggests that the regression is statistically significant.</a:t>
                </a:r>
              </a:p>
              <a:p>
                <a:r>
                  <a:rPr lang="en-US" sz="1600" dirty="0"/>
                  <a:t>The t-stat and p-value of the independent variables also suggest that they are statistically significant for the regression model except for ‘City’.</a:t>
                </a:r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A7CA6D41-3AED-FD1F-6C81-6DE028DA5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1439" y="4424484"/>
                <a:ext cx="6849627" cy="2037276"/>
              </a:xfrm>
              <a:blipFill>
                <a:blip r:embed="rId2"/>
                <a:stretch>
                  <a:fillRect l="-89" t="-3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792F6-650A-18DA-837F-25E441F1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36747C-29EE-4598-BFCE-FD7B92B70DD7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25A4A6-CFCD-36A5-248E-BE2E29E85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12" y="1722268"/>
            <a:ext cx="4128713" cy="4881732"/>
          </a:xfrm>
          <a:prstGeom prst="rect">
            <a:avLst/>
          </a:prstGeom>
        </p:spPr>
      </p:pic>
      <p:pic>
        <p:nvPicPr>
          <p:cNvPr id="8" name="Picture 7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C029346F-2DBE-7928-13A0-8155AFEA9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957" y="1664833"/>
            <a:ext cx="3426286" cy="2650889"/>
          </a:xfrm>
          <a:prstGeom prst="rect">
            <a:avLst/>
          </a:prstGeom>
        </p:spPr>
      </p:pic>
      <p:pic>
        <p:nvPicPr>
          <p:cNvPr id="12" name="Picture 11" descr="A graph with a red line&#10;&#10;Description automatically generated">
            <a:extLst>
              <a:ext uri="{FF2B5EF4-FFF2-40B4-BE49-F238E27FC236}">
                <a16:creationId xmlns:a16="http://schemas.microsoft.com/office/drawing/2014/main" id="{0CF8120E-A79D-3080-33C3-928E428CA5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25" y="1773595"/>
            <a:ext cx="3604332" cy="26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9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97EA-2454-68D0-1F7B-CC0E7E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6880"/>
            <a:ext cx="6035040" cy="1204163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   Results or Solutions-3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A7CA6D41-3AED-FD1F-6C81-6DE028DA5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2073" y="4424484"/>
                <a:ext cx="7138994" cy="2037276"/>
              </a:xfrm>
            </p:spPr>
            <p:txBody>
              <a:bodyPr anchor="t">
                <a:normAutofit fontScale="85000" lnSpcReduction="20000"/>
              </a:bodyPr>
              <a:lstStyle/>
              <a:p>
                <a:r>
                  <a:rPr lang="en-US" sz="1600" dirty="0"/>
                  <a:t>The dependent variable is ‘Electric Range’ </a:t>
                </a:r>
              </a:p>
              <a:p>
                <a:r>
                  <a:rPr lang="en-US" sz="1600" dirty="0"/>
                  <a:t>The independent variables here are all the variables used in the previous experiment plus the dummy variables created from the ‘Model Year’</a:t>
                </a:r>
              </a:p>
              <a:p>
                <a:r>
                  <a:rPr lang="en-US" sz="1600" dirty="0"/>
                  <a:t>We performed OLS regression.</a:t>
                </a:r>
              </a:p>
              <a:p>
                <a:r>
                  <a:rPr lang="en-US" sz="1600" dirty="0"/>
                  <a:t>Here we got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of 0.811 which means 81.1% of variability of  dependent variable is accurately explained by the independent variable  and F-stat of 3.217e+04 with p-value of 0.0 suggests that the regression is statistically significant.</a:t>
                </a:r>
              </a:p>
              <a:p>
                <a:r>
                  <a:rPr lang="en-US" sz="1600" dirty="0"/>
                  <a:t>The t-stat and p-value of the independent variables also suggest that they are statistically significant for the regression model.</a:t>
                </a:r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A7CA6D41-3AED-FD1F-6C81-6DE028DA5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2073" y="4424484"/>
                <a:ext cx="7138994" cy="2037276"/>
              </a:xfrm>
              <a:blipFill>
                <a:blip r:embed="rId2"/>
                <a:stretch>
                  <a:fillRect l="-171" t="-3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792F6-650A-18DA-837F-25E441F1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36747C-29EE-4598-BFCE-FD7B92B70DD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D9AB7E-C194-7579-66B1-F3E360F87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1" y="1722268"/>
            <a:ext cx="4160881" cy="4739492"/>
          </a:xfrm>
          <a:prstGeom prst="rect">
            <a:avLst/>
          </a:prstGeom>
        </p:spPr>
      </p:pic>
      <p:pic>
        <p:nvPicPr>
          <p:cNvPr id="8" name="Picture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F7A67FC-0A92-A746-D85E-E6C8BFD36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665" y="1727207"/>
            <a:ext cx="3412461" cy="2709168"/>
          </a:xfrm>
          <a:prstGeom prst="rect">
            <a:avLst/>
          </a:prstGeom>
        </p:spPr>
      </p:pic>
      <p:pic>
        <p:nvPicPr>
          <p:cNvPr id="12" name="Picture 11" descr="A diagram of red dots and blue line&#10;&#10;Description automatically generated">
            <a:extLst>
              <a:ext uri="{FF2B5EF4-FFF2-40B4-BE49-F238E27FC236}">
                <a16:creationId xmlns:a16="http://schemas.microsoft.com/office/drawing/2014/main" id="{133C1663-D915-51A9-EA83-C47BA1518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126" y="1728979"/>
            <a:ext cx="3370295" cy="269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5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F574-82E4-0E3E-B3A7-BD4DC5D0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or Solutions-4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44ED-1804-01DE-B9B5-1ED0EEE7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ran Chi-Square hypothesis test on the independent variables against the dependent variable, an got results that agreed with the regression results as well.</a:t>
            </a:r>
          </a:p>
          <a:p>
            <a:r>
              <a:rPr lang="en-US" dirty="0"/>
              <a:t>The chi-stat for just ‘CAFV Eligibility’ is 300892.0 with a p-value of 0.0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chi-stat for all the independent variables combined is 13568546.835 with a p-value of 0.0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38DF0-808F-9733-2BA3-57DB909A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976A1-1051-045C-BB83-73D443022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5438427"/>
            <a:ext cx="10414000" cy="917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A054FE-576A-C929-EEE6-DE08A414A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61" y="3583521"/>
            <a:ext cx="10147478" cy="83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0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9FB7-87CC-CB0C-AC14-158D019F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or Solutions-5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E485-1451-FC2B-D87C-7A024CFD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performed an One-Way ANOVA test on the most important independent variable the ‘CAFV Eligibility’</a:t>
            </a:r>
          </a:p>
          <a:p>
            <a:r>
              <a:rPr lang="en-US" dirty="0"/>
              <a:t>With an F-stat of 120675.095 and p-value of 0.0, we concluded the experiment.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0E159-B954-5536-2057-80D5DB0C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2992B-052D-BF4C-6192-E2634D0F0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41166"/>
            <a:ext cx="10515599" cy="10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3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5BD8-EBF2-78D0-FD4D-40A0C803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72FF-8EC0-7877-5C20-8374A39FE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47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Insight:</a:t>
            </a:r>
          </a:p>
          <a:p>
            <a:pPr lvl="1"/>
            <a:r>
              <a:rPr lang="en-US" dirty="0"/>
              <a:t>Through this experiment we found that vehicles that have been named as a CAFV vehicle, generally has a higher electric range.</a:t>
            </a:r>
          </a:p>
          <a:p>
            <a:pPr lvl="1"/>
            <a:r>
              <a:rPr lang="en-US" dirty="0"/>
              <a:t>It was also found that electric range of a vehicle is surprisingly dependent on the model year as well.</a:t>
            </a:r>
          </a:p>
          <a:p>
            <a:pPr lvl="1"/>
            <a:r>
              <a:rPr lang="en-US" dirty="0"/>
              <a:t>The higher accuracy in the third experiment suggests that both CAFV and Model Year has a significant impact on the electric range of the vehicle, conversely, electric range of a vehicle can also be used to predict the CAFV and Model Year of a vehicle.</a:t>
            </a:r>
          </a:p>
          <a:p>
            <a:pPr lvl="1"/>
            <a:r>
              <a:rPr lang="en-US" dirty="0"/>
              <a:t>City and County had no impact on the electric range at all.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2AD38-B6DA-D458-4200-4AD4B615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0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FC8C-AD33-3916-CE0D-1359BCAB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0BD85-D9E7-0E22-9473-91DF70F0C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50055"/>
          </a:xfrm>
        </p:spPr>
        <p:txBody>
          <a:bodyPr>
            <a:normAutofit/>
          </a:bodyPr>
          <a:lstStyle/>
          <a:p>
            <a:r>
              <a:rPr lang="en-US" dirty="0"/>
              <a:t>Insight:</a:t>
            </a:r>
          </a:p>
          <a:p>
            <a:pPr lvl="1"/>
            <a:r>
              <a:rPr lang="en-US" dirty="0"/>
              <a:t>Make and Type of the vehicle had a very small impact</a:t>
            </a:r>
          </a:p>
          <a:p>
            <a:pPr lvl="1"/>
            <a:r>
              <a:rPr lang="en-US" dirty="0"/>
              <a:t>The ‘residual vs actual’ plot suggests that the data are fitting extremely. </a:t>
            </a:r>
          </a:p>
          <a:p>
            <a:pPr lvl="1"/>
            <a:r>
              <a:rPr lang="en-US" dirty="0"/>
              <a:t>The graph show that the predictions made from regression were pretty accurate.</a:t>
            </a:r>
          </a:p>
          <a:p>
            <a:pPr lvl="1"/>
            <a:r>
              <a:rPr lang="en-US" dirty="0"/>
              <a:t>After performing the chi-square test we got a high value for the chi-stat, so we were able to determine that there was significant relationship between the independent variables and the dependent ones.</a:t>
            </a:r>
          </a:p>
          <a:p>
            <a:pPr lvl="1"/>
            <a:r>
              <a:rPr lang="en-US" dirty="0"/>
              <a:t>The one way ANOVA test later performed gave an F-stat which showed that the regression model is statistically significant.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85805-FDC9-BC05-6072-4998C22E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69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FC8C-AD33-3916-CE0D-1359BCAB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0BD85-D9E7-0E22-9473-91DF70F0C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3095"/>
          </a:xfrm>
        </p:spPr>
        <p:txBody>
          <a:bodyPr>
            <a:normAutofit/>
          </a:bodyPr>
          <a:lstStyle/>
          <a:p>
            <a:r>
              <a:rPr lang="en-US" sz="2400" b="1" i="0" dirty="0">
                <a:effectLst/>
              </a:rPr>
              <a:t>Feature Importance:</a:t>
            </a:r>
            <a:endParaRPr lang="en-US" sz="2400" b="0" i="0" dirty="0">
              <a:effectLst/>
            </a:endParaRPr>
          </a:p>
          <a:p>
            <a:pPr lvl="1"/>
            <a:r>
              <a:rPr lang="en-US" b="0" i="0" dirty="0">
                <a:effectLst/>
              </a:rPr>
              <a:t>We investigate the importance of each significant feature to understand its impact on </a:t>
            </a:r>
            <a:r>
              <a:rPr lang="en-US" b="0" i="0" dirty="0" err="1">
                <a:effectLst/>
              </a:rPr>
              <a:t>Electric_Range</a:t>
            </a:r>
            <a:r>
              <a:rPr lang="en-US" b="0" i="0" dirty="0">
                <a:effectLst/>
              </a:rPr>
              <a:t>.</a:t>
            </a:r>
          </a:p>
          <a:p>
            <a:r>
              <a:rPr lang="en-US" sz="2400" b="1" i="0" dirty="0">
                <a:effectLst/>
              </a:rPr>
              <a:t>Temporal Trends:</a:t>
            </a:r>
            <a:endParaRPr lang="en-US" sz="2400" b="0" i="0" dirty="0">
              <a:effectLst/>
            </a:endParaRPr>
          </a:p>
          <a:p>
            <a:pPr lvl="1"/>
            <a:r>
              <a:rPr lang="en-US" b="0" i="0" dirty="0">
                <a:effectLst/>
              </a:rPr>
              <a:t>We explore the impact of year-related variables on </a:t>
            </a:r>
            <a:r>
              <a:rPr lang="en-US" b="0" i="0" dirty="0" err="1">
                <a:effectLst/>
              </a:rPr>
              <a:t>Electric_Range</a:t>
            </a:r>
            <a:r>
              <a:rPr lang="en-US" b="0" i="0" dirty="0">
                <a:effectLst/>
              </a:rPr>
              <a:t>. Consider seasonality or evolving trends in electric vehicle technology.</a:t>
            </a:r>
          </a:p>
          <a:p>
            <a:r>
              <a:rPr lang="en-US" sz="2400" b="1" i="0" dirty="0">
                <a:effectLst/>
              </a:rPr>
              <a:t>Further Analysis:</a:t>
            </a:r>
            <a:endParaRPr lang="en-US" sz="2400" b="0" i="0" dirty="0">
              <a:effectLst/>
            </a:endParaRPr>
          </a:p>
          <a:p>
            <a:pPr lvl="1"/>
            <a:r>
              <a:rPr lang="en-US" b="0" i="0" dirty="0">
                <a:effectLst/>
              </a:rPr>
              <a:t>We also conduct residual analysis, check for model assumptions, and consider potential interactions between features.</a:t>
            </a:r>
          </a:p>
          <a:p>
            <a:pPr lvl="1"/>
            <a:r>
              <a:rPr lang="en-US" dirty="0"/>
              <a:t>The residual analysis showed that the data and the prediction made by the regression  are pretty accurate.</a:t>
            </a:r>
            <a:endParaRPr lang="en-US" b="0" i="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85805-FDC9-BC05-6072-4998C22E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4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E9A7B5-71DB-A730-B64F-F25775E4D923}"/>
              </a:ext>
            </a:extLst>
          </p:cNvPr>
          <p:cNvSpPr txBox="1"/>
          <p:nvPr/>
        </p:nvSpPr>
        <p:spPr>
          <a:xfrm>
            <a:off x="745379" y="769258"/>
            <a:ext cx="3998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FF8D4-B1F7-EF11-3782-10B43C46F13B}"/>
              </a:ext>
            </a:extLst>
          </p:cNvPr>
          <p:cNvSpPr txBox="1"/>
          <p:nvPr/>
        </p:nvSpPr>
        <p:spPr>
          <a:xfrm>
            <a:off x="745379" y="1997839"/>
            <a:ext cx="77655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Global EV market to grow 10.07%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Sales exceeded 10 million in 2022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 EV sales: 22,000 to over 2 million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Nearly 918,500 light EVs sold in 2022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EVs' share of car market: 4% to 14%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 EV sales: 0.2% to 4.6% of total sales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en-GB" dirty="0"/>
            </a:br>
            <a:br>
              <a:rPr lang="en-GB" dirty="0"/>
            </a:br>
            <a:br>
              <a:rPr lang="en-GB" dirty="0">
                <a:effectLst/>
              </a:rPr>
            </a:br>
            <a:endParaRPr lang="en-GB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Electric Vehicle Sales in US Hit the Accelerator Pedal — Even Beyond  California - CleanTechnica">
            <a:extLst>
              <a:ext uri="{FF2B5EF4-FFF2-40B4-BE49-F238E27FC236}">
                <a16:creationId xmlns:a16="http://schemas.microsoft.com/office/drawing/2014/main" id="{67899B96-BE39-A843-C936-5846B1FAE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003" y="1754950"/>
            <a:ext cx="5077278" cy="378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102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FC8C-AD33-3916-CE0D-1359BCAB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0BD85-D9E7-0E22-9473-91DF70F0C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2032"/>
          </a:xfrm>
        </p:spPr>
        <p:txBody>
          <a:bodyPr>
            <a:normAutofit/>
          </a:bodyPr>
          <a:lstStyle/>
          <a:p>
            <a:r>
              <a:rPr lang="en-US" sz="2400" b="1" i="0" dirty="0">
                <a:effectLst/>
              </a:rPr>
              <a:t>Model Development:</a:t>
            </a:r>
            <a:endParaRPr lang="en-US" sz="2400" b="0" i="0" dirty="0">
              <a:effectLst/>
            </a:endParaRPr>
          </a:p>
          <a:p>
            <a:pPr lvl="1"/>
            <a:r>
              <a:rPr lang="en-US" b="0" i="0" dirty="0">
                <a:effectLst/>
              </a:rPr>
              <a:t>These models contribute to understanding the relationship between various features and </a:t>
            </a:r>
            <a:r>
              <a:rPr lang="en-US" b="0" i="0" dirty="0" err="1">
                <a:effectLst/>
              </a:rPr>
              <a:t>Electric_Range</a:t>
            </a:r>
            <a:r>
              <a:rPr lang="en-US" b="0" i="0" dirty="0">
                <a:effectLst/>
              </a:rPr>
              <a:t>.</a:t>
            </a:r>
          </a:p>
          <a:p>
            <a:r>
              <a:rPr lang="en-US" sz="2400" b="1" i="0" dirty="0">
                <a:effectLst/>
              </a:rPr>
              <a:t>Insights for Stakeholders:</a:t>
            </a:r>
            <a:endParaRPr lang="en-US" sz="2400" b="0" i="0" dirty="0">
              <a:effectLst/>
            </a:endParaRPr>
          </a:p>
          <a:p>
            <a:pPr lvl="1"/>
            <a:r>
              <a:rPr lang="en-US" b="0" i="0" dirty="0">
                <a:effectLst/>
              </a:rPr>
              <a:t>They Provide stakeholders with insights into the factors influencing </a:t>
            </a:r>
            <a:r>
              <a:rPr lang="en-US" b="0" i="0" dirty="0" err="1">
                <a:effectLst/>
              </a:rPr>
              <a:t>Electric_Range</a:t>
            </a:r>
            <a:r>
              <a:rPr lang="en-US" b="0" i="0" dirty="0">
                <a:effectLst/>
              </a:rPr>
              <a:t>, enabling informed decision-making.</a:t>
            </a:r>
          </a:p>
          <a:p>
            <a:r>
              <a:rPr lang="en-US" sz="2400" b="1" i="0" dirty="0">
                <a:effectLst/>
              </a:rPr>
              <a:t>Research Contribution:</a:t>
            </a:r>
            <a:endParaRPr lang="en-US" sz="2400" b="0" i="0" dirty="0">
              <a:effectLst/>
            </a:endParaRPr>
          </a:p>
          <a:p>
            <a:pPr lvl="1"/>
            <a:r>
              <a:rPr lang="en-US" b="0" i="0" dirty="0">
                <a:effectLst/>
              </a:rPr>
              <a:t>The study contributes to the understanding of the electric vehicle landscape, providing insights into factors affecting electric range.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85805-FDC9-BC05-6072-4998C22E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36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FD11-123D-993C-514C-2280EC41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791A-391E-B482-45E2-B47101ED0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Söhne"/>
              </a:rPr>
              <a:t>In this project, we aimed to unravel the intricate factors influencing the electric range of vehicles, contributing to a comprehensive understanding of electric vehicle performance. Through extensive data analysis and regression modeling, we have gained valuable insights into the nuanced relationships between various features and the electric range.</a:t>
            </a:r>
          </a:p>
          <a:p>
            <a:r>
              <a:rPr lang="en-US" sz="2400" dirty="0">
                <a:latin typeface="Söhne"/>
              </a:rPr>
              <a:t>The regression models performed very well to fulfil the desired business and research questions.</a:t>
            </a:r>
            <a:endParaRPr lang="en-US" sz="2400" dirty="0"/>
          </a:p>
          <a:p>
            <a:r>
              <a:rPr lang="en-US" sz="2400" dirty="0"/>
              <a:t>But the EV dataset here is more suitable for a Classification model .</a:t>
            </a:r>
          </a:p>
          <a:p>
            <a:r>
              <a:rPr lang="en-US" sz="2400" dirty="0"/>
              <a:t>Using regression we could only establish relationship between Electric Range and other independent variables.</a:t>
            </a:r>
          </a:p>
          <a:p>
            <a:r>
              <a:rPr lang="en-US" sz="2400" dirty="0"/>
              <a:t>To be able to properly predict if a vehicle is  CAFV we need classification as well.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97E2F-C763-BB4E-CE77-373CDFCB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8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06FD36-8C85-3BB6-B79C-4DC4D21E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78003-A1AE-69F2-6EB0-B9E5A7F9A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GB" sz="1500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Set used</a:t>
            </a:r>
            <a:r>
              <a:rPr lang="en-GB" sz="15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500" b="0" i="0" u="none" strike="noStrike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Electric_Vehicle_Population_Data.csv</a:t>
            </a:r>
            <a:r>
              <a:rPr lang="en-GB" sz="15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5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GB" sz="1500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no. of variable used</a:t>
            </a:r>
            <a:r>
              <a:rPr lang="en-GB" sz="15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150 thousand.</a:t>
            </a:r>
            <a:endParaRPr lang="en-GB" sz="15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GB" sz="1500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Variables</a:t>
            </a:r>
            <a:r>
              <a:rPr lang="en-GB" sz="15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Electric range and eligibility of EVs.</a:t>
            </a:r>
            <a:endParaRPr lang="en-GB" sz="15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GB" sz="1500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problems</a:t>
            </a:r>
            <a:r>
              <a:rPr lang="en-GB" sz="15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15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en-GB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Electric Vehicle Adoption Analysis: </a:t>
            </a:r>
          </a:p>
          <a:p>
            <a:pPr lvl="1">
              <a:lnSpc>
                <a:spcPct val="170000"/>
              </a:lnSpc>
            </a:pPr>
            <a:r>
              <a:rPr lang="en-GB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Vehicle Characteristics and Eligibility: </a:t>
            </a:r>
          </a:p>
          <a:p>
            <a:pPr lvl="1">
              <a:lnSpc>
                <a:spcPct val="170000"/>
              </a:lnSpc>
            </a:pPr>
            <a:r>
              <a:rPr lang="en-GB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Electric Range and Eligibility: </a:t>
            </a:r>
          </a:p>
          <a:p>
            <a:pPr mar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lang="en-GB" sz="15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50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GB" sz="15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5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GB" sz="1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question: What are the intricate factors influencing the electric range and eligibility of electric vehicles?</a:t>
            </a:r>
          </a:p>
          <a:p>
            <a:pPr marL="0" indent="0">
              <a:buNone/>
            </a:pPr>
            <a:br>
              <a:rPr lang="en-GB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A299CA-D9EB-5521-36EE-128FA22A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4" descr="Electric Vehicle Sales in US Hit the Accelerator Pedal — Even Beyond  California - CleanTechnica">
            <a:extLst>
              <a:ext uri="{FF2B5EF4-FFF2-40B4-BE49-F238E27FC236}">
                <a16:creationId xmlns:a16="http://schemas.microsoft.com/office/drawing/2014/main" id="{254718E7-2CA1-26FF-8301-5711B1F0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1825625"/>
            <a:ext cx="4565650" cy="35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31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ADCF2-EE98-D2B3-B585-C567A5A2BB2B}"/>
              </a:ext>
            </a:extLst>
          </p:cNvPr>
          <p:cNvSpPr txBox="1"/>
          <p:nvPr/>
        </p:nvSpPr>
        <p:spPr>
          <a:xfrm>
            <a:off x="717756" y="638629"/>
            <a:ext cx="303967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Introduction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7D02A-AFAF-0F2C-4DA9-F0F586EAA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338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GB" sz="9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9A6898-6E15-889D-80E7-8FC5A88CC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090953"/>
              </p:ext>
            </p:extLst>
          </p:nvPr>
        </p:nvGraphicFramePr>
        <p:xfrm>
          <a:off x="1400175" y="1814513"/>
          <a:ext cx="8815387" cy="445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702">
                  <a:extLst>
                    <a:ext uri="{9D8B030D-6E8A-4147-A177-3AD203B41FA5}">
                      <a16:colId xmlns:a16="http://schemas.microsoft.com/office/drawing/2014/main" val="122427176"/>
                    </a:ext>
                  </a:extLst>
                </a:gridCol>
                <a:gridCol w="2007315">
                  <a:extLst>
                    <a:ext uri="{9D8B030D-6E8A-4147-A177-3AD203B41FA5}">
                      <a16:colId xmlns:a16="http://schemas.microsoft.com/office/drawing/2014/main" val="3459524088"/>
                    </a:ext>
                  </a:extLst>
                </a:gridCol>
                <a:gridCol w="4803370">
                  <a:extLst>
                    <a:ext uri="{9D8B030D-6E8A-4147-A177-3AD203B41FA5}">
                      <a16:colId xmlns:a16="http://schemas.microsoft.com/office/drawing/2014/main" val="3699480815"/>
                    </a:ext>
                  </a:extLst>
                </a:gridCol>
              </a:tblGrid>
              <a:tr h="381683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57709"/>
                  </a:ext>
                </a:extLst>
              </a:tr>
              <a:tr h="581501">
                <a:tc>
                  <a:txBody>
                    <a:bodyPr/>
                    <a:lstStyle/>
                    <a:p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County   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the county where the vehicle is located    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827928"/>
                  </a:ext>
                </a:extLst>
              </a:tr>
              <a:tr h="581501">
                <a:tc>
                  <a:txBody>
                    <a:bodyPr/>
                    <a:lstStyle/>
                    <a:p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Categorical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the city where the vehicle is registered  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675964"/>
                  </a:ext>
                </a:extLst>
              </a:tr>
              <a:tr h="581501">
                <a:tc>
                  <a:txBody>
                    <a:bodyPr/>
                    <a:lstStyle/>
                    <a:p>
                      <a:r>
                        <a:rPr lang="en-US" sz="1400" dirty="0"/>
                        <a:t>Make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Categorical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make or manufacturer of the vehicle   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343885"/>
                  </a:ext>
                </a:extLst>
              </a:tr>
              <a:tr h="581501"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Categorical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the specific model of the electric vehicle 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687246"/>
                  </a:ext>
                </a:extLst>
              </a:tr>
              <a:tr h="581501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Categorical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Describes whether the vehicle is a BEV or a PHEV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167433"/>
                  </a:ext>
                </a:extLst>
              </a:tr>
              <a:tr h="581501">
                <a:tc>
                  <a:txBody>
                    <a:bodyPr/>
                    <a:lstStyle/>
                    <a:p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CAFV Eligibility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Categorical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whether the vehicle is eligible for incentives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294559"/>
                  </a:ext>
                </a:extLst>
              </a:tr>
              <a:tr h="581501">
                <a:tc>
                  <a:txBody>
                    <a:bodyPr/>
                    <a:lstStyle/>
                    <a:p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Electric Range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the electric range of the vehicle in miles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98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63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CEDA-67D4-C6A4-972B-DA972001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F7F3-2068-F4BE-F4C7-A26816FFE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2120" cy="4667250"/>
          </a:xfrm>
        </p:spPr>
        <p:txBody>
          <a:bodyPr>
            <a:noAutofit/>
          </a:bodyPr>
          <a:lstStyle/>
          <a:p>
            <a:pPr marL="180000"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many methods in for this project.</a:t>
            </a:r>
          </a:p>
          <a:p>
            <a:pPr marL="180000"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methods were mainly the one used to handle large datasets and perform the regression.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Manipulation and Analysis: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Pandas: For data manipulation, filtering, and analysis.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NumPy: For numerical computations and array operations.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Visualization: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Matplotlib: For creating static, interactive, and animated plots and visualizations.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Seaborn: Built on top of Matplotlib, Seaborn provides a high-level interface for creating informative and attractive statistical graphics.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78703-F0BB-64D5-68DF-53632C15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group of logos with text&#10;&#10;Description automatically generated">
            <a:extLst>
              <a:ext uri="{FF2B5EF4-FFF2-40B4-BE49-F238E27FC236}">
                <a16:creationId xmlns:a16="http://schemas.microsoft.com/office/drawing/2014/main" id="{EFC2529B-A2F7-CBFE-7FBA-E0B41B802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2114714"/>
            <a:ext cx="4983480" cy="43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02F3-56DC-576A-28F6-75315DA1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F89C-C33A-D7DB-9368-0A871D169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62600" cy="4788535"/>
          </a:xfrm>
        </p:spPr>
        <p:txBody>
          <a:bodyPr>
            <a:norm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Statistical Analysis: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SciPy: For scientific and statistical computations.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Scikit-Learn: For machine learning tasks such as regression, classification, and clustering.</a:t>
            </a: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Cleaning and Preprocessing: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Data cleaning can be done using Pandas and NumPy. </a:t>
            </a: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Time Series Analysis: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StatsModels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for time series analysis and forecasting.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s: For data manipulation, filtering, and analysis.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1279B-22E3-C1E1-2CF6-3D8ED68F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logo with text and circles&#10;&#10;Description automatically generated with medium confidence">
            <a:extLst>
              <a:ext uri="{FF2B5EF4-FFF2-40B4-BE49-F238E27FC236}">
                <a16:creationId xmlns:a16="http://schemas.microsoft.com/office/drawing/2014/main" id="{46D13BC0-18F4-DF7D-D74A-A7CD14E59A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690688"/>
            <a:ext cx="3058160" cy="3058160"/>
          </a:xfrm>
          <a:prstGeom prst="rect">
            <a:avLst/>
          </a:prstGeom>
        </p:spPr>
      </p:pic>
      <p:pic>
        <p:nvPicPr>
          <p:cNvPr id="9" name="Picture 8" descr="A logo with blue dots and black lines&#10;&#10;Description automatically generated">
            <a:extLst>
              <a:ext uri="{FF2B5EF4-FFF2-40B4-BE49-F238E27FC236}">
                <a16:creationId xmlns:a16="http://schemas.microsoft.com/office/drawing/2014/main" id="{D563C8AA-3494-F30E-A5B2-6A10EC25E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053522"/>
            <a:ext cx="25146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1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71E2-3A93-F4B5-A1F8-1209CC30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pic>
        <p:nvPicPr>
          <p:cNvPr id="6" name="Content Placeholder 5" descr="A graph with blue lines&#10;&#10;Description automatically generated">
            <a:extLst>
              <a:ext uri="{FF2B5EF4-FFF2-40B4-BE49-F238E27FC236}">
                <a16:creationId xmlns:a16="http://schemas.microsoft.com/office/drawing/2014/main" id="{399F527B-7E60-8A57-B3D0-03F9311B1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" y="3525520"/>
            <a:ext cx="4973320" cy="319595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BDDB5-0371-D658-73C3-A9F337A4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69AA4-9C59-2469-C05A-714A97101DF9}"/>
              </a:ext>
            </a:extLst>
          </p:cNvPr>
          <p:cNvSpPr txBox="1"/>
          <p:nvPr/>
        </p:nvSpPr>
        <p:spPr>
          <a:xfrm>
            <a:off x="838200" y="1690688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used for the project was collected from </a:t>
            </a:r>
            <a:r>
              <a:rPr lang="en-US" dirty="0">
                <a:hlinkClick r:id="rId3"/>
              </a:rPr>
              <a:t>Data.gov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collection of </a:t>
            </a:r>
            <a:r>
              <a:rPr lang="en-US" dirty="0" err="1"/>
              <a:t>Evs</a:t>
            </a:r>
            <a:r>
              <a:rPr lang="en-US" dirty="0"/>
              <a:t> in the state of Washington, registered under </a:t>
            </a:r>
            <a:r>
              <a:rPr lang="en-US" b="0" i="0" dirty="0">
                <a:solidFill>
                  <a:srgbClr val="1B1B1B"/>
                </a:solidFill>
                <a:effectLst/>
              </a:rPr>
              <a:t>Washington State Department of Licensing</a:t>
            </a:r>
            <a:r>
              <a:rPr lang="en-US" dirty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of the data is shown by the graph, where most of the entries has 0 </a:t>
            </a:r>
            <a:r>
              <a:rPr lang="en-US" dirty="0" err="1"/>
              <a:t>KWh</a:t>
            </a:r>
            <a:r>
              <a:rPr lang="en-US" dirty="0"/>
              <a:t> range which is the </a:t>
            </a:r>
            <a:r>
              <a:rPr lang="en-US" dirty="0" err="1"/>
              <a:t>minimim</a:t>
            </a:r>
            <a:r>
              <a:rPr lang="en-US" dirty="0"/>
              <a:t>, meaning they are not electric vehicles. The highest range being 337 </a:t>
            </a:r>
            <a:r>
              <a:rPr lang="en-US" dirty="0" err="1"/>
              <a:t>KWh</a:t>
            </a:r>
            <a:r>
              <a:rPr lang="en-US" dirty="0"/>
              <a:t> which is a EV.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Most of the vehicles do not fall under the CAFV eligibility criteria as they has very small Electric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 descr="A graph of a distribution of electricity&#10;&#10;Description automatically generated">
            <a:extLst>
              <a:ext uri="{FF2B5EF4-FFF2-40B4-BE49-F238E27FC236}">
                <a16:creationId xmlns:a16="http://schemas.microsoft.com/office/drawing/2014/main" id="{DC981EB5-5E99-3FD4-B44E-E5C9059E0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240" y="3525520"/>
            <a:ext cx="5369560" cy="319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5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37D5-4821-D9C2-AD10-84743E84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8A49-839F-B2C6-6B81-13F03BB6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02" y="1650207"/>
            <a:ext cx="10515600" cy="2373312"/>
          </a:xfrm>
        </p:spPr>
        <p:txBody>
          <a:bodyPr>
            <a:normAutofit/>
          </a:bodyPr>
          <a:lstStyle/>
          <a:p>
            <a:r>
              <a:rPr lang="en-US" sz="1800" dirty="0"/>
              <a:t>We had to clean the dataset and remove any unnecessary columns not needed for the project.</a:t>
            </a:r>
          </a:p>
          <a:p>
            <a:r>
              <a:rPr lang="en-US" sz="1800" dirty="0"/>
              <a:t>The total number of data stood at 150482 entries with 15 columns.</a:t>
            </a:r>
          </a:p>
          <a:p>
            <a:r>
              <a:rPr lang="en-US" sz="1800" dirty="0"/>
              <a:t>We cleaned the dataset further by removing the all data prior 2010.</a:t>
            </a:r>
          </a:p>
          <a:p>
            <a:r>
              <a:rPr lang="en-US" sz="1800" dirty="0"/>
              <a:t> The new dataset size after removing outliers became 150446.</a:t>
            </a:r>
          </a:p>
          <a:p>
            <a:r>
              <a:rPr lang="en-US" sz="1800" dirty="0"/>
              <a:t>The graphs below show the before and after cleaning.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82716-FF80-9A5C-6B49-0F12CFBB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9E291BC-443A-49B1-DEEF-627A251FE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02" y="3418999"/>
            <a:ext cx="5268902" cy="3292475"/>
          </a:xfrm>
          <a:prstGeom prst="rect">
            <a:avLst/>
          </a:prstGeom>
        </p:spPr>
      </p:pic>
      <p:pic>
        <p:nvPicPr>
          <p:cNvPr id="10" name="Picture 9" descr="A graph of blue dots&#10;&#10;Description automatically generated">
            <a:extLst>
              <a:ext uri="{FF2B5EF4-FFF2-40B4-BE49-F238E27FC236}">
                <a16:creationId xmlns:a16="http://schemas.microsoft.com/office/drawing/2014/main" id="{6C1053A9-C4FB-7805-EFB0-5372E7DA6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102" y="3429001"/>
            <a:ext cx="5006996" cy="324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1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F5BC-2BAD-4BAD-9178-F1C5D872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CD4E-9DA0-98ED-9B15-F7CB1C4DE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8445" cy="4351338"/>
          </a:xfrm>
        </p:spPr>
        <p:txBody>
          <a:bodyPr/>
          <a:lstStyle/>
          <a:p>
            <a:r>
              <a:rPr lang="en-US" dirty="0"/>
              <a:t>We also removed many unnecessary columns which had no impact on the analysis we were performing.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2F56F-F8CF-460F-4AB7-200BC3BA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47C-29EE-4598-BFCE-FD7B92B70DD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0F0B265-420E-90B8-77C7-2ACF4B105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52" y="1916668"/>
            <a:ext cx="5092148" cy="3436918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3469F99-2156-C76B-AD60-F1F2BA9BB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1253"/>
            <a:ext cx="4479235" cy="22785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317050-D360-3C7D-8758-5321BA0541F7}"/>
              </a:ext>
            </a:extLst>
          </p:cNvPr>
          <p:cNvSpPr txBox="1"/>
          <p:nvPr/>
        </p:nvSpPr>
        <p:spPr>
          <a:xfrm>
            <a:off x="8189843" y="5615609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C4636-769A-C3B7-529C-C94AA08104A9}"/>
              </a:ext>
            </a:extLst>
          </p:cNvPr>
          <p:cNvSpPr txBox="1"/>
          <p:nvPr/>
        </p:nvSpPr>
        <p:spPr>
          <a:xfrm>
            <a:off x="3806687" y="3953668"/>
            <a:ext cx="110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09408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ley-template">
  <a:themeElements>
    <a:clrScheme name="5-00332 CSO Summit 2008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ECDFA7"/>
      </a:accent1>
      <a:accent2>
        <a:srgbClr val="4F6E9B"/>
      </a:accent2>
      <a:accent3>
        <a:srgbClr val="936553"/>
      </a:accent3>
      <a:accent4>
        <a:srgbClr val="88A17B"/>
      </a:accent4>
      <a:accent5>
        <a:srgbClr val="B8977E"/>
      </a:accent5>
      <a:accent6>
        <a:srgbClr val="99B5D3"/>
      </a:accent6>
      <a:hlink>
        <a:srgbClr val="050595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19759</TotalTime>
  <Words>1626</Words>
  <Application>Microsoft Macintosh PowerPoint</Application>
  <PresentationFormat>Widescreen</PresentationFormat>
  <Paragraphs>177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Century</vt:lpstr>
      <vt:lpstr>Google Sans</vt:lpstr>
      <vt:lpstr>Open Sans</vt:lpstr>
      <vt:lpstr>Söhne</vt:lpstr>
      <vt:lpstr>Times New Roman</vt:lpstr>
      <vt:lpstr>Wingdings</vt:lpstr>
      <vt:lpstr>Office Theme</vt:lpstr>
      <vt:lpstr>Wiley-template</vt:lpstr>
      <vt:lpstr>Electric Vehicle Adoption GROUP-A RISHAV MONDAL  AASHIKASHRESTHA  SANDHYA POUDEL  JOSEPH DIRAVIAM LINDON RITHI VERONICA   Professor: Yue Gao Date : 12/1/2023</vt:lpstr>
      <vt:lpstr>PowerPoint Presentation</vt:lpstr>
      <vt:lpstr>Introduction</vt:lpstr>
      <vt:lpstr>PowerPoint Presentation</vt:lpstr>
      <vt:lpstr>Methods</vt:lpstr>
      <vt:lpstr>Methods</vt:lpstr>
      <vt:lpstr>Data Description</vt:lpstr>
      <vt:lpstr>Data Description</vt:lpstr>
      <vt:lpstr>Data Description</vt:lpstr>
      <vt:lpstr>Data Description</vt:lpstr>
      <vt:lpstr>Data Description</vt:lpstr>
      <vt:lpstr>   Results or Solutions-1</vt:lpstr>
      <vt:lpstr>   Results or Solutions-2</vt:lpstr>
      <vt:lpstr>   Results or Solutions-3</vt:lpstr>
      <vt:lpstr>Results or Solutions-4</vt:lpstr>
      <vt:lpstr>Results or Solutions-5</vt:lpstr>
      <vt:lpstr>Discussion</vt:lpstr>
      <vt:lpstr>Discussion</vt:lpstr>
      <vt:lpstr>Discussion</vt:lpstr>
      <vt:lpstr>Discussion</vt:lpstr>
      <vt:lpstr>Conclusion</vt:lpstr>
    </vt:vector>
  </TitlesOfParts>
  <Company>Clark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Big Data Stat I</dc:title>
  <dc:creator>Yue Gao</dc:creator>
  <cp:lastModifiedBy>Shrestha, Aashika</cp:lastModifiedBy>
  <cp:revision>699</cp:revision>
  <dcterms:created xsi:type="dcterms:W3CDTF">2017-08-29T05:29:12Z</dcterms:created>
  <dcterms:modified xsi:type="dcterms:W3CDTF">2023-12-10T23:30:59Z</dcterms:modified>
</cp:coreProperties>
</file>