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56" r:id="rId5"/>
    <p:sldId id="257" r:id="rId6"/>
    <p:sldId id="258" r:id="rId7"/>
    <p:sldId id="272" r:id="rId8"/>
    <p:sldId id="260" r:id="rId9"/>
    <p:sldId id="273" r:id="rId10"/>
    <p:sldId id="270" r:id="rId11"/>
    <p:sldId id="274" r:id="rId12"/>
    <p:sldId id="271" r:id="rId13"/>
    <p:sldId id="269" r:id="rId14"/>
    <p:sldId id="268" r:id="rId15"/>
    <p:sldId id="261" r:id="rId16"/>
    <p:sldId id="262" r:id="rId17"/>
    <p:sldId id="275" r:id="rId18"/>
    <p:sldId id="276" r:id="rId19"/>
    <p:sldId id="277" r:id="rId20"/>
    <p:sldId id="278" r:id="rId21"/>
    <p:sldId id="279" r:id="rId22"/>
    <p:sldId id="263" r:id="rId23"/>
    <p:sldId id="280" r:id="rId24"/>
    <p:sldId id="264" r:id="rId25"/>
    <p:sldId id="265" r:id="rId26"/>
    <p:sldId id="266"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C2259-F193-CD43-97A0-B204B6DC61DD}" v="4993" dt="2023-12-05T16:37:07.255"/>
    <p1510:client id="{47537C2D-FEA0-54BB-9F4B-E8850F101521}" v="17" dt="2023-12-05T05:26:36.315"/>
    <p1510:client id="{69EA5993-A7CC-745E-F982-1AA4069EA883}" v="297" dt="2023-12-05T16:30:28.369"/>
    <p1510:client id="{E8DF0697-7424-21B3-A6AD-D2504DA604CC}" v="664" dt="2023-12-05T16:30:21.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EEEFF-D117-2647-AFB7-8D1E05FB3BA4}"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5E06A-91BA-8F49-ABCD-41032B6FB312}" type="slidenum">
              <a:rPr lang="en-US" smtClean="0"/>
              <a:t>‹#›</a:t>
            </a:fld>
            <a:endParaRPr lang="en-US"/>
          </a:p>
        </p:txBody>
      </p:sp>
    </p:spTree>
    <p:extLst>
      <p:ext uri="{BB962C8B-B14F-4D97-AF65-F5344CB8AC3E}">
        <p14:creationId xmlns:p14="http://schemas.microsoft.com/office/powerpoint/2010/main" val="548938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295E06A-91BA-8F49-ABCD-41032B6FB312}" type="slidenum">
              <a:rPr lang="en-US" smtClean="0"/>
              <a:t>7</a:t>
            </a:fld>
            <a:endParaRPr lang="en-US"/>
          </a:p>
        </p:txBody>
      </p:sp>
    </p:spTree>
    <p:extLst>
      <p:ext uri="{BB962C8B-B14F-4D97-AF65-F5344CB8AC3E}">
        <p14:creationId xmlns:p14="http://schemas.microsoft.com/office/powerpoint/2010/main" val="3690219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08B689-6E6E-4AAC-A409-0AA713D1F90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355C2-9443-40C3-A324-545C66AF83F1}" type="slidenum">
              <a:rPr lang="en-US" smtClean="0"/>
              <a:t>‹#›</a:t>
            </a:fld>
            <a:endParaRPr lang="en-US"/>
          </a:p>
        </p:txBody>
      </p:sp>
    </p:spTree>
    <p:extLst>
      <p:ext uri="{BB962C8B-B14F-4D97-AF65-F5344CB8AC3E}">
        <p14:creationId xmlns:p14="http://schemas.microsoft.com/office/powerpoint/2010/main" val="33582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08B689-6E6E-4AAC-A409-0AA713D1F90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355C2-9443-40C3-A324-545C66AF83F1}" type="slidenum">
              <a:rPr lang="en-US" smtClean="0"/>
              <a:t>‹#›</a:t>
            </a:fld>
            <a:endParaRPr lang="en-US"/>
          </a:p>
        </p:txBody>
      </p:sp>
    </p:spTree>
    <p:extLst>
      <p:ext uri="{BB962C8B-B14F-4D97-AF65-F5344CB8AC3E}">
        <p14:creationId xmlns:p14="http://schemas.microsoft.com/office/powerpoint/2010/main" val="94259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08B689-6E6E-4AAC-A409-0AA713D1F90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355C2-9443-40C3-A324-545C66AF83F1}" type="slidenum">
              <a:rPr lang="en-US" smtClean="0"/>
              <a:t>‹#›</a:t>
            </a:fld>
            <a:endParaRPr lang="en-US"/>
          </a:p>
        </p:txBody>
      </p:sp>
    </p:spTree>
    <p:extLst>
      <p:ext uri="{BB962C8B-B14F-4D97-AF65-F5344CB8AC3E}">
        <p14:creationId xmlns:p14="http://schemas.microsoft.com/office/powerpoint/2010/main" val="80951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08B689-6E6E-4AAC-A409-0AA713D1F90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355C2-9443-40C3-A324-545C66AF83F1}" type="slidenum">
              <a:rPr lang="en-US" smtClean="0"/>
              <a:t>‹#›</a:t>
            </a:fld>
            <a:endParaRPr lang="en-US"/>
          </a:p>
        </p:txBody>
      </p:sp>
    </p:spTree>
    <p:extLst>
      <p:ext uri="{BB962C8B-B14F-4D97-AF65-F5344CB8AC3E}">
        <p14:creationId xmlns:p14="http://schemas.microsoft.com/office/powerpoint/2010/main" val="45802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8B689-6E6E-4AAC-A409-0AA713D1F90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355C2-9443-40C3-A324-545C66AF83F1}" type="slidenum">
              <a:rPr lang="en-US" smtClean="0"/>
              <a:t>‹#›</a:t>
            </a:fld>
            <a:endParaRPr lang="en-US"/>
          </a:p>
        </p:txBody>
      </p:sp>
    </p:spTree>
    <p:extLst>
      <p:ext uri="{BB962C8B-B14F-4D97-AF65-F5344CB8AC3E}">
        <p14:creationId xmlns:p14="http://schemas.microsoft.com/office/powerpoint/2010/main" val="212503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08B689-6E6E-4AAC-A409-0AA713D1F90A}"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355C2-9443-40C3-A324-545C66AF83F1}" type="slidenum">
              <a:rPr lang="en-US" smtClean="0"/>
              <a:t>‹#›</a:t>
            </a:fld>
            <a:endParaRPr lang="en-US"/>
          </a:p>
        </p:txBody>
      </p:sp>
    </p:spTree>
    <p:extLst>
      <p:ext uri="{BB962C8B-B14F-4D97-AF65-F5344CB8AC3E}">
        <p14:creationId xmlns:p14="http://schemas.microsoft.com/office/powerpoint/2010/main" val="51683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08B689-6E6E-4AAC-A409-0AA713D1F90A}"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D355C2-9443-40C3-A324-545C66AF83F1}" type="slidenum">
              <a:rPr lang="en-US" smtClean="0"/>
              <a:t>‹#›</a:t>
            </a:fld>
            <a:endParaRPr lang="en-US"/>
          </a:p>
        </p:txBody>
      </p:sp>
    </p:spTree>
    <p:extLst>
      <p:ext uri="{BB962C8B-B14F-4D97-AF65-F5344CB8AC3E}">
        <p14:creationId xmlns:p14="http://schemas.microsoft.com/office/powerpoint/2010/main" val="268772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08B689-6E6E-4AAC-A409-0AA713D1F90A}"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D355C2-9443-40C3-A324-545C66AF83F1}" type="slidenum">
              <a:rPr lang="en-US" smtClean="0"/>
              <a:t>‹#›</a:t>
            </a:fld>
            <a:endParaRPr lang="en-US"/>
          </a:p>
        </p:txBody>
      </p:sp>
    </p:spTree>
    <p:extLst>
      <p:ext uri="{BB962C8B-B14F-4D97-AF65-F5344CB8AC3E}">
        <p14:creationId xmlns:p14="http://schemas.microsoft.com/office/powerpoint/2010/main" val="2953983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8B689-6E6E-4AAC-A409-0AA713D1F90A}"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D355C2-9443-40C3-A324-545C66AF83F1}" type="slidenum">
              <a:rPr lang="en-US" smtClean="0"/>
              <a:t>‹#›</a:t>
            </a:fld>
            <a:endParaRPr lang="en-US"/>
          </a:p>
        </p:txBody>
      </p:sp>
    </p:spTree>
    <p:extLst>
      <p:ext uri="{BB962C8B-B14F-4D97-AF65-F5344CB8AC3E}">
        <p14:creationId xmlns:p14="http://schemas.microsoft.com/office/powerpoint/2010/main" val="166965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08B689-6E6E-4AAC-A409-0AA713D1F90A}"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355C2-9443-40C3-A324-545C66AF83F1}" type="slidenum">
              <a:rPr lang="en-US" smtClean="0"/>
              <a:t>‹#›</a:t>
            </a:fld>
            <a:endParaRPr lang="en-US"/>
          </a:p>
        </p:txBody>
      </p:sp>
    </p:spTree>
    <p:extLst>
      <p:ext uri="{BB962C8B-B14F-4D97-AF65-F5344CB8AC3E}">
        <p14:creationId xmlns:p14="http://schemas.microsoft.com/office/powerpoint/2010/main" val="46598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08B689-6E6E-4AAC-A409-0AA713D1F90A}"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355C2-9443-40C3-A324-545C66AF83F1}" type="slidenum">
              <a:rPr lang="en-US" smtClean="0"/>
              <a:t>‹#›</a:t>
            </a:fld>
            <a:endParaRPr lang="en-US"/>
          </a:p>
        </p:txBody>
      </p:sp>
    </p:spTree>
    <p:extLst>
      <p:ext uri="{BB962C8B-B14F-4D97-AF65-F5344CB8AC3E}">
        <p14:creationId xmlns:p14="http://schemas.microsoft.com/office/powerpoint/2010/main" val="343448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8B689-6E6E-4AAC-A409-0AA713D1F90A}" type="datetimeFigureOut">
              <a:rPr lang="en-US" smtClean="0"/>
              <a:t>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355C2-9443-40C3-A324-545C66AF83F1}" type="slidenum">
              <a:rPr lang="en-US" smtClean="0"/>
              <a:t>‹#›</a:t>
            </a:fld>
            <a:endParaRPr lang="en-US"/>
          </a:p>
        </p:txBody>
      </p:sp>
    </p:spTree>
    <p:extLst>
      <p:ext uri="{BB962C8B-B14F-4D97-AF65-F5344CB8AC3E}">
        <p14:creationId xmlns:p14="http://schemas.microsoft.com/office/powerpoint/2010/main" val="3882777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718E-C77B-4D37-A8C3-25795DD90601}"/>
              </a:ext>
            </a:extLst>
          </p:cNvPr>
          <p:cNvSpPr>
            <a:spLocks noGrp="1"/>
          </p:cNvSpPr>
          <p:nvPr>
            <p:ph type="ctrTitle"/>
          </p:nvPr>
        </p:nvSpPr>
        <p:spPr/>
        <p:txBody>
          <a:bodyPr/>
          <a:lstStyle/>
          <a:p>
            <a:r>
              <a:rPr lang="en-US"/>
              <a:t>National Banking Industry</a:t>
            </a:r>
          </a:p>
        </p:txBody>
      </p:sp>
      <p:sp>
        <p:nvSpPr>
          <p:cNvPr id="3" name="AutoShape 2" descr="Selected image presented in a lightbox.">
            <a:extLst>
              <a:ext uri="{FF2B5EF4-FFF2-40B4-BE49-F238E27FC236}">
                <a16:creationId xmlns:a16="http://schemas.microsoft.com/office/drawing/2014/main" id="{17279291-A8A4-F47C-2EC7-896C0B2533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7808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4089-AE1E-40EB-B869-9EEC989E5CC5}"/>
              </a:ext>
            </a:extLst>
          </p:cNvPr>
          <p:cNvSpPr>
            <a:spLocks noGrp="1"/>
          </p:cNvSpPr>
          <p:nvPr>
            <p:ph type="title"/>
          </p:nvPr>
        </p:nvSpPr>
        <p:spPr/>
        <p:txBody>
          <a:bodyPr/>
          <a:lstStyle/>
          <a:p>
            <a:r>
              <a:rPr lang="en-US"/>
              <a:t>Data description</a:t>
            </a:r>
          </a:p>
        </p:txBody>
      </p:sp>
      <p:sp>
        <p:nvSpPr>
          <p:cNvPr id="8" name="TextBox 7">
            <a:extLst>
              <a:ext uri="{FF2B5EF4-FFF2-40B4-BE49-F238E27FC236}">
                <a16:creationId xmlns:a16="http://schemas.microsoft.com/office/drawing/2014/main" id="{3C4D02FB-5D6D-F506-A736-C1BEE920DD76}"/>
              </a:ext>
            </a:extLst>
          </p:cNvPr>
          <p:cNvSpPr txBox="1"/>
          <p:nvPr/>
        </p:nvSpPr>
        <p:spPr>
          <a:xfrm>
            <a:off x="838200" y="1856509"/>
            <a:ext cx="10785764" cy="830997"/>
          </a:xfrm>
          <a:prstGeom prst="rect">
            <a:avLst/>
          </a:prstGeom>
          <a:noFill/>
        </p:spPr>
        <p:txBody>
          <a:bodyPr wrap="square" rtlCol="0">
            <a:spAutoFit/>
          </a:bodyPr>
          <a:lstStyle/>
          <a:p>
            <a:r>
              <a:rPr lang="en-US" sz="2400"/>
              <a:t>Sample Size (Federal Funds + Recession Probability): </a:t>
            </a:r>
          </a:p>
          <a:p>
            <a:r>
              <a:rPr lang="en-US" sz="2400"/>
              <a:t>10224 rows x 10 columns</a:t>
            </a:r>
          </a:p>
        </p:txBody>
      </p:sp>
      <p:sp>
        <p:nvSpPr>
          <p:cNvPr id="9" name="TextBox 8">
            <a:extLst>
              <a:ext uri="{FF2B5EF4-FFF2-40B4-BE49-F238E27FC236}">
                <a16:creationId xmlns:a16="http://schemas.microsoft.com/office/drawing/2014/main" id="{FDED243B-6359-278E-FC7A-D173B1434F13}"/>
              </a:ext>
            </a:extLst>
          </p:cNvPr>
          <p:cNvSpPr txBox="1"/>
          <p:nvPr/>
        </p:nvSpPr>
        <p:spPr>
          <a:xfrm>
            <a:off x="838200" y="3013501"/>
            <a:ext cx="10785764" cy="830997"/>
          </a:xfrm>
          <a:prstGeom prst="rect">
            <a:avLst/>
          </a:prstGeom>
          <a:noFill/>
        </p:spPr>
        <p:txBody>
          <a:bodyPr wrap="square" rtlCol="0">
            <a:spAutoFit/>
          </a:bodyPr>
          <a:lstStyle/>
          <a:p>
            <a:r>
              <a:rPr lang="en-US" sz="2400"/>
              <a:t>Sample Size (Federal Funds + Recession Probability + Housing Sales): </a:t>
            </a:r>
          </a:p>
          <a:p>
            <a:r>
              <a:rPr lang="en-US" sz="2400"/>
              <a:t>483 rows x 11 columns</a:t>
            </a:r>
          </a:p>
        </p:txBody>
      </p:sp>
      <p:sp>
        <p:nvSpPr>
          <p:cNvPr id="11" name="TextBox 10">
            <a:extLst>
              <a:ext uri="{FF2B5EF4-FFF2-40B4-BE49-F238E27FC236}">
                <a16:creationId xmlns:a16="http://schemas.microsoft.com/office/drawing/2014/main" id="{016CFCE9-2F29-87ED-F20F-29C1130C1299}"/>
              </a:ext>
            </a:extLst>
          </p:cNvPr>
          <p:cNvSpPr txBox="1"/>
          <p:nvPr/>
        </p:nvSpPr>
        <p:spPr>
          <a:xfrm>
            <a:off x="838200" y="4315829"/>
            <a:ext cx="10785764" cy="830997"/>
          </a:xfrm>
          <a:prstGeom prst="rect">
            <a:avLst/>
          </a:prstGeom>
          <a:noFill/>
        </p:spPr>
        <p:txBody>
          <a:bodyPr wrap="square" rtlCol="0">
            <a:spAutoFit/>
          </a:bodyPr>
          <a:lstStyle/>
          <a:p>
            <a:r>
              <a:rPr lang="en-US" sz="2400"/>
              <a:t>Unique no. of companies under 6021 code: </a:t>
            </a:r>
          </a:p>
          <a:p>
            <a:endParaRPr lang="en-US" sz="2400"/>
          </a:p>
        </p:txBody>
      </p:sp>
      <p:pic>
        <p:nvPicPr>
          <p:cNvPr id="12" name="Picture 11">
            <a:extLst>
              <a:ext uri="{FF2B5EF4-FFF2-40B4-BE49-F238E27FC236}">
                <a16:creationId xmlns:a16="http://schemas.microsoft.com/office/drawing/2014/main" id="{9FFD8975-3A03-E526-89B3-384E83603CAC}"/>
              </a:ext>
            </a:extLst>
          </p:cNvPr>
          <p:cNvPicPr>
            <a:picLocks noChangeAspect="1"/>
          </p:cNvPicPr>
          <p:nvPr/>
        </p:nvPicPr>
        <p:blipFill>
          <a:blip r:embed="rId2"/>
          <a:stretch>
            <a:fillRect/>
          </a:stretch>
        </p:blipFill>
        <p:spPr>
          <a:xfrm>
            <a:off x="838200" y="4758702"/>
            <a:ext cx="10903528" cy="859455"/>
          </a:xfrm>
          <a:prstGeom prst="rect">
            <a:avLst/>
          </a:prstGeom>
        </p:spPr>
      </p:pic>
    </p:spTree>
    <p:extLst>
      <p:ext uri="{BB962C8B-B14F-4D97-AF65-F5344CB8AC3E}">
        <p14:creationId xmlns:p14="http://schemas.microsoft.com/office/powerpoint/2010/main" val="116726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05D9-1B10-4EC3-83FB-7827FEA85E1F}"/>
              </a:ext>
            </a:extLst>
          </p:cNvPr>
          <p:cNvSpPr>
            <a:spLocks noGrp="1"/>
          </p:cNvSpPr>
          <p:nvPr>
            <p:ph type="title"/>
          </p:nvPr>
        </p:nvSpPr>
        <p:spPr/>
        <p:txBody>
          <a:bodyPr/>
          <a:lstStyle/>
          <a:p>
            <a:r>
              <a:rPr lang="en-US">
                <a:solidFill>
                  <a:srgbClr val="000000"/>
                </a:solidFill>
                <a:ea typeface="+mn-lt"/>
                <a:cs typeface="+mn-lt"/>
              </a:rPr>
              <a:t>How does the recession probability indicator affect JPMorgan Chase's net income?</a:t>
            </a:r>
            <a:endParaRPr lang="en-US">
              <a:ea typeface="+mn-lt"/>
              <a:cs typeface="+mn-lt"/>
            </a:endParaRPr>
          </a:p>
        </p:txBody>
      </p:sp>
      <p:sp>
        <p:nvSpPr>
          <p:cNvPr id="3" name="Content Placeholder 2">
            <a:extLst>
              <a:ext uri="{FF2B5EF4-FFF2-40B4-BE49-F238E27FC236}">
                <a16:creationId xmlns:a16="http://schemas.microsoft.com/office/drawing/2014/main" id="{303199D9-5DD4-440F-B5F6-A3A3E273ED37}"/>
              </a:ext>
            </a:extLst>
          </p:cNvPr>
          <p:cNvSpPr>
            <a:spLocks noGrp="1"/>
          </p:cNvSpPr>
          <p:nvPr>
            <p:ph idx="1"/>
          </p:nvPr>
        </p:nvSpPr>
        <p:spPr/>
        <p:txBody>
          <a:bodyPr vert="horz" lIns="91440" tIns="45720" rIns="91440" bIns="45720" rtlCol="0" anchor="t">
            <a:normAutofit/>
          </a:bodyPr>
          <a:lstStyle/>
          <a:p>
            <a:pPr marL="0" indent="0">
              <a:buNone/>
            </a:pPr>
            <a:endParaRPr lang="en-US">
              <a:ea typeface="+mn-lt"/>
              <a:cs typeface="+mn-lt"/>
            </a:endParaRPr>
          </a:p>
          <a:p>
            <a:pPr marL="0" indent="0">
              <a:buNone/>
            </a:pPr>
            <a:endParaRPr lang="en-US">
              <a:ea typeface="+mn-lt"/>
              <a:cs typeface="+mn-lt"/>
            </a:endParaRPr>
          </a:p>
          <a:p>
            <a:pPr marL="0" indent="0">
              <a:buNone/>
            </a:pPr>
            <a:endParaRPr lang="en-US">
              <a:cs typeface="Calibri" panose="020F0502020204030204"/>
            </a:endParaRPr>
          </a:p>
          <a:p>
            <a:pPr marL="0" indent="0">
              <a:buNone/>
            </a:pPr>
            <a:endParaRPr lang="en-US">
              <a:cs typeface="Calibri" panose="020F0502020204030204"/>
            </a:endParaRPr>
          </a:p>
        </p:txBody>
      </p:sp>
      <p:pic>
        <p:nvPicPr>
          <p:cNvPr id="4" name="Picture 3" descr="A graph with blue lines&#10;&#10;Description automatically generated">
            <a:extLst>
              <a:ext uri="{FF2B5EF4-FFF2-40B4-BE49-F238E27FC236}">
                <a16:creationId xmlns:a16="http://schemas.microsoft.com/office/drawing/2014/main" id="{9F66C0A1-599B-EBD3-B804-C285414A6352}"/>
              </a:ext>
            </a:extLst>
          </p:cNvPr>
          <p:cNvPicPr>
            <a:picLocks noChangeAspect="1"/>
          </p:cNvPicPr>
          <p:nvPr/>
        </p:nvPicPr>
        <p:blipFill>
          <a:blip r:embed="rId2"/>
          <a:stretch>
            <a:fillRect/>
          </a:stretch>
        </p:blipFill>
        <p:spPr>
          <a:xfrm>
            <a:off x="4936372" y="2013188"/>
            <a:ext cx="6988537" cy="4521252"/>
          </a:xfrm>
          <a:prstGeom prst="rect">
            <a:avLst/>
          </a:prstGeom>
        </p:spPr>
      </p:pic>
      <p:sp>
        <p:nvSpPr>
          <p:cNvPr id="6" name="TextBox 5">
            <a:extLst>
              <a:ext uri="{FF2B5EF4-FFF2-40B4-BE49-F238E27FC236}">
                <a16:creationId xmlns:a16="http://schemas.microsoft.com/office/drawing/2014/main" id="{1DD92C05-E31F-3DA1-2B42-6A128EF47907}"/>
              </a:ext>
            </a:extLst>
          </p:cNvPr>
          <p:cNvSpPr txBox="1"/>
          <p:nvPr/>
        </p:nvSpPr>
        <p:spPr>
          <a:xfrm>
            <a:off x="726967" y="1427450"/>
            <a:ext cx="4320639"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solidFill>
                <a:srgbClr val="2C3A45"/>
              </a:solidFill>
              <a:cs typeface="Times New Roman"/>
            </a:endParaRPr>
          </a:p>
          <a:p>
            <a:r>
              <a:rPr lang="en-US">
                <a:solidFill>
                  <a:srgbClr val="2C3A45"/>
                </a:solidFill>
                <a:ea typeface="Times New Roman"/>
                <a:cs typeface="Times New Roman"/>
              </a:rPr>
              <a:t>As you can see, the recession probability has a negative correlation with NI variables. This means that as the recession probability increases, the values of this variable tend to decrease. This is consistent with the idea that a recession is a period of economic decline that is characterized by lower levels of economic activity.</a:t>
            </a:r>
            <a:endParaRPr lang="en-US" sz="2800">
              <a:cs typeface="Calibri"/>
            </a:endParaRPr>
          </a:p>
          <a:p>
            <a:endParaRPr lang="en-US">
              <a:solidFill>
                <a:srgbClr val="2C3A45"/>
              </a:solidFill>
              <a:cs typeface="Times New Roman"/>
            </a:endParaRPr>
          </a:p>
          <a:p>
            <a:r>
              <a:rPr lang="en-US">
                <a:solidFill>
                  <a:srgbClr val="2C3A45"/>
                </a:solidFill>
                <a:cs typeface="Times New Roman"/>
              </a:rPr>
              <a:t>It is a well-known fact that a rise in the recession probability indicator is typically linked to a possible decline in economic activity, which can influence banks' financial health. Because of things like higher loan loss provisions, less demand for loans, and lower interest income, this can result in a decline in net income.</a:t>
            </a:r>
            <a:endParaRPr lang="en-US" sz="2800">
              <a:cs typeface="Calibri" panose="020F0502020204030204"/>
            </a:endParaRPr>
          </a:p>
          <a:p>
            <a:br>
              <a:rPr lang="en-US"/>
            </a:br>
            <a:endParaRPr lang="en-US"/>
          </a:p>
          <a:p>
            <a:endParaRPr lang="en-US" sz="1200">
              <a:solidFill>
                <a:srgbClr val="2C3A45"/>
              </a:solidFill>
              <a:cs typeface="Times New Roman"/>
            </a:endParaRPr>
          </a:p>
        </p:txBody>
      </p:sp>
    </p:spTree>
    <p:extLst>
      <p:ext uri="{BB962C8B-B14F-4D97-AF65-F5344CB8AC3E}">
        <p14:creationId xmlns:p14="http://schemas.microsoft.com/office/powerpoint/2010/main" val="1534919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E9D4-4375-4F2A-A7B1-AF22C37BD7B9}"/>
              </a:ext>
            </a:extLst>
          </p:cNvPr>
          <p:cNvSpPr>
            <a:spLocks noGrp="1"/>
          </p:cNvSpPr>
          <p:nvPr>
            <p:ph type="title"/>
          </p:nvPr>
        </p:nvSpPr>
        <p:spPr>
          <a:xfrm>
            <a:off x="498028" y="845586"/>
            <a:ext cx="3380527" cy="814237"/>
          </a:xfrm>
        </p:spPr>
        <p:txBody>
          <a:bodyPr anchor="b">
            <a:normAutofit/>
          </a:bodyPr>
          <a:lstStyle/>
          <a:p>
            <a:r>
              <a:rPr lang="en-US" sz="3600" b="1"/>
              <a:t>Correlation</a:t>
            </a:r>
          </a:p>
        </p:txBody>
      </p:sp>
      <p:sp>
        <p:nvSpPr>
          <p:cNvPr id="14" name="Content Placeholder 6">
            <a:extLst>
              <a:ext uri="{FF2B5EF4-FFF2-40B4-BE49-F238E27FC236}">
                <a16:creationId xmlns:a16="http://schemas.microsoft.com/office/drawing/2014/main" id="{63FBDE63-6114-185A-7166-5CA684CA526F}"/>
              </a:ext>
            </a:extLst>
          </p:cNvPr>
          <p:cNvSpPr>
            <a:spLocks noGrp="1"/>
          </p:cNvSpPr>
          <p:nvPr>
            <p:ph idx="1"/>
          </p:nvPr>
        </p:nvSpPr>
        <p:spPr>
          <a:xfrm>
            <a:off x="899811" y="2596242"/>
            <a:ext cx="3380527" cy="3652157"/>
          </a:xfrm>
        </p:spPr>
        <p:txBody>
          <a:bodyPr vert="horz" lIns="91440" tIns="45720" rIns="91440" bIns="45720" rtlCol="0" anchor="t">
            <a:normAutofit/>
          </a:bodyPr>
          <a:lstStyle/>
          <a:p>
            <a:pPr marL="0" indent="0">
              <a:buNone/>
            </a:pPr>
            <a:br>
              <a:rPr lang="en-US"/>
            </a:br>
            <a:endParaRPr lang="en-US">
              <a:cs typeface="Calibri" panose="020F0502020204030204"/>
            </a:endParaRPr>
          </a:p>
          <a:p>
            <a:endParaRPr lang="en-US" sz="1600">
              <a:solidFill>
                <a:schemeClr val="tx2"/>
              </a:solidFill>
              <a:cs typeface="Calibri"/>
            </a:endParaRPr>
          </a:p>
        </p:txBody>
      </p:sp>
      <p:pic>
        <p:nvPicPr>
          <p:cNvPr id="3" name="Content Placeholder 2" descr="A screenshot of a color chart&#10;&#10;Description automatically generated">
            <a:extLst>
              <a:ext uri="{FF2B5EF4-FFF2-40B4-BE49-F238E27FC236}">
                <a16:creationId xmlns:a16="http://schemas.microsoft.com/office/drawing/2014/main" id="{AD0F814B-2775-0C33-5367-15059B2E1383}"/>
              </a:ext>
            </a:extLst>
          </p:cNvPr>
          <p:cNvPicPr>
            <a:picLocks noChangeAspect="1"/>
          </p:cNvPicPr>
          <p:nvPr/>
        </p:nvPicPr>
        <p:blipFill>
          <a:blip r:embed="rId2"/>
          <a:stretch>
            <a:fillRect/>
          </a:stretch>
        </p:blipFill>
        <p:spPr>
          <a:xfrm>
            <a:off x="4898904" y="596319"/>
            <a:ext cx="6974386" cy="6067716"/>
          </a:xfrm>
          <a:prstGeom prst="rect">
            <a:avLst/>
          </a:prstGeom>
        </p:spPr>
      </p:pic>
      <p:sp>
        <p:nvSpPr>
          <p:cNvPr id="4" name="TextBox 3">
            <a:extLst>
              <a:ext uri="{FF2B5EF4-FFF2-40B4-BE49-F238E27FC236}">
                <a16:creationId xmlns:a16="http://schemas.microsoft.com/office/drawing/2014/main" id="{F74F8D3E-91F7-79CD-0C1B-9B5620B9C30E}"/>
              </a:ext>
            </a:extLst>
          </p:cNvPr>
          <p:cNvSpPr txBox="1"/>
          <p:nvPr/>
        </p:nvSpPr>
        <p:spPr>
          <a:xfrm>
            <a:off x="247650" y="1673678"/>
            <a:ext cx="4653643"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b="1">
                <a:solidFill>
                  <a:srgbClr val="1F1F1F"/>
                </a:solidFill>
                <a:ea typeface="+mn-lt"/>
                <a:cs typeface="+mn-lt"/>
              </a:rPr>
              <a:t>year </a:t>
            </a:r>
            <a:r>
              <a:rPr lang="en-US">
                <a:solidFill>
                  <a:srgbClr val="1F1F1F"/>
                </a:solidFill>
                <a:ea typeface="+mn-lt"/>
                <a:cs typeface="+mn-lt"/>
              </a:rPr>
              <a:t>has a strong positive correlation with </a:t>
            </a:r>
            <a:r>
              <a:rPr lang="en-US" b="1">
                <a:solidFill>
                  <a:srgbClr val="1F1F1F"/>
                </a:solidFill>
                <a:ea typeface="+mn-lt"/>
                <a:cs typeface="+mn-lt"/>
              </a:rPr>
              <a:t>revenue </a:t>
            </a:r>
            <a:r>
              <a:rPr lang="en-US">
                <a:solidFill>
                  <a:srgbClr val="1F1F1F"/>
                </a:solidFill>
                <a:ea typeface="+mn-lt"/>
                <a:cs typeface="+mn-lt"/>
              </a:rPr>
              <a:t>(0.75). This suggests that as the year progresses, revenue tends to increase.</a:t>
            </a:r>
            <a:endParaRPr lang="en-US">
              <a:ea typeface="Calibri"/>
              <a:cs typeface="Calibri"/>
            </a:endParaRPr>
          </a:p>
          <a:p>
            <a:pPr marL="285750" indent="-285750" algn="just">
              <a:buFont typeface="Arial"/>
              <a:buChar char="•"/>
            </a:pPr>
            <a:endParaRPr lang="en-US">
              <a:solidFill>
                <a:srgbClr val="1F1F1F"/>
              </a:solidFill>
              <a:ea typeface="+mn-lt"/>
              <a:cs typeface="+mn-lt"/>
            </a:endParaRPr>
          </a:p>
          <a:p>
            <a:pPr marL="285750" indent="-285750" algn="just">
              <a:buFont typeface="Arial"/>
              <a:buChar char="•"/>
            </a:pPr>
            <a:r>
              <a:rPr lang="en-US" b="1">
                <a:solidFill>
                  <a:srgbClr val="1F1F1F"/>
                </a:solidFill>
                <a:ea typeface="+mn-lt"/>
                <a:cs typeface="+mn-lt"/>
              </a:rPr>
              <a:t>Federal Funds</a:t>
            </a:r>
            <a:r>
              <a:rPr lang="en-US">
                <a:solidFill>
                  <a:srgbClr val="1F1F1F"/>
                </a:solidFill>
                <a:ea typeface="+mn-lt"/>
                <a:cs typeface="+mn-lt"/>
              </a:rPr>
              <a:t> has a strong negative correlation with </a:t>
            </a:r>
            <a:r>
              <a:rPr lang="en-US" b="1">
                <a:solidFill>
                  <a:srgbClr val="1F1F1F"/>
                </a:solidFill>
                <a:ea typeface="+mn-lt"/>
                <a:cs typeface="+mn-lt"/>
              </a:rPr>
              <a:t>revenue</a:t>
            </a:r>
            <a:r>
              <a:rPr lang="en-US">
                <a:solidFill>
                  <a:srgbClr val="1F1F1F"/>
                </a:solidFill>
                <a:ea typeface="+mn-lt"/>
                <a:cs typeface="+mn-lt"/>
              </a:rPr>
              <a:t> (-0.58), </a:t>
            </a:r>
            <a:r>
              <a:rPr lang="en-US" b="1">
                <a:solidFill>
                  <a:srgbClr val="1F1F1F"/>
                </a:solidFill>
                <a:ea typeface="+mn-lt"/>
                <a:cs typeface="+mn-lt"/>
              </a:rPr>
              <a:t>net income</a:t>
            </a:r>
            <a:r>
              <a:rPr lang="en-US">
                <a:solidFill>
                  <a:srgbClr val="1F1F1F"/>
                </a:solidFill>
                <a:ea typeface="+mn-lt"/>
                <a:cs typeface="+mn-lt"/>
              </a:rPr>
              <a:t> (-0.44), and </a:t>
            </a:r>
            <a:r>
              <a:rPr lang="en-US" b="1">
                <a:solidFill>
                  <a:srgbClr val="1F1F1F"/>
                </a:solidFill>
                <a:ea typeface="+mn-lt"/>
                <a:cs typeface="+mn-lt"/>
              </a:rPr>
              <a:t>Housing Units Sold</a:t>
            </a:r>
            <a:r>
              <a:rPr lang="en-US">
                <a:solidFill>
                  <a:srgbClr val="1F1F1F"/>
                </a:solidFill>
                <a:ea typeface="+mn-lt"/>
                <a:cs typeface="+mn-lt"/>
              </a:rPr>
              <a:t> (-0.50). This indicates that as the </a:t>
            </a:r>
            <a:r>
              <a:rPr lang="en-US" b="1">
                <a:solidFill>
                  <a:srgbClr val="1F1F1F"/>
                </a:solidFill>
                <a:ea typeface="+mn-lt"/>
                <a:cs typeface="+mn-lt"/>
              </a:rPr>
              <a:t>Federal Funds</a:t>
            </a:r>
            <a:r>
              <a:rPr lang="en-US">
                <a:solidFill>
                  <a:srgbClr val="1F1F1F"/>
                </a:solidFill>
                <a:ea typeface="+mn-lt"/>
                <a:cs typeface="+mn-lt"/>
              </a:rPr>
              <a:t> rate increases, these variables tend to decrease.</a:t>
            </a:r>
            <a:endParaRPr lang="en-US">
              <a:solidFill>
                <a:srgbClr val="1F1F1F"/>
              </a:solidFill>
              <a:ea typeface="Calibri"/>
              <a:cs typeface="Calibri"/>
            </a:endParaRPr>
          </a:p>
          <a:p>
            <a:pPr marL="285750" indent="-285750" algn="just">
              <a:buFont typeface="Arial"/>
              <a:buChar char="•"/>
            </a:pPr>
            <a:endParaRPr lang="en-US">
              <a:solidFill>
                <a:srgbClr val="1F1F1F"/>
              </a:solidFill>
              <a:ea typeface="+mn-lt"/>
              <a:cs typeface="+mn-lt"/>
            </a:endParaRPr>
          </a:p>
          <a:p>
            <a:pPr marL="285750" indent="-285750" algn="just">
              <a:buFont typeface="Arial"/>
              <a:buChar char="•"/>
            </a:pPr>
            <a:r>
              <a:rPr lang="en-US" b="1">
                <a:solidFill>
                  <a:srgbClr val="1F1F1F"/>
                </a:solidFill>
                <a:ea typeface="+mn-lt"/>
                <a:cs typeface="+mn-lt"/>
              </a:rPr>
              <a:t>Recession probability</a:t>
            </a:r>
            <a:r>
              <a:rPr lang="en-US">
                <a:solidFill>
                  <a:srgbClr val="1F1F1F"/>
                </a:solidFill>
                <a:ea typeface="+mn-lt"/>
                <a:cs typeface="+mn-lt"/>
              </a:rPr>
              <a:t> has a strong negative correlation with </a:t>
            </a:r>
            <a:r>
              <a:rPr lang="en-US" b="1">
                <a:solidFill>
                  <a:srgbClr val="1F1F1F"/>
                </a:solidFill>
                <a:ea typeface="+mn-lt"/>
                <a:cs typeface="+mn-lt"/>
              </a:rPr>
              <a:t>revenue </a:t>
            </a:r>
            <a:r>
              <a:rPr lang="en-US">
                <a:solidFill>
                  <a:srgbClr val="1F1F1F"/>
                </a:solidFill>
                <a:ea typeface="+mn-lt"/>
                <a:cs typeface="+mn-lt"/>
              </a:rPr>
              <a:t>(-0.50) and </a:t>
            </a:r>
            <a:r>
              <a:rPr lang="en-US" b="1">
                <a:solidFill>
                  <a:srgbClr val="1F1F1F"/>
                </a:solidFill>
                <a:ea typeface="+mn-lt"/>
                <a:cs typeface="+mn-lt"/>
              </a:rPr>
              <a:t>net income</a:t>
            </a:r>
            <a:r>
              <a:rPr lang="en-US">
                <a:solidFill>
                  <a:srgbClr val="1F1F1F"/>
                </a:solidFill>
                <a:ea typeface="+mn-lt"/>
                <a:cs typeface="+mn-lt"/>
              </a:rPr>
              <a:t> (-0.45). This suggests that as the probability of a recession increases, these variables tend to decrease.</a:t>
            </a:r>
            <a:endParaRPr lang="en-US">
              <a:solidFill>
                <a:srgbClr val="1F1F1F"/>
              </a:solidFill>
              <a:ea typeface="Calibri"/>
              <a:cs typeface="Calibri"/>
            </a:endParaRPr>
          </a:p>
          <a:p>
            <a:pPr marL="285750" indent="-285750" algn="just">
              <a:buFont typeface="Arial"/>
              <a:buChar char="•"/>
            </a:pPr>
            <a:endParaRPr lang="en-US">
              <a:solidFill>
                <a:srgbClr val="1F1F1F"/>
              </a:solidFill>
              <a:ea typeface="Calibri"/>
              <a:cs typeface="Calibri"/>
            </a:endParaRPr>
          </a:p>
          <a:p>
            <a:pPr algn="just"/>
            <a:endParaRPr lang="en-US" sz="2800">
              <a:ea typeface="Calibri"/>
              <a:cs typeface="Calibri"/>
            </a:endParaRPr>
          </a:p>
        </p:txBody>
      </p:sp>
    </p:spTree>
    <p:extLst>
      <p:ext uri="{BB962C8B-B14F-4D97-AF65-F5344CB8AC3E}">
        <p14:creationId xmlns:p14="http://schemas.microsoft.com/office/powerpoint/2010/main" val="2711367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3540-BFA5-4549-9B56-9EA872243B70}"/>
              </a:ext>
            </a:extLst>
          </p:cNvPr>
          <p:cNvSpPr>
            <a:spLocks noGrp="1"/>
          </p:cNvSpPr>
          <p:nvPr>
            <p:ph type="title"/>
          </p:nvPr>
        </p:nvSpPr>
        <p:spPr/>
        <p:txBody>
          <a:bodyPr/>
          <a:lstStyle/>
          <a:p>
            <a:r>
              <a:rPr lang="en-US"/>
              <a:t>Regression analysis</a:t>
            </a:r>
          </a:p>
        </p:txBody>
      </p:sp>
      <p:sp>
        <p:nvSpPr>
          <p:cNvPr id="3" name="Content Placeholder 2">
            <a:extLst>
              <a:ext uri="{FF2B5EF4-FFF2-40B4-BE49-F238E27FC236}">
                <a16:creationId xmlns:a16="http://schemas.microsoft.com/office/drawing/2014/main" id="{1A8AF0FF-6C74-43AA-9AEE-AE186354D97D}"/>
              </a:ext>
            </a:extLst>
          </p:cNvPr>
          <p:cNvSpPr>
            <a:spLocks noGrp="1"/>
          </p:cNvSpPr>
          <p:nvPr>
            <p:ph idx="1"/>
          </p:nvPr>
        </p:nvSpPr>
        <p:spPr/>
        <p:txBody>
          <a:bodyPr/>
          <a:lstStyle/>
          <a:p>
            <a:pPr marL="0" indent="0">
              <a:buNone/>
            </a:pPr>
            <a:r>
              <a:rPr lang="en-US" b="1"/>
              <a:t>Model 1 :  </a:t>
            </a:r>
            <a:r>
              <a:rPr lang="en-US"/>
              <a:t>Comparing revenue with economic Indicators  </a:t>
            </a:r>
          </a:p>
          <a:p>
            <a:pPr marL="0" indent="0">
              <a:buNone/>
            </a:pPr>
            <a:r>
              <a:rPr lang="en-US" b="1"/>
              <a:t>Dependent Variable: </a:t>
            </a:r>
            <a:r>
              <a:rPr lang="en-US"/>
              <a:t>Revenue (</a:t>
            </a:r>
            <a:r>
              <a:rPr lang="en-US" err="1"/>
              <a:t>revt</a:t>
            </a:r>
            <a:r>
              <a:rPr lang="en-US"/>
              <a:t>)</a:t>
            </a:r>
          </a:p>
          <a:p>
            <a:pPr marL="0" indent="0">
              <a:buNone/>
            </a:pPr>
            <a:r>
              <a:rPr lang="en-US" b="1"/>
              <a:t>Independent Variables: </a:t>
            </a:r>
            <a:r>
              <a:rPr lang="en-US"/>
              <a:t>Net Income, Federal Funds Rate, Recession Probability,  Housing Units Sold </a:t>
            </a:r>
          </a:p>
          <a:p>
            <a:pPr marL="0" indent="0">
              <a:buNone/>
            </a:pPr>
            <a:r>
              <a:rPr lang="en-US" b="1"/>
              <a:t>No. of observations: </a:t>
            </a:r>
            <a:r>
              <a:rPr lang="en-US"/>
              <a:t>485</a:t>
            </a:r>
          </a:p>
        </p:txBody>
      </p:sp>
    </p:spTree>
    <p:extLst>
      <p:ext uri="{BB962C8B-B14F-4D97-AF65-F5344CB8AC3E}">
        <p14:creationId xmlns:p14="http://schemas.microsoft.com/office/powerpoint/2010/main" val="255668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5CD18D-8C2B-6435-F919-6B67D865D6C7}"/>
              </a:ext>
            </a:extLst>
          </p:cNvPr>
          <p:cNvPicPr>
            <a:picLocks noGrp="1" noChangeAspect="1"/>
          </p:cNvPicPr>
          <p:nvPr>
            <p:ph idx="1"/>
          </p:nvPr>
        </p:nvPicPr>
        <p:blipFill>
          <a:blip r:embed="rId2"/>
          <a:stretch>
            <a:fillRect/>
          </a:stretch>
        </p:blipFill>
        <p:spPr>
          <a:xfrm>
            <a:off x="3916659" y="949036"/>
            <a:ext cx="8275341" cy="4959927"/>
          </a:xfrm>
          <a:prstGeom prst="rect">
            <a:avLst/>
          </a:prstGeom>
        </p:spPr>
      </p:pic>
      <p:sp>
        <p:nvSpPr>
          <p:cNvPr id="6" name="Content Placeholder 2">
            <a:extLst>
              <a:ext uri="{FF2B5EF4-FFF2-40B4-BE49-F238E27FC236}">
                <a16:creationId xmlns:a16="http://schemas.microsoft.com/office/drawing/2014/main" id="{B8BE2D5B-E4C5-DF3F-D269-0940B34800BF}"/>
              </a:ext>
            </a:extLst>
          </p:cNvPr>
          <p:cNvSpPr txBox="1">
            <a:spLocks/>
          </p:cNvSpPr>
          <p:nvPr/>
        </p:nvSpPr>
        <p:spPr>
          <a:xfrm>
            <a:off x="430735" y="949036"/>
            <a:ext cx="3636564" cy="511653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solidFill>
                  <a:schemeClr val="tx2"/>
                </a:solidFill>
                <a:ea typeface="+mn-lt"/>
                <a:cs typeface="+mn-lt"/>
              </a:rPr>
              <a:t>R-squared: 0.874</a:t>
            </a:r>
          </a:p>
          <a:p>
            <a:pPr marL="0" indent="0">
              <a:buNone/>
            </a:pPr>
            <a:r>
              <a:rPr lang="en-US" sz="1800">
                <a:solidFill>
                  <a:schemeClr val="tx2"/>
                </a:solidFill>
                <a:ea typeface="+mn-lt"/>
                <a:cs typeface="+mn-lt"/>
              </a:rPr>
              <a:t>&gt;&gt; 87.4% of dependent variable can be explained  by independent variables</a:t>
            </a:r>
          </a:p>
          <a:p>
            <a:pPr marL="0" indent="0">
              <a:buNone/>
            </a:pPr>
            <a:endParaRPr lang="en-US" sz="1800">
              <a:solidFill>
                <a:schemeClr val="tx2"/>
              </a:solidFill>
              <a:ea typeface="+mn-lt"/>
              <a:cs typeface="+mn-lt"/>
            </a:endParaRPr>
          </a:p>
          <a:p>
            <a:pPr marL="0" indent="0">
              <a:buNone/>
            </a:pPr>
            <a:r>
              <a:rPr lang="en-US" sz="1800">
                <a:solidFill>
                  <a:schemeClr val="tx2"/>
                </a:solidFill>
                <a:ea typeface="+mn-lt"/>
                <a:cs typeface="+mn-lt"/>
              </a:rPr>
              <a:t>P-Value(F-Statistic):  3.41e-217</a:t>
            </a:r>
          </a:p>
          <a:p>
            <a:pPr marL="0" indent="0">
              <a:buNone/>
            </a:pPr>
            <a:r>
              <a:rPr lang="en-US" sz="1800">
                <a:solidFill>
                  <a:schemeClr val="tx2"/>
                </a:solidFill>
                <a:ea typeface="+mn-lt"/>
                <a:cs typeface="+mn-lt"/>
              </a:rPr>
              <a:t>&gt;&gt;In this case, the F-statistic is 1665. with a p-value of 3.41e-217, which indicates that the overall model is statistically significant.</a:t>
            </a:r>
          </a:p>
          <a:p>
            <a:pPr marL="0" indent="0">
              <a:buNone/>
            </a:pPr>
            <a:endParaRPr lang="en-US" sz="1800">
              <a:solidFill>
                <a:schemeClr val="tx2"/>
              </a:solidFill>
              <a:ea typeface="+mn-lt"/>
              <a:cs typeface="+mn-lt"/>
            </a:endParaRPr>
          </a:p>
          <a:p>
            <a:pPr marL="0" indent="0">
              <a:buNone/>
            </a:pPr>
            <a:r>
              <a:rPr lang="en-US" sz="1800">
                <a:solidFill>
                  <a:schemeClr val="tx2"/>
                </a:solidFill>
                <a:ea typeface="+mn-lt"/>
                <a:cs typeface="+mn-lt"/>
              </a:rPr>
              <a:t>Individual Variables:</a:t>
            </a:r>
          </a:p>
          <a:p>
            <a:pPr marL="0" indent="0">
              <a:buNone/>
            </a:pPr>
            <a:r>
              <a:rPr lang="en-US" sz="1800">
                <a:solidFill>
                  <a:schemeClr val="tx2"/>
                </a:solidFill>
                <a:ea typeface="+mn-lt"/>
                <a:cs typeface="+mn-lt"/>
              </a:rPr>
              <a:t>All are statistically significant</a:t>
            </a:r>
          </a:p>
          <a:p>
            <a:pPr marL="0" indent="0">
              <a:buNone/>
            </a:pPr>
            <a:endParaRPr lang="en-US" sz="1800">
              <a:solidFill>
                <a:schemeClr val="tx2"/>
              </a:solidFill>
              <a:ea typeface="+mn-lt"/>
              <a:cs typeface="+mn-lt"/>
            </a:endParaRPr>
          </a:p>
          <a:p>
            <a:pPr marL="0" indent="0">
              <a:buNone/>
            </a:pPr>
            <a:endParaRPr lang="en-US" sz="1800">
              <a:solidFill>
                <a:schemeClr val="tx2"/>
              </a:solidFill>
              <a:ea typeface="+mn-lt"/>
              <a:cs typeface="+mn-lt"/>
            </a:endParaRPr>
          </a:p>
        </p:txBody>
      </p:sp>
    </p:spTree>
    <p:extLst>
      <p:ext uri="{BB962C8B-B14F-4D97-AF65-F5344CB8AC3E}">
        <p14:creationId xmlns:p14="http://schemas.microsoft.com/office/powerpoint/2010/main" val="357690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3540-BFA5-4549-9B56-9EA872243B70}"/>
              </a:ext>
            </a:extLst>
          </p:cNvPr>
          <p:cNvSpPr>
            <a:spLocks noGrp="1"/>
          </p:cNvSpPr>
          <p:nvPr>
            <p:ph type="title"/>
          </p:nvPr>
        </p:nvSpPr>
        <p:spPr/>
        <p:txBody>
          <a:bodyPr/>
          <a:lstStyle/>
          <a:p>
            <a:r>
              <a:rPr lang="en-US"/>
              <a:t>Regression analysis</a:t>
            </a:r>
          </a:p>
        </p:txBody>
      </p:sp>
      <p:sp>
        <p:nvSpPr>
          <p:cNvPr id="3" name="Content Placeholder 2">
            <a:extLst>
              <a:ext uri="{FF2B5EF4-FFF2-40B4-BE49-F238E27FC236}">
                <a16:creationId xmlns:a16="http://schemas.microsoft.com/office/drawing/2014/main" id="{1A8AF0FF-6C74-43AA-9AEE-AE186354D97D}"/>
              </a:ext>
            </a:extLst>
          </p:cNvPr>
          <p:cNvSpPr>
            <a:spLocks noGrp="1"/>
          </p:cNvSpPr>
          <p:nvPr>
            <p:ph idx="1"/>
          </p:nvPr>
        </p:nvSpPr>
        <p:spPr/>
        <p:txBody>
          <a:bodyPr/>
          <a:lstStyle/>
          <a:p>
            <a:pPr marL="0" indent="0">
              <a:buNone/>
            </a:pPr>
            <a:r>
              <a:rPr lang="en-US" b="1"/>
              <a:t>Model 2:  </a:t>
            </a:r>
            <a:r>
              <a:rPr lang="en-US"/>
              <a:t>Comparing revenue with economic Indicators  during pandemic period.</a:t>
            </a:r>
          </a:p>
          <a:p>
            <a:pPr marL="0" indent="0">
              <a:buNone/>
            </a:pPr>
            <a:r>
              <a:rPr lang="en-US" b="1"/>
              <a:t>Dependent Variable: </a:t>
            </a:r>
            <a:r>
              <a:rPr lang="en-US"/>
              <a:t>Revenue (</a:t>
            </a:r>
            <a:r>
              <a:rPr lang="en-US" err="1"/>
              <a:t>revt</a:t>
            </a:r>
            <a:r>
              <a:rPr lang="en-US"/>
              <a:t>)</a:t>
            </a:r>
          </a:p>
          <a:p>
            <a:pPr marL="0" indent="0">
              <a:buNone/>
            </a:pPr>
            <a:r>
              <a:rPr lang="en-US" b="1"/>
              <a:t>Independent Variables: </a:t>
            </a:r>
            <a:r>
              <a:rPr lang="en-US"/>
              <a:t>Net Income, Federal Funds Rate, Recession Probability, </a:t>
            </a:r>
          </a:p>
          <a:p>
            <a:pPr marL="0" indent="0">
              <a:buNone/>
            </a:pPr>
            <a:r>
              <a:rPr lang="en-US" b="1"/>
              <a:t>Sample Period: </a:t>
            </a:r>
            <a:r>
              <a:rPr lang="en-US"/>
              <a:t>2020-2022</a:t>
            </a:r>
          </a:p>
          <a:p>
            <a:pPr marL="0" indent="0">
              <a:buNone/>
            </a:pPr>
            <a:r>
              <a:rPr lang="en-US" b="1"/>
              <a:t>No. of observations: </a:t>
            </a:r>
            <a:r>
              <a:rPr lang="en-US"/>
              <a:t>1457</a:t>
            </a:r>
          </a:p>
          <a:p>
            <a:pPr marL="0" indent="0">
              <a:buNone/>
            </a:pPr>
            <a:endParaRPr lang="en-US"/>
          </a:p>
        </p:txBody>
      </p:sp>
    </p:spTree>
    <p:extLst>
      <p:ext uri="{BB962C8B-B14F-4D97-AF65-F5344CB8AC3E}">
        <p14:creationId xmlns:p14="http://schemas.microsoft.com/office/powerpoint/2010/main" val="335234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8BE2D5B-E4C5-DF3F-D269-0940B34800BF}"/>
              </a:ext>
            </a:extLst>
          </p:cNvPr>
          <p:cNvSpPr txBox="1">
            <a:spLocks/>
          </p:cNvSpPr>
          <p:nvPr/>
        </p:nvSpPr>
        <p:spPr>
          <a:xfrm>
            <a:off x="430735" y="949036"/>
            <a:ext cx="3636564" cy="511653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solidFill>
                  <a:schemeClr val="tx2"/>
                </a:solidFill>
                <a:ea typeface="+mn-lt"/>
                <a:cs typeface="+mn-lt"/>
              </a:rPr>
              <a:t>R-squared: 0.778</a:t>
            </a:r>
          </a:p>
          <a:p>
            <a:pPr marL="0" indent="0">
              <a:buNone/>
            </a:pPr>
            <a:r>
              <a:rPr lang="en-US" sz="1800">
                <a:solidFill>
                  <a:schemeClr val="tx2"/>
                </a:solidFill>
                <a:ea typeface="+mn-lt"/>
                <a:cs typeface="+mn-lt"/>
              </a:rPr>
              <a:t>&gt;&gt; 77.8% of dependent variable can be explained  by independent variables</a:t>
            </a:r>
          </a:p>
          <a:p>
            <a:pPr marL="0" indent="0">
              <a:buNone/>
            </a:pPr>
            <a:endParaRPr lang="en-US" sz="1800">
              <a:solidFill>
                <a:schemeClr val="tx2"/>
              </a:solidFill>
              <a:ea typeface="+mn-lt"/>
              <a:cs typeface="+mn-lt"/>
            </a:endParaRPr>
          </a:p>
          <a:p>
            <a:pPr marL="0" indent="0">
              <a:buNone/>
            </a:pPr>
            <a:r>
              <a:rPr lang="en-US" sz="1800">
                <a:solidFill>
                  <a:schemeClr val="tx2"/>
                </a:solidFill>
                <a:ea typeface="+mn-lt"/>
                <a:cs typeface="+mn-lt"/>
              </a:rPr>
              <a:t>P-Value(F-Statistic):  0.00</a:t>
            </a:r>
          </a:p>
          <a:p>
            <a:pPr marL="0" indent="0">
              <a:buNone/>
            </a:pPr>
            <a:r>
              <a:rPr lang="en-US" sz="1800">
                <a:solidFill>
                  <a:schemeClr val="tx2"/>
                </a:solidFill>
                <a:ea typeface="+mn-lt"/>
                <a:cs typeface="+mn-lt"/>
              </a:rPr>
              <a:t>&gt;&gt;In this case, the F-statistic is 1694. with a p-value of 0.00, which indicates that the overall model is statistically significant.</a:t>
            </a:r>
          </a:p>
          <a:p>
            <a:pPr marL="0" indent="0">
              <a:buNone/>
            </a:pPr>
            <a:endParaRPr lang="en-US" sz="1800">
              <a:solidFill>
                <a:schemeClr val="tx2"/>
              </a:solidFill>
              <a:ea typeface="+mn-lt"/>
              <a:cs typeface="+mn-lt"/>
            </a:endParaRPr>
          </a:p>
          <a:p>
            <a:pPr marL="0" indent="0">
              <a:buNone/>
            </a:pPr>
            <a:r>
              <a:rPr lang="en-US" sz="1800">
                <a:solidFill>
                  <a:schemeClr val="tx2"/>
                </a:solidFill>
                <a:ea typeface="+mn-lt"/>
                <a:cs typeface="+mn-lt"/>
              </a:rPr>
              <a:t>Individual Variables:</a:t>
            </a:r>
          </a:p>
          <a:p>
            <a:pPr marL="0" indent="0">
              <a:buNone/>
            </a:pPr>
            <a:r>
              <a:rPr lang="en-US" sz="1800">
                <a:solidFill>
                  <a:schemeClr val="tx2"/>
                </a:solidFill>
                <a:ea typeface="+mn-lt"/>
                <a:cs typeface="+mn-lt"/>
              </a:rPr>
              <a:t>All are statistically significant</a:t>
            </a:r>
          </a:p>
          <a:p>
            <a:pPr marL="0" indent="0">
              <a:buNone/>
            </a:pPr>
            <a:endParaRPr lang="en-US" sz="1800">
              <a:solidFill>
                <a:schemeClr val="tx2"/>
              </a:solidFill>
              <a:ea typeface="+mn-lt"/>
              <a:cs typeface="+mn-lt"/>
            </a:endParaRPr>
          </a:p>
          <a:p>
            <a:pPr marL="0" indent="0">
              <a:buNone/>
            </a:pPr>
            <a:endParaRPr lang="en-US" sz="1800">
              <a:solidFill>
                <a:schemeClr val="tx2"/>
              </a:solidFill>
              <a:ea typeface="+mn-lt"/>
              <a:cs typeface="+mn-lt"/>
            </a:endParaRPr>
          </a:p>
        </p:txBody>
      </p:sp>
      <p:pic>
        <p:nvPicPr>
          <p:cNvPr id="5" name="Picture 4">
            <a:extLst>
              <a:ext uri="{FF2B5EF4-FFF2-40B4-BE49-F238E27FC236}">
                <a16:creationId xmlns:a16="http://schemas.microsoft.com/office/drawing/2014/main" id="{880C6653-A547-D717-53A6-B65A710AB8CE}"/>
              </a:ext>
            </a:extLst>
          </p:cNvPr>
          <p:cNvPicPr>
            <a:picLocks noChangeAspect="1"/>
          </p:cNvPicPr>
          <p:nvPr/>
        </p:nvPicPr>
        <p:blipFill>
          <a:blip r:embed="rId2"/>
          <a:stretch>
            <a:fillRect/>
          </a:stretch>
        </p:blipFill>
        <p:spPr>
          <a:xfrm>
            <a:off x="4238503" y="1254053"/>
            <a:ext cx="7772400" cy="4349894"/>
          </a:xfrm>
          <a:prstGeom prst="rect">
            <a:avLst/>
          </a:prstGeom>
        </p:spPr>
      </p:pic>
    </p:spTree>
    <p:extLst>
      <p:ext uri="{BB962C8B-B14F-4D97-AF65-F5344CB8AC3E}">
        <p14:creationId xmlns:p14="http://schemas.microsoft.com/office/powerpoint/2010/main" val="424896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3540-BFA5-4549-9B56-9EA872243B70}"/>
              </a:ext>
            </a:extLst>
          </p:cNvPr>
          <p:cNvSpPr>
            <a:spLocks noGrp="1"/>
          </p:cNvSpPr>
          <p:nvPr>
            <p:ph type="title"/>
          </p:nvPr>
        </p:nvSpPr>
        <p:spPr/>
        <p:txBody>
          <a:bodyPr/>
          <a:lstStyle/>
          <a:p>
            <a:r>
              <a:rPr lang="en-US"/>
              <a:t>Regression analysis</a:t>
            </a:r>
          </a:p>
        </p:txBody>
      </p:sp>
      <p:sp>
        <p:nvSpPr>
          <p:cNvPr id="3" name="Content Placeholder 2">
            <a:extLst>
              <a:ext uri="{FF2B5EF4-FFF2-40B4-BE49-F238E27FC236}">
                <a16:creationId xmlns:a16="http://schemas.microsoft.com/office/drawing/2014/main" id="{1A8AF0FF-6C74-43AA-9AEE-AE186354D97D}"/>
              </a:ext>
            </a:extLst>
          </p:cNvPr>
          <p:cNvSpPr>
            <a:spLocks noGrp="1"/>
          </p:cNvSpPr>
          <p:nvPr>
            <p:ph idx="1"/>
          </p:nvPr>
        </p:nvSpPr>
        <p:spPr/>
        <p:txBody>
          <a:bodyPr/>
          <a:lstStyle/>
          <a:p>
            <a:pPr marL="0" indent="0">
              <a:buNone/>
            </a:pPr>
            <a:r>
              <a:rPr lang="en-US" b="1"/>
              <a:t>Model 3:  </a:t>
            </a:r>
            <a:r>
              <a:rPr lang="en-US"/>
              <a:t>Comparing revenue of JP Morgan Chase with economic Indicators. </a:t>
            </a:r>
          </a:p>
          <a:p>
            <a:pPr marL="0" indent="0">
              <a:buNone/>
            </a:pPr>
            <a:r>
              <a:rPr lang="en-US" b="1"/>
              <a:t>Dependent Variable: </a:t>
            </a:r>
            <a:r>
              <a:rPr lang="en-US"/>
              <a:t>Revenue (</a:t>
            </a:r>
            <a:r>
              <a:rPr lang="en-US" err="1"/>
              <a:t>revt</a:t>
            </a:r>
            <a:r>
              <a:rPr lang="en-US"/>
              <a:t>)</a:t>
            </a:r>
          </a:p>
          <a:p>
            <a:pPr marL="0" indent="0">
              <a:buNone/>
            </a:pPr>
            <a:r>
              <a:rPr lang="en-US" b="1"/>
              <a:t>Independent Variables: </a:t>
            </a:r>
            <a:r>
              <a:rPr lang="en-US"/>
              <a:t>Net Income, Federal Funds Rate, Recession Probability, </a:t>
            </a:r>
          </a:p>
          <a:p>
            <a:pPr marL="0" indent="0">
              <a:buNone/>
            </a:pPr>
            <a:r>
              <a:rPr lang="en-US" b="1"/>
              <a:t>Sample Period: </a:t>
            </a:r>
            <a:r>
              <a:rPr lang="en-US"/>
              <a:t>1990-2023</a:t>
            </a:r>
          </a:p>
          <a:p>
            <a:pPr marL="0" indent="0">
              <a:buNone/>
            </a:pPr>
            <a:r>
              <a:rPr lang="en-US" b="1"/>
              <a:t>No. of observations: </a:t>
            </a:r>
            <a:r>
              <a:rPr lang="en-US"/>
              <a:t>20</a:t>
            </a:r>
          </a:p>
          <a:p>
            <a:pPr marL="0" indent="0">
              <a:buNone/>
            </a:pPr>
            <a:endParaRPr lang="en-US"/>
          </a:p>
        </p:txBody>
      </p:sp>
    </p:spTree>
    <p:extLst>
      <p:ext uri="{BB962C8B-B14F-4D97-AF65-F5344CB8AC3E}">
        <p14:creationId xmlns:p14="http://schemas.microsoft.com/office/powerpoint/2010/main" val="330153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8BE2D5B-E4C5-DF3F-D269-0940B34800BF}"/>
              </a:ext>
            </a:extLst>
          </p:cNvPr>
          <p:cNvSpPr txBox="1">
            <a:spLocks/>
          </p:cNvSpPr>
          <p:nvPr/>
        </p:nvSpPr>
        <p:spPr>
          <a:xfrm>
            <a:off x="430735" y="949036"/>
            <a:ext cx="3636564" cy="511653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solidFill>
                  <a:schemeClr val="tx2"/>
                </a:solidFill>
                <a:ea typeface="+mn-lt"/>
                <a:cs typeface="+mn-lt"/>
              </a:rPr>
              <a:t>R-squared: 0.717</a:t>
            </a:r>
          </a:p>
          <a:p>
            <a:pPr marL="0" indent="0">
              <a:buNone/>
            </a:pPr>
            <a:r>
              <a:rPr lang="en-US" sz="1800">
                <a:solidFill>
                  <a:schemeClr val="tx2"/>
                </a:solidFill>
                <a:ea typeface="+mn-lt"/>
                <a:cs typeface="+mn-lt"/>
              </a:rPr>
              <a:t>&gt;&gt; 71.7% of dependent variable can be explained  by independent variables</a:t>
            </a:r>
          </a:p>
          <a:p>
            <a:pPr marL="0" indent="0">
              <a:buNone/>
            </a:pPr>
            <a:endParaRPr lang="en-US" sz="1800">
              <a:solidFill>
                <a:schemeClr val="tx2"/>
              </a:solidFill>
              <a:ea typeface="+mn-lt"/>
              <a:cs typeface="+mn-lt"/>
            </a:endParaRPr>
          </a:p>
          <a:p>
            <a:pPr marL="0" indent="0">
              <a:buNone/>
            </a:pPr>
            <a:r>
              <a:rPr lang="en-US" sz="1800">
                <a:solidFill>
                  <a:schemeClr val="tx2"/>
                </a:solidFill>
                <a:ea typeface="+mn-lt"/>
                <a:cs typeface="+mn-lt"/>
              </a:rPr>
              <a:t>P-Value(F-Statistic):  0.00</a:t>
            </a:r>
          </a:p>
          <a:p>
            <a:pPr marL="0" indent="0">
              <a:buNone/>
            </a:pPr>
            <a:r>
              <a:rPr lang="en-US" sz="1800">
                <a:solidFill>
                  <a:schemeClr val="tx2"/>
                </a:solidFill>
                <a:ea typeface="+mn-lt"/>
                <a:cs typeface="+mn-lt"/>
              </a:rPr>
              <a:t>&gt;&gt;In this case, the F-statistic is 13.52 with a p-value of 0.00, which indicates that the overall model is statistically significant.</a:t>
            </a:r>
          </a:p>
          <a:p>
            <a:pPr marL="0" indent="0">
              <a:buNone/>
            </a:pPr>
            <a:endParaRPr lang="en-US" sz="1800">
              <a:solidFill>
                <a:schemeClr val="tx2"/>
              </a:solidFill>
              <a:ea typeface="+mn-lt"/>
              <a:cs typeface="+mn-lt"/>
            </a:endParaRPr>
          </a:p>
          <a:p>
            <a:pPr marL="0" indent="0">
              <a:buNone/>
            </a:pPr>
            <a:r>
              <a:rPr lang="en-US" sz="1800">
                <a:solidFill>
                  <a:schemeClr val="tx2"/>
                </a:solidFill>
                <a:ea typeface="+mn-lt"/>
                <a:cs typeface="+mn-lt"/>
              </a:rPr>
              <a:t>Individual Variables:</a:t>
            </a:r>
          </a:p>
          <a:p>
            <a:pPr marL="0" indent="0">
              <a:buNone/>
            </a:pPr>
            <a:r>
              <a:rPr lang="en-US" sz="1800">
                <a:solidFill>
                  <a:schemeClr val="tx2"/>
                </a:solidFill>
                <a:ea typeface="+mn-lt"/>
                <a:cs typeface="+mn-lt"/>
              </a:rPr>
              <a:t>All are statistically significant except for federal funds whose p-value is too high. </a:t>
            </a:r>
          </a:p>
          <a:p>
            <a:pPr marL="0" indent="0">
              <a:buNone/>
            </a:pPr>
            <a:endParaRPr lang="en-US" sz="1800">
              <a:solidFill>
                <a:schemeClr val="tx2"/>
              </a:solidFill>
              <a:ea typeface="+mn-lt"/>
              <a:cs typeface="+mn-lt"/>
            </a:endParaRPr>
          </a:p>
          <a:p>
            <a:pPr marL="0" indent="0">
              <a:buNone/>
            </a:pPr>
            <a:endParaRPr lang="en-US" sz="1800">
              <a:solidFill>
                <a:schemeClr val="tx2"/>
              </a:solidFill>
              <a:ea typeface="+mn-lt"/>
              <a:cs typeface="+mn-lt"/>
            </a:endParaRPr>
          </a:p>
        </p:txBody>
      </p:sp>
      <p:pic>
        <p:nvPicPr>
          <p:cNvPr id="2" name="Picture 1">
            <a:extLst>
              <a:ext uri="{FF2B5EF4-FFF2-40B4-BE49-F238E27FC236}">
                <a16:creationId xmlns:a16="http://schemas.microsoft.com/office/drawing/2014/main" id="{F2EE5FD1-2A90-3790-FFB6-A92E800070F6}"/>
              </a:ext>
            </a:extLst>
          </p:cNvPr>
          <p:cNvPicPr>
            <a:picLocks noChangeAspect="1"/>
          </p:cNvPicPr>
          <p:nvPr/>
        </p:nvPicPr>
        <p:blipFill>
          <a:blip r:embed="rId2"/>
          <a:stretch>
            <a:fillRect/>
          </a:stretch>
        </p:blipFill>
        <p:spPr>
          <a:xfrm>
            <a:off x="4419600" y="1260919"/>
            <a:ext cx="7772400" cy="4003654"/>
          </a:xfrm>
          <a:prstGeom prst="rect">
            <a:avLst/>
          </a:prstGeom>
        </p:spPr>
      </p:pic>
    </p:spTree>
    <p:extLst>
      <p:ext uri="{BB962C8B-B14F-4D97-AF65-F5344CB8AC3E}">
        <p14:creationId xmlns:p14="http://schemas.microsoft.com/office/powerpoint/2010/main" val="135029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BD2C-EB1F-4FC3-A5A6-DF6602EA4D3E}"/>
              </a:ext>
            </a:extLst>
          </p:cNvPr>
          <p:cNvSpPr>
            <a:spLocks noGrp="1"/>
          </p:cNvSpPr>
          <p:nvPr>
            <p:ph type="title"/>
          </p:nvPr>
        </p:nvSpPr>
        <p:spPr/>
        <p:txBody>
          <a:bodyPr/>
          <a:lstStyle/>
          <a:p>
            <a:r>
              <a:rPr lang="en-US"/>
              <a:t>Net Income Comparison with Overall Banks </a:t>
            </a:r>
          </a:p>
        </p:txBody>
      </p:sp>
      <p:sp>
        <p:nvSpPr>
          <p:cNvPr id="6" name="AutoShape 2">
            <a:extLst>
              <a:ext uri="{FF2B5EF4-FFF2-40B4-BE49-F238E27FC236}">
                <a16:creationId xmlns:a16="http://schemas.microsoft.com/office/drawing/2014/main" id="{FC228E17-F9D6-663B-FC7A-7EBA106F876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a:extLst>
              <a:ext uri="{FF2B5EF4-FFF2-40B4-BE49-F238E27FC236}">
                <a16:creationId xmlns:a16="http://schemas.microsoft.com/office/drawing/2014/main" id="{8833C9E9-EDC4-730C-B536-E33E1B9B38AB}"/>
              </a:ext>
            </a:extLst>
          </p:cNvPr>
          <p:cNvSpPr>
            <a:spLocks noChangeAspect="1" noChangeArrowheads="1"/>
          </p:cNvSpPr>
          <p:nvPr/>
        </p:nvSpPr>
        <p:spPr bwMode="auto">
          <a:xfrm>
            <a:off x="2812473" y="3428999"/>
            <a:ext cx="3588327" cy="3588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6C46A0C6-FA18-16CC-2E78-F85F9392D06D}"/>
              </a:ext>
            </a:extLst>
          </p:cNvPr>
          <p:cNvPicPr>
            <a:picLocks noChangeAspect="1"/>
          </p:cNvPicPr>
          <p:nvPr/>
        </p:nvPicPr>
        <p:blipFill>
          <a:blip r:embed="rId2"/>
          <a:stretch>
            <a:fillRect/>
          </a:stretch>
        </p:blipFill>
        <p:spPr>
          <a:xfrm>
            <a:off x="261012" y="1690688"/>
            <a:ext cx="6139788" cy="3944457"/>
          </a:xfrm>
          <a:prstGeom prst="rect">
            <a:avLst/>
          </a:prstGeom>
        </p:spPr>
      </p:pic>
      <p:sp>
        <p:nvSpPr>
          <p:cNvPr id="14" name="TextBox 13">
            <a:extLst>
              <a:ext uri="{FF2B5EF4-FFF2-40B4-BE49-F238E27FC236}">
                <a16:creationId xmlns:a16="http://schemas.microsoft.com/office/drawing/2014/main" id="{ECDD73BF-4DAA-4F5E-7A4F-1E1C94173079}"/>
              </a:ext>
            </a:extLst>
          </p:cNvPr>
          <p:cNvSpPr txBox="1"/>
          <p:nvPr/>
        </p:nvSpPr>
        <p:spPr>
          <a:xfrm>
            <a:off x="5829300" y="2021933"/>
            <a:ext cx="6096000" cy="4247317"/>
          </a:xfrm>
          <a:prstGeom prst="rect">
            <a:avLst/>
          </a:prstGeom>
          <a:noFill/>
        </p:spPr>
        <p:txBody>
          <a:bodyPr wrap="square">
            <a:spAutoFit/>
          </a:bodyPr>
          <a:lstStyle/>
          <a:p>
            <a:pPr marL="285750" indent="-285750">
              <a:buFont typeface="Arial" panose="020B0604020202020204" pitchFamily="34" charset="0"/>
              <a:buChar char="•"/>
            </a:pPr>
            <a:r>
              <a:rPr lang="en-US" sz="1800">
                <a:solidFill>
                  <a:schemeClr val="tx2"/>
                </a:solidFill>
                <a:ea typeface="+mn-lt"/>
                <a:cs typeface="+mn-lt"/>
              </a:rPr>
              <a:t>Bank of America has consistently performed highest in terms of net income among other two banks.</a:t>
            </a:r>
          </a:p>
          <a:p>
            <a:endParaRPr lang="en-US" sz="1800">
              <a:solidFill>
                <a:schemeClr val="tx2"/>
              </a:solidFill>
              <a:ea typeface="+mn-lt"/>
              <a:cs typeface="+mn-lt"/>
            </a:endParaRPr>
          </a:p>
          <a:p>
            <a:pPr marL="285750" indent="-285750">
              <a:buFont typeface="Arial" panose="020B0604020202020204" pitchFamily="34" charset="0"/>
              <a:buChar char="•"/>
            </a:pPr>
            <a:r>
              <a:rPr lang="en-US">
                <a:solidFill>
                  <a:schemeClr val="tx2"/>
                </a:solidFill>
                <a:ea typeface="+mn-lt"/>
                <a:cs typeface="+mn-lt"/>
              </a:rPr>
              <a:t>JP Morgan Chase showed great fluctuations in when it comes to net income comparison.</a:t>
            </a:r>
          </a:p>
          <a:p>
            <a:pPr marL="285750" indent="-285750">
              <a:buFont typeface="Arial" panose="020B0604020202020204" pitchFamily="34" charset="0"/>
              <a:buChar char="•"/>
            </a:pPr>
            <a:endParaRPr lang="en-US" sz="1800">
              <a:solidFill>
                <a:schemeClr val="tx2"/>
              </a:solidFill>
              <a:ea typeface="+mn-lt"/>
              <a:cs typeface="+mn-lt"/>
            </a:endParaRPr>
          </a:p>
          <a:p>
            <a:pPr marL="285750" indent="-285750">
              <a:buFont typeface="Arial" panose="020B0604020202020204" pitchFamily="34" charset="0"/>
              <a:buChar char="•"/>
            </a:pPr>
            <a:endParaRPr lang="en-US" sz="1800">
              <a:solidFill>
                <a:schemeClr val="tx2"/>
              </a:solidFill>
              <a:ea typeface="+mn-lt"/>
              <a:cs typeface="+mn-lt"/>
            </a:endParaRPr>
          </a:p>
          <a:p>
            <a:pPr marL="285750" indent="-285750">
              <a:buFont typeface="Arial" panose="020B0604020202020204" pitchFamily="34" charset="0"/>
              <a:buChar char="•"/>
            </a:pPr>
            <a:r>
              <a:rPr lang="en-US" sz="1800">
                <a:solidFill>
                  <a:schemeClr val="tx2"/>
                </a:solidFill>
                <a:ea typeface="+mn-lt"/>
                <a:cs typeface="+mn-lt"/>
              </a:rPr>
              <a:t>ICICI Bank has performed the lowest when it comes to comparing the other two banks. </a:t>
            </a:r>
          </a:p>
          <a:p>
            <a:pPr marL="285750" indent="-285750">
              <a:buFont typeface="Arial" panose="020B0604020202020204" pitchFamily="34" charset="0"/>
              <a:buChar char="•"/>
            </a:pPr>
            <a:endParaRPr lang="en-US" sz="1800">
              <a:solidFill>
                <a:schemeClr val="tx2"/>
              </a:solidFill>
              <a:ea typeface="+mn-lt"/>
              <a:cs typeface="+mn-lt"/>
            </a:endParaRPr>
          </a:p>
          <a:p>
            <a:pPr marL="285750" indent="-285750">
              <a:buFont typeface="Arial" panose="020B0604020202020204" pitchFamily="34" charset="0"/>
              <a:buChar char="•"/>
            </a:pPr>
            <a:endParaRPr lang="en-US" sz="1800">
              <a:solidFill>
                <a:schemeClr val="tx2"/>
              </a:solidFill>
              <a:ea typeface="+mn-lt"/>
              <a:cs typeface="+mn-lt"/>
            </a:endParaRPr>
          </a:p>
          <a:p>
            <a:pPr marL="285750" indent="-285750">
              <a:buFont typeface="Arial" panose="020B0604020202020204" pitchFamily="34" charset="0"/>
              <a:buChar char="•"/>
            </a:pPr>
            <a:endParaRPr lang="en-US">
              <a:solidFill>
                <a:schemeClr val="tx2"/>
              </a:solidFill>
              <a:ea typeface="+mn-lt"/>
              <a:cs typeface="+mn-lt"/>
            </a:endParaRPr>
          </a:p>
          <a:p>
            <a:pPr marL="285750" indent="-285750">
              <a:buFont typeface="Arial" panose="020B0604020202020204" pitchFamily="34" charset="0"/>
              <a:buChar char="•"/>
            </a:pPr>
            <a:endParaRPr lang="en-US" sz="1800">
              <a:solidFill>
                <a:schemeClr val="tx2"/>
              </a:solidFill>
              <a:ea typeface="+mn-lt"/>
              <a:cs typeface="+mn-lt"/>
            </a:endParaRPr>
          </a:p>
          <a:p>
            <a:pPr marL="0" indent="0">
              <a:buNone/>
            </a:pPr>
            <a:endParaRPr lang="en-US">
              <a:solidFill>
                <a:schemeClr val="tx2"/>
              </a:solidFill>
              <a:ea typeface="+mn-lt"/>
              <a:cs typeface="+mn-lt"/>
            </a:endParaRPr>
          </a:p>
          <a:p>
            <a:pPr marL="0" indent="0">
              <a:buNone/>
            </a:pPr>
            <a:endParaRPr lang="en-US" sz="1800">
              <a:solidFill>
                <a:schemeClr val="tx2"/>
              </a:solidFill>
              <a:ea typeface="+mn-lt"/>
              <a:cs typeface="+mn-lt"/>
            </a:endParaRPr>
          </a:p>
        </p:txBody>
      </p:sp>
    </p:spTree>
    <p:extLst>
      <p:ext uri="{BB962C8B-B14F-4D97-AF65-F5344CB8AC3E}">
        <p14:creationId xmlns:p14="http://schemas.microsoft.com/office/powerpoint/2010/main" val="229251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F841F-2B83-4414-B800-47A1247BF389}"/>
              </a:ext>
            </a:extLst>
          </p:cNvPr>
          <p:cNvSpPr>
            <a:spLocks noGrp="1"/>
          </p:cNvSpPr>
          <p:nvPr>
            <p:ph type="title"/>
          </p:nvPr>
        </p:nvSpPr>
        <p:spPr>
          <a:xfrm>
            <a:off x="411480" y="987552"/>
            <a:ext cx="4485861" cy="1088136"/>
          </a:xfrm>
        </p:spPr>
        <p:txBody>
          <a:bodyPr vert="horz" lIns="91440" tIns="45720" rIns="91440" bIns="45720" rtlCol="0" anchor="b">
            <a:normAutofit/>
          </a:bodyPr>
          <a:lstStyle/>
          <a:p>
            <a:r>
              <a:rPr lang="en-US" sz="3400" b="1"/>
              <a:t>Overview of Industry</a:t>
            </a:r>
          </a:p>
        </p:txBody>
      </p:sp>
      <p:sp>
        <p:nvSpPr>
          <p:cNvPr id="1033" name="Rectangle 1032">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5" name="Rectangle 103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A97EC265-4271-8E6A-0000-23B2E32140D2}"/>
              </a:ext>
            </a:extLst>
          </p:cNvPr>
          <p:cNvSpPr txBox="1"/>
          <p:nvPr/>
        </p:nvSpPr>
        <p:spPr>
          <a:xfrm>
            <a:off x="249382" y="2422654"/>
            <a:ext cx="4891329" cy="2268219"/>
          </a:xfrm>
          <a:prstGeom prst="rect">
            <a:avLst/>
          </a:prstGeom>
        </p:spPr>
        <p:txBody>
          <a:bodyPr vert="horz" lIns="91440" tIns="45720" rIns="91440" bIns="45720" rtlCol="0" anchor="t">
            <a:normAutofit fontScale="92500"/>
          </a:bodyPr>
          <a:lstStyle/>
          <a:p>
            <a:pPr defTabSz="914400">
              <a:lnSpc>
                <a:spcPct val="90000"/>
              </a:lnSpc>
              <a:spcAft>
                <a:spcPts val="600"/>
              </a:spcAft>
            </a:pPr>
            <a:r>
              <a:rPr lang="en-US" sz="2000" b="1"/>
              <a:t>Industry:</a:t>
            </a:r>
            <a:r>
              <a:rPr lang="en-US" sz="2000"/>
              <a:t> National Commercial Banks</a:t>
            </a:r>
          </a:p>
          <a:p>
            <a:pPr defTabSz="914400">
              <a:lnSpc>
                <a:spcPct val="90000"/>
              </a:lnSpc>
              <a:spcAft>
                <a:spcPts val="600"/>
              </a:spcAft>
            </a:pPr>
            <a:r>
              <a:rPr lang="en-US" sz="2000" b="1"/>
              <a:t>SIC:</a:t>
            </a:r>
            <a:r>
              <a:rPr lang="en-US" sz="2000"/>
              <a:t> 6021</a:t>
            </a:r>
          </a:p>
          <a:p>
            <a:pPr defTabSz="914400">
              <a:lnSpc>
                <a:spcPct val="90000"/>
              </a:lnSpc>
              <a:spcAft>
                <a:spcPts val="600"/>
              </a:spcAft>
            </a:pPr>
            <a:r>
              <a:rPr lang="en-US" sz="2000" b="1"/>
              <a:t>Description: </a:t>
            </a:r>
            <a:r>
              <a:rPr lang="en-US" sz="2000"/>
              <a:t>Industry classified under SIC-6021 is National Commercial Banking Industry.  This industry deals with providing banking services like extending loans, accepting deposits to public and different commercial banks. </a:t>
            </a:r>
          </a:p>
          <a:p>
            <a:pPr defTabSz="914400">
              <a:lnSpc>
                <a:spcPct val="90000"/>
              </a:lnSpc>
              <a:spcAft>
                <a:spcPts val="600"/>
              </a:spcAft>
            </a:pPr>
            <a:endParaRPr lang="en-US" sz="2000"/>
          </a:p>
          <a:p>
            <a:pPr defTabSz="914400">
              <a:lnSpc>
                <a:spcPct val="90000"/>
              </a:lnSpc>
              <a:spcAft>
                <a:spcPts val="600"/>
              </a:spcAft>
            </a:pPr>
            <a:endParaRPr lang="en-US" sz="2000"/>
          </a:p>
          <a:p>
            <a:pPr defTabSz="914400">
              <a:lnSpc>
                <a:spcPct val="90000"/>
              </a:lnSpc>
              <a:spcAft>
                <a:spcPts val="600"/>
              </a:spcAft>
            </a:pPr>
            <a:endParaRPr lang="en-US" sz="2000"/>
          </a:p>
        </p:txBody>
      </p:sp>
      <p:pic>
        <p:nvPicPr>
          <p:cNvPr id="1026" name="Picture 2" descr="SIC Code 6021 - National Commercial Banks">
            <a:extLst>
              <a:ext uri="{FF2B5EF4-FFF2-40B4-BE49-F238E27FC236}">
                <a16:creationId xmlns:a16="http://schemas.microsoft.com/office/drawing/2014/main" id="{4357A70C-E9E2-19ED-6F28-9619FF22DD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94" r="20003" b="-1"/>
          <a:stretch/>
        </p:blipFill>
        <p:spPr bwMode="auto">
          <a:xfrm>
            <a:off x="5435633" y="-27986"/>
            <a:ext cx="6883948" cy="6913972"/>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8D65DAE5-1580-28C6-CC04-8E1BC80F512A}"/>
              </a:ext>
            </a:extLst>
          </p:cNvPr>
          <p:cNvSpPr txBox="1">
            <a:spLocks/>
          </p:cNvSpPr>
          <p:nvPr/>
        </p:nvSpPr>
        <p:spPr>
          <a:xfrm>
            <a:off x="279462" y="4493920"/>
            <a:ext cx="4485861" cy="5349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i="1"/>
              <a:t>Interested Companies:</a:t>
            </a:r>
          </a:p>
        </p:txBody>
      </p:sp>
      <p:pic>
        <p:nvPicPr>
          <p:cNvPr id="1028" name="Picture 4" descr="Bank of America Logo and symbol, meaning, history, PNG, brand">
            <a:extLst>
              <a:ext uri="{FF2B5EF4-FFF2-40B4-BE49-F238E27FC236}">
                <a16:creationId xmlns:a16="http://schemas.microsoft.com/office/drawing/2014/main" id="{63799292-B97A-8086-7C7C-B7AD9DE1F8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209" r="-4182" b="35558"/>
          <a:stretch/>
        </p:blipFill>
        <p:spPr bwMode="auto">
          <a:xfrm>
            <a:off x="888465" y="4997085"/>
            <a:ext cx="3638011" cy="5349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9DED4E8-EDBA-1246-26FE-136B5DD8B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050" y="5601309"/>
            <a:ext cx="2123908" cy="4097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P. Morgan Chase Logo and symbol, meaning, history, PNG, brand">
            <a:extLst>
              <a:ext uri="{FF2B5EF4-FFF2-40B4-BE49-F238E27FC236}">
                <a16:creationId xmlns:a16="http://schemas.microsoft.com/office/drawing/2014/main" id="{3432FCD0-5806-0A5B-D816-DCBA2A90771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7245" b="41148"/>
          <a:stretch/>
        </p:blipFill>
        <p:spPr bwMode="auto">
          <a:xfrm>
            <a:off x="898367" y="6184836"/>
            <a:ext cx="3256953" cy="395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75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BD2C-EB1F-4FC3-A5A6-DF6602EA4D3E}"/>
              </a:ext>
            </a:extLst>
          </p:cNvPr>
          <p:cNvSpPr>
            <a:spLocks noGrp="1"/>
          </p:cNvSpPr>
          <p:nvPr>
            <p:ph type="title"/>
          </p:nvPr>
        </p:nvSpPr>
        <p:spPr/>
        <p:txBody>
          <a:bodyPr/>
          <a:lstStyle/>
          <a:p>
            <a:r>
              <a:rPr lang="en-US"/>
              <a:t>Business implication </a:t>
            </a:r>
          </a:p>
        </p:txBody>
      </p:sp>
      <p:sp>
        <p:nvSpPr>
          <p:cNvPr id="5" name="Content Placeholder 2">
            <a:extLst>
              <a:ext uri="{FF2B5EF4-FFF2-40B4-BE49-F238E27FC236}">
                <a16:creationId xmlns:a16="http://schemas.microsoft.com/office/drawing/2014/main" id="{6DC0BF50-2411-3D76-DDD4-BE6AC83DF8F2}"/>
              </a:ext>
            </a:extLst>
          </p:cNvPr>
          <p:cNvSpPr>
            <a:spLocks noGrp="1"/>
          </p:cNvSpPr>
          <p:nvPr>
            <p:ph idx="1"/>
          </p:nvPr>
        </p:nvSpPr>
        <p:spPr>
          <a:xfrm>
            <a:off x="838200" y="1825625"/>
            <a:ext cx="10515600" cy="4351338"/>
          </a:xfrm>
        </p:spPr>
        <p:txBody>
          <a:bodyPr vert="horz" lIns="91440" tIns="45720" rIns="91440" bIns="45720" rtlCol="0" anchor="t">
            <a:normAutofit fontScale="92500" lnSpcReduction="20000"/>
          </a:bodyPr>
          <a:lstStyle/>
          <a:p>
            <a:pPr algn="just"/>
            <a:r>
              <a:rPr lang="en-US" sz="2000" b="1">
                <a:cs typeface="Times New Roman"/>
              </a:rPr>
              <a:t>Market Opportunity:</a:t>
            </a:r>
            <a:r>
              <a:rPr lang="en-US" sz="2000">
                <a:cs typeface="Times New Roman"/>
              </a:rPr>
              <a:t> The expansive scope of the national commercial banking sector, with over 81,450 businesses and about 2.15 million employees, presents a substantial market for Clark &amp; Co.'s consulting services. These banks could benefit from strategic advice, financial management, and operational efficiency improvements.</a:t>
            </a:r>
            <a:endParaRPr lang="en-US" sz="2000">
              <a:cs typeface="Calibri" panose="020F0502020204030204"/>
            </a:endParaRPr>
          </a:p>
          <a:p>
            <a:pPr algn="just"/>
            <a:r>
              <a:rPr lang="en-US" sz="2000" b="1">
                <a:cs typeface="Times New Roman"/>
              </a:rPr>
              <a:t>Specialized Expertise Demand: </a:t>
            </a:r>
            <a:r>
              <a:rPr lang="en-US" sz="2000">
                <a:cs typeface="Times New Roman"/>
              </a:rPr>
              <a:t>To effectively serve this sector, Clark &amp; Co. may need to bolster its expertise in banking and finance. Understanding the intricacies of this industry, including regulatory compliance and financial technologies, would be crucial.</a:t>
            </a:r>
            <a:endParaRPr lang="en-US" sz="2000"/>
          </a:p>
          <a:p>
            <a:pPr algn="just"/>
            <a:r>
              <a:rPr lang="en-US" sz="2000" b="1">
                <a:cs typeface="Times New Roman"/>
              </a:rPr>
              <a:t>Relationship Building:</a:t>
            </a:r>
            <a:r>
              <a:rPr lang="en-US" sz="2000">
                <a:cs typeface="Times New Roman"/>
              </a:rPr>
              <a:t> For Clark &amp; Co., forging strong connections within the banking industry could be a key growth strategy. Networking with industry leaders and staying abreast of sector-specific challenges and innovations would be beneficial.</a:t>
            </a:r>
            <a:endParaRPr lang="en-US" sz="2000"/>
          </a:p>
          <a:p>
            <a:pPr algn="just"/>
            <a:r>
              <a:rPr lang="en-US" sz="2000" b="1">
                <a:cs typeface="Times New Roman"/>
              </a:rPr>
              <a:t>Tailored Consulting Solutions</a:t>
            </a:r>
            <a:r>
              <a:rPr lang="en-US" sz="2000">
                <a:cs typeface="Times New Roman"/>
              </a:rPr>
              <a:t>: There's an opportunity for Clark &amp; Co. to stand out by offering bespoke consulting solutions. This could include risk management strategies, compliance assistance, aid in digital transitions, and enhancing customer engagement for these banks.</a:t>
            </a:r>
            <a:endParaRPr lang="en-US" sz="2000"/>
          </a:p>
          <a:p>
            <a:pPr algn="just"/>
            <a:r>
              <a:rPr lang="en-US" sz="2000" b="1">
                <a:cs typeface="Times New Roman"/>
              </a:rPr>
              <a:t>Strategic Partnerships: </a:t>
            </a:r>
            <a:r>
              <a:rPr lang="en-US" sz="2000">
                <a:cs typeface="Times New Roman"/>
              </a:rPr>
              <a:t>Collaborating with entities in the banking sector could open new avenues for Clark &amp; Co. Such partnerships might help the firm expand its clientele and refine its service offerings.</a:t>
            </a:r>
            <a:endParaRPr lang="en-US" sz="2000"/>
          </a:p>
          <a:p>
            <a:pPr marL="0" indent="0">
              <a:buNone/>
            </a:pPr>
            <a:br>
              <a:rPr lang="en-US"/>
            </a:br>
            <a:endParaRPr lang="en-US"/>
          </a:p>
        </p:txBody>
      </p:sp>
    </p:spTree>
    <p:extLst>
      <p:ext uri="{BB962C8B-B14F-4D97-AF65-F5344CB8AC3E}">
        <p14:creationId xmlns:p14="http://schemas.microsoft.com/office/powerpoint/2010/main" val="276627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1686-3D5B-4CF3-9F40-6E0083A6D1FD}"/>
              </a:ext>
            </a:extLst>
          </p:cNvPr>
          <p:cNvSpPr>
            <a:spLocks noGrp="1"/>
          </p:cNvSpPr>
          <p:nvPr>
            <p:ph type="title"/>
          </p:nvPr>
        </p:nvSpPr>
        <p:spPr/>
        <p:txBody>
          <a:bodyPr/>
          <a:lstStyle/>
          <a:p>
            <a:r>
              <a:rPr lang="en-US"/>
              <a:t>Limitation</a:t>
            </a:r>
          </a:p>
        </p:txBody>
      </p:sp>
      <p:sp>
        <p:nvSpPr>
          <p:cNvPr id="3" name="Content Placeholder 2">
            <a:extLst>
              <a:ext uri="{FF2B5EF4-FFF2-40B4-BE49-F238E27FC236}">
                <a16:creationId xmlns:a16="http://schemas.microsoft.com/office/drawing/2014/main" id="{164182EE-6E4E-4778-A9C7-8B61A789C67A}"/>
              </a:ext>
            </a:extLst>
          </p:cNvPr>
          <p:cNvSpPr>
            <a:spLocks noGrp="1"/>
          </p:cNvSpPr>
          <p:nvPr>
            <p:ph idx="1"/>
          </p:nvPr>
        </p:nvSpPr>
        <p:spPr/>
        <p:txBody>
          <a:bodyPr vert="horz" lIns="91440" tIns="45720" rIns="91440" bIns="45720" rtlCol="0" anchor="t">
            <a:normAutofit/>
          </a:bodyPr>
          <a:lstStyle/>
          <a:p>
            <a:pPr algn="just"/>
            <a:r>
              <a:rPr lang="en-US" sz="2000" b="1">
                <a:latin typeface="Times New Roman"/>
                <a:cs typeface="Times New Roman"/>
              </a:rPr>
              <a:t>Dataset Constraints: </a:t>
            </a:r>
            <a:r>
              <a:rPr lang="en-US" sz="2000">
                <a:latin typeface="Times New Roman"/>
                <a:cs typeface="Times New Roman"/>
              </a:rPr>
              <a:t>This limited size and scope might restrict the study's ability to broadly generalize its findings and detect subtle, yet significant, trends.</a:t>
            </a:r>
            <a:endParaRPr lang="en-US" sz="2000">
              <a:cs typeface="Calibri" panose="020F0502020204030204"/>
            </a:endParaRPr>
          </a:p>
          <a:p>
            <a:pPr algn="just"/>
            <a:r>
              <a:rPr lang="en-US" sz="2000" b="1">
                <a:latin typeface="Times New Roman"/>
                <a:cs typeface="Times New Roman"/>
              </a:rPr>
              <a:t>Data Aggregation Approach:</a:t>
            </a:r>
            <a:r>
              <a:rPr lang="en-US" sz="2000">
                <a:latin typeface="Times New Roman"/>
                <a:cs typeface="Times New Roman"/>
              </a:rPr>
              <a:t> Data was organized yearly, averaging values annually, it might overlook crucial short-term fluctuations </a:t>
            </a:r>
            <a:endParaRPr lang="en-US" sz="2000">
              <a:latin typeface="Calibri" panose="020F0502020204030204"/>
              <a:cs typeface="Calibri"/>
            </a:endParaRPr>
          </a:p>
          <a:p>
            <a:pPr algn="just"/>
            <a:r>
              <a:rPr lang="en-US" sz="2000" b="1">
                <a:latin typeface="Times New Roman"/>
                <a:cs typeface="Times New Roman"/>
              </a:rPr>
              <a:t>Bias and Incompleteness Risks:</a:t>
            </a:r>
            <a:r>
              <a:rPr lang="en-US" sz="2000">
                <a:latin typeface="Times New Roman"/>
                <a:cs typeface="Times New Roman"/>
              </a:rPr>
              <a:t> The method of selecting and integrating different datasets raises the possibility of biases or missing critical information. </a:t>
            </a:r>
          </a:p>
        </p:txBody>
      </p:sp>
    </p:spTree>
    <p:extLst>
      <p:ext uri="{BB962C8B-B14F-4D97-AF65-F5344CB8AC3E}">
        <p14:creationId xmlns:p14="http://schemas.microsoft.com/office/powerpoint/2010/main" val="2938856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E83A-A945-4EC3-A59C-941F2B561DB5}"/>
              </a:ext>
            </a:extLst>
          </p:cNvPr>
          <p:cNvSpPr>
            <a:spLocks noGrp="1"/>
          </p:cNvSpPr>
          <p:nvPr>
            <p:ph type="title"/>
          </p:nvPr>
        </p:nvSpPr>
        <p:spPr/>
        <p:txBody>
          <a:bodyPr/>
          <a:lstStyle/>
          <a:p>
            <a:r>
              <a:rPr lang="en-US"/>
              <a:t>Potential project</a:t>
            </a:r>
          </a:p>
        </p:txBody>
      </p:sp>
      <p:sp>
        <p:nvSpPr>
          <p:cNvPr id="3" name="Content Placeholder 2">
            <a:extLst>
              <a:ext uri="{FF2B5EF4-FFF2-40B4-BE49-F238E27FC236}">
                <a16:creationId xmlns:a16="http://schemas.microsoft.com/office/drawing/2014/main" id="{D4552816-EB67-4DC9-8D15-3954FA3ADF91}"/>
              </a:ext>
            </a:extLst>
          </p:cNvPr>
          <p:cNvSpPr>
            <a:spLocks noGrp="1"/>
          </p:cNvSpPr>
          <p:nvPr>
            <p:ph idx="1"/>
          </p:nvPr>
        </p:nvSpPr>
        <p:spPr/>
        <p:txBody>
          <a:bodyPr vert="horz" lIns="91440" tIns="45720" rIns="91440" bIns="45720" rtlCol="0" anchor="t">
            <a:normAutofit/>
          </a:bodyPr>
          <a:lstStyle/>
          <a:p>
            <a:r>
              <a:rPr lang="en-US">
                <a:ea typeface="+mn-lt"/>
                <a:cs typeface="+mn-lt"/>
              </a:rPr>
              <a:t>Extension of Data Analysis: To improve the precision and applicability of its forecasts and recommendations, the project could expand its analysis to incorporate more current data or other economic indicators.</a:t>
            </a:r>
            <a:endParaRPr lang="en-US">
              <a:cs typeface="Calibri" panose="020F0502020204030204"/>
            </a:endParaRPr>
          </a:p>
          <a:p>
            <a:endParaRPr lang="en-US"/>
          </a:p>
          <a:p>
            <a:r>
              <a:rPr lang="en-US">
                <a:ea typeface="+mn-lt"/>
                <a:cs typeface="+mn-lt"/>
              </a:rPr>
              <a:t>Application in Other Sectors: To gain a more comprehensive understanding of these economic indicators' overall influence, future research may examine how they affect industries other than banking and housing.</a:t>
            </a:r>
            <a:endParaRPr lang="en-US"/>
          </a:p>
        </p:txBody>
      </p:sp>
    </p:spTree>
    <p:extLst>
      <p:ext uri="{BB962C8B-B14F-4D97-AF65-F5344CB8AC3E}">
        <p14:creationId xmlns:p14="http://schemas.microsoft.com/office/powerpoint/2010/main" val="2164293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4ADB-FFD1-4470-8983-C107BA774F6E}"/>
              </a:ext>
            </a:extLst>
          </p:cNvPr>
          <p:cNvSpPr>
            <a:spLocks noGrp="1"/>
          </p:cNvSpPr>
          <p:nvPr>
            <p:ph type="title"/>
          </p:nvPr>
        </p:nvSpPr>
        <p:spPr/>
        <p:txBody>
          <a:bodyPr/>
          <a:lstStyle/>
          <a:p>
            <a:r>
              <a:rPr lang="en-US"/>
              <a:t>Question 1</a:t>
            </a:r>
          </a:p>
        </p:txBody>
      </p:sp>
      <p:sp>
        <p:nvSpPr>
          <p:cNvPr id="3" name="Content Placeholder 2">
            <a:extLst>
              <a:ext uri="{FF2B5EF4-FFF2-40B4-BE49-F238E27FC236}">
                <a16:creationId xmlns:a16="http://schemas.microsoft.com/office/drawing/2014/main" id="{CB2B145C-F764-4350-967B-801D2C88173B}"/>
              </a:ext>
            </a:extLst>
          </p:cNvPr>
          <p:cNvSpPr>
            <a:spLocks noGrp="1"/>
          </p:cNvSpPr>
          <p:nvPr>
            <p:ph idx="1"/>
          </p:nvPr>
        </p:nvSpPr>
        <p:spPr/>
        <p:txBody>
          <a:bodyPr vert="horz" lIns="91440" tIns="45720" rIns="91440" bIns="45720" rtlCol="0" anchor="t">
            <a:normAutofit/>
          </a:bodyPr>
          <a:lstStyle/>
          <a:p>
            <a:r>
              <a:rPr lang="en-US">
                <a:cs typeface="Calibri"/>
              </a:rPr>
              <a:t>What were the Economic  Indicators mentioned in the Project </a:t>
            </a:r>
          </a:p>
          <a:p>
            <a:endParaRPr lang="en-US">
              <a:cs typeface="Calibri"/>
            </a:endParaRPr>
          </a:p>
          <a:p>
            <a:r>
              <a:rPr lang="en-US">
                <a:cs typeface="Calibri"/>
              </a:rPr>
              <a:t>A. Federal Funds Rate, Recession Probability, House Taxes</a:t>
            </a:r>
          </a:p>
          <a:p>
            <a:r>
              <a:rPr lang="en-US">
                <a:cs typeface="Calibri"/>
              </a:rPr>
              <a:t>B. Interest Rates, Inflation Probability, House Taxes</a:t>
            </a:r>
          </a:p>
          <a:p>
            <a:r>
              <a:rPr lang="en-US">
                <a:cs typeface="Calibri"/>
              </a:rPr>
              <a:t>C. Federal Funds Rate, Recession Probability, House Units Sold </a:t>
            </a:r>
          </a:p>
          <a:p>
            <a:r>
              <a:rPr lang="en-US">
                <a:cs typeface="Calibri"/>
              </a:rPr>
              <a:t>D. Recession Probability, Inflation Probability, House Taxes </a:t>
            </a:r>
            <a:endParaRPr lang="en-US"/>
          </a:p>
        </p:txBody>
      </p:sp>
    </p:spTree>
    <p:extLst>
      <p:ext uri="{BB962C8B-B14F-4D97-AF65-F5344CB8AC3E}">
        <p14:creationId xmlns:p14="http://schemas.microsoft.com/office/powerpoint/2010/main" val="3142516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CB90-B95D-4DAA-9148-71E6165615F5}"/>
              </a:ext>
            </a:extLst>
          </p:cNvPr>
          <p:cNvSpPr>
            <a:spLocks noGrp="1"/>
          </p:cNvSpPr>
          <p:nvPr>
            <p:ph type="title"/>
          </p:nvPr>
        </p:nvSpPr>
        <p:spPr/>
        <p:txBody>
          <a:bodyPr/>
          <a:lstStyle/>
          <a:p>
            <a:r>
              <a:rPr lang="en-US"/>
              <a:t>Question 2</a:t>
            </a:r>
          </a:p>
        </p:txBody>
      </p:sp>
      <p:sp>
        <p:nvSpPr>
          <p:cNvPr id="3" name="Content Placeholder 2">
            <a:extLst>
              <a:ext uri="{FF2B5EF4-FFF2-40B4-BE49-F238E27FC236}">
                <a16:creationId xmlns:a16="http://schemas.microsoft.com/office/drawing/2014/main" id="{933CD04C-89BD-4200-A79F-3CC45FD44670}"/>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What were the 3 Banks mentioned in the Project?</a:t>
            </a:r>
          </a:p>
          <a:p>
            <a:pPr marL="0" indent="0">
              <a:buNone/>
            </a:pPr>
            <a:endParaRPr lang="en-US">
              <a:cs typeface="Calibri"/>
            </a:endParaRPr>
          </a:p>
          <a:p>
            <a:pPr marL="0" indent="0">
              <a:buNone/>
            </a:pPr>
            <a:r>
              <a:rPr lang="en-US">
                <a:cs typeface="Calibri"/>
              </a:rPr>
              <a:t>A.  Laxmi Chit Fund Bank, HDFC Bank, ICICI Bank </a:t>
            </a:r>
          </a:p>
          <a:p>
            <a:pPr marL="0" indent="0">
              <a:buNone/>
            </a:pPr>
            <a:r>
              <a:rPr lang="en-US">
                <a:cs typeface="Calibri"/>
              </a:rPr>
              <a:t>B. ICICI BANK, Bank of America, JP Morgan Chase &amp; Co.</a:t>
            </a:r>
          </a:p>
          <a:p>
            <a:pPr marL="0" indent="0">
              <a:buNone/>
            </a:pPr>
            <a:r>
              <a:rPr lang="en-US">
                <a:cs typeface="Calibri"/>
              </a:rPr>
              <a:t>C. HDFC Bank, Bank of America, ICICI Bank </a:t>
            </a:r>
          </a:p>
        </p:txBody>
      </p:sp>
    </p:spTree>
    <p:extLst>
      <p:ext uri="{BB962C8B-B14F-4D97-AF65-F5344CB8AC3E}">
        <p14:creationId xmlns:p14="http://schemas.microsoft.com/office/powerpoint/2010/main" val="184292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05D9-1B10-4EC3-83FB-7827FEA85E1F}"/>
              </a:ext>
            </a:extLst>
          </p:cNvPr>
          <p:cNvSpPr>
            <a:spLocks noGrp="1"/>
          </p:cNvSpPr>
          <p:nvPr>
            <p:ph type="title"/>
          </p:nvPr>
        </p:nvSpPr>
        <p:spPr/>
        <p:txBody>
          <a:bodyPr/>
          <a:lstStyle/>
          <a:p>
            <a:r>
              <a:rPr lang="en-US"/>
              <a:t>Research questions</a:t>
            </a:r>
          </a:p>
        </p:txBody>
      </p:sp>
      <p:sp>
        <p:nvSpPr>
          <p:cNvPr id="3" name="Content Placeholder 2">
            <a:extLst>
              <a:ext uri="{FF2B5EF4-FFF2-40B4-BE49-F238E27FC236}">
                <a16:creationId xmlns:a16="http://schemas.microsoft.com/office/drawing/2014/main" id="{303199D9-5DD4-440F-B5F6-A3A3E273ED37}"/>
              </a:ext>
            </a:extLst>
          </p:cNvPr>
          <p:cNvSpPr>
            <a:spLocks noGrp="1"/>
          </p:cNvSpPr>
          <p:nvPr>
            <p:ph idx="1"/>
          </p:nvPr>
        </p:nvSpPr>
        <p:spPr/>
        <p:txBody>
          <a:bodyPr vert="horz" lIns="91440" tIns="45720" rIns="91440" bIns="45720" rtlCol="0" anchor="t">
            <a:normAutofit/>
          </a:bodyPr>
          <a:lstStyle/>
          <a:p>
            <a:r>
              <a:rPr lang="en-US">
                <a:solidFill>
                  <a:srgbClr val="000000"/>
                </a:solidFill>
                <a:ea typeface="+mn-lt"/>
                <a:cs typeface="+mn-lt"/>
              </a:rPr>
              <a:t>How does the recession probability indicator affect JPMorgan Chase's net income?</a:t>
            </a:r>
            <a:endParaRPr lang="en-US">
              <a:ea typeface="+mn-lt"/>
              <a:cs typeface="+mn-lt"/>
            </a:endParaRPr>
          </a:p>
          <a:p>
            <a:endParaRPr lang="en-US">
              <a:ea typeface="+mn-lt"/>
              <a:cs typeface="+mn-lt"/>
            </a:endParaRPr>
          </a:p>
          <a:p>
            <a:r>
              <a:rPr lang="en-US">
                <a:ea typeface="+mn-lt"/>
                <a:cs typeface="+mn-lt"/>
              </a:rPr>
              <a:t>How is housing sales getting affected when there's a rise in recession or federal funds interest rate?</a:t>
            </a:r>
          </a:p>
          <a:p>
            <a:endParaRPr lang="en-US">
              <a:ea typeface="+mn-lt"/>
              <a:cs typeface="+mn-lt"/>
            </a:endParaRPr>
          </a:p>
          <a:p>
            <a:r>
              <a:rPr lang="en-US">
                <a:effectLst/>
                <a:cs typeface="Helvetica"/>
              </a:rPr>
              <a:t>Is there a direct impact on profitability of banks when there’s a fluctuation in federal funds rate? </a:t>
            </a:r>
            <a:endParaRPr lang="en-US">
              <a:ea typeface="+mn-lt"/>
              <a:cs typeface="Helvetica"/>
            </a:endParaRPr>
          </a:p>
          <a:p>
            <a:endParaRPr lang="en-US">
              <a:ea typeface="+mn-lt"/>
              <a:cs typeface="+mn-lt"/>
            </a:endParaRPr>
          </a:p>
          <a:p>
            <a:pPr marL="0" indent="0">
              <a:buNone/>
            </a:pPr>
            <a:endParaRPr lang="en-US">
              <a:ea typeface="+mn-lt"/>
              <a:cs typeface="+mn-lt"/>
            </a:endParaRPr>
          </a:p>
          <a:p>
            <a:pPr marL="0" indent="0">
              <a:buNone/>
            </a:pPr>
            <a:endParaRPr lang="en-US">
              <a:cs typeface="Calibri" panose="020F0502020204030204"/>
            </a:endParaRPr>
          </a:p>
        </p:txBody>
      </p:sp>
    </p:spTree>
    <p:extLst>
      <p:ext uri="{BB962C8B-B14F-4D97-AF65-F5344CB8AC3E}">
        <p14:creationId xmlns:p14="http://schemas.microsoft.com/office/powerpoint/2010/main" val="137503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4089-AE1E-40EB-B869-9EEC989E5CC5}"/>
              </a:ext>
            </a:extLst>
          </p:cNvPr>
          <p:cNvSpPr>
            <a:spLocks noGrp="1"/>
          </p:cNvSpPr>
          <p:nvPr>
            <p:ph type="title"/>
          </p:nvPr>
        </p:nvSpPr>
        <p:spPr>
          <a:xfrm>
            <a:off x="838200" y="314015"/>
            <a:ext cx="10515600" cy="1325563"/>
          </a:xfrm>
        </p:spPr>
        <p:txBody>
          <a:bodyPr/>
          <a:lstStyle/>
          <a:p>
            <a:r>
              <a:rPr lang="en-US"/>
              <a:t>Economic Indicator: Federal Funds Rate</a:t>
            </a:r>
          </a:p>
        </p:txBody>
      </p:sp>
      <p:sp>
        <p:nvSpPr>
          <p:cNvPr id="4" name="Content Placeholder 2">
            <a:extLst>
              <a:ext uri="{FF2B5EF4-FFF2-40B4-BE49-F238E27FC236}">
                <a16:creationId xmlns:a16="http://schemas.microsoft.com/office/drawing/2014/main" id="{36C4A94B-8D87-6A81-DBC2-407885033A62}"/>
              </a:ext>
            </a:extLst>
          </p:cNvPr>
          <p:cNvSpPr txBox="1">
            <a:spLocks/>
          </p:cNvSpPr>
          <p:nvPr/>
        </p:nvSpPr>
        <p:spPr>
          <a:xfrm>
            <a:off x="838200" y="1357741"/>
            <a:ext cx="10515600" cy="1762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a:p>
          <a:p>
            <a:pPr marL="0" indent="0">
              <a:buFont typeface="Arial" panose="020B0604020202020204" pitchFamily="34" charset="0"/>
              <a:buNone/>
            </a:pPr>
            <a:endParaRPr lang="en-US" sz="2400"/>
          </a:p>
          <a:p>
            <a:pPr marL="0" indent="0">
              <a:buFont typeface="Arial" panose="020B0604020202020204" pitchFamily="34" charset="0"/>
              <a:buNone/>
            </a:pPr>
            <a:endParaRPr lang="en-US" sz="2400"/>
          </a:p>
          <a:p>
            <a:pPr marL="0" indent="0">
              <a:buFont typeface="Arial" panose="020B0604020202020204" pitchFamily="34" charset="0"/>
              <a:buNone/>
            </a:pPr>
            <a:endParaRPr lang="en-US" sz="2400"/>
          </a:p>
          <a:p>
            <a:pPr marL="0" indent="0">
              <a:buFont typeface="Arial" panose="020B0604020202020204" pitchFamily="34" charset="0"/>
              <a:buNone/>
            </a:pPr>
            <a:endParaRPr lang="en-US" sz="2400"/>
          </a:p>
          <a:p>
            <a:pPr marL="0" indent="0">
              <a:buFont typeface="Arial" panose="020B0604020202020204" pitchFamily="34" charset="0"/>
              <a:buNone/>
            </a:pPr>
            <a:endParaRPr lang="en-US" sz="2400"/>
          </a:p>
        </p:txBody>
      </p:sp>
      <p:sp>
        <p:nvSpPr>
          <p:cNvPr id="7" name="Content Placeholder 2">
            <a:extLst>
              <a:ext uri="{FF2B5EF4-FFF2-40B4-BE49-F238E27FC236}">
                <a16:creationId xmlns:a16="http://schemas.microsoft.com/office/drawing/2014/main" id="{578A2D56-0F3C-14D5-D62F-0F3C5A8FE954}"/>
              </a:ext>
            </a:extLst>
          </p:cNvPr>
          <p:cNvSpPr txBox="1">
            <a:spLocks/>
          </p:cNvSpPr>
          <p:nvPr/>
        </p:nvSpPr>
        <p:spPr>
          <a:xfrm>
            <a:off x="838200" y="1520824"/>
            <a:ext cx="10515600" cy="38230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Federal Funds refers to the target interest rate set by Federal Open Market Committee (FOMC) </a:t>
            </a:r>
          </a:p>
          <a:p>
            <a:endParaRPr lang="en-US" sz="2400"/>
          </a:p>
          <a:p>
            <a:r>
              <a:rPr lang="en-US" sz="2400"/>
              <a:t>Banks are supposed to maintain their deposits in an account at Federal Reserve Bank in order to ensure they have enough money to cover depositor’s withdrawals.</a:t>
            </a:r>
          </a:p>
          <a:p>
            <a:pPr marL="0" indent="0">
              <a:buNone/>
            </a:pPr>
            <a:endParaRPr lang="en-US" sz="2400"/>
          </a:p>
          <a:p>
            <a:r>
              <a:rPr lang="en-US" sz="2400"/>
              <a:t>Any money that goes beyond required level, is given out to other banks at federal funds interest rate </a:t>
            </a:r>
          </a:p>
          <a:p>
            <a:endParaRPr lang="en-US" sz="2400"/>
          </a:p>
          <a:p>
            <a:r>
              <a:rPr lang="en-US" sz="2400" b="1" i="1"/>
              <a:t>Sample Period:</a:t>
            </a:r>
            <a:r>
              <a:rPr lang="en-US" sz="2400" i="1"/>
              <a:t> </a:t>
            </a:r>
            <a:r>
              <a:rPr lang="en-US" sz="2400"/>
              <a:t>1990-2023</a:t>
            </a:r>
          </a:p>
        </p:txBody>
      </p:sp>
    </p:spTree>
    <p:extLst>
      <p:ext uri="{BB962C8B-B14F-4D97-AF65-F5344CB8AC3E}">
        <p14:creationId xmlns:p14="http://schemas.microsoft.com/office/powerpoint/2010/main" val="232600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9A6F-37E2-40A5-8541-DC3DB0843D06}"/>
              </a:ext>
            </a:extLst>
          </p:cNvPr>
          <p:cNvSpPr>
            <a:spLocks noGrp="1"/>
          </p:cNvSpPr>
          <p:nvPr>
            <p:ph type="title"/>
          </p:nvPr>
        </p:nvSpPr>
        <p:spPr>
          <a:xfrm>
            <a:off x="1008734" y="915001"/>
            <a:ext cx="3634172" cy="940907"/>
          </a:xfrm>
        </p:spPr>
        <p:txBody>
          <a:bodyPr anchor="b">
            <a:normAutofit/>
          </a:bodyPr>
          <a:lstStyle/>
          <a:p>
            <a:r>
              <a:rPr lang="en-US" sz="3600"/>
              <a:t>Federal Funds </a:t>
            </a:r>
          </a:p>
        </p:txBody>
      </p:sp>
      <p:sp>
        <p:nvSpPr>
          <p:cNvPr id="2054" name="Content Placeholder 2053">
            <a:extLst>
              <a:ext uri="{FF2B5EF4-FFF2-40B4-BE49-F238E27FC236}">
                <a16:creationId xmlns:a16="http://schemas.microsoft.com/office/drawing/2014/main" id="{FC857CDC-A66F-A4BC-4C6D-72D5B905AB93}"/>
              </a:ext>
            </a:extLst>
          </p:cNvPr>
          <p:cNvSpPr>
            <a:spLocks noGrp="1"/>
          </p:cNvSpPr>
          <p:nvPr>
            <p:ph idx="1"/>
          </p:nvPr>
        </p:nvSpPr>
        <p:spPr>
          <a:xfrm>
            <a:off x="1008734" y="2004703"/>
            <a:ext cx="3380527" cy="3652157"/>
          </a:xfrm>
        </p:spPr>
        <p:txBody>
          <a:bodyPr>
            <a:normAutofit lnSpcReduction="10000"/>
          </a:bodyPr>
          <a:lstStyle/>
          <a:p>
            <a:r>
              <a:rPr lang="en-US" sz="2000">
                <a:solidFill>
                  <a:schemeClr val="tx2"/>
                </a:solidFill>
              </a:rPr>
              <a:t>In 1980-1990, federal funds rate was at it peak at around 8%, reflecting high inflation.</a:t>
            </a:r>
          </a:p>
          <a:p>
            <a:r>
              <a:rPr lang="en-US" sz="2000">
                <a:solidFill>
                  <a:schemeClr val="tx2"/>
                </a:solidFill>
              </a:rPr>
              <a:t>In response to great recession at around 2008, rates were lowered by FOMC at around 0%-0.25%.</a:t>
            </a:r>
          </a:p>
          <a:p>
            <a:r>
              <a:rPr lang="en-US" sz="2000">
                <a:solidFill>
                  <a:schemeClr val="tx2"/>
                </a:solidFill>
              </a:rPr>
              <a:t>In order to protect the economy from the impacts of covid-19, FOMC cut down its rate to 0% </a:t>
            </a:r>
          </a:p>
          <a:p>
            <a:r>
              <a:rPr lang="en-US" sz="2000">
                <a:solidFill>
                  <a:schemeClr val="tx2"/>
                </a:solidFill>
              </a:rPr>
              <a:t>Currently, rate is set at around 5% </a:t>
            </a:r>
          </a:p>
          <a:p>
            <a:endParaRPr lang="en-US" sz="2000">
              <a:solidFill>
                <a:schemeClr val="tx2"/>
              </a:solidFill>
            </a:endParaRPr>
          </a:p>
          <a:p>
            <a:endParaRPr lang="en-US" sz="2000">
              <a:solidFill>
                <a:schemeClr val="tx2"/>
              </a:solidFill>
            </a:endParaRPr>
          </a:p>
          <a:p>
            <a:endParaRPr lang="en-US" sz="2000">
              <a:solidFill>
                <a:schemeClr val="tx2"/>
              </a:solidFill>
            </a:endParaRPr>
          </a:p>
          <a:p>
            <a:endParaRPr lang="en-US" sz="2000">
              <a:solidFill>
                <a:schemeClr val="tx2"/>
              </a:solidFill>
            </a:endParaRPr>
          </a:p>
          <a:p>
            <a:endParaRPr lang="en-US" sz="2000">
              <a:solidFill>
                <a:schemeClr val="tx2"/>
              </a:solidFill>
            </a:endParaRPr>
          </a:p>
          <a:p>
            <a:endParaRPr lang="en-US" sz="2000">
              <a:solidFill>
                <a:schemeClr val="tx2"/>
              </a:solidFill>
            </a:endParaRPr>
          </a:p>
        </p:txBody>
      </p:sp>
      <p:pic>
        <p:nvPicPr>
          <p:cNvPr id="2050" name="Picture 2">
            <a:extLst>
              <a:ext uri="{FF2B5EF4-FFF2-40B4-BE49-F238E27FC236}">
                <a16:creationId xmlns:a16="http://schemas.microsoft.com/office/drawing/2014/main" id="{45AE18C7-7720-A11D-336A-4F5F1EE6D7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2906" y="1385455"/>
            <a:ext cx="7438258" cy="489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42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0ABCEC4-EC05-1DC6-18FC-745E138CA28A}"/>
              </a:ext>
            </a:extLst>
          </p:cNvPr>
          <p:cNvSpPr>
            <a:spLocks noGrp="1"/>
          </p:cNvSpPr>
          <p:nvPr>
            <p:ph type="title"/>
          </p:nvPr>
        </p:nvSpPr>
        <p:spPr>
          <a:xfrm>
            <a:off x="838200" y="314015"/>
            <a:ext cx="10515600" cy="1325563"/>
          </a:xfrm>
        </p:spPr>
        <p:txBody>
          <a:bodyPr/>
          <a:lstStyle/>
          <a:p>
            <a:r>
              <a:rPr lang="en-US"/>
              <a:t>Economic Indicator: Housing Units Sold</a:t>
            </a:r>
          </a:p>
        </p:txBody>
      </p:sp>
      <p:sp>
        <p:nvSpPr>
          <p:cNvPr id="2" name="TextBox 1">
            <a:extLst>
              <a:ext uri="{FF2B5EF4-FFF2-40B4-BE49-F238E27FC236}">
                <a16:creationId xmlns:a16="http://schemas.microsoft.com/office/drawing/2014/main" id="{D09752E9-9033-E6DA-5A87-97ED172846F6}"/>
              </a:ext>
            </a:extLst>
          </p:cNvPr>
          <p:cNvSpPr txBox="1"/>
          <p:nvPr/>
        </p:nvSpPr>
        <p:spPr>
          <a:xfrm>
            <a:off x="749508" y="1592705"/>
            <a:ext cx="951563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400">
                <a:ea typeface="+mn-lt"/>
                <a:cs typeface="+mn-lt"/>
              </a:rPr>
              <a:t>It is an essential tool for assessing the state of the housing market and general economic activity.</a:t>
            </a:r>
          </a:p>
          <a:p>
            <a:pPr marL="285750" indent="-285750">
              <a:buFont typeface="Arial" panose="020B0604020202020204" pitchFamily="34" charset="0"/>
              <a:buChar char="•"/>
            </a:pPr>
            <a:endParaRPr lang="en-US" sz="2400">
              <a:ea typeface="+mn-lt"/>
              <a:cs typeface="+mn-lt"/>
            </a:endParaRPr>
          </a:p>
          <a:p>
            <a:pPr marL="285750" indent="-285750">
              <a:buFont typeface="Arial" panose="020B0604020202020204" pitchFamily="34" charset="0"/>
              <a:buChar char="•"/>
            </a:pPr>
            <a:r>
              <a:rPr lang="en-US" sz="2400">
                <a:ea typeface="+mn-lt"/>
                <a:cs typeface="+mn-lt"/>
              </a:rPr>
              <a:t>The strength of consumer borrowing and spending patterns is reflected in the Existing Home Sales report, which is regarded as a leading economic indicator.</a:t>
            </a:r>
            <a:endParaRPr lang="en-US"/>
          </a:p>
          <a:p>
            <a:pPr marL="285750" indent="-285750">
              <a:buFont typeface="Arial" panose="020B0604020202020204" pitchFamily="34" charset="0"/>
              <a:buChar char="•"/>
            </a:pPr>
            <a:endParaRPr lang="en-US" sz="2400">
              <a:ea typeface="+mn-lt"/>
              <a:cs typeface="+mn-lt"/>
            </a:endParaRPr>
          </a:p>
          <a:p>
            <a:pPr marL="285750" indent="-285750">
              <a:buFont typeface="Arial" panose="020B0604020202020204" pitchFamily="34" charset="0"/>
              <a:buChar char="•"/>
            </a:pPr>
            <a:r>
              <a:rPr lang="en-US" sz="2400">
                <a:ea typeface="+mn-lt"/>
                <a:cs typeface="+mn-lt"/>
              </a:rPr>
              <a:t>Through the examination of the Existing Home Sales report, investors and economists can spot possible changes in the housing sector that could have wider effects on the whole economy.</a:t>
            </a:r>
          </a:p>
          <a:p>
            <a:pPr marL="285750" indent="-285750">
              <a:buFont typeface="Arial" panose="020B0604020202020204" pitchFamily="34" charset="0"/>
              <a:buChar char="•"/>
            </a:pPr>
            <a:endParaRPr lang="en-US" sz="2400">
              <a:ea typeface="Calibri" panose="020F0502020204030204"/>
              <a:cs typeface="Calibri" panose="020F0502020204030204"/>
            </a:endParaRPr>
          </a:p>
          <a:p>
            <a:pPr marL="285750" indent="-285750">
              <a:buFont typeface="Arial" panose="020B0604020202020204" pitchFamily="34" charset="0"/>
              <a:buChar char="•"/>
            </a:pPr>
            <a:r>
              <a:rPr lang="en-US" sz="2400" b="1">
                <a:ea typeface="Calibri" panose="020F0502020204030204"/>
                <a:cs typeface="Calibri" panose="020F0502020204030204"/>
              </a:rPr>
              <a:t>Data: 10/2022 to 12/2023</a:t>
            </a:r>
            <a:endParaRPr lang="en-US" sz="2400">
              <a:ea typeface="Calibri" panose="020F0502020204030204"/>
              <a:cs typeface="Calibri" panose="020F0502020204030204"/>
            </a:endParaRPr>
          </a:p>
        </p:txBody>
      </p:sp>
    </p:spTree>
    <p:extLst>
      <p:ext uri="{BB962C8B-B14F-4D97-AF65-F5344CB8AC3E}">
        <p14:creationId xmlns:p14="http://schemas.microsoft.com/office/powerpoint/2010/main" val="148817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9A6F-37E2-40A5-8541-DC3DB0843D06}"/>
              </a:ext>
            </a:extLst>
          </p:cNvPr>
          <p:cNvSpPr>
            <a:spLocks noGrp="1"/>
          </p:cNvSpPr>
          <p:nvPr>
            <p:ph type="title"/>
          </p:nvPr>
        </p:nvSpPr>
        <p:spPr>
          <a:xfrm>
            <a:off x="910119" y="572569"/>
            <a:ext cx="3380527" cy="1642956"/>
          </a:xfrm>
        </p:spPr>
        <p:txBody>
          <a:bodyPr anchor="b">
            <a:normAutofit/>
          </a:bodyPr>
          <a:lstStyle/>
          <a:p>
            <a:r>
              <a:rPr lang="en-US" sz="3600">
                <a:solidFill>
                  <a:schemeClr val="tx2"/>
                </a:solidFill>
              </a:rPr>
              <a:t>Housing Units Sold </a:t>
            </a:r>
          </a:p>
        </p:txBody>
      </p:sp>
      <p:sp>
        <p:nvSpPr>
          <p:cNvPr id="3" name="Content Placeholder 2">
            <a:extLst>
              <a:ext uri="{FF2B5EF4-FFF2-40B4-BE49-F238E27FC236}">
                <a16:creationId xmlns:a16="http://schemas.microsoft.com/office/drawing/2014/main" id="{9D1381BA-575F-3883-63D5-0D4273AE1DFF}"/>
              </a:ext>
            </a:extLst>
          </p:cNvPr>
          <p:cNvSpPr>
            <a:spLocks noGrp="1"/>
          </p:cNvSpPr>
          <p:nvPr>
            <p:ph idx="1"/>
          </p:nvPr>
        </p:nvSpPr>
        <p:spPr>
          <a:xfrm>
            <a:off x="899811" y="2596242"/>
            <a:ext cx="3380527" cy="3652157"/>
          </a:xfrm>
        </p:spPr>
        <p:txBody>
          <a:bodyPr vert="horz" lIns="91440" tIns="45720" rIns="91440" bIns="45720" rtlCol="0">
            <a:normAutofit/>
          </a:bodyPr>
          <a:lstStyle/>
          <a:p>
            <a:r>
              <a:rPr lang="en-US" sz="1600">
                <a:solidFill>
                  <a:schemeClr val="tx2"/>
                </a:solidFill>
                <a:cs typeface="Calibri"/>
              </a:rPr>
              <a:t>The reason for the graph being not so detailed is due to the lack of the data for my economic indicator </a:t>
            </a:r>
            <a:r>
              <a:rPr lang="en-US" sz="1600" b="1">
                <a:solidFill>
                  <a:schemeClr val="tx2"/>
                </a:solidFill>
                <a:cs typeface="Calibri"/>
              </a:rPr>
              <a:t>'Housing Units Sold'</a:t>
            </a:r>
            <a:r>
              <a:rPr lang="en-US" sz="1600">
                <a:solidFill>
                  <a:schemeClr val="tx2"/>
                </a:solidFill>
                <a:cs typeface="Calibri"/>
              </a:rPr>
              <a:t> , which start at October 2022 to 2023 present.</a:t>
            </a:r>
          </a:p>
          <a:p>
            <a:r>
              <a:rPr lang="en-US" sz="1600">
                <a:solidFill>
                  <a:schemeClr val="tx2"/>
                </a:solidFill>
                <a:cs typeface="Calibri"/>
              </a:rPr>
              <a:t>According to the graph we can clearly see that the housing units sold was at its peak when the data started collecting.</a:t>
            </a:r>
          </a:p>
          <a:p>
            <a:r>
              <a:rPr lang="en-US" sz="1600">
                <a:solidFill>
                  <a:schemeClr val="tx2"/>
                </a:solidFill>
                <a:cs typeface="Calibri"/>
              </a:rPr>
              <a:t>It came down to its minimum in 2023, most probably because of the current recession.</a:t>
            </a:r>
          </a:p>
        </p:txBody>
      </p:sp>
      <p:pic>
        <p:nvPicPr>
          <p:cNvPr id="4" name="Picture 3" descr="A graph with orange and blue lines&#10;&#10;Description automatically generated">
            <a:extLst>
              <a:ext uri="{FF2B5EF4-FFF2-40B4-BE49-F238E27FC236}">
                <a16:creationId xmlns:a16="http://schemas.microsoft.com/office/drawing/2014/main" id="{6AB64369-FCA4-A44A-D3B5-0CC01DF25300}"/>
              </a:ext>
            </a:extLst>
          </p:cNvPr>
          <p:cNvPicPr>
            <a:picLocks noChangeAspect="1"/>
          </p:cNvPicPr>
          <p:nvPr/>
        </p:nvPicPr>
        <p:blipFill>
          <a:blip r:embed="rId2"/>
          <a:stretch>
            <a:fillRect/>
          </a:stretch>
        </p:blipFill>
        <p:spPr>
          <a:xfrm>
            <a:off x="4994031" y="1296015"/>
            <a:ext cx="6588369" cy="4265969"/>
          </a:xfrm>
          <a:prstGeom prst="rect">
            <a:avLst/>
          </a:prstGeom>
        </p:spPr>
      </p:pic>
    </p:spTree>
    <p:extLst>
      <p:ext uri="{BB962C8B-B14F-4D97-AF65-F5344CB8AC3E}">
        <p14:creationId xmlns:p14="http://schemas.microsoft.com/office/powerpoint/2010/main" val="17256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0ABCEC4-EC05-1DC6-18FC-745E138CA28A}"/>
              </a:ext>
            </a:extLst>
          </p:cNvPr>
          <p:cNvSpPr>
            <a:spLocks noGrp="1"/>
          </p:cNvSpPr>
          <p:nvPr>
            <p:ph type="title"/>
          </p:nvPr>
        </p:nvSpPr>
        <p:spPr>
          <a:xfrm>
            <a:off x="838200" y="314015"/>
            <a:ext cx="10515600" cy="1325563"/>
          </a:xfrm>
        </p:spPr>
        <p:txBody>
          <a:bodyPr/>
          <a:lstStyle/>
          <a:p>
            <a:r>
              <a:rPr lang="en-US"/>
              <a:t>Economic Indicator: Recession Probability</a:t>
            </a:r>
          </a:p>
        </p:txBody>
      </p:sp>
      <p:sp>
        <p:nvSpPr>
          <p:cNvPr id="2" name="TextBox 1">
            <a:extLst>
              <a:ext uri="{FF2B5EF4-FFF2-40B4-BE49-F238E27FC236}">
                <a16:creationId xmlns:a16="http://schemas.microsoft.com/office/drawing/2014/main" id="{93E8CFC8-62C2-9966-2A08-3F506E7C72E9}"/>
              </a:ext>
            </a:extLst>
          </p:cNvPr>
          <p:cNvSpPr txBox="1"/>
          <p:nvPr/>
        </p:nvSpPr>
        <p:spPr>
          <a:xfrm>
            <a:off x="838200" y="1363571"/>
            <a:ext cx="10706249" cy="4806444"/>
          </a:xfrm>
          <a:prstGeom prst="rect">
            <a:avLst/>
          </a:prstGeom>
          <a:noFill/>
        </p:spPr>
        <p:txBody>
          <a:bodyPr wrap="square" lIns="91440" tIns="45720" rIns="91440" bIns="45720" rtlCol="0" anchor="t">
            <a:spAutoFit/>
          </a:bodyPr>
          <a:lstStyle/>
          <a:p>
            <a:pPr marL="285750" indent="-285750">
              <a:buFont typeface="Arial"/>
              <a:buChar char="•"/>
            </a:pPr>
            <a:endParaRPr lang="en-US" sz="2000">
              <a:cs typeface="Calibri" panose="020F0502020204030204"/>
            </a:endParaRPr>
          </a:p>
          <a:p>
            <a:pPr marL="285750" indent="-285750" algn="just">
              <a:buFont typeface="Arial"/>
              <a:buChar char="•"/>
            </a:pPr>
            <a:r>
              <a:rPr lang="en-US" sz="2000">
                <a:solidFill>
                  <a:srgbClr val="2C3A45"/>
                </a:solidFill>
                <a:cs typeface="Times New Roman"/>
              </a:rPr>
              <a:t>The recession probability metric evaluates the chances of a recession using diverse methods.</a:t>
            </a:r>
            <a:endParaRPr lang="en-US" sz="2000">
              <a:solidFill>
                <a:srgbClr val="000000"/>
              </a:solidFill>
              <a:cs typeface="Calibri" panose="020F0502020204030204"/>
            </a:endParaRPr>
          </a:p>
          <a:p>
            <a:pPr marL="285750" indent="-285750" algn="just">
              <a:buFont typeface="Arial"/>
              <a:buChar char="•"/>
            </a:pPr>
            <a:r>
              <a:rPr lang="en-US" sz="2000">
                <a:solidFill>
                  <a:srgbClr val="2C3A45"/>
                </a:solidFill>
                <a:cs typeface="Times New Roman"/>
              </a:rPr>
              <a:t>It incorporates financial indicators like changes in the yield curve and the difference between various interest rates. </a:t>
            </a:r>
            <a:endParaRPr lang="en-US" sz="2000">
              <a:solidFill>
                <a:srgbClr val="000000"/>
              </a:solidFill>
              <a:cs typeface="Calibri"/>
            </a:endParaRPr>
          </a:p>
          <a:p>
            <a:pPr marL="285750" indent="-285750" algn="just">
              <a:buFont typeface="Arial"/>
              <a:buChar char="•"/>
            </a:pPr>
            <a:r>
              <a:rPr lang="en-US" sz="2000">
                <a:solidFill>
                  <a:srgbClr val="2C3A45"/>
                </a:solidFill>
                <a:cs typeface="Times New Roman"/>
              </a:rPr>
              <a:t>It also includes key economic indicators, such as consumer confidence and </a:t>
            </a:r>
            <a:endParaRPr lang="en-US" sz="2000">
              <a:solidFill>
                <a:srgbClr val="000000"/>
              </a:solidFill>
              <a:cs typeface="Calibri"/>
            </a:endParaRPr>
          </a:p>
          <a:p>
            <a:pPr algn="just"/>
            <a:r>
              <a:rPr lang="en-US" sz="2000">
                <a:solidFill>
                  <a:srgbClr val="2C3A45"/>
                </a:solidFill>
                <a:cs typeface="Times New Roman"/>
              </a:rPr>
              <a:t>      critical macroeconomic factors like inflation and joblessness rates. </a:t>
            </a:r>
            <a:endParaRPr lang="en-US" sz="2000">
              <a:solidFill>
                <a:srgbClr val="000000"/>
              </a:solidFill>
              <a:cs typeface="Calibri"/>
            </a:endParaRPr>
          </a:p>
          <a:p>
            <a:pPr marL="285750" indent="-285750" algn="just">
              <a:buFont typeface="Arial"/>
              <a:buChar char="•"/>
            </a:pPr>
            <a:r>
              <a:rPr lang="en-US" sz="2000">
                <a:solidFill>
                  <a:srgbClr val="2C3A45"/>
                </a:solidFill>
                <a:cs typeface="Times New Roman"/>
              </a:rPr>
              <a:t>To predict the likelihood of a notable rise in unemployment in the near and distant future,</a:t>
            </a:r>
            <a:endParaRPr lang="en-US" sz="2000">
              <a:solidFill>
                <a:srgbClr val="000000"/>
              </a:solidFill>
              <a:cs typeface="Calibri"/>
            </a:endParaRPr>
          </a:p>
          <a:p>
            <a:pPr algn="just"/>
            <a:r>
              <a:rPr lang="en-US" sz="2000">
                <a:solidFill>
                  <a:srgbClr val="2C3A45"/>
                </a:solidFill>
                <a:cs typeface="Times New Roman"/>
              </a:rPr>
              <a:t>        models, often logistic regression, are employed. </a:t>
            </a:r>
            <a:endParaRPr lang="en-US" sz="2000">
              <a:solidFill>
                <a:srgbClr val="000000"/>
              </a:solidFill>
              <a:cs typeface="Calibri"/>
            </a:endParaRPr>
          </a:p>
          <a:p>
            <a:pPr marL="285750" indent="-285750" algn="just">
              <a:buFont typeface="Arial"/>
              <a:buChar char="•"/>
            </a:pPr>
            <a:r>
              <a:rPr lang="en-US" sz="2000">
                <a:solidFill>
                  <a:srgbClr val="2C3A45"/>
                </a:solidFill>
                <a:cs typeface="Times New Roman"/>
              </a:rPr>
              <a:t>This comprehensive approach, which merges financial, economic, and market information, </a:t>
            </a:r>
            <a:endParaRPr lang="en-US" sz="2000">
              <a:solidFill>
                <a:srgbClr val="000000"/>
              </a:solidFill>
              <a:cs typeface="Calibri"/>
            </a:endParaRPr>
          </a:p>
          <a:p>
            <a:pPr algn="just"/>
            <a:r>
              <a:rPr lang="en-US" sz="2000">
                <a:solidFill>
                  <a:srgbClr val="2C3A45"/>
                </a:solidFill>
                <a:cs typeface="Times New Roman"/>
              </a:rPr>
              <a:t>       highlights the complexities involved in forecasting economic downturns.</a:t>
            </a:r>
          </a:p>
          <a:p>
            <a:pPr algn="just"/>
            <a:endParaRPr lang="en-US" sz="2000">
              <a:cs typeface="Calibri"/>
            </a:endParaRPr>
          </a:p>
          <a:p>
            <a:pPr marL="285750" indent="-285750">
              <a:lnSpc>
                <a:spcPct val="90000"/>
              </a:lnSpc>
              <a:spcBef>
                <a:spcPts val="1000"/>
              </a:spcBef>
              <a:buFont typeface="Arial"/>
              <a:buChar char="•"/>
            </a:pPr>
            <a:r>
              <a:rPr lang="en-US" sz="2000" i="1">
                <a:solidFill>
                  <a:srgbClr val="000000"/>
                </a:solidFill>
                <a:cs typeface="Calibri"/>
              </a:rPr>
              <a:t>Sample Period: </a:t>
            </a:r>
            <a:r>
              <a:rPr lang="en-US" sz="2000">
                <a:solidFill>
                  <a:srgbClr val="000000"/>
                </a:solidFill>
                <a:cs typeface="Calibri"/>
              </a:rPr>
              <a:t>1990-2023</a:t>
            </a:r>
          </a:p>
          <a:p>
            <a:pPr algn="just"/>
            <a:endParaRPr lang="en-US" sz="2000">
              <a:solidFill>
                <a:srgbClr val="2C3A45"/>
              </a:solidFill>
              <a:cs typeface="Times New Roman"/>
            </a:endParaRPr>
          </a:p>
          <a:p>
            <a:br>
              <a:rPr lang="en-US" sz="2000"/>
            </a:br>
            <a:endParaRPr lang="en-US" sz="2000">
              <a:cs typeface="Calibri"/>
            </a:endParaRPr>
          </a:p>
        </p:txBody>
      </p:sp>
    </p:spTree>
    <p:extLst>
      <p:ext uri="{BB962C8B-B14F-4D97-AF65-F5344CB8AC3E}">
        <p14:creationId xmlns:p14="http://schemas.microsoft.com/office/powerpoint/2010/main" val="1998142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9A6F-37E2-40A5-8541-DC3DB0843D06}"/>
              </a:ext>
            </a:extLst>
          </p:cNvPr>
          <p:cNvSpPr>
            <a:spLocks noGrp="1"/>
          </p:cNvSpPr>
          <p:nvPr>
            <p:ph type="title"/>
          </p:nvPr>
        </p:nvSpPr>
        <p:spPr>
          <a:xfrm>
            <a:off x="707977" y="0"/>
            <a:ext cx="3887774" cy="1642956"/>
          </a:xfrm>
        </p:spPr>
        <p:txBody>
          <a:bodyPr anchor="b">
            <a:normAutofit/>
          </a:bodyPr>
          <a:lstStyle/>
          <a:p>
            <a:r>
              <a:rPr lang="en-US" sz="3600"/>
              <a:t>Recession Probability</a:t>
            </a:r>
          </a:p>
        </p:txBody>
      </p:sp>
      <p:sp>
        <p:nvSpPr>
          <p:cNvPr id="3" name="Content Placeholder 2">
            <a:extLst>
              <a:ext uri="{FF2B5EF4-FFF2-40B4-BE49-F238E27FC236}">
                <a16:creationId xmlns:a16="http://schemas.microsoft.com/office/drawing/2014/main" id="{9D1381BA-575F-3883-63D5-0D4273AE1DFF}"/>
              </a:ext>
            </a:extLst>
          </p:cNvPr>
          <p:cNvSpPr>
            <a:spLocks noGrp="1"/>
          </p:cNvSpPr>
          <p:nvPr>
            <p:ph idx="1"/>
          </p:nvPr>
        </p:nvSpPr>
        <p:spPr>
          <a:xfrm>
            <a:off x="472298" y="1602921"/>
            <a:ext cx="3636564" cy="3652157"/>
          </a:xfrm>
        </p:spPr>
        <p:txBody>
          <a:bodyPr vert="horz" lIns="91440" tIns="45720" rIns="91440" bIns="45720" rtlCol="0" anchor="t">
            <a:noAutofit/>
          </a:bodyPr>
          <a:lstStyle/>
          <a:p>
            <a:r>
              <a:rPr lang="en-US" sz="1800">
                <a:solidFill>
                  <a:schemeClr val="tx2"/>
                </a:solidFill>
                <a:ea typeface="+mn-lt"/>
                <a:cs typeface="+mn-lt"/>
              </a:rPr>
              <a:t>1990: The peak around this time  was influenced by a combination of factors including the end of the Cold War, </a:t>
            </a:r>
          </a:p>
          <a:p>
            <a:r>
              <a:rPr lang="en-US" sz="1800">
                <a:solidFill>
                  <a:schemeClr val="tx2"/>
                </a:solidFill>
                <a:ea typeface="+mn-lt"/>
                <a:cs typeface="+mn-lt"/>
              </a:rPr>
              <a:t>2008: The dramatic spike in 2008 corresponds to the global financial crisis, </a:t>
            </a:r>
          </a:p>
          <a:p>
            <a:r>
              <a:rPr lang="en-US" sz="1800">
                <a:solidFill>
                  <a:schemeClr val="tx2"/>
                </a:solidFill>
                <a:ea typeface="+mn-lt"/>
                <a:cs typeface="+mn-lt"/>
              </a:rPr>
              <a:t>2020: The peak in 2020 is due to the economic impact of the COVID-19 pandemic.</a:t>
            </a:r>
          </a:p>
          <a:p>
            <a:r>
              <a:rPr lang="en-US" sz="1800">
                <a:solidFill>
                  <a:schemeClr val="tx2"/>
                </a:solidFill>
                <a:ea typeface="+mn-lt"/>
                <a:cs typeface="+mn-lt"/>
              </a:rPr>
              <a:t>The lesser peaks in other periods likely indicate minor economic downturns or regional recessions, which were mitigated by swift monetary policies or were not as disruptive </a:t>
            </a:r>
            <a:endParaRPr lang="en-US" sz="1800">
              <a:solidFill>
                <a:schemeClr val="tx2"/>
              </a:solidFill>
              <a:ea typeface="Calibri"/>
              <a:cs typeface="Calibri"/>
            </a:endParaRPr>
          </a:p>
          <a:p>
            <a:endParaRPr lang="en-US" sz="1800">
              <a:solidFill>
                <a:schemeClr val="tx2"/>
              </a:solidFill>
              <a:ea typeface="Calibri"/>
              <a:cs typeface="Calibri"/>
            </a:endParaRPr>
          </a:p>
        </p:txBody>
      </p:sp>
      <p:pic>
        <p:nvPicPr>
          <p:cNvPr id="4100" name="Picture 4">
            <a:extLst>
              <a:ext uri="{FF2B5EF4-FFF2-40B4-BE49-F238E27FC236}">
                <a16:creationId xmlns:a16="http://schemas.microsoft.com/office/drawing/2014/main" id="{343819D4-DFFC-0A3F-4FF2-19D952F4F1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74404" y="888322"/>
            <a:ext cx="7817471" cy="508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6608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A74CDE2EE35C14EA2D96D5EE1EAFF08" ma:contentTypeVersion="13" ma:contentTypeDescription="Create a new document." ma:contentTypeScope="" ma:versionID="8768fc86a72162566df33eacf5a9c830">
  <xsd:schema xmlns:xsd="http://www.w3.org/2001/XMLSchema" xmlns:xs="http://www.w3.org/2001/XMLSchema" xmlns:p="http://schemas.microsoft.com/office/2006/metadata/properties" xmlns:ns3="6e4b8a1c-4034-454f-928c-5d9a34d7f33e" xmlns:ns4="b1cfb50b-abc6-4276-b7c6-7cf1e7703aca" targetNamespace="http://schemas.microsoft.com/office/2006/metadata/properties" ma:root="true" ma:fieldsID="b65867aa6f1e830d97f4c2c1343b5f9b" ns3:_="" ns4:_="">
    <xsd:import namespace="6e4b8a1c-4034-454f-928c-5d9a34d7f33e"/>
    <xsd:import namespace="b1cfb50b-abc6-4276-b7c6-7cf1e7703ac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4b8a1c-4034-454f-928c-5d9a34d7f33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cfb50b-abc6-4276-b7c6-7cf1e7703ac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1cfb50b-abc6-4276-b7c6-7cf1e7703aca" xsi:nil="true"/>
  </documentManagement>
</p:properties>
</file>

<file path=customXml/itemProps1.xml><?xml version="1.0" encoding="utf-8"?>
<ds:datastoreItem xmlns:ds="http://schemas.openxmlformats.org/officeDocument/2006/customXml" ds:itemID="{F4A49CFE-6305-4F70-BAF2-618392C5D22E}">
  <ds:schemaRefs>
    <ds:schemaRef ds:uri="http://schemas.microsoft.com/sharepoint/v3/contenttype/forms"/>
  </ds:schemaRefs>
</ds:datastoreItem>
</file>

<file path=customXml/itemProps2.xml><?xml version="1.0" encoding="utf-8"?>
<ds:datastoreItem xmlns:ds="http://schemas.openxmlformats.org/officeDocument/2006/customXml" ds:itemID="{B57B60B5-42FF-40BB-9356-5ECA7BA405EB}">
  <ds:schemaRefs>
    <ds:schemaRef ds:uri="6e4b8a1c-4034-454f-928c-5d9a34d7f33e"/>
    <ds:schemaRef ds:uri="b1cfb50b-abc6-4276-b7c6-7cf1e7703a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49BA33E-49DD-4AF3-B8E9-03E1316DEDEA}">
  <ds:schemaRefs>
    <ds:schemaRef ds:uri="6e4b8a1c-4034-454f-928c-5d9a34d7f33e"/>
    <ds:schemaRef ds:uri="b1cfb50b-abc6-4276-b7c6-7cf1e7703ac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Widescreen</PresentationFormat>
  <Slides>24</Slides>
  <Notes>1</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National Banking Industry</vt:lpstr>
      <vt:lpstr>Overview of Industry</vt:lpstr>
      <vt:lpstr>Research questions</vt:lpstr>
      <vt:lpstr>Economic Indicator: Federal Funds Rate</vt:lpstr>
      <vt:lpstr>Federal Funds </vt:lpstr>
      <vt:lpstr>Economic Indicator: Housing Units Sold</vt:lpstr>
      <vt:lpstr>Housing Units Sold </vt:lpstr>
      <vt:lpstr>Economic Indicator: Recession Probability</vt:lpstr>
      <vt:lpstr>Recession Probability</vt:lpstr>
      <vt:lpstr>Data description</vt:lpstr>
      <vt:lpstr>How does the recession probability indicator affect JPMorgan Chase's net income?</vt:lpstr>
      <vt:lpstr>Correlation</vt:lpstr>
      <vt:lpstr>Regression analysis</vt:lpstr>
      <vt:lpstr>PowerPoint Presentation</vt:lpstr>
      <vt:lpstr>Regression analysis</vt:lpstr>
      <vt:lpstr>PowerPoint Presentation</vt:lpstr>
      <vt:lpstr>Regression analysis</vt:lpstr>
      <vt:lpstr>PowerPoint Presentation</vt:lpstr>
      <vt:lpstr>Net Income Comparison with Overall Banks </vt:lpstr>
      <vt:lpstr>Business implication </vt:lpstr>
      <vt:lpstr>Limitation</vt:lpstr>
      <vt:lpstr>Potential project</vt:lpstr>
      <vt:lpstr>Question 1</vt:lpstr>
      <vt:lpstr>Question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sample slides </dc:title>
  <dc:creator>Kyunghee Yoon</dc:creator>
  <cp:revision>47</cp:revision>
  <dcterms:created xsi:type="dcterms:W3CDTF">2023-04-10T15:28:17Z</dcterms:created>
  <dcterms:modified xsi:type="dcterms:W3CDTF">2023-12-05T16:39:31Z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0x010100DA74CDE2EE35C14EA2D96D5EE1EAFF08</vt:lpwstr>
  </property>
</Properties>
</file>