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97" r:id="rId2"/>
    <p:sldId id="499" r:id="rId3"/>
    <p:sldId id="500" r:id="rId4"/>
    <p:sldId id="516" r:id="rId5"/>
    <p:sldId id="515" r:id="rId6"/>
    <p:sldId id="522" r:id="rId7"/>
    <p:sldId id="513" r:id="rId8"/>
    <p:sldId id="501" r:id="rId9"/>
    <p:sldId id="517" r:id="rId10"/>
    <p:sldId id="503" r:id="rId11"/>
    <p:sldId id="523" r:id="rId12"/>
    <p:sldId id="520" r:id="rId13"/>
    <p:sldId id="519" r:id="rId14"/>
    <p:sldId id="521" r:id="rId15"/>
    <p:sldId id="524" r:id="rId16"/>
    <p:sldId id="508" r:id="rId17"/>
    <p:sldId id="509" r:id="rId18"/>
    <p:sldId id="526" r:id="rId19"/>
    <p:sldId id="269" r:id="rId2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1783" autoAdjust="0"/>
  </p:normalViewPr>
  <p:slideViewPr>
    <p:cSldViewPr>
      <p:cViewPr varScale="1">
        <p:scale>
          <a:sx n="75" d="100"/>
          <a:sy n="75" d="100"/>
        </p:scale>
        <p:origin x="1171"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26-04-2025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3BBCF-975C-DCBC-C6DE-1048FD4607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B9E008-C0E4-9415-F696-F5CFC0A21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FBCDF-6932-98DD-FA1C-1D760CB39E8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DA5C7D8D-4422-8D48-1BB2-62E9E0AB7C4C}"/>
              </a:ext>
            </a:extLst>
          </p:cNvPr>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14216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26B4A-CD72-0070-1B9E-4577132FD6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F00B91-4DF4-FFAA-7EDE-E0D742A26E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585665-58D2-91D5-C0A2-F1A7584FFE3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5C2F35F5-DA17-3572-0025-D5D3350F04D9}"/>
              </a:ext>
            </a:extLst>
          </p:cNvPr>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2882110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16</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572C4-CE7F-8E22-250A-83F7159D52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8CD7E-9596-BCC7-6EA7-B213BBFC68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86A4EA-1BF9-544F-2BAC-9C868813BBF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697D7AD1-0F71-190A-A732-04499A6156D8}"/>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349078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9D07E-5548-DCB1-B48E-138DF1FD4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5CD59-B184-B8F1-2CE8-59BD6F5FA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B54163-C390-7D87-68E8-BAE922BF669E}"/>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C11F36FB-ABB4-E3FF-E9CE-F571722453BB}"/>
              </a:ext>
            </a:extLst>
          </p:cNvPr>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21012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102F9-5106-D399-0F6A-A4790821C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CD2A5-F8E1-63E2-E1E4-4F32DE41D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EFDC8-E1F9-54BA-DC55-593F7554CCBB}"/>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C0987209-0041-4925-836E-44D003996B1C}"/>
              </a:ext>
            </a:extLst>
          </p:cNvPr>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253846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BB602-9EDC-6F68-E4C3-925C124D73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C5D8A-4E06-30F2-9672-2A39A5B8AA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ACE24E-BA2F-5A4F-640E-ABBACEF716D6}"/>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62644751-803D-5069-A920-232CA109580C}"/>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33390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146964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26-04-2025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researchgate.net/figure/Evolution-of-artificial-intelligence-and-its-main-components-in-which-deep-learning_fig2_358518513"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sp>
        <p:nvSpPr>
          <p:cNvPr id="13" name="TextBox 12"/>
          <p:cNvSpPr txBox="1"/>
          <p:nvPr/>
        </p:nvSpPr>
        <p:spPr>
          <a:xfrm>
            <a:off x="179512" y="1196752"/>
            <a:ext cx="8784976" cy="5878532"/>
          </a:xfrm>
          <a:prstGeom prst="rect">
            <a:avLst/>
          </a:prstGeom>
          <a:noFill/>
        </p:spPr>
        <p:txBody>
          <a:bodyPr wrap="square" rtlCol="0">
            <a:spAutoFit/>
          </a:bodyPr>
          <a:lstStyle/>
          <a:p>
            <a:pPr algn="ctr"/>
            <a:r>
              <a:rPr lang="en-IN" sz="3200" b="1" kern="100" dirty="0">
                <a:effectLst/>
                <a:latin typeface="Verdana" panose="020B0604030504040204" pitchFamily="34" charset="0"/>
                <a:ea typeface="Verdana" panose="020B0604030504040204" pitchFamily="34" charset="0"/>
              </a:rPr>
              <a:t>A Comprehensive Review of Deep Learning Architectures for Task specific Analysis</a:t>
            </a:r>
            <a:endParaRPr lang="en-IN" sz="3200" b="1" kern="100" dirty="0">
              <a:latin typeface="Verdana" panose="020B0604030504040204" pitchFamily="34" charset="0"/>
              <a:ea typeface="Verdana" panose="020B0604030504040204" pitchFamily="34" charset="0"/>
            </a:endParaRPr>
          </a:p>
          <a:p>
            <a:pPr algn="ctr"/>
            <a:endParaRPr lang="en-IN" sz="2400" kern="100" dirty="0">
              <a:effectLst/>
              <a:latin typeface="Verdana" panose="020B0604030504040204" pitchFamily="34" charset="0"/>
              <a:ea typeface="Verdana" panose="020B0604030504040204" pitchFamily="34" charset="0"/>
            </a:endParaRPr>
          </a:p>
          <a:p>
            <a:pPr algn="ctr"/>
            <a:r>
              <a:rPr lang="en-IN" sz="2000" kern="100" dirty="0">
                <a:effectLst/>
                <a:latin typeface="Verdana" panose="020B0604030504040204" pitchFamily="34" charset="0"/>
                <a:ea typeface="Verdana" panose="020B0604030504040204" pitchFamily="34" charset="0"/>
              </a:rPr>
              <a:t>Submitted in partial fulfilment of the requirement of the degree of</a:t>
            </a:r>
          </a:p>
          <a:p>
            <a:pPr algn="ctr"/>
            <a:endParaRPr lang="en-IN" sz="2000" kern="100" dirty="0">
              <a:latin typeface="Verdana" panose="020B0604030504040204" pitchFamily="34" charset="0"/>
              <a:ea typeface="Verdana" panose="020B0604030504040204" pitchFamily="34" charset="0"/>
            </a:endParaRPr>
          </a:p>
          <a:p>
            <a:pPr algn="ctr"/>
            <a:r>
              <a:rPr lang="en-IN" sz="2000" b="1" kern="100" dirty="0">
                <a:effectLst/>
                <a:latin typeface="Verdana" panose="020B0604030504040204" pitchFamily="34" charset="0"/>
                <a:ea typeface="Verdana" panose="020B0604030504040204" pitchFamily="34" charset="0"/>
              </a:rPr>
              <a:t>BACHELOR OF TECHNOLOGY</a:t>
            </a:r>
          </a:p>
          <a:p>
            <a:pPr algn="ctr"/>
            <a:r>
              <a:rPr lang="en-IN" sz="2000" kern="100" dirty="0">
                <a:latin typeface="Verdana" panose="020B0604030504040204" pitchFamily="34" charset="0"/>
                <a:ea typeface="Verdana" panose="020B0604030504040204" pitchFamily="34" charset="0"/>
              </a:rPr>
              <a:t>t</a:t>
            </a:r>
            <a:r>
              <a:rPr lang="en-IN" sz="2000" kern="100" dirty="0">
                <a:effectLst/>
                <a:latin typeface="Verdana" panose="020B0604030504040204" pitchFamily="34" charset="0"/>
                <a:ea typeface="Verdana" panose="020B0604030504040204" pitchFamily="34" charset="0"/>
              </a:rPr>
              <a:t>o</a:t>
            </a:r>
          </a:p>
          <a:p>
            <a:pPr algn="ctr"/>
            <a:r>
              <a:rPr lang="en-IN" sz="2000" b="1" kern="100" dirty="0">
                <a:latin typeface="Verdana" panose="020B0604030504040204" pitchFamily="34" charset="0"/>
                <a:ea typeface="Verdana" panose="020B0604030504040204" pitchFamily="34" charset="0"/>
              </a:rPr>
              <a:t>K.R. Mangalam University</a:t>
            </a:r>
          </a:p>
          <a:p>
            <a:pPr algn="ctr"/>
            <a:endParaRPr lang="en-IN" sz="2000" kern="100" dirty="0">
              <a:latin typeface="Verdana" panose="020B0604030504040204" pitchFamily="34" charset="0"/>
              <a:ea typeface="Verdana" panose="020B0604030504040204" pitchFamily="34" charset="0"/>
            </a:endParaRPr>
          </a:p>
          <a:p>
            <a:pPr algn="ctr"/>
            <a:r>
              <a:rPr lang="en-IN" sz="2000" kern="100" dirty="0">
                <a:latin typeface="Verdana" panose="020B0604030504040204" pitchFamily="34" charset="0"/>
                <a:ea typeface="Verdana" panose="020B0604030504040204" pitchFamily="34" charset="0"/>
              </a:rPr>
              <a:t>by</a:t>
            </a:r>
          </a:p>
          <a:p>
            <a:pPr algn="ctr"/>
            <a:endParaRPr lang="en-IN" sz="2000" kern="100" dirty="0">
              <a:latin typeface="Verdana" panose="020B0604030504040204" pitchFamily="34" charset="0"/>
              <a:ea typeface="Verdana" panose="020B0604030504040204" pitchFamily="34" charset="0"/>
            </a:endParaRPr>
          </a:p>
          <a:p>
            <a:pPr algn="ctr"/>
            <a:r>
              <a:rPr lang="en-IN" sz="2000" b="1" kern="100" dirty="0">
                <a:effectLst/>
                <a:latin typeface="Verdana" panose="020B0604030504040204" pitchFamily="34" charset="0"/>
                <a:ea typeface="Verdana" panose="020B0604030504040204" pitchFamily="34" charset="0"/>
              </a:rPr>
              <a:t>Sahil Bhardwaj(2301010425)</a:t>
            </a:r>
          </a:p>
          <a:p>
            <a:pPr algn="ctr"/>
            <a:r>
              <a:rPr lang="en-IN" sz="2000" b="1" kern="100" dirty="0">
                <a:effectLst/>
                <a:latin typeface="Verdana" panose="020B0604030504040204" pitchFamily="34" charset="0"/>
                <a:ea typeface="Verdana" panose="020B0604030504040204" pitchFamily="34" charset="0"/>
              </a:rPr>
              <a:t>Rishav Kumar(2301010424)</a:t>
            </a:r>
            <a:endParaRPr lang="en-IN" sz="2000" kern="100" dirty="0">
              <a:effectLst/>
              <a:latin typeface="Verdana" panose="020B0604030504040204" pitchFamily="34" charset="0"/>
              <a:ea typeface="Verdana" panose="020B0604030504040204" pitchFamily="34" charset="0"/>
            </a:endParaRPr>
          </a:p>
          <a:p>
            <a:pPr algn="ctr"/>
            <a:r>
              <a:rPr lang="en-IN" sz="2000" b="1" kern="100" dirty="0">
                <a:effectLst/>
                <a:latin typeface="Verdana" panose="020B0604030504040204" pitchFamily="34" charset="0"/>
                <a:ea typeface="Verdana" panose="020B0604030504040204" pitchFamily="34" charset="0"/>
              </a:rPr>
              <a:t>Ayush Verma(2301010447)</a:t>
            </a:r>
          </a:p>
          <a:p>
            <a:pPr algn="ctr"/>
            <a:endParaRPr lang="en-IN" sz="3600" b="1" dirty="0">
              <a:solidFill>
                <a:srgbClr val="0060AA"/>
              </a:solidFill>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04AE69F8-33D9-7B0C-F91E-DB73438ABE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31863"/>
            <a:ext cx="6396065" cy="767565"/>
          </a:xfrm>
          <a:prstGeom prst="rect">
            <a:avLst/>
          </a:prstGeom>
        </p:spPr>
      </p:pic>
    </p:spTree>
    <p:extLst>
      <p:ext uri="{BB962C8B-B14F-4D97-AF65-F5344CB8AC3E}">
        <p14:creationId xmlns:p14="http://schemas.microsoft.com/office/powerpoint/2010/main" val="41425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58000"/>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1D2C5D-3B01-0EA4-D6E2-5B18AAE17873}"/>
              </a:ext>
            </a:extLst>
          </p:cNvPr>
          <p:cNvSpPr txBox="1"/>
          <p:nvPr/>
        </p:nvSpPr>
        <p:spPr>
          <a:xfrm>
            <a:off x="395536" y="1628800"/>
            <a:ext cx="820891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provides an in-depth comparison of various deep learning architectures for different task-specific applications.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models have significantly advanced task-specific applications such as text classification, summarization, translation, question answering, and reasoning.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Transformer-based architectures (BERT, GPT, T5, etc.) dominate most tasks, outperforming traditional RNN and CNN models due to their self-attention mechanisms and scalability.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Task-specific adaptation is crucial—different architectures excel at different tasks:</a:t>
            </a: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BERT and </a:t>
            </a:r>
            <a:r>
              <a:rPr lang="en-IN" dirty="0" err="1">
                <a:latin typeface="Times New Roman" panose="02020603050405020304" pitchFamily="18" charset="0"/>
                <a:cs typeface="Times New Roman" panose="02020603050405020304" pitchFamily="18" charset="0"/>
              </a:rPr>
              <a:t>RoBERTa</a:t>
            </a:r>
            <a:r>
              <a:rPr lang="en-IN" dirty="0">
                <a:latin typeface="Times New Roman" panose="02020603050405020304" pitchFamily="18" charset="0"/>
                <a:cs typeface="Times New Roman" panose="02020603050405020304" pitchFamily="18" charset="0"/>
              </a:rPr>
              <a:t> for text classification and question answering.</a:t>
            </a: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GPT models for text generation and reasoning.</a:t>
            </a: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CNNs &amp; LSTMs for structured classification tasks.</a:t>
            </a: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T5 and BART for text summarization.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Datasets play a critical role—the availability of high-quality, large-scale datasets (e.g., </a:t>
            </a:r>
            <a:r>
              <a:rPr lang="en-US" dirty="0" err="1">
                <a:latin typeface="Times New Roman" panose="02020603050405020304" pitchFamily="18" charset="0"/>
                <a:cs typeface="Times New Roman" panose="02020603050405020304" pitchFamily="18" charset="0"/>
              </a:rPr>
              <a:t>SQuAD</a:t>
            </a:r>
            <a:r>
              <a:rPr lang="en-US" dirty="0">
                <a:latin typeface="Times New Roman" panose="02020603050405020304" pitchFamily="18" charset="0"/>
                <a:cs typeface="Times New Roman" panose="02020603050405020304" pitchFamily="18" charset="0"/>
              </a:rPr>
              <a:t>, GLUE, CNN/Daily Mail) directly impacts model performance.</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 snapshot of the observed models and datasets is provided in Figure 2-9.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37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5A72-B55A-7761-7F10-D851D733D5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6C9BC3-3078-E1CE-7C02-F3C2B2218119}"/>
              </a:ext>
            </a:extLst>
          </p:cNvPr>
          <p:cNvSpPr>
            <a:spLocks noGrp="1"/>
          </p:cNvSpPr>
          <p:nvPr>
            <p:ph idx="1"/>
          </p:nvPr>
        </p:nvSpPr>
        <p:spPr/>
        <p:txBody>
          <a:bodyPr/>
          <a:lstStyle/>
          <a:p>
            <a:endParaRPr lang="en-IN" dirty="0"/>
          </a:p>
        </p:txBody>
      </p:sp>
      <p:pic>
        <p:nvPicPr>
          <p:cNvPr id="4" name="Content Placeholder 3">
            <a:extLst>
              <a:ext uri="{FF2B5EF4-FFF2-40B4-BE49-F238E27FC236}">
                <a16:creationId xmlns:a16="http://schemas.microsoft.com/office/drawing/2014/main" id="{862F488D-2F73-6E24-6C14-D3795278D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5" name="Rectangle 1">
            <a:extLst>
              <a:ext uri="{FF2B5EF4-FFF2-40B4-BE49-F238E27FC236}">
                <a16:creationId xmlns:a16="http://schemas.microsoft.com/office/drawing/2014/main" id="{B0CE4A3A-6639-6D18-9039-45B8AB6EE8E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6" name="Straight Connector 5">
            <a:extLst>
              <a:ext uri="{FF2B5EF4-FFF2-40B4-BE49-F238E27FC236}">
                <a16:creationId xmlns:a16="http://schemas.microsoft.com/office/drawing/2014/main" id="{C59AAFD7-365B-A9C2-AD5F-A706430158F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9125168-1C88-F965-079D-498908CDA307}"/>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9" name="Picture 8" descr="A diagram of a diagram&#10;&#10;AI-generated content may be incorrect.">
            <a:extLst>
              <a:ext uri="{FF2B5EF4-FFF2-40B4-BE49-F238E27FC236}">
                <a16:creationId xmlns:a16="http://schemas.microsoft.com/office/drawing/2014/main" id="{C9F4F726-BA9C-D42E-4470-533F9FBCB8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984" y="1354280"/>
            <a:ext cx="3854609" cy="4483623"/>
          </a:xfrm>
          <a:prstGeom prst="rect">
            <a:avLst/>
          </a:prstGeom>
          <a:noFill/>
        </p:spPr>
      </p:pic>
      <p:pic>
        <p:nvPicPr>
          <p:cNvPr id="10" name="Picture 9" descr="A diagram of a model&#10;&#10;AI-generated content may be incorrect.">
            <a:extLst>
              <a:ext uri="{FF2B5EF4-FFF2-40B4-BE49-F238E27FC236}">
                <a16:creationId xmlns:a16="http://schemas.microsoft.com/office/drawing/2014/main" id="{A7BA177E-4C37-4DFE-2257-1AE3405B68B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1916" y="1354282"/>
            <a:ext cx="3888429" cy="4483621"/>
          </a:xfrm>
          <a:prstGeom prst="rect">
            <a:avLst/>
          </a:prstGeom>
          <a:noFill/>
          <a:ln>
            <a:noFill/>
          </a:ln>
        </p:spPr>
      </p:pic>
      <p:sp>
        <p:nvSpPr>
          <p:cNvPr id="12" name="TextBox 11">
            <a:extLst>
              <a:ext uri="{FF2B5EF4-FFF2-40B4-BE49-F238E27FC236}">
                <a16:creationId xmlns:a16="http://schemas.microsoft.com/office/drawing/2014/main" id="{03332C0A-6E3B-6777-0841-2A5224279B75}"/>
              </a:ext>
            </a:extLst>
          </p:cNvPr>
          <p:cNvSpPr txBox="1"/>
          <p:nvPr/>
        </p:nvSpPr>
        <p:spPr>
          <a:xfrm>
            <a:off x="0" y="5803226"/>
            <a:ext cx="4159144" cy="543803"/>
          </a:xfrm>
          <a:prstGeom prst="rect">
            <a:avLst/>
          </a:prstGeom>
          <a:noFill/>
        </p:spPr>
        <p:txBody>
          <a:bodyPr wrap="square">
            <a:spAutoFit/>
          </a:bodyPr>
          <a:lstStyle/>
          <a:p>
            <a:pPr marL="457200" algn="ct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Figure 3: Popular Deep Learning Models for the Reading Comprehension Task</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EADA397-5E0C-F7D3-E273-10C768C65C05}"/>
              </a:ext>
            </a:extLst>
          </p:cNvPr>
          <p:cNvSpPr txBox="1"/>
          <p:nvPr/>
        </p:nvSpPr>
        <p:spPr>
          <a:xfrm>
            <a:off x="4317593" y="5763874"/>
            <a:ext cx="4422024" cy="543803"/>
          </a:xfrm>
          <a:prstGeom prst="rect">
            <a:avLst/>
          </a:prstGeom>
          <a:noFill/>
        </p:spPr>
        <p:txBody>
          <a:bodyPr wrap="square">
            <a:spAutoFit/>
          </a:bodyPr>
          <a:lstStyle/>
          <a:p>
            <a:pPr marL="457200" algn="ct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Figure 4: Popular Deep Learning Models for Translation Task</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9528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2E847-224C-CE5C-11BA-A616C86ED8D7}"/>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0FB811-F325-D34F-0B89-78791955A19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2C65DDA7-E309-81A5-964E-F5AE768E5679}"/>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AE511AE-EEC6-C539-ADBB-8E24C0F737A1}"/>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CE78E8F-E550-F16F-AC05-BA0D73A397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CDA3CC66-938C-6943-C67F-D3B04BB09A42}"/>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6" name="Picture 15" descr="A diagram of a diagram&#10;&#10;AI-generated content may be incorrect.">
            <a:extLst>
              <a:ext uri="{FF2B5EF4-FFF2-40B4-BE49-F238E27FC236}">
                <a16:creationId xmlns:a16="http://schemas.microsoft.com/office/drawing/2014/main" id="{40030D67-E79C-EF4F-7A30-1AE91104BDB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17" name="Picture 16" descr="A diagram of a model&#10;&#10;AI-generated content may be incorrect.">
            <a:extLst>
              <a:ext uri="{FF2B5EF4-FFF2-40B4-BE49-F238E27FC236}">
                <a16:creationId xmlns:a16="http://schemas.microsoft.com/office/drawing/2014/main" id="{3F6EFA64-1D4D-FF4B-CD9D-7497C6351A4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18" name="Picture 17" descr="A diagram of a model&#10;&#10;AI-generated content may be incorrect.">
            <a:extLst>
              <a:ext uri="{FF2B5EF4-FFF2-40B4-BE49-F238E27FC236}">
                <a16:creationId xmlns:a16="http://schemas.microsoft.com/office/drawing/2014/main" id="{3EACA9EF-7EEC-CAD2-B973-31E6325E360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2" name="Content Placeholder 3">
            <a:extLst>
              <a:ext uri="{FF2B5EF4-FFF2-40B4-BE49-F238E27FC236}">
                <a16:creationId xmlns:a16="http://schemas.microsoft.com/office/drawing/2014/main" id="{C5717FD2-6F85-673A-275D-24AE2F859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3" name="Rectangle 1">
            <a:extLst>
              <a:ext uri="{FF2B5EF4-FFF2-40B4-BE49-F238E27FC236}">
                <a16:creationId xmlns:a16="http://schemas.microsoft.com/office/drawing/2014/main" id="{941E2D9B-82C0-4A72-D963-AC6F9BB6B890}"/>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8" name="Straight Connector 7">
            <a:extLst>
              <a:ext uri="{FF2B5EF4-FFF2-40B4-BE49-F238E27FC236}">
                <a16:creationId xmlns:a16="http://schemas.microsoft.com/office/drawing/2014/main" id="{9ACA4CA8-20FD-904A-426F-CF01FE9EC459}"/>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D508ED-E8FE-FB9F-9FB2-F3EE57A8B162}"/>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4" name="Picture 13" descr="A diagram of a model&#10;&#10;AI-generated content may be incorrect.">
            <a:extLst>
              <a:ext uri="{FF2B5EF4-FFF2-40B4-BE49-F238E27FC236}">
                <a16:creationId xmlns:a16="http://schemas.microsoft.com/office/drawing/2014/main" id="{5016DF1F-5F69-6F73-CAE4-B462CB727A8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7527" y="1354217"/>
            <a:ext cx="3739496" cy="4467845"/>
          </a:xfrm>
          <a:prstGeom prst="rect">
            <a:avLst/>
          </a:prstGeom>
          <a:noFill/>
          <a:ln>
            <a:noFill/>
          </a:ln>
        </p:spPr>
      </p:pic>
      <p:pic>
        <p:nvPicPr>
          <p:cNvPr id="15" name="Picture 14" descr="A diagram of a model&#10;&#10;AI-generated content may be incorrect.">
            <a:extLst>
              <a:ext uri="{FF2B5EF4-FFF2-40B4-BE49-F238E27FC236}">
                <a16:creationId xmlns:a16="http://schemas.microsoft.com/office/drawing/2014/main" id="{A2939049-41CD-F242-D3D4-32AC88AD20D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46388" y="1338445"/>
            <a:ext cx="3739496" cy="4483617"/>
          </a:xfrm>
          <a:prstGeom prst="rect">
            <a:avLst/>
          </a:prstGeom>
          <a:noFill/>
          <a:ln>
            <a:noFill/>
          </a:ln>
        </p:spPr>
      </p:pic>
      <p:sp>
        <p:nvSpPr>
          <p:cNvPr id="12" name="TextBox 11">
            <a:extLst>
              <a:ext uri="{FF2B5EF4-FFF2-40B4-BE49-F238E27FC236}">
                <a16:creationId xmlns:a16="http://schemas.microsoft.com/office/drawing/2014/main" id="{90398D7F-A379-2962-594D-677E450D7F9B}"/>
              </a:ext>
            </a:extLst>
          </p:cNvPr>
          <p:cNvSpPr txBox="1"/>
          <p:nvPr/>
        </p:nvSpPr>
        <p:spPr>
          <a:xfrm>
            <a:off x="458241" y="5761678"/>
            <a:ext cx="3838306" cy="523220"/>
          </a:xfrm>
          <a:prstGeom prst="rect">
            <a:avLst/>
          </a:prstGeom>
          <a:noFill/>
        </p:spPr>
        <p:txBody>
          <a:bodyPr wrap="square" rtlCol="0">
            <a:spAutoFit/>
          </a:bodyPr>
          <a:lstStyle/>
          <a:p>
            <a:pPr algn="ctr"/>
            <a:r>
              <a:rPr lang="en-IN" sz="1400" b="1" kern="100" dirty="0">
                <a:effectLst/>
                <a:latin typeface="Times New Roman" panose="02020603050405020304" pitchFamily="18" charset="0"/>
                <a:ea typeface="Aptos" panose="020B0004020202020204" pitchFamily="34" charset="0"/>
              </a:rPr>
              <a:t>Figure 5: Popular Deep Learning Models for the Summarization Task</a:t>
            </a:r>
            <a:endParaRPr lang="en-IN" sz="1400" dirty="0"/>
          </a:p>
        </p:txBody>
      </p:sp>
      <p:sp>
        <p:nvSpPr>
          <p:cNvPr id="19" name="TextBox 18">
            <a:extLst>
              <a:ext uri="{FF2B5EF4-FFF2-40B4-BE49-F238E27FC236}">
                <a16:creationId xmlns:a16="http://schemas.microsoft.com/office/drawing/2014/main" id="{4FEF710C-42F1-EE68-D383-36DAFB1E8F21}"/>
              </a:ext>
            </a:extLst>
          </p:cNvPr>
          <p:cNvSpPr txBox="1"/>
          <p:nvPr/>
        </p:nvSpPr>
        <p:spPr>
          <a:xfrm>
            <a:off x="4846388" y="3861048"/>
            <a:ext cx="4048814" cy="2523768"/>
          </a:xfrm>
          <a:prstGeom prst="rect">
            <a:avLst/>
          </a:prstGeom>
          <a:noFill/>
        </p:spPr>
        <p:txBody>
          <a:bodyPr wrap="square">
            <a:spAutoFit/>
          </a:bodyPr>
          <a:lstStyle/>
          <a:p>
            <a:pPr algn="ctr"/>
            <a:endParaRPr lang="en-IN" sz="1800" b="1" kern="100" dirty="0">
              <a:effectLst/>
              <a:latin typeface="Times New Roman" panose="02020603050405020304" pitchFamily="18" charset="0"/>
              <a:ea typeface="Aptos" panose="020B0004020202020204" pitchFamily="34" charset="0"/>
            </a:endParaRPr>
          </a:p>
          <a:p>
            <a:pPr algn="ctr"/>
            <a:endParaRPr lang="en-IN" b="1" kern="100" dirty="0">
              <a:latin typeface="Times New Roman" panose="02020603050405020304" pitchFamily="18" charset="0"/>
              <a:ea typeface="Aptos" panose="020B0004020202020204" pitchFamily="34" charset="0"/>
            </a:endParaRPr>
          </a:p>
          <a:p>
            <a:pPr algn="ctr"/>
            <a:endParaRPr lang="en-IN" sz="1800" b="1" kern="100" dirty="0">
              <a:effectLst/>
              <a:latin typeface="Times New Roman" panose="02020603050405020304" pitchFamily="18" charset="0"/>
              <a:ea typeface="Aptos" panose="020B0004020202020204" pitchFamily="34" charset="0"/>
            </a:endParaRPr>
          </a:p>
          <a:p>
            <a:pPr algn="ctr"/>
            <a:endParaRPr lang="en-IN" b="1" kern="100" dirty="0">
              <a:latin typeface="Times New Roman" panose="02020603050405020304" pitchFamily="18" charset="0"/>
              <a:ea typeface="Aptos" panose="020B0004020202020204" pitchFamily="34" charset="0"/>
            </a:endParaRPr>
          </a:p>
          <a:p>
            <a:pPr algn="ctr"/>
            <a:endParaRPr lang="en-IN" sz="1800" b="1" kern="100" dirty="0">
              <a:effectLst/>
              <a:latin typeface="Times New Roman" panose="02020603050405020304" pitchFamily="18" charset="0"/>
              <a:ea typeface="Aptos" panose="020B0004020202020204" pitchFamily="34" charset="0"/>
            </a:endParaRPr>
          </a:p>
          <a:p>
            <a:pPr algn="ctr"/>
            <a:endParaRPr lang="en-IN" b="1" kern="100" dirty="0">
              <a:latin typeface="Times New Roman" panose="02020603050405020304" pitchFamily="18" charset="0"/>
              <a:ea typeface="Aptos" panose="020B0004020202020204" pitchFamily="34" charset="0"/>
            </a:endParaRPr>
          </a:p>
          <a:p>
            <a:pPr algn="ctr"/>
            <a:endParaRPr lang="en-IN" sz="1800" b="1" kern="100" dirty="0">
              <a:effectLst/>
              <a:latin typeface="Times New Roman" panose="02020603050405020304" pitchFamily="18" charset="0"/>
              <a:ea typeface="Aptos" panose="020B0004020202020204" pitchFamily="34" charset="0"/>
            </a:endParaRPr>
          </a:p>
          <a:p>
            <a:pPr algn="ctr"/>
            <a:r>
              <a:rPr lang="en-IN" sz="1400" b="1" kern="100" dirty="0">
                <a:effectLst/>
                <a:latin typeface="Times New Roman" panose="02020603050405020304" pitchFamily="18" charset="0"/>
                <a:ea typeface="Aptos" panose="020B0004020202020204" pitchFamily="34" charset="0"/>
              </a:rPr>
              <a:t>Figure 6: Popular Deep Learning Models for the Question &amp; Answering Task</a:t>
            </a:r>
            <a:endParaRPr lang="en-IN" sz="1400" dirty="0"/>
          </a:p>
        </p:txBody>
      </p:sp>
    </p:spTree>
    <p:extLst>
      <p:ext uri="{BB962C8B-B14F-4D97-AF65-F5344CB8AC3E}">
        <p14:creationId xmlns:p14="http://schemas.microsoft.com/office/powerpoint/2010/main" val="189058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445C9-B19A-9FBC-6004-2D61D8F2654A}"/>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D4BFA-578A-FA17-1539-BED87569F23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00F04B5C-F41B-D8FD-F795-D15ED1BEAD3D}"/>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06A56280-B53A-F850-D8F2-7ABD3166C102}"/>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3101907-6046-921B-AFD3-D697CFA5D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BF6A2FE-44EE-DB36-E8CA-1EB94411C1EC}"/>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6" name="Picture 15" descr="A diagram of a diagram&#10;&#10;AI-generated content may be incorrect.">
            <a:extLst>
              <a:ext uri="{FF2B5EF4-FFF2-40B4-BE49-F238E27FC236}">
                <a16:creationId xmlns:a16="http://schemas.microsoft.com/office/drawing/2014/main" id="{6FCA6109-5EE5-D571-040E-8519F581494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17" name="Picture 16" descr="A diagram of a model&#10;&#10;AI-generated content may be incorrect.">
            <a:extLst>
              <a:ext uri="{FF2B5EF4-FFF2-40B4-BE49-F238E27FC236}">
                <a16:creationId xmlns:a16="http://schemas.microsoft.com/office/drawing/2014/main" id="{F06259FE-0472-8870-7C4F-8BAD693F491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18" name="Picture 17" descr="A diagram of a model&#10;&#10;AI-generated content may be incorrect.">
            <a:extLst>
              <a:ext uri="{FF2B5EF4-FFF2-40B4-BE49-F238E27FC236}">
                <a16:creationId xmlns:a16="http://schemas.microsoft.com/office/drawing/2014/main" id="{54D1396C-7525-BA4B-2F8D-D83408A6C5E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2" name="Content Placeholder 3">
            <a:extLst>
              <a:ext uri="{FF2B5EF4-FFF2-40B4-BE49-F238E27FC236}">
                <a16:creationId xmlns:a16="http://schemas.microsoft.com/office/drawing/2014/main" id="{B09E0465-7168-EFDA-1039-A2E1D02D2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3" name="Rectangle 1">
            <a:extLst>
              <a:ext uri="{FF2B5EF4-FFF2-40B4-BE49-F238E27FC236}">
                <a16:creationId xmlns:a16="http://schemas.microsoft.com/office/drawing/2014/main" id="{D3A21EFE-BFF3-7690-7085-331E567CEA7C}"/>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8" name="Straight Connector 7">
            <a:extLst>
              <a:ext uri="{FF2B5EF4-FFF2-40B4-BE49-F238E27FC236}">
                <a16:creationId xmlns:a16="http://schemas.microsoft.com/office/drawing/2014/main" id="{BF676343-976A-D30A-6E9D-8173B8455442}"/>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A463C7-2694-3C07-8B9F-4ECB579E05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1" name="TextBox 10">
            <a:extLst>
              <a:ext uri="{FF2B5EF4-FFF2-40B4-BE49-F238E27FC236}">
                <a16:creationId xmlns:a16="http://schemas.microsoft.com/office/drawing/2014/main" id="{C35ED867-406A-787D-621E-16B02B450C0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2" name="Picture 11" descr="A diagram of a diagram&#10;&#10;AI-generated content may be incorrect.">
            <a:extLst>
              <a:ext uri="{FF2B5EF4-FFF2-40B4-BE49-F238E27FC236}">
                <a16:creationId xmlns:a16="http://schemas.microsoft.com/office/drawing/2014/main" id="{419880FC-DCF9-B092-96D4-8F51452DF9D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13" name="Picture 12" descr="A diagram of a model&#10;&#10;AI-generated content may be incorrect.">
            <a:extLst>
              <a:ext uri="{FF2B5EF4-FFF2-40B4-BE49-F238E27FC236}">
                <a16:creationId xmlns:a16="http://schemas.microsoft.com/office/drawing/2014/main" id="{6BA982D6-B812-3163-A235-F48F615A072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14" name="Picture 13" descr="A diagram of a model&#10;&#10;AI-generated content may be incorrect.">
            <a:extLst>
              <a:ext uri="{FF2B5EF4-FFF2-40B4-BE49-F238E27FC236}">
                <a16:creationId xmlns:a16="http://schemas.microsoft.com/office/drawing/2014/main" id="{760AC52B-1112-0610-256A-A4E4C1948C7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15" name="Content Placeholder 3">
            <a:extLst>
              <a:ext uri="{FF2B5EF4-FFF2-40B4-BE49-F238E27FC236}">
                <a16:creationId xmlns:a16="http://schemas.microsoft.com/office/drawing/2014/main" id="{C4640D9A-ADE6-D0E1-2D29-0BC0D3F938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19" name="Rectangle 1">
            <a:extLst>
              <a:ext uri="{FF2B5EF4-FFF2-40B4-BE49-F238E27FC236}">
                <a16:creationId xmlns:a16="http://schemas.microsoft.com/office/drawing/2014/main" id="{03942799-E1D1-0A19-953C-026C95488273}"/>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20" name="Straight Connector 19">
            <a:extLst>
              <a:ext uri="{FF2B5EF4-FFF2-40B4-BE49-F238E27FC236}">
                <a16:creationId xmlns:a16="http://schemas.microsoft.com/office/drawing/2014/main" id="{1B00BDF8-A04D-F245-919B-157BB0A345D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CEBB0AA-65D7-55B9-BEB2-B34E36897FF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25" name="Picture 24" descr="A diagram of a model&#10;&#10;AI-generated content may be incorrect.">
            <a:extLst>
              <a:ext uri="{FF2B5EF4-FFF2-40B4-BE49-F238E27FC236}">
                <a16:creationId xmlns:a16="http://schemas.microsoft.com/office/drawing/2014/main" id="{CCC7D497-82BF-432E-BA0C-50A8B1C0925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516" y="1344012"/>
            <a:ext cx="3770268" cy="4417666"/>
          </a:xfrm>
          <a:prstGeom prst="rect">
            <a:avLst/>
          </a:prstGeom>
          <a:noFill/>
          <a:ln>
            <a:noFill/>
          </a:ln>
        </p:spPr>
      </p:pic>
      <p:pic>
        <p:nvPicPr>
          <p:cNvPr id="26" name="Picture 25" descr="A diagram of a model&#10;&#10;AI-generated content may be incorrect.">
            <a:extLst>
              <a:ext uri="{FF2B5EF4-FFF2-40B4-BE49-F238E27FC236}">
                <a16:creationId xmlns:a16="http://schemas.microsoft.com/office/drawing/2014/main" id="{D661E5F0-19D4-B4CE-05BF-C7FF96F72B79}"/>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69529" y="1344012"/>
            <a:ext cx="3770268" cy="4417666"/>
          </a:xfrm>
          <a:prstGeom prst="rect">
            <a:avLst/>
          </a:prstGeom>
          <a:noFill/>
          <a:ln>
            <a:noFill/>
          </a:ln>
        </p:spPr>
      </p:pic>
      <p:sp>
        <p:nvSpPr>
          <p:cNvPr id="24" name="TextBox 23">
            <a:extLst>
              <a:ext uri="{FF2B5EF4-FFF2-40B4-BE49-F238E27FC236}">
                <a16:creationId xmlns:a16="http://schemas.microsoft.com/office/drawing/2014/main" id="{1D156549-97C1-3A9E-B3D5-A662B076C9DE}"/>
              </a:ext>
            </a:extLst>
          </p:cNvPr>
          <p:cNvSpPr txBox="1"/>
          <p:nvPr/>
        </p:nvSpPr>
        <p:spPr>
          <a:xfrm>
            <a:off x="177133" y="5796552"/>
            <a:ext cx="4394867" cy="543803"/>
          </a:xfrm>
          <a:prstGeom prst="rect">
            <a:avLst/>
          </a:prstGeom>
          <a:noFill/>
        </p:spPr>
        <p:txBody>
          <a:bodyPr wrap="square">
            <a:spAutoFit/>
          </a:bodyPr>
          <a:lstStyle/>
          <a:p>
            <a:pPr marL="457200" algn="ct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Figure 7: Popular Deep Learning Models for the Generation Task</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46AC69BA-07E2-7B6F-F464-4251F7D8B175}"/>
              </a:ext>
            </a:extLst>
          </p:cNvPr>
          <p:cNvSpPr txBox="1"/>
          <p:nvPr/>
        </p:nvSpPr>
        <p:spPr>
          <a:xfrm>
            <a:off x="4467784" y="5796542"/>
            <a:ext cx="4172013" cy="543803"/>
          </a:xfrm>
          <a:prstGeom prst="rect">
            <a:avLst/>
          </a:prstGeom>
          <a:noFill/>
        </p:spPr>
        <p:txBody>
          <a:bodyPr wrap="square">
            <a:spAutoFit/>
          </a:bodyPr>
          <a:lstStyle/>
          <a:p>
            <a:pPr marL="457200" algn="ct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Figure 8: Popular Deep Learning Models for the Reasoning Task</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9340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6A593F0A-B5D0-C482-E5C3-3BF42729B0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3" name="Rectangle 1">
            <a:extLst>
              <a:ext uri="{FF2B5EF4-FFF2-40B4-BE49-F238E27FC236}">
                <a16:creationId xmlns:a16="http://schemas.microsoft.com/office/drawing/2014/main" id="{703C3ADE-F11A-2BDD-E69E-A53AC7C52773}"/>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4" name="Straight Connector 3">
            <a:extLst>
              <a:ext uri="{FF2B5EF4-FFF2-40B4-BE49-F238E27FC236}">
                <a16:creationId xmlns:a16="http://schemas.microsoft.com/office/drawing/2014/main" id="{D8982F96-DE81-3F39-DBF8-3AFA0EDA2A9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0BD180-1B9C-26ED-85D5-2AEFEFAB8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E092789D-BED5-806A-79EB-9165A34A50BF}"/>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7" name="Picture 6" descr="A diagram of a diagram&#10;&#10;AI-generated content may be incorrect.">
            <a:extLst>
              <a:ext uri="{FF2B5EF4-FFF2-40B4-BE49-F238E27FC236}">
                <a16:creationId xmlns:a16="http://schemas.microsoft.com/office/drawing/2014/main" id="{E4F8BB51-A71F-686A-97C5-0A20ACEF51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8" name="Picture 7" descr="A diagram of a model&#10;&#10;AI-generated content may be incorrect.">
            <a:extLst>
              <a:ext uri="{FF2B5EF4-FFF2-40B4-BE49-F238E27FC236}">
                <a16:creationId xmlns:a16="http://schemas.microsoft.com/office/drawing/2014/main" id="{34745CF9-1F9F-83B6-E39F-5CC0DF55FB0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9" name="Picture 8" descr="A diagram of a model&#10;&#10;AI-generated content may be incorrect.">
            <a:extLst>
              <a:ext uri="{FF2B5EF4-FFF2-40B4-BE49-F238E27FC236}">
                <a16:creationId xmlns:a16="http://schemas.microsoft.com/office/drawing/2014/main" id="{62E27BF0-BB4A-0D99-C584-F98B6DDE6C4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10" name="Content Placeholder 3">
            <a:extLst>
              <a:ext uri="{FF2B5EF4-FFF2-40B4-BE49-F238E27FC236}">
                <a16:creationId xmlns:a16="http://schemas.microsoft.com/office/drawing/2014/main" id="{A86B7332-E152-912D-281C-50C0B1D6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11" name="Rectangle 1">
            <a:extLst>
              <a:ext uri="{FF2B5EF4-FFF2-40B4-BE49-F238E27FC236}">
                <a16:creationId xmlns:a16="http://schemas.microsoft.com/office/drawing/2014/main" id="{385A7098-22A7-D36D-A710-0D20BE92973E}"/>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12" name="Straight Connector 11">
            <a:extLst>
              <a:ext uri="{FF2B5EF4-FFF2-40B4-BE49-F238E27FC236}">
                <a16:creationId xmlns:a16="http://schemas.microsoft.com/office/drawing/2014/main" id="{D1EC9B31-4340-515E-3E11-2861A51B835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07A2FDE-D07C-8CAC-B876-CD9F493BE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4" name="TextBox 13">
            <a:extLst>
              <a:ext uri="{FF2B5EF4-FFF2-40B4-BE49-F238E27FC236}">
                <a16:creationId xmlns:a16="http://schemas.microsoft.com/office/drawing/2014/main" id="{25E53599-1558-6F68-66E6-D423E73E384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5" name="Picture 14" descr="A diagram of a diagram&#10;&#10;AI-generated content may be incorrect.">
            <a:extLst>
              <a:ext uri="{FF2B5EF4-FFF2-40B4-BE49-F238E27FC236}">
                <a16:creationId xmlns:a16="http://schemas.microsoft.com/office/drawing/2014/main" id="{9984CC9C-A326-56D8-C34E-C203A906D9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16" name="Picture 15" descr="A diagram of a model&#10;&#10;AI-generated content may be incorrect.">
            <a:extLst>
              <a:ext uri="{FF2B5EF4-FFF2-40B4-BE49-F238E27FC236}">
                <a16:creationId xmlns:a16="http://schemas.microsoft.com/office/drawing/2014/main" id="{1B02BCA4-0171-E0BF-E495-76D781A1CF8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17" name="Picture 16" descr="A diagram of a model&#10;&#10;AI-generated content may be incorrect.">
            <a:extLst>
              <a:ext uri="{FF2B5EF4-FFF2-40B4-BE49-F238E27FC236}">
                <a16:creationId xmlns:a16="http://schemas.microsoft.com/office/drawing/2014/main" id="{CDEF1FE6-45A7-434B-5D33-8597508F7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18" name="Content Placeholder 3">
            <a:extLst>
              <a:ext uri="{FF2B5EF4-FFF2-40B4-BE49-F238E27FC236}">
                <a16:creationId xmlns:a16="http://schemas.microsoft.com/office/drawing/2014/main" id="{2FEFC603-D5FA-3BA8-A0AE-C8DBB6365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19" name="Rectangle 1">
            <a:extLst>
              <a:ext uri="{FF2B5EF4-FFF2-40B4-BE49-F238E27FC236}">
                <a16:creationId xmlns:a16="http://schemas.microsoft.com/office/drawing/2014/main" id="{7EFF6B25-7243-C5E5-A572-964C8DE8B0BF}"/>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20" name="Straight Connector 19">
            <a:extLst>
              <a:ext uri="{FF2B5EF4-FFF2-40B4-BE49-F238E27FC236}">
                <a16:creationId xmlns:a16="http://schemas.microsoft.com/office/drawing/2014/main" id="{42BE36B7-919A-9297-2226-D598B2B25CB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3DB0AF0-B57C-8BF6-5C33-1A114CC26533}"/>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25" name="Picture 24" descr="A diagram of a model&#10;&#10;AI-generated content may be incorrect.">
            <a:extLst>
              <a:ext uri="{FF2B5EF4-FFF2-40B4-BE49-F238E27FC236}">
                <a16:creationId xmlns:a16="http://schemas.microsoft.com/office/drawing/2014/main" id="{58BA8B15-B57F-E976-E685-D01877DC7F1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5590" y="1220167"/>
            <a:ext cx="4056609" cy="4417666"/>
          </a:xfrm>
          <a:prstGeom prst="rect">
            <a:avLst/>
          </a:prstGeom>
          <a:noFill/>
          <a:ln>
            <a:noFill/>
          </a:ln>
        </p:spPr>
      </p:pic>
      <p:sp>
        <p:nvSpPr>
          <p:cNvPr id="24" name="TextBox 23">
            <a:extLst>
              <a:ext uri="{FF2B5EF4-FFF2-40B4-BE49-F238E27FC236}">
                <a16:creationId xmlns:a16="http://schemas.microsoft.com/office/drawing/2014/main" id="{8FE82520-9516-6F87-40AB-0BFEA1574563}"/>
              </a:ext>
            </a:extLst>
          </p:cNvPr>
          <p:cNvSpPr txBox="1"/>
          <p:nvPr/>
        </p:nvSpPr>
        <p:spPr>
          <a:xfrm>
            <a:off x="1979712" y="5564166"/>
            <a:ext cx="4392486" cy="543803"/>
          </a:xfrm>
          <a:prstGeom prst="rect">
            <a:avLst/>
          </a:prstGeom>
          <a:noFill/>
        </p:spPr>
        <p:txBody>
          <a:bodyPr wrap="square">
            <a:spAutoFit/>
          </a:bodyPr>
          <a:lstStyle/>
          <a:p>
            <a:pPr marL="457200" algn="ct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Figure 9: Popular Deep Learning Models for the Text Classification Task</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585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2320CDB-FB2A-2936-FA55-42013F3D73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3" name="Rectangle 1">
            <a:extLst>
              <a:ext uri="{FF2B5EF4-FFF2-40B4-BE49-F238E27FC236}">
                <a16:creationId xmlns:a16="http://schemas.microsoft.com/office/drawing/2014/main" id="{F87BC40F-8B17-37B8-172E-5CB9A0EBE0CA}"/>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4" name="Straight Connector 3">
            <a:extLst>
              <a:ext uri="{FF2B5EF4-FFF2-40B4-BE49-F238E27FC236}">
                <a16:creationId xmlns:a16="http://schemas.microsoft.com/office/drawing/2014/main" id="{CC2477DD-D9D8-7156-3DA7-9143C5E6681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269EE2E-AD80-E8C8-9D9C-EA65A8D82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2E406E99-54C2-503B-8F34-05BBDBE42235}"/>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7" name="Picture 6" descr="A diagram of a diagram&#10;&#10;AI-generated content may be incorrect.">
            <a:extLst>
              <a:ext uri="{FF2B5EF4-FFF2-40B4-BE49-F238E27FC236}">
                <a16:creationId xmlns:a16="http://schemas.microsoft.com/office/drawing/2014/main" id="{A973B375-BE7A-DA0B-DF94-1CF7D0949B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8" name="Picture 7" descr="A diagram of a model&#10;&#10;AI-generated content may be incorrect.">
            <a:extLst>
              <a:ext uri="{FF2B5EF4-FFF2-40B4-BE49-F238E27FC236}">
                <a16:creationId xmlns:a16="http://schemas.microsoft.com/office/drawing/2014/main" id="{301FD24E-943F-AC56-AF10-C8FBE14EA54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9" name="Picture 8" descr="A diagram of a model&#10;&#10;AI-generated content may be incorrect.">
            <a:extLst>
              <a:ext uri="{FF2B5EF4-FFF2-40B4-BE49-F238E27FC236}">
                <a16:creationId xmlns:a16="http://schemas.microsoft.com/office/drawing/2014/main" id="{F5430952-AEEE-F70B-E56B-437FA5B1E9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10" name="Content Placeholder 3">
            <a:extLst>
              <a:ext uri="{FF2B5EF4-FFF2-40B4-BE49-F238E27FC236}">
                <a16:creationId xmlns:a16="http://schemas.microsoft.com/office/drawing/2014/main" id="{078717FB-6E21-B793-52EA-FF05419CF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11" name="Rectangle 1">
            <a:extLst>
              <a:ext uri="{FF2B5EF4-FFF2-40B4-BE49-F238E27FC236}">
                <a16:creationId xmlns:a16="http://schemas.microsoft.com/office/drawing/2014/main" id="{4545FFD6-E3B6-F4CE-B4F2-03F7C13A13EF}"/>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12" name="Straight Connector 11">
            <a:extLst>
              <a:ext uri="{FF2B5EF4-FFF2-40B4-BE49-F238E27FC236}">
                <a16:creationId xmlns:a16="http://schemas.microsoft.com/office/drawing/2014/main" id="{76CF0000-227F-4F72-2E99-9EA1C2B2E2F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C78C7CF-9596-9011-700A-C7AF74D5FB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4" name="TextBox 13">
            <a:extLst>
              <a:ext uri="{FF2B5EF4-FFF2-40B4-BE49-F238E27FC236}">
                <a16:creationId xmlns:a16="http://schemas.microsoft.com/office/drawing/2014/main" id="{C73B858F-718F-A434-CCC2-C25674D6B78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5" name="Picture 14" descr="A diagram of a diagram&#10;&#10;AI-generated content may be incorrect.">
            <a:extLst>
              <a:ext uri="{FF2B5EF4-FFF2-40B4-BE49-F238E27FC236}">
                <a16:creationId xmlns:a16="http://schemas.microsoft.com/office/drawing/2014/main" id="{A8218FEE-F1BA-ADE0-237B-24ADB02005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06" y="1278065"/>
            <a:ext cx="3093098" cy="4483623"/>
          </a:xfrm>
          <a:prstGeom prst="rect">
            <a:avLst/>
          </a:prstGeom>
          <a:noFill/>
        </p:spPr>
      </p:pic>
      <p:pic>
        <p:nvPicPr>
          <p:cNvPr id="16" name="Picture 15" descr="A diagram of a model&#10;&#10;AI-generated content may be incorrect.">
            <a:extLst>
              <a:ext uri="{FF2B5EF4-FFF2-40B4-BE49-F238E27FC236}">
                <a16:creationId xmlns:a16="http://schemas.microsoft.com/office/drawing/2014/main" id="{04CC33A1-2B9F-1F3F-6E32-2F1D469A753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4815" y="1278064"/>
            <a:ext cx="3093099" cy="4483621"/>
          </a:xfrm>
          <a:prstGeom prst="rect">
            <a:avLst/>
          </a:prstGeom>
          <a:noFill/>
          <a:ln>
            <a:noFill/>
          </a:ln>
        </p:spPr>
      </p:pic>
      <p:pic>
        <p:nvPicPr>
          <p:cNvPr id="17" name="Picture 16" descr="A diagram of a model&#10;&#10;AI-generated content may be incorrect.">
            <a:extLst>
              <a:ext uri="{FF2B5EF4-FFF2-40B4-BE49-F238E27FC236}">
                <a16:creationId xmlns:a16="http://schemas.microsoft.com/office/drawing/2014/main" id="{C9426319-1AC2-89EC-CB01-7FA2F5DC146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9579" y="1293833"/>
            <a:ext cx="2886146" cy="4467845"/>
          </a:xfrm>
          <a:prstGeom prst="rect">
            <a:avLst/>
          </a:prstGeom>
          <a:noFill/>
          <a:ln>
            <a:noFill/>
          </a:ln>
        </p:spPr>
      </p:pic>
      <p:pic>
        <p:nvPicPr>
          <p:cNvPr id="18" name="Content Placeholder 3">
            <a:extLst>
              <a:ext uri="{FF2B5EF4-FFF2-40B4-BE49-F238E27FC236}">
                <a16:creationId xmlns:a16="http://schemas.microsoft.com/office/drawing/2014/main" id="{4DB5AD36-D675-D426-7965-9933462E68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19" name="Rectangle 1">
            <a:extLst>
              <a:ext uri="{FF2B5EF4-FFF2-40B4-BE49-F238E27FC236}">
                <a16:creationId xmlns:a16="http://schemas.microsoft.com/office/drawing/2014/main" id="{D02E73D0-7E83-FF1C-3385-FD187454BF01}"/>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Result and Discussion</a:t>
            </a:r>
            <a:endParaRPr lang="en-IN" sz="3200" b="1" dirty="0">
              <a:solidFill>
                <a:srgbClr val="E31E24"/>
              </a:solidFill>
              <a:cs typeface="Times New Roman" panose="02020603050405020304" pitchFamily="18" charset="0"/>
              <a:sym typeface="Arial"/>
            </a:endParaRPr>
          </a:p>
        </p:txBody>
      </p:sp>
      <p:cxnSp>
        <p:nvCxnSpPr>
          <p:cNvPr id="20" name="Straight Connector 19">
            <a:extLst>
              <a:ext uri="{FF2B5EF4-FFF2-40B4-BE49-F238E27FC236}">
                <a16:creationId xmlns:a16="http://schemas.microsoft.com/office/drawing/2014/main" id="{D610DA8F-764A-15EE-4F5C-DE48030449B1}"/>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E7F8DB1-658C-7BE4-270C-AF2EFB10F95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24" name="Picture 23" descr="A diagram of data processing&#10;&#10;AI-generated content may be incorrect.">
            <a:extLst>
              <a:ext uri="{FF2B5EF4-FFF2-40B4-BE49-F238E27FC236}">
                <a16:creationId xmlns:a16="http://schemas.microsoft.com/office/drawing/2014/main" id="{3499387D-40FE-A18A-C34E-2B2F1C2AB19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7489" y="1156678"/>
            <a:ext cx="7925533" cy="4939700"/>
          </a:xfrm>
          <a:prstGeom prst="rect">
            <a:avLst/>
          </a:prstGeom>
          <a:noFill/>
          <a:ln>
            <a:noFill/>
          </a:ln>
        </p:spPr>
      </p:pic>
      <p:sp>
        <p:nvSpPr>
          <p:cNvPr id="25" name="TextBox 24">
            <a:extLst>
              <a:ext uri="{FF2B5EF4-FFF2-40B4-BE49-F238E27FC236}">
                <a16:creationId xmlns:a16="http://schemas.microsoft.com/office/drawing/2014/main" id="{A3F6C626-514C-D9E8-89FC-55AA4AFD50CE}"/>
              </a:ext>
            </a:extLst>
          </p:cNvPr>
          <p:cNvSpPr txBox="1"/>
          <p:nvPr/>
        </p:nvSpPr>
        <p:spPr>
          <a:xfrm>
            <a:off x="1475656" y="5994062"/>
            <a:ext cx="6336704" cy="307777"/>
          </a:xfrm>
          <a:prstGeom prst="rect">
            <a:avLst/>
          </a:prstGeom>
          <a:noFill/>
        </p:spPr>
        <p:txBody>
          <a:bodyPr wrap="square" rtlCol="0">
            <a:spAutoFit/>
          </a:bodyPr>
          <a:lstStyle/>
          <a:p>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Figure 10: Popular Datasets used for different Deep Learning Tasks</a:t>
            </a:r>
            <a:endParaRPr lang="en-IN" sz="1400" dirty="0"/>
          </a:p>
        </p:txBody>
      </p:sp>
    </p:spTree>
    <p:extLst>
      <p:ext uri="{BB962C8B-B14F-4D97-AF65-F5344CB8AC3E}">
        <p14:creationId xmlns:p14="http://schemas.microsoft.com/office/powerpoint/2010/main" val="28090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Conclusion</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201989"/>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5439823"/>
          </a:xfrm>
          <a:prstGeom prst="rect">
            <a:avLst/>
          </a:prstGeom>
          <a:noFill/>
        </p:spPr>
        <p:txBody>
          <a:bodyPr wrap="square">
            <a:spAutoFit/>
          </a:bodyPr>
          <a:lstStyle/>
          <a:p>
            <a:pPr marR="0" algn="just" fontAlgn="base">
              <a:lnSpc>
                <a:spcPct val="107000"/>
              </a:lnSpc>
              <a:spcBef>
                <a:spcPts val="0"/>
              </a:spcBef>
              <a:spcAft>
                <a:spcPts val="0"/>
              </a:spcAft>
              <a:buClr>
                <a:srgbClr val="92D050"/>
              </a:buClr>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Deep learning has transformed task-specific applications such as    classification, summarization, translation, reasoning, and question   answering. </a:t>
            </a:r>
          </a:p>
          <a:p>
            <a:pPr marR="0" algn="just" fontAlgn="base">
              <a:lnSpc>
                <a:spcPct val="107000"/>
              </a:lnSpc>
              <a:spcBef>
                <a:spcPts val="0"/>
              </a:spcBef>
              <a:spcAft>
                <a:spcPts val="0"/>
              </a:spcAft>
              <a:buClr>
                <a:srgbClr val="92D050"/>
              </a:buClr>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✅Transformer-based models (BERT, GPT, T5) outperform traditional models due to their deep contextual understanding.</a:t>
            </a:r>
          </a:p>
          <a:p>
            <a:pPr marR="0" algn="just" fontAlgn="base">
              <a:lnSpc>
                <a:spcPct val="107000"/>
              </a:lnSpc>
              <a:spcBef>
                <a:spcPts val="0"/>
              </a:spcBef>
              <a:spcAft>
                <a:spcPts val="0"/>
              </a:spcAft>
              <a:buClr>
                <a:srgbClr val="92D050"/>
              </a:buClr>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✅Challenges remain in computational costs, interpretability, generalization, and bias.</a:t>
            </a:r>
          </a:p>
          <a:p>
            <a:pPr marR="0" algn="just" fontAlgn="base">
              <a:lnSpc>
                <a:spcPct val="107000"/>
              </a:lnSpc>
              <a:spcBef>
                <a:spcPts val="0"/>
              </a:spcBef>
              <a:spcAft>
                <a:spcPts val="0"/>
              </a:spcAft>
              <a:buClr>
                <a:srgbClr val="92D050"/>
              </a:buClr>
            </a:pPr>
            <a:r>
              <a:rPr lang="en-US" b="1" i="1"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Directions</a:t>
            </a:r>
            <a:r>
              <a:rPr lang="en-US"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R="0" algn="just" fontAlgn="base">
              <a:lnSpc>
                <a:spcPct val="107000"/>
              </a:lnSpc>
              <a:spcBef>
                <a:spcPts val="0"/>
              </a:spcBef>
              <a:spcAft>
                <a:spcPts val="0"/>
              </a:spcAft>
              <a:buClr>
                <a:srgbClr val="92D050"/>
              </a:buClr>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➡Efficient &amp; Explainable AI – Reducing computational complexity while ensuring transparency.</a:t>
            </a:r>
          </a:p>
          <a:p>
            <a:pPr marR="0" algn="just" fontAlgn="base">
              <a:lnSpc>
                <a:spcPct val="107000"/>
              </a:lnSpc>
              <a:spcBef>
                <a:spcPts val="0"/>
              </a:spcBef>
              <a:spcAft>
                <a:spcPts val="0"/>
              </a:spcAft>
              <a:buClr>
                <a:srgbClr val="92D050"/>
              </a:buClr>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➡Improved Generalization – Enhancing adaptability across diverse datasets and domains.</a:t>
            </a:r>
          </a:p>
          <a:p>
            <a:pPr marR="0" algn="just" fontAlgn="base">
              <a:lnSpc>
                <a:spcPct val="107000"/>
              </a:lnSpc>
              <a:spcBef>
                <a:spcPts val="0"/>
              </a:spcBef>
              <a:spcAft>
                <a:spcPts val="0"/>
              </a:spcAft>
              <a:buClr>
                <a:srgbClr val="92D050"/>
              </a:buClr>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➡Ethical AI Development – Addressing fairness, bias reduction, and responsible AI use.</a:t>
            </a:r>
          </a:p>
          <a:p>
            <a:pPr marR="0" algn="just" fontAlgn="base">
              <a:lnSpc>
                <a:spcPct val="107000"/>
              </a:lnSpc>
              <a:spcBef>
                <a:spcPts val="0"/>
              </a:spcBef>
              <a:spcAft>
                <a:spcPts val="0"/>
              </a:spcAft>
              <a:buClr>
                <a:srgbClr val="92D050"/>
              </a:buClr>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➡Hybrid AI Approaches – Combining deep learning with traditional reasoning for better performance.</a:t>
            </a:r>
          </a:p>
          <a:p>
            <a:pPr marR="0" algn="just" fontAlgn="base">
              <a:lnSpc>
                <a:spcPct val="107000"/>
              </a:lnSpc>
              <a:spcBef>
                <a:spcPts val="0"/>
              </a:spcBef>
              <a:spcAft>
                <a:spcPts val="0"/>
              </a:spcAft>
              <a:buClr>
                <a:srgbClr val="92D050"/>
              </a:buClr>
            </a:pPr>
            <a:endParaRPr lang="en-US" sz="1800" u="sng"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R="0" algn="just" fontAlgn="base">
              <a:lnSpc>
                <a:spcPct val="107000"/>
              </a:lnSpc>
              <a:spcBef>
                <a:spcPts val="0"/>
              </a:spcBef>
              <a:spcAft>
                <a:spcPts val="0"/>
              </a:spcAft>
              <a:buClr>
                <a:srgbClr val="92D050"/>
              </a:buClr>
            </a:pPr>
            <a:r>
              <a:rPr lang="en-US" sz="1800" b="1" i="1"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 Thought</a:t>
            </a: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Deep learning continues to evolve, but addressing these challenges is essential for sustainable and responsible AI advancement.</a:t>
            </a:r>
          </a:p>
          <a:p>
            <a:pPr marL="285750" marR="0" indent="-285750" algn="just" fontAlgn="base">
              <a:lnSpc>
                <a:spcPct val="107000"/>
              </a:lnSpc>
              <a:spcBef>
                <a:spcPts val="0"/>
              </a:spcBef>
              <a:spcAft>
                <a:spcPts val="0"/>
              </a:spcAft>
              <a:buClr>
                <a:srgbClr val="92D050"/>
              </a:buClr>
              <a:buFont typeface="Wingdings" panose="05000000000000000000" pitchFamily="2" charset="2"/>
              <a:buChar char="ü"/>
            </a:pP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70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27384"/>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3703" y="173299"/>
            <a:ext cx="2411760" cy="346691"/>
          </a:xfrm>
          <a:prstGeom prst="rect">
            <a:avLst/>
          </a:prstGeom>
        </p:spPr>
      </p:pic>
      <p:sp>
        <p:nvSpPr>
          <p:cNvPr id="11" name="TextBox 10">
            <a:extLst>
              <a:ext uri="{FF2B5EF4-FFF2-40B4-BE49-F238E27FC236}">
                <a16:creationId xmlns:a16="http://schemas.microsoft.com/office/drawing/2014/main" id="{13D317C5-D51F-B2FA-35B8-CF6AA17393F8}"/>
              </a:ext>
            </a:extLst>
          </p:cNvPr>
          <p:cNvSpPr txBox="1"/>
          <p:nvPr/>
        </p:nvSpPr>
        <p:spPr>
          <a:xfrm>
            <a:off x="0" y="1061448"/>
            <a:ext cx="9115464" cy="6818790"/>
          </a:xfrm>
          <a:prstGeom prst="rect">
            <a:avLst/>
          </a:prstGeom>
          <a:noFill/>
        </p:spPr>
        <p:txBody>
          <a:bodyPr wrap="square" rtlCol="0">
            <a:spAutoFit/>
          </a:bodyPr>
          <a:lstStyle/>
          <a:p>
            <a:pPr marL="457200" algn="just">
              <a:lnSpc>
                <a:spcPct val="107000"/>
              </a:lnSpc>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mj-lt"/>
              <a:buAutoNum type="arabicPeriod"/>
            </a:pPr>
            <a:r>
              <a:rPr lang="pt-BR" sz="1800" kern="100" dirty="0">
                <a:effectLst/>
                <a:latin typeface="Times New Roman" panose="02020603050405020304" pitchFamily="18" charset="0"/>
                <a:ea typeface="Aptos" panose="020B0004020202020204" pitchFamily="34" charset="0"/>
                <a:cs typeface="Times New Roman" panose="02020603050405020304" pitchFamily="18" charset="0"/>
              </a:rPr>
              <a:t>Lu, J., &amp; Rodriguez, I. (2024, March).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Deep Manifold Learning for Reading Comprehension and Logical Reasoning Tasks with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Polytuplet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Loss. In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Future of Information and Communication Conference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(pp. 337-345). Cham: Springer Nature Switzerland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Perkoff</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E. M., Bhattacharyya, A., Cai, J., &amp; Cao, J. (2023, July). Comparing Neural Question Generation Architectures for Reading Comprehension. In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Proceedings of the 18th Workshop on Innovative Use of NLP for Building Educational Applications (BEA 2023)</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(pp. 556-566).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buFont typeface="+mj-lt"/>
              <a:buAutoNum type="arabicPeriod"/>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Bahdanau</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D., Cho, K., &amp; Bengio, Y. (2014). Neural machine translation by jointly learning to align and translate. </a:t>
            </a:r>
            <a:r>
              <a:rPr lang="en-IN" sz="18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 preprint arXiv:1409.0473</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buFont typeface="+mj-lt"/>
              <a:buAutoNum type="arabicPeriod"/>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Wang, Q., Li, B., Xiao, T., Zhu, J., Li, C., Wong, D. F., &amp; Chao, L. S. (2019). Learning deep transformer models for machine translation. </a:t>
            </a:r>
            <a:r>
              <a:rPr lang="en-IN" sz="18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 preprint arXiv:1906.01787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mj-lt"/>
              <a:buAutoNum type="arabicPeriod"/>
            </a:pPr>
            <a:r>
              <a:rPr lang="pt-BR" sz="1800" kern="100" dirty="0">
                <a:effectLst/>
                <a:latin typeface="Times New Roman" panose="02020603050405020304" pitchFamily="18" charset="0"/>
                <a:ea typeface="Aptos" panose="020B0004020202020204" pitchFamily="34" charset="0"/>
                <a:cs typeface="Times New Roman" panose="02020603050405020304" pitchFamily="18" charset="0"/>
              </a:rPr>
              <a:t>Abdel-Salam, S., &amp; Rafea, A. (2022).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Performance study on extractive text summarization using BERT models. Information, 13(2), 67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Nallapati</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R., Zhou, B.,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Gulcehre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 &amp; Xiang, B. (2016). Abstractive text summarization using sequence-to-sequence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rnns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and beyond.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preprint arXiv:1602.06023</a:t>
            </a:r>
          </a:p>
          <a:p>
            <a:pPr marL="342900" indent="-342900" algn="just">
              <a:lnSpc>
                <a:spcPct val="107000"/>
              </a:lnSpc>
              <a:spcAft>
                <a:spcPts val="800"/>
              </a:spcAft>
              <a:buFont typeface="+mj-lt"/>
              <a:buAutoNum type="arabicPeriod"/>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Zhang, C., Lai, Y., Feng, Y., &amp; Zhao, D. (2021). A review of deep learning in question answering over knowledge bases.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AI Open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2</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205-215.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07000"/>
              </a:lnSpc>
              <a:spcAft>
                <a:spcPts val="800"/>
              </a:spcAf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mj-lt"/>
              <a:buAutoNum type="arabicPeriod"/>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1537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60FE8F6-1834-7259-BEFD-1B4ADA5949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3" name="Rectangle 1">
            <a:extLst>
              <a:ext uri="{FF2B5EF4-FFF2-40B4-BE49-F238E27FC236}">
                <a16:creationId xmlns:a16="http://schemas.microsoft.com/office/drawing/2014/main" id="{1F3012E8-8622-3F1A-5222-3803593346C2}"/>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4" name="Straight Connector 3">
            <a:extLst>
              <a:ext uri="{FF2B5EF4-FFF2-40B4-BE49-F238E27FC236}">
                <a16:creationId xmlns:a16="http://schemas.microsoft.com/office/drawing/2014/main" id="{D030B488-A1A7-27C5-E87D-79B790C52E8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BEF59F9-DAFF-3CC5-2260-448D594362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3703" y="173299"/>
            <a:ext cx="2411760" cy="346691"/>
          </a:xfrm>
          <a:prstGeom prst="rect">
            <a:avLst/>
          </a:prstGeom>
        </p:spPr>
      </p:pic>
      <p:sp>
        <p:nvSpPr>
          <p:cNvPr id="6" name="TextBox 5">
            <a:extLst>
              <a:ext uri="{FF2B5EF4-FFF2-40B4-BE49-F238E27FC236}">
                <a16:creationId xmlns:a16="http://schemas.microsoft.com/office/drawing/2014/main" id="{20AF4F07-6924-1AB7-BB00-2349D019863D}"/>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AE4C817-61DA-89CA-7853-E8F11C8D6073}"/>
              </a:ext>
            </a:extLst>
          </p:cNvPr>
          <p:cNvSpPr txBox="1"/>
          <p:nvPr/>
        </p:nvSpPr>
        <p:spPr>
          <a:xfrm>
            <a:off x="0" y="1061448"/>
            <a:ext cx="9143999" cy="6125075"/>
          </a:xfrm>
          <a:prstGeom prst="rect">
            <a:avLst/>
          </a:prstGeom>
          <a:noFill/>
        </p:spPr>
        <p:txBody>
          <a:bodyPr wrap="square" rtlCol="0">
            <a:spAutoFit/>
          </a:bodyPr>
          <a:lstStyle/>
          <a:p>
            <a:pPr marL="342900" lvl="0" indent="-342900" algn="just">
              <a:lnSpc>
                <a:spcPct val="107000"/>
              </a:lnSpc>
              <a:spcAft>
                <a:spcPts val="800"/>
              </a:spcAft>
              <a:buFont typeface="+mj-lt"/>
              <a:buAutoNum type="arabicPeriod" startAt="7"/>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Abbasiantaeb</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Z., &amp;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Momtazi</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 (2021). Text‐based question answering from information retrieval and deep neural network perspectives: A survey.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Wiley Interdisciplinary Reviews: Data Mining and Knowledge Discovery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11</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(6), e1412</a:t>
            </a:r>
          </a:p>
          <a:p>
            <a:pPr marL="342900" indent="-342900" algn="just">
              <a:lnSpc>
                <a:spcPct val="107000"/>
              </a:lnSpc>
              <a:spcAft>
                <a:spcPts val="800"/>
              </a:spcAft>
              <a:buFont typeface="+mj-lt"/>
              <a:buAutoNum type="arabicPeriod" startAt="7"/>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Lu, Y., Shen, M., Wang, H., Wang, X., van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Rechem</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 Fu, T., &amp; Wei, W. (2023). Machine learning for synthetic data generation: a review. </a:t>
            </a:r>
            <a:r>
              <a:rPr lang="en-IN" sz="18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 preprint arXiv:2302.04062</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startAt="7"/>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Lu, S., Guo, D., Ren, S., Huang, J.,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Svyatkovskiy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 Blanco, A., ... &amp; Liu, S. (2021).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Codexglue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 machine learning benchmark dataset for code understanding and generation. </a:t>
            </a:r>
            <a:r>
              <a:rPr lang="en-IN" sz="18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 preprint arXiv:2102.04664</a:t>
            </a:r>
          </a:p>
          <a:p>
            <a:pPr marL="342900" indent="-342900" algn="just">
              <a:lnSpc>
                <a:spcPct val="107000"/>
              </a:lnSpc>
              <a:spcAft>
                <a:spcPts val="800"/>
              </a:spcAft>
              <a:buFont typeface="+mj-lt"/>
              <a:buAutoNum type="arabicPeriod" startAt="7"/>
            </a:pPr>
            <a:r>
              <a:rPr lang="en-IN" sz="1800" i="1" kern="100" dirty="0">
                <a:effectLst/>
                <a:latin typeface="Aptos" panose="020B0004020202020204" pitchFamily="34" charset="0"/>
                <a:ea typeface="Aptos" panose="020B0004020202020204" pitchFamily="34" charset="0"/>
                <a:cs typeface="Times New Roman" panose="02020603050405020304" pitchFamily="18" charset="0"/>
              </a:rPr>
              <a:t>A Survey on Raven's Progressive Matrices-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Małkiński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 &amp;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Mańdziuk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J. (2022). Deep learning methods for abstract visual reasoning: A survey on raven's progressive matrices.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ACM Computing Surveys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i="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startAt="7"/>
            </a:pPr>
            <a:r>
              <a:rPr lang="pt-BR" sz="1800" kern="100" dirty="0">
                <a:effectLst/>
                <a:latin typeface="Times New Roman" panose="02020603050405020304" pitchFamily="18" charset="0"/>
                <a:ea typeface="Aptos" panose="020B0004020202020204" pitchFamily="34" charset="0"/>
              </a:rPr>
              <a:t>Liu, P., Qiu, X., &amp; Huang, X. (2017). </a:t>
            </a:r>
            <a:r>
              <a:rPr lang="en-IN" sz="1800" kern="100" dirty="0">
                <a:effectLst/>
                <a:latin typeface="Times New Roman" panose="02020603050405020304" pitchFamily="18" charset="0"/>
                <a:ea typeface="Aptos" panose="020B0004020202020204" pitchFamily="34" charset="0"/>
              </a:rPr>
              <a:t>Adversarial multi-task learning for text classification. </a:t>
            </a:r>
            <a:r>
              <a:rPr lang="en-IN" sz="1800" i="1" kern="100" dirty="0" err="1">
                <a:effectLst/>
                <a:latin typeface="Times New Roman" panose="02020603050405020304" pitchFamily="18" charset="0"/>
                <a:ea typeface="Aptos" panose="020B0004020202020204" pitchFamily="34" charset="0"/>
              </a:rPr>
              <a:t>arXiv</a:t>
            </a:r>
            <a:r>
              <a:rPr lang="en-IN" sz="1800" i="1" kern="100" dirty="0">
                <a:effectLst/>
                <a:latin typeface="Times New Roman" panose="02020603050405020304" pitchFamily="18" charset="0"/>
                <a:ea typeface="Aptos" panose="020B0004020202020204" pitchFamily="34" charset="0"/>
              </a:rPr>
              <a:t> preprint arXiv:1704.05742</a:t>
            </a:r>
            <a:r>
              <a:rPr lang="en-IN" sz="1800" kern="100" dirty="0">
                <a:effectLst/>
                <a:latin typeface="Times New Roman" panose="02020603050405020304" pitchFamily="18" charset="0"/>
                <a:ea typeface="Aptos" panose="020B0004020202020204" pitchFamily="34" charset="0"/>
              </a:rPr>
              <a:t>.</a:t>
            </a:r>
          </a:p>
          <a:p>
            <a:pPr marL="342900" indent="-342900" algn="just">
              <a:lnSpc>
                <a:spcPct val="107000"/>
              </a:lnSpc>
              <a:spcAft>
                <a:spcPts val="800"/>
              </a:spcAft>
              <a:buFont typeface="+mj-lt"/>
              <a:buAutoNum type="arabicPeriod" startAt="7"/>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Zhang, M. (2021). Applications of deep learning in news text classification.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Scientific Programming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2021</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 6095354.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startAt="7"/>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Radford, A., Narasimhan, K.,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Salimans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 &amp;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Sutskever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 (2018). Improving language understanding by generative pre-training.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startAt="7"/>
            </a:pPr>
            <a:endParaRPr lang="en-IN" sz="1800" i="1"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2490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18864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260648"/>
            <a:ext cx="19944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Content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184033"/>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755576" y="1476192"/>
            <a:ext cx="5400600" cy="41850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Abstract</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Introduction</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Literature Survey</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Problem Definition</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Proposed Work</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Methodology and Implementation</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Results &amp; Discussion</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Conclusion</a:t>
            </a:r>
          </a:p>
          <a:p>
            <a:pPr marL="342900" indent="-342900">
              <a:lnSpc>
                <a:spcPct val="150000"/>
              </a:lnSpc>
              <a:buFont typeface="Arial" panose="020B0604020202020204" pitchFamily="34" charset="0"/>
              <a:buChar char="•"/>
            </a:pPr>
            <a:r>
              <a:rPr lang="en-IN" sz="2000" b="1" dirty="0">
                <a:latin typeface="Verdana" panose="020B0604030504040204" pitchFamily="34" charset="0"/>
                <a:ea typeface="Verdana" panose="020B0604030504040204" pitchFamily="34" charset="0"/>
              </a:rPr>
              <a:t>References</a:t>
            </a:r>
          </a:p>
        </p:txBody>
      </p:sp>
    </p:spTree>
    <p:extLst>
      <p:ext uri="{BB962C8B-B14F-4D97-AF65-F5344CB8AC3E}">
        <p14:creationId xmlns:p14="http://schemas.microsoft.com/office/powerpoint/2010/main" val="335378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251937"/>
            <a:ext cx="21291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Abstract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184033"/>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4434291"/>
          </a:xfrm>
          <a:prstGeom prst="rect">
            <a:avLst/>
          </a:prstGeom>
          <a:noFill/>
        </p:spPr>
        <p:txBody>
          <a:bodyPr wrap="square">
            <a:spAutoFit/>
          </a:bodyPr>
          <a:lstStyle/>
          <a:p>
            <a:pPr algn="just">
              <a:lnSpc>
                <a:spcPct val="107000"/>
              </a:lnSpc>
              <a:spcAft>
                <a:spcPts val="800"/>
              </a:spcAft>
              <a:buNone/>
            </a:pPr>
            <a:endParaRPr lang="en-IN" sz="1800" kern="100" dirty="0">
              <a:effectLst/>
              <a:latin typeface="Times New Roman" panose="02020603050405020304" pitchFamily="18" charset="0"/>
              <a:ea typeface="Aptos" panose="020B0004020202020204" pitchFamily="34" charset="0"/>
            </a:endParaRPr>
          </a:p>
          <a:p>
            <a:pPr algn="just">
              <a:lnSpc>
                <a:spcPct val="107000"/>
              </a:lnSpc>
              <a:spcAft>
                <a:spcPts val="800"/>
              </a:spcAft>
              <a:buNone/>
            </a:pPr>
            <a:r>
              <a:rPr lang="en-IN" sz="1800" kern="100" dirty="0">
                <a:effectLst/>
                <a:latin typeface="Times New Roman" panose="02020603050405020304" pitchFamily="18" charset="0"/>
                <a:ea typeface="Aptos" panose="020B0004020202020204" pitchFamily="34" charset="0"/>
              </a:rPr>
              <a:t>Deep learning has truly changed the game across numerous fields, reshaping how we tackle complex challenges by providing highly precise and efficient solutions tailored to particular needs. Just picture a system that can create text, summarize information, translate languages, classify data, answer questions, and even reason—deep learning makes all of this a reality. In this review, we took a closer look at different deep learning architectures and see how they drive these various applications.  We analysed the past studies and reveal the datasets that power these models, as well as the design principles that influence their performance. Throughout this we emphasized the strengths that set these architectures apart, along with the limitations that pose challenges to their effectiveness. This review acts as a guide for researchers, practitioners, and industry professionals, helping them choose and adapt the right deep learning models for specific tasks.</a:t>
            </a:r>
          </a:p>
          <a:p>
            <a:pPr algn="just">
              <a:lnSpc>
                <a:spcPct val="107000"/>
              </a:lnSpc>
              <a:spcAft>
                <a:spcPts val="800"/>
              </a:spcAft>
            </a:pPr>
            <a:r>
              <a:rPr lang="en-IN" sz="1800" b="1" i="1" kern="100" dirty="0">
                <a:effectLst/>
                <a:latin typeface="Times New Roman" panose="02020603050405020304" pitchFamily="18" charset="0"/>
                <a:ea typeface="Aptos" panose="020B0004020202020204" pitchFamily="34" charset="0"/>
                <a:cs typeface="Times New Roman" panose="02020603050405020304" pitchFamily="18" charset="0"/>
              </a:rPr>
              <a:t>Keywords: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Deep Learning, Deep Learning Architectures, Task Specific Review, Systematic Review</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4732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F5C49-B56E-BEE4-4DE4-4DE5429AFBB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31FDB2-8E60-719D-FB8C-FE082D225B0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2A7149F-9839-8D6A-DC2C-C4F8692BA813}"/>
              </a:ext>
            </a:extLst>
          </p:cNvPr>
          <p:cNvSpPr>
            <a:spLocks noChangeArrowheads="1"/>
          </p:cNvSpPr>
          <p:nvPr/>
        </p:nvSpPr>
        <p:spPr bwMode="auto">
          <a:xfrm>
            <a:off x="179512" y="251937"/>
            <a:ext cx="30973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Introduction</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873B0D66-5C7C-A4C8-D678-E46FB6FF9E2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DDA704-7714-27D8-BAD9-F46B92447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175873"/>
            <a:ext cx="2411760" cy="346691"/>
          </a:xfrm>
          <a:prstGeom prst="rect">
            <a:avLst/>
          </a:prstGeom>
        </p:spPr>
      </p:pic>
      <p:sp>
        <p:nvSpPr>
          <p:cNvPr id="6" name="TextBox 5">
            <a:extLst>
              <a:ext uri="{FF2B5EF4-FFF2-40B4-BE49-F238E27FC236}">
                <a16:creationId xmlns:a16="http://schemas.microsoft.com/office/drawing/2014/main" id="{1C145CD9-FB14-A52D-D748-35D5283F424B}"/>
              </a:ext>
            </a:extLst>
          </p:cNvPr>
          <p:cNvSpPr txBox="1"/>
          <p:nvPr/>
        </p:nvSpPr>
        <p:spPr>
          <a:xfrm>
            <a:off x="0" y="1293836"/>
            <a:ext cx="8604448" cy="4816896"/>
          </a:xfrm>
          <a:prstGeom prst="rect">
            <a:avLst/>
          </a:prstGeom>
          <a:noFill/>
        </p:spPr>
        <p:txBody>
          <a:bodyPr wrap="square">
            <a:spAutoFit/>
          </a:bodyPr>
          <a:lstStyle/>
          <a:p>
            <a:pPr marL="514350" marR="0" indent="-514350" algn="just" fontAlgn="base">
              <a:lnSpc>
                <a:spcPct val="107000"/>
              </a:lnSpc>
              <a:spcBef>
                <a:spcPts val="0"/>
              </a:spcBef>
              <a:spcAft>
                <a:spcPts val="0"/>
              </a:spcAft>
              <a:buFont typeface="Arial" panose="020B0604020202020204" pitchFamily="34" charset="0"/>
              <a:buChar char="•"/>
            </a:pPr>
            <a:r>
              <a:rPr lang="en-US" sz="2400" kern="100" dirty="0">
                <a:effectLst/>
                <a:latin typeface="+mj-lt"/>
                <a:ea typeface="Calibri" panose="020F0502020204030204" pitchFamily="34" charset="0"/>
                <a:cs typeface="Times New Roman" panose="02020603050405020304" pitchFamily="18" charset="0"/>
              </a:rPr>
              <a:t>Deep learning has transformed various domains by automating complex tasks with high accuracy.</a:t>
            </a:r>
          </a:p>
          <a:p>
            <a:pPr marL="514350" marR="0" indent="-514350" algn="just" fontAlgn="base">
              <a:lnSpc>
                <a:spcPct val="107000"/>
              </a:lnSpc>
              <a:spcBef>
                <a:spcPts val="0"/>
              </a:spcBef>
              <a:spcAft>
                <a:spcPts val="0"/>
              </a:spcAft>
              <a:buFont typeface="Arial" panose="020B0604020202020204" pitchFamily="34" charset="0"/>
              <a:buChar char="•"/>
            </a:pPr>
            <a:r>
              <a:rPr lang="en-US" sz="2400" kern="100" dirty="0">
                <a:effectLst/>
                <a:latin typeface="+mj-lt"/>
                <a:ea typeface="Calibri" panose="020F0502020204030204" pitchFamily="34" charset="0"/>
                <a:cs typeface="Times New Roman" panose="02020603050405020304" pitchFamily="18" charset="0"/>
              </a:rPr>
              <a:t>Neural networks, especially deep architectures, are capable of learning patterns directly from raw data.</a:t>
            </a:r>
            <a:endParaRPr lang="en-US" sz="2400" kern="100" dirty="0">
              <a:latin typeface="+mj-lt"/>
              <a:ea typeface="Calibri" panose="020F0502020204030204" pitchFamily="34" charset="0"/>
              <a:cs typeface="Times New Roman" panose="02020603050405020304" pitchFamily="18" charset="0"/>
            </a:endParaRPr>
          </a:p>
          <a:p>
            <a:pPr marL="514350" marR="0" indent="-514350" algn="just" fontAlgn="base">
              <a:lnSpc>
                <a:spcPct val="107000"/>
              </a:lnSpc>
              <a:spcBef>
                <a:spcPts val="0"/>
              </a:spcBef>
              <a:spcAft>
                <a:spcPts val="0"/>
              </a:spcAft>
              <a:buFont typeface="Arial" panose="020B0604020202020204" pitchFamily="34" charset="0"/>
              <a:buChar char="•"/>
            </a:pPr>
            <a:r>
              <a:rPr lang="en-US" sz="2400" kern="100" dirty="0">
                <a:effectLst/>
                <a:latin typeface="+mj-lt"/>
                <a:ea typeface="Calibri" panose="020F0502020204030204" pitchFamily="34" charset="0"/>
                <a:cs typeface="Times New Roman" panose="02020603050405020304" pitchFamily="18" charset="0"/>
              </a:rPr>
              <a:t>This review explores deep learning models for tasks such as:                                                                                                        </a:t>
            </a:r>
            <a:endParaRPr lang="en-US" sz="2400" kern="100" dirty="0">
              <a:latin typeface="+mj-lt"/>
              <a:ea typeface="Calibri" panose="020F0502020204030204" pitchFamily="34" charset="0"/>
              <a:cs typeface="Times New Roman" panose="02020603050405020304" pitchFamily="18" charset="0"/>
            </a:endParaRPr>
          </a:p>
          <a:p>
            <a:pPr marL="914400" lvl="1" indent="-457200" algn="just" fontAlgn="base">
              <a:lnSpc>
                <a:spcPct val="107000"/>
              </a:lnSpc>
              <a:buFont typeface="Wingdings" panose="05000000000000000000" pitchFamily="2" charset="2"/>
              <a:buChar char="Ø"/>
            </a:pPr>
            <a:r>
              <a:rPr lang="en-US" sz="2400" kern="100" dirty="0">
                <a:effectLst/>
                <a:latin typeface="+mj-lt"/>
                <a:ea typeface="Calibri" panose="020F0502020204030204" pitchFamily="34" charset="0"/>
                <a:cs typeface="Times New Roman" panose="02020603050405020304" pitchFamily="18" charset="0"/>
              </a:rPr>
              <a:t>Text generation, Translation, and Summarization</a:t>
            </a:r>
          </a:p>
          <a:p>
            <a:pPr marL="914400" lvl="1" indent="-457200" algn="just" fontAlgn="base">
              <a:lnSpc>
                <a:spcPct val="107000"/>
              </a:lnSpc>
              <a:buFont typeface="Wingdings" panose="05000000000000000000" pitchFamily="2" charset="2"/>
              <a:buChar char="Ø"/>
            </a:pPr>
            <a:r>
              <a:rPr lang="en-US" sz="2400" kern="100" dirty="0">
                <a:effectLst/>
                <a:latin typeface="+mj-lt"/>
                <a:ea typeface="Calibri" panose="020F0502020204030204" pitchFamily="34" charset="0"/>
                <a:cs typeface="Times New Roman" panose="02020603050405020304" pitchFamily="18" charset="0"/>
              </a:rPr>
              <a:t>Question Answering and Reasoning</a:t>
            </a:r>
            <a:endParaRPr lang="en-US" sz="2400" kern="100" dirty="0">
              <a:latin typeface="+mj-lt"/>
              <a:ea typeface="Calibri" panose="020F0502020204030204" pitchFamily="34" charset="0"/>
              <a:cs typeface="Times New Roman" panose="02020603050405020304" pitchFamily="18" charset="0"/>
            </a:endParaRPr>
          </a:p>
          <a:p>
            <a:pPr marL="914400" lvl="1" indent="-457200" algn="just" fontAlgn="base">
              <a:lnSpc>
                <a:spcPct val="107000"/>
              </a:lnSpc>
              <a:buFont typeface="Wingdings" panose="05000000000000000000" pitchFamily="2" charset="2"/>
              <a:buChar char="Ø"/>
            </a:pPr>
            <a:r>
              <a:rPr lang="en-US" sz="2400" kern="100" dirty="0">
                <a:effectLst/>
                <a:latin typeface="+mj-lt"/>
                <a:ea typeface="Calibri" panose="020F0502020204030204" pitchFamily="34" charset="0"/>
                <a:cs typeface="Times New Roman" panose="02020603050405020304" pitchFamily="18" charset="0"/>
              </a:rPr>
              <a:t>Text Classification and Reading </a:t>
            </a:r>
            <a:r>
              <a:rPr lang="en-US" sz="2400" kern="100" dirty="0">
                <a:latin typeface="+mj-lt"/>
                <a:ea typeface="Calibri" panose="020F0502020204030204" pitchFamily="34" charset="0"/>
                <a:cs typeface="Times New Roman" panose="02020603050405020304" pitchFamily="18" charset="0"/>
              </a:rPr>
              <a:t>C</a:t>
            </a:r>
            <a:r>
              <a:rPr lang="en-US" sz="2400" kern="100" dirty="0">
                <a:effectLst/>
                <a:latin typeface="+mj-lt"/>
                <a:ea typeface="Calibri" panose="020F0502020204030204" pitchFamily="34" charset="0"/>
                <a:cs typeface="Times New Roman" panose="02020603050405020304" pitchFamily="18" charset="0"/>
              </a:rPr>
              <a:t>omprehension</a:t>
            </a:r>
          </a:p>
          <a:p>
            <a:pPr marL="457200" marR="0" indent="-457200" algn="just" fontAlgn="base">
              <a:lnSpc>
                <a:spcPct val="107000"/>
              </a:lnSpc>
              <a:spcBef>
                <a:spcPts val="0"/>
              </a:spcBef>
              <a:spcAft>
                <a:spcPts val="0"/>
              </a:spcAft>
              <a:buFont typeface="Arial" panose="020B0604020202020204" pitchFamily="34" charset="0"/>
              <a:buChar char="•"/>
            </a:pPr>
            <a:r>
              <a:rPr lang="en-US" sz="2400" kern="100" dirty="0">
                <a:effectLst/>
                <a:latin typeface="+mj-lt"/>
                <a:ea typeface="Calibri" panose="020F0502020204030204" pitchFamily="34" charset="0"/>
                <a:cs typeface="Times New Roman" panose="02020603050405020304" pitchFamily="18" charset="0"/>
              </a:rPr>
              <a:t>Focus on analyzing architectures, datasets, strengths, and limitations of various models.</a:t>
            </a:r>
          </a:p>
          <a:p>
            <a:pPr marL="457200" marR="0" indent="-457200" algn="just" fontAlgn="base">
              <a:lnSpc>
                <a:spcPct val="107000"/>
              </a:lnSpc>
              <a:spcBef>
                <a:spcPts val="0"/>
              </a:spcBef>
              <a:spcAft>
                <a:spcPts val="0"/>
              </a:spcAft>
              <a:buFont typeface="Arial" panose="020B0604020202020204" pitchFamily="34" charset="0"/>
              <a:buChar char="•"/>
            </a:pPr>
            <a:r>
              <a:rPr lang="en-US" sz="2400" kern="100" dirty="0">
                <a:effectLst/>
                <a:latin typeface="+mj-lt"/>
                <a:ea typeface="Calibri" panose="020F0502020204030204" pitchFamily="34" charset="0"/>
                <a:cs typeface="Times New Roman" panose="02020603050405020304" pitchFamily="18" charset="0"/>
              </a:rPr>
              <a:t>The goal is to guide researchers and practitioners in selecting the right models for specific tasks.</a:t>
            </a:r>
          </a:p>
        </p:txBody>
      </p:sp>
    </p:spTree>
    <p:extLst>
      <p:ext uri="{BB962C8B-B14F-4D97-AF65-F5344CB8AC3E}">
        <p14:creationId xmlns:p14="http://schemas.microsoft.com/office/powerpoint/2010/main" val="365076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E8D97-0595-5327-2F59-9771E53BFEA2}"/>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5E39BD-93F3-8653-129D-B87931FE40E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807" y="0"/>
            <a:ext cx="9180512" cy="6885384"/>
          </a:xfrm>
        </p:spPr>
      </p:pic>
      <p:sp>
        <p:nvSpPr>
          <p:cNvPr id="5" name="Rectangle 1">
            <a:extLst>
              <a:ext uri="{FF2B5EF4-FFF2-40B4-BE49-F238E27FC236}">
                <a16:creationId xmlns:a16="http://schemas.microsoft.com/office/drawing/2014/main" id="{67EB5CD6-42E4-C1EC-E97C-D6B1A3E5AC20}"/>
              </a:ext>
            </a:extLst>
          </p:cNvPr>
          <p:cNvSpPr>
            <a:spLocks noChangeArrowheads="1"/>
          </p:cNvSpPr>
          <p:nvPr/>
        </p:nvSpPr>
        <p:spPr bwMode="auto">
          <a:xfrm>
            <a:off x="179512" y="323945"/>
            <a:ext cx="42146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Literature Survey</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6EA35BCD-814F-5527-16B8-EF89D4BC1C1C}"/>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6F75FCD-1A5D-C889-A1D1-1ABED9981A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8271" y="188640"/>
            <a:ext cx="2411760" cy="346691"/>
          </a:xfrm>
          <a:prstGeom prst="rect">
            <a:avLst/>
          </a:prstGeom>
        </p:spPr>
      </p:pic>
      <p:sp>
        <p:nvSpPr>
          <p:cNvPr id="6" name="TextBox 5">
            <a:extLst>
              <a:ext uri="{FF2B5EF4-FFF2-40B4-BE49-F238E27FC236}">
                <a16:creationId xmlns:a16="http://schemas.microsoft.com/office/drawing/2014/main" id="{EFFBE258-E02C-120E-0B3B-81FD01B41A3F}"/>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798A993-1568-4AB7-612D-0C8F90CCCDFB}"/>
              </a:ext>
            </a:extLst>
          </p:cNvPr>
          <p:cNvSpPr txBox="1"/>
          <p:nvPr/>
        </p:nvSpPr>
        <p:spPr>
          <a:xfrm>
            <a:off x="-29615" y="1232665"/>
            <a:ext cx="8244408" cy="2031325"/>
          </a:xfrm>
          <a:prstGeom prst="rect">
            <a:avLst/>
          </a:prstGeom>
          <a:noFill/>
        </p:spPr>
        <p:txBody>
          <a:bodyPr wrap="square" rtlCol="0">
            <a:spAutoFit/>
          </a:bodyPr>
          <a:lstStyle/>
          <a:p>
            <a:r>
              <a:rPr lang="en-US" i="1" dirty="0"/>
              <a:t>Understanding the Evolution of Deep Learning:</a:t>
            </a:r>
          </a:p>
          <a:p>
            <a:r>
              <a:rPr lang="en-IN" dirty="0"/>
              <a:t>✅ Traditional Machine Learning → Deep Learning Evolution</a:t>
            </a:r>
          </a:p>
          <a:p>
            <a:r>
              <a:rPr lang="en-IN" dirty="0"/>
              <a:t>✅ Feature Engineering → Neural Networks for Automatic Learning</a:t>
            </a:r>
          </a:p>
          <a:p>
            <a:r>
              <a:rPr lang="en-IN" dirty="0"/>
              <a:t>✅ Rise of CNNs, RNNs, LSTMs, and Transformers</a:t>
            </a:r>
          </a:p>
          <a:p>
            <a:r>
              <a:rPr lang="en-IN" dirty="0"/>
              <a:t>✅ Impact on NLP tasks like classification, translation, summarization, and QA.</a:t>
            </a:r>
          </a:p>
          <a:p>
            <a:endParaRPr lang="en-IN" i="1" dirty="0"/>
          </a:p>
          <a:p>
            <a:endParaRPr lang="en-IN" dirty="0"/>
          </a:p>
        </p:txBody>
      </p:sp>
      <p:pic>
        <p:nvPicPr>
          <p:cNvPr id="3" name="Picture 2" descr="A diagram of machine learning&#10;&#10;AI-generated content may be incorrect.">
            <a:extLst>
              <a:ext uri="{FF2B5EF4-FFF2-40B4-BE49-F238E27FC236}">
                <a16:creationId xmlns:a16="http://schemas.microsoft.com/office/drawing/2014/main" id="{AF19EACC-97D6-2FDA-8712-0D333AD787E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21919" y="2708920"/>
            <a:ext cx="3634257" cy="3621432"/>
          </a:xfrm>
          <a:prstGeom prst="rect">
            <a:avLst/>
          </a:prstGeom>
        </p:spPr>
      </p:pic>
      <p:sp>
        <p:nvSpPr>
          <p:cNvPr id="12" name="TextBox 11">
            <a:extLst>
              <a:ext uri="{FF2B5EF4-FFF2-40B4-BE49-F238E27FC236}">
                <a16:creationId xmlns:a16="http://schemas.microsoft.com/office/drawing/2014/main" id="{ACAC4A9B-D7CE-15E1-983A-1A7052F5618C}"/>
              </a:ext>
            </a:extLst>
          </p:cNvPr>
          <p:cNvSpPr txBox="1"/>
          <p:nvPr/>
        </p:nvSpPr>
        <p:spPr>
          <a:xfrm>
            <a:off x="2195736" y="6309320"/>
            <a:ext cx="4608512"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                Figure 1: Evolution of Deep Learning</a:t>
            </a:r>
          </a:p>
        </p:txBody>
      </p:sp>
    </p:spTree>
    <p:extLst>
      <p:ext uri="{BB962C8B-B14F-4D97-AF65-F5344CB8AC3E}">
        <p14:creationId xmlns:p14="http://schemas.microsoft.com/office/powerpoint/2010/main" val="350004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EBAD70AA-EA69-7705-2DD2-EDD295FCD3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15" y="0"/>
            <a:ext cx="9180512" cy="6885384"/>
          </a:xfrm>
          <a:prstGeom prst="rect">
            <a:avLst/>
          </a:prstGeom>
        </p:spPr>
      </p:pic>
      <p:sp>
        <p:nvSpPr>
          <p:cNvPr id="3" name="Rectangle 1">
            <a:extLst>
              <a:ext uri="{FF2B5EF4-FFF2-40B4-BE49-F238E27FC236}">
                <a16:creationId xmlns:a16="http://schemas.microsoft.com/office/drawing/2014/main" id="{29F5A154-882B-42E8-8B7C-7836033BAB31}"/>
              </a:ext>
            </a:extLst>
          </p:cNvPr>
          <p:cNvSpPr>
            <a:spLocks noChangeArrowheads="1"/>
          </p:cNvSpPr>
          <p:nvPr/>
        </p:nvSpPr>
        <p:spPr bwMode="auto">
          <a:xfrm>
            <a:off x="179512" y="323945"/>
            <a:ext cx="42146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Literature Survey</a:t>
            </a:r>
            <a:endParaRPr lang="en-IN" sz="3200" b="1" dirty="0">
              <a:solidFill>
                <a:srgbClr val="E31E24"/>
              </a:solidFill>
              <a:cs typeface="Times New Roman" panose="02020603050405020304" pitchFamily="18" charset="0"/>
              <a:sym typeface="Arial"/>
            </a:endParaRPr>
          </a:p>
        </p:txBody>
      </p:sp>
      <p:cxnSp>
        <p:nvCxnSpPr>
          <p:cNvPr id="4" name="Straight Connector 3">
            <a:extLst>
              <a:ext uri="{FF2B5EF4-FFF2-40B4-BE49-F238E27FC236}">
                <a16:creationId xmlns:a16="http://schemas.microsoft.com/office/drawing/2014/main" id="{438DC340-51FF-C4EB-86A2-EFE0ABDED922}"/>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073F746-FB68-AEDD-46B3-2000C6B507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271" y="188640"/>
            <a:ext cx="2411760" cy="346691"/>
          </a:xfrm>
          <a:prstGeom prst="rect">
            <a:avLst/>
          </a:prstGeom>
        </p:spPr>
      </p:pic>
      <p:sp>
        <p:nvSpPr>
          <p:cNvPr id="6" name="TextBox 5">
            <a:extLst>
              <a:ext uri="{FF2B5EF4-FFF2-40B4-BE49-F238E27FC236}">
                <a16:creationId xmlns:a16="http://schemas.microsoft.com/office/drawing/2014/main" id="{0EA2B413-52D9-5DC4-D0DC-6261646B731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C256750-1CFC-11BB-6431-8A1D9D9A592B}"/>
              </a:ext>
            </a:extLst>
          </p:cNvPr>
          <p:cNvSpPr txBox="1"/>
          <p:nvPr/>
        </p:nvSpPr>
        <p:spPr>
          <a:xfrm>
            <a:off x="-29615" y="1232665"/>
            <a:ext cx="8244408" cy="923330"/>
          </a:xfrm>
          <a:prstGeom prst="rect">
            <a:avLst/>
          </a:prstGeom>
          <a:noFill/>
        </p:spPr>
        <p:txBody>
          <a:bodyPr wrap="square" rtlCol="0">
            <a:spAutoFit/>
          </a:bodyPr>
          <a:lstStyle/>
          <a:p>
            <a:r>
              <a:rPr lang="en-IN" i="1" dirty="0"/>
              <a:t>    Comparison of Deep Learning Architectures:</a:t>
            </a:r>
          </a:p>
          <a:p>
            <a:endParaRPr lang="en-IN" i="1" dirty="0"/>
          </a:p>
          <a:p>
            <a:endParaRPr lang="en-IN" dirty="0"/>
          </a:p>
        </p:txBody>
      </p:sp>
      <p:graphicFrame>
        <p:nvGraphicFramePr>
          <p:cNvPr id="8" name="Table 7">
            <a:extLst>
              <a:ext uri="{FF2B5EF4-FFF2-40B4-BE49-F238E27FC236}">
                <a16:creationId xmlns:a16="http://schemas.microsoft.com/office/drawing/2014/main" id="{9508C121-B355-178A-F7C8-0A9621EB6903}"/>
              </a:ext>
            </a:extLst>
          </p:cNvPr>
          <p:cNvGraphicFramePr>
            <a:graphicFrameLocks noGrp="1"/>
          </p:cNvGraphicFramePr>
          <p:nvPr>
            <p:extLst>
              <p:ext uri="{D42A27DB-BD31-4B8C-83A1-F6EECF244321}">
                <p14:modId xmlns:p14="http://schemas.microsoft.com/office/powerpoint/2010/main" val="877421053"/>
              </p:ext>
            </p:extLst>
          </p:nvPr>
        </p:nvGraphicFramePr>
        <p:xfrm>
          <a:off x="251520" y="1767996"/>
          <a:ext cx="8424936" cy="454132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553951756"/>
                    </a:ext>
                  </a:extLst>
                </a:gridCol>
                <a:gridCol w="2016224">
                  <a:extLst>
                    <a:ext uri="{9D8B030D-6E8A-4147-A177-3AD203B41FA5}">
                      <a16:colId xmlns:a16="http://schemas.microsoft.com/office/drawing/2014/main" val="2587218747"/>
                    </a:ext>
                  </a:extLst>
                </a:gridCol>
                <a:gridCol w="2376264">
                  <a:extLst>
                    <a:ext uri="{9D8B030D-6E8A-4147-A177-3AD203B41FA5}">
                      <a16:colId xmlns:a16="http://schemas.microsoft.com/office/drawing/2014/main" val="1033384797"/>
                    </a:ext>
                  </a:extLst>
                </a:gridCol>
                <a:gridCol w="2808312">
                  <a:extLst>
                    <a:ext uri="{9D8B030D-6E8A-4147-A177-3AD203B41FA5}">
                      <a16:colId xmlns:a16="http://schemas.microsoft.com/office/drawing/2014/main" val="2312325782"/>
                    </a:ext>
                  </a:extLst>
                </a:gridCol>
              </a:tblGrid>
              <a:tr h="533840">
                <a:tc>
                  <a:txBody>
                    <a:bodyPr/>
                    <a:lstStyle/>
                    <a:p>
                      <a:r>
                        <a:rPr lang="en-IN" dirty="0"/>
                        <a:t>Model</a:t>
                      </a:r>
                    </a:p>
                  </a:txBody>
                  <a:tcPr/>
                </a:tc>
                <a:tc>
                  <a:txBody>
                    <a:bodyPr/>
                    <a:lstStyle/>
                    <a:p>
                      <a:r>
                        <a:rPr lang="en-IN" dirty="0"/>
                        <a:t>Task</a:t>
                      </a:r>
                    </a:p>
                  </a:txBody>
                  <a:tcPr/>
                </a:tc>
                <a:tc>
                  <a:txBody>
                    <a:bodyPr/>
                    <a:lstStyle/>
                    <a:p>
                      <a:r>
                        <a:rPr lang="en-IN" dirty="0"/>
                        <a:t>Strengths</a:t>
                      </a:r>
                    </a:p>
                  </a:txBody>
                  <a:tcPr/>
                </a:tc>
                <a:tc>
                  <a:txBody>
                    <a:bodyPr/>
                    <a:lstStyle/>
                    <a:p>
                      <a:r>
                        <a:rPr lang="en-IN" dirty="0"/>
                        <a:t>Limitations</a:t>
                      </a:r>
                    </a:p>
                  </a:txBody>
                  <a:tcPr/>
                </a:tc>
                <a:extLst>
                  <a:ext uri="{0D108BD9-81ED-4DB2-BD59-A6C34878D82A}">
                    <a16:rowId xmlns:a16="http://schemas.microsoft.com/office/drawing/2014/main" val="66189940"/>
                  </a:ext>
                </a:extLst>
              </a:tr>
              <a:tr h="801496">
                <a:tc>
                  <a:txBody>
                    <a:bodyPr/>
                    <a:lstStyle/>
                    <a:p>
                      <a:r>
                        <a:rPr lang="en-US" dirty="0"/>
                        <a:t>CNNs	</a:t>
                      </a:r>
                      <a:endParaRPr lang="en-IN" dirty="0"/>
                    </a:p>
                  </a:txBody>
                  <a:tcPr/>
                </a:tc>
                <a:tc>
                  <a:txBody>
                    <a:bodyPr/>
                    <a:lstStyle/>
                    <a:p>
                      <a:r>
                        <a:rPr lang="en-IN" dirty="0"/>
                        <a:t>Text Classification</a:t>
                      </a:r>
                    </a:p>
                  </a:txBody>
                  <a:tcPr/>
                </a:tc>
                <a:tc>
                  <a:txBody>
                    <a:bodyPr/>
                    <a:lstStyle/>
                    <a:p>
                      <a:r>
                        <a:rPr lang="en-IN" dirty="0"/>
                        <a:t>Captures local patterns.</a:t>
                      </a:r>
                    </a:p>
                  </a:txBody>
                  <a:tcPr/>
                </a:tc>
                <a:tc>
                  <a:txBody>
                    <a:bodyPr/>
                    <a:lstStyle/>
                    <a:p>
                      <a:r>
                        <a:rPr lang="en-IN" dirty="0"/>
                        <a:t>Poor at long dependencies.</a:t>
                      </a:r>
                    </a:p>
                  </a:txBody>
                  <a:tcPr/>
                </a:tc>
                <a:extLst>
                  <a:ext uri="{0D108BD9-81ED-4DB2-BD59-A6C34878D82A}">
                    <a16:rowId xmlns:a16="http://schemas.microsoft.com/office/drawing/2014/main" val="1526105533"/>
                  </a:ext>
                </a:extLst>
              </a:tr>
              <a:tr h="801496">
                <a:tc>
                  <a:txBody>
                    <a:bodyPr/>
                    <a:lstStyle/>
                    <a:p>
                      <a:r>
                        <a:rPr lang="en-IN" dirty="0"/>
                        <a:t>RNNs &amp; LSTMs</a:t>
                      </a:r>
                    </a:p>
                  </a:txBody>
                  <a:tcPr/>
                </a:tc>
                <a:tc>
                  <a:txBody>
                    <a:bodyPr/>
                    <a:lstStyle/>
                    <a:p>
                      <a:r>
                        <a:rPr lang="en-IN" dirty="0"/>
                        <a:t>Summarization, Translation</a:t>
                      </a:r>
                    </a:p>
                  </a:txBody>
                  <a:tcPr/>
                </a:tc>
                <a:tc>
                  <a:txBody>
                    <a:bodyPr/>
                    <a:lstStyle/>
                    <a:p>
                      <a:r>
                        <a:rPr lang="en-IN" dirty="0"/>
                        <a:t>Sequential processing.</a:t>
                      </a:r>
                    </a:p>
                  </a:txBody>
                  <a:tcPr/>
                </a:tc>
                <a:tc>
                  <a:txBody>
                    <a:bodyPr/>
                    <a:lstStyle/>
                    <a:p>
                      <a:r>
                        <a:rPr lang="en-IN" dirty="0"/>
                        <a:t>Slow for long texts.</a:t>
                      </a:r>
                    </a:p>
                  </a:txBody>
                  <a:tcPr/>
                </a:tc>
                <a:extLst>
                  <a:ext uri="{0D108BD9-81ED-4DB2-BD59-A6C34878D82A}">
                    <a16:rowId xmlns:a16="http://schemas.microsoft.com/office/drawing/2014/main" val="2892389419"/>
                  </a:ext>
                </a:extLst>
              </a:tr>
              <a:tr h="801496">
                <a:tc>
                  <a:txBody>
                    <a:bodyPr/>
                    <a:lstStyle/>
                    <a:p>
                      <a:r>
                        <a:rPr lang="en-IN" dirty="0"/>
                        <a:t>BERT</a:t>
                      </a:r>
                    </a:p>
                  </a:txBody>
                  <a:tcPr/>
                </a:tc>
                <a:tc>
                  <a:txBody>
                    <a:bodyPr/>
                    <a:lstStyle/>
                    <a:p>
                      <a:r>
                        <a:rPr lang="en-IN" dirty="0"/>
                        <a:t>QA, Reading Comprehension</a:t>
                      </a:r>
                    </a:p>
                  </a:txBody>
                  <a:tcPr/>
                </a:tc>
                <a:tc>
                  <a:txBody>
                    <a:bodyPr/>
                    <a:lstStyle/>
                    <a:p>
                      <a:r>
                        <a:rPr lang="en-IN" dirty="0"/>
                        <a:t>Deep contextual learning.</a:t>
                      </a:r>
                    </a:p>
                  </a:txBody>
                  <a:tcPr/>
                </a:tc>
                <a:tc>
                  <a:txBody>
                    <a:bodyPr/>
                    <a:lstStyle/>
                    <a:p>
                      <a:r>
                        <a:rPr lang="en-IN" dirty="0"/>
                        <a:t>High computational cost.</a:t>
                      </a:r>
                    </a:p>
                  </a:txBody>
                  <a:tcPr/>
                </a:tc>
                <a:extLst>
                  <a:ext uri="{0D108BD9-81ED-4DB2-BD59-A6C34878D82A}">
                    <a16:rowId xmlns:a16="http://schemas.microsoft.com/office/drawing/2014/main" val="1222985539"/>
                  </a:ext>
                </a:extLst>
              </a:tr>
              <a:tr h="801496">
                <a:tc>
                  <a:txBody>
                    <a:bodyPr/>
                    <a:lstStyle/>
                    <a:p>
                      <a:r>
                        <a:rPr lang="en-IN" dirty="0"/>
                        <a:t>GPT</a:t>
                      </a:r>
                    </a:p>
                  </a:txBody>
                  <a:tcPr/>
                </a:tc>
                <a:tc>
                  <a:txBody>
                    <a:bodyPr/>
                    <a:lstStyle/>
                    <a:p>
                      <a:r>
                        <a:rPr lang="en-IN" dirty="0"/>
                        <a:t>Text Generation, Reasoning</a:t>
                      </a:r>
                    </a:p>
                  </a:txBody>
                  <a:tcPr/>
                </a:tc>
                <a:tc>
                  <a:txBody>
                    <a:bodyPr/>
                    <a:lstStyle/>
                    <a:p>
                      <a:r>
                        <a:rPr lang="en-IN" dirty="0"/>
                        <a:t>Fluent generation</a:t>
                      </a:r>
                    </a:p>
                  </a:txBody>
                  <a:tcPr/>
                </a:tc>
                <a:tc>
                  <a:txBody>
                    <a:bodyPr/>
                    <a:lstStyle/>
                    <a:p>
                      <a:r>
                        <a:rPr lang="en-IN" dirty="0"/>
                        <a:t>Prone to Hallucination.</a:t>
                      </a:r>
                    </a:p>
                  </a:txBody>
                  <a:tcPr/>
                </a:tc>
                <a:extLst>
                  <a:ext uri="{0D108BD9-81ED-4DB2-BD59-A6C34878D82A}">
                    <a16:rowId xmlns:a16="http://schemas.microsoft.com/office/drawing/2014/main" val="966268599"/>
                  </a:ext>
                </a:extLst>
              </a:tr>
              <a:tr h="801496">
                <a:tc>
                  <a:txBody>
                    <a:bodyPr/>
                    <a:lstStyle/>
                    <a:p>
                      <a:r>
                        <a:rPr lang="en-IN" dirty="0"/>
                        <a:t>T5 &amp; BART</a:t>
                      </a:r>
                    </a:p>
                  </a:txBody>
                  <a:tcPr/>
                </a:tc>
                <a:tc>
                  <a:txBody>
                    <a:bodyPr/>
                    <a:lstStyle/>
                    <a:p>
                      <a:r>
                        <a:rPr lang="en-IN" dirty="0"/>
                        <a:t>Summarization, Translation</a:t>
                      </a:r>
                    </a:p>
                  </a:txBody>
                  <a:tcPr/>
                </a:tc>
                <a:tc>
                  <a:txBody>
                    <a:bodyPr/>
                    <a:lstStyle/>
                    <a:p>
                      <a:r>
                        <a:rPr lang="en-IN" dirty="0"/>
                        <a:t>Text-to-text training</a:t>
                      </a:r>
                    </a:p>
                  </a:txBody>
                  <a:tcPr/>
                </a:tc>
                <a:tc>
                  <a:txBody>
                    <a:bodyPr/>
                    <a:lstStyle/>
                    <a:p>
                      <a:r>
                        <a:rPr lang="en-IN" dirty="0"/>
                        <a:t>Requires extensive data.</a:t>
                      </a:r>
                    </a:p>
                  </a:txBody>
                  <a:tcPr/>
                </a:tc>
                <a:extLst>
                  <a:ext uri="{0D108BD9-81ED-4DB2-BD59-A6C34878D82A}">
                    <a16:rowId xmlns:a16="http://schemas.microsoft.com/office/drawing/2014/main" val="2720039490"/>
                  </a:ext>
                </a:extLst>
              </a:tr>
            </a:tbl>
          </a:graphicData>
        </a:graphic>
      </p:graphicFrame>
    </p:spTree>
    <p:extLst>
      <p:ext uri="{BB962C8B-B14F-4D97-AF65-F5344CB8AC3E}">
        <p14:creationId xmlns:p14="http://schemas.microsoft.com/office/powerpoint/2010/main" val="2843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4BFB1-FDCA-2253-C1CF-9AF1662FF98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1E1CA5-D69B-D32A-8E32-60DD475B0D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7CF6D068-E4CD-531C-4744-2B848FD7CE37}"/>
              </a:ext>
            </a:extLst>
          </p:cNvPr>
          <p:cNvSpPr>
            <a:spLocks noChangeArrowheads="1"/>
          </p:cNvSpPr>
          <p:nvPr/>
        </p:nvSpPr>
        <p:spPr bwMode="auto">
          <a:xfrm>
            <a:off x="179512" y="251937"/>
            <a:ext cx="45111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Definition</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C3650EFC-C97F-A4BA-72BF-D19D5EF233AB}"/>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27DC8F8-BDF5-6C17-7A97-7018C7E378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197633"/>
            <a:ext cx="2411760" cy="346691"/>
          </a:xfrm>
          <a:prstGeom prst="rect">
            <a:avLst/>
          </a:prstGeom>
        </p:spPr>
      </p:pic>
      <p:sp>
        <p:nvSpPr>
          <p:cNvPr id="6" name="TextBox 5">
            <a:extLst>
              <a:ext uri="{FF2B5EF4-FFF2-40B4-BE49-F238E27FC236}">
                <a16:creationId xmlns:a16="http://schemas.microsoft.com/office/drawing/2014/main" id="{90A4E6D6-B38D-B2D4-A70A-06F1B3C79ED1}"/>
              </a:ext>
            </a:extLst>
          </p:cNvPr>
          <p:cNvSpPr txBox="1"/>
          <p:nvPr/>
        </p:nvSpPr>
        <p:spPr>
          <a:xfrm>
            <a:off x="179512" y="1293834"/>
            <a:ext cx="8784976" cy="4818242"/>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Despite the rapid advancements in deep learning, there is a lack of a comprehensive, systematic review that explores how specific deep learning architectures perform across different tasks such as text generation, summarization, translation, classification, question answering, and reasoning. Each task presents unique architectural needs, and existing literature often lacks a unified analysis of the models, datasets used, their design principles, strengths, limitations, and performance trade-offs. Therefore, this study aims to:</a:t>
            </a:r>
          </a:p>
          <a:p>
            <a:pPr marL="285750" marR="0" indent="-285750" algn="just" fontAlgn="base">
              <a:lnSpc>
                <a:spcPct val="107000"/>
              </a:lnSpc>
              <a:spcBef>
                <a:spcPts val="0"/>
              </a:spcBef>
              <a:spcAft>
                <a:spcPts val="0"/>
              </a:spcAft>
              <a:buFont typeface="Arial" panose="020B0604020202020204" pitchFamily="34" charset="0"/>
              <a:buChar char="•"/>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Identify the most commonly used deep learning architectures across specific tasks.</a:t>
            </a:r>
          </a:p>
          <a:p>
            <a:pPr marL="285750" marR="0" indent="-285750" algn="just" fontAlgn="base">
              <a:lnSpc>
                <a:spcPct val="107000"/>
              </a:lnSpc>
              <a:spcBef>
                <a:spcPts val="0"/>
              </a:spcBef>
              <a:spcAft>
                <a:spcPts val="0"/>
              </a:spcAft>
              <a:buFont typeface="Arial" panose="020B0604020202020204" pitchFamily="34" charset="0"/>
              <a:buChar char="•"/>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Explore the datasets powering these models and the rationale behind their design.</a:t>
            </a:r>
          </a:p>
          <a:p>
            <a:pPr marL="285750" marR="0" indent="-285750" algn="just" fontAlgn="base">
              <a:lnSpc>
                <a:spcPct val="107000"/>
              </a:lnSpc>
              <a:spcBef>
                <a:spcPts val="0"/>
              </a:spcBef>
              <a:spcAft>
                <a:spcPts val="0"/>
              </a:spcAft>
              <a:buFont typeface="Arial" panose="020B0604020202020204" pitchFamily="34" charset="0"/>
              <a:buChar char="•"/>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Analyze the strengths and weaknesses of various models in task-specific contexts.</a:t>
            </a:r>
          </a:p>
          <a:p>
            <a:pPr marL="285750" marR="0" indent="-285750" algn="just" fontAlgn="base">
              <a:lnSpc>
                <a:spcPct val="107000"/>
              </a:lnSpc>
              <a:spcBef>
                <a:spcPts val="0"/>
              </a:spcBef>
              <a:spcAft>
                <a:spcPts val="0"/>
              </a:spcAft>
              <a:buFont typeface="Arial" panose="020B0604020202020204" pitchFamily="34" charset="0"/>
              <a:buChar char="•"/>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Provide guidance for choosing appropriate architectures and datasets to improve interpretability, generalizability, and efficiency.</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43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23945"/>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Proposed Work</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559" y="150599"/>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1251561"/>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This paper proposes a systematic review and task-specific analysis of deep learning architectures across seven key NLP and AI tasks: Reading Comprehension, Translation, Summarization, Question-Answering, Text Generation, Reasoning, Text Classification. </a:t>
            </a:r>
            <a:endParaRPr lang="en-US"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5742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DDC9B-1E53-04F9-6B4A-8FED1491D3F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35883-1396-4AB8-509D-5C94F8319509}"/>
              </a:ext>
            </a:extLst>
          </p:cNvPr>
          <p:cNvSpPr>
            <a:spLocks noGrp="1"/>
          </p:cNvSpPr>
          <p:nvPr>
            <p:ph idx="1"/>
          </p:nvPr>
        </p:nvSpPr>
        <p:spPr/>
        <p:txBody>
          <a:bodyPr/>
          <a:lstStyle/>
          <a:p>
            <a:endParaRPr lang="en-IN"/>
          </a:p>
        </p:txBody>
      </p:sp>
      <p:pic>
        <p:nvPicPr>
          <p:cNvPr id="3" name="Content Placeholder 3">
            <a:extLst>
              <a:ext uri="{FF2B5EF4-FFF2-40B4-BE49-F238E27FC236}">
                <a16:creationId xmlns:a16="http://schemas.microsoft.com/office/drawing/2014/main" id="{6060331B-8049-522D-DFFC-1296DDC84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sp>
        <p:nvSpPr>
          <p:cNvPr id="8" name="Rectangle 1">
            <a:extLst>
              <a:ext uri="{FF2B5EF4-FFF2-40B4-BE49-F238E27FC236}">
                <a16:creationId xmlns:a16="http://schemas.microsoft.com/office/drawing/2014/main" id="{4CAE6527-81A2-1771-A239-2BE6B8C16BEA}"/>
              </a:ext>
            </a:extLst>
          </p:cNvPr>
          <p:cNvSpPr>
            <a:spLocks noChangeArrowheads="1"/>
          </p:cNvSpPr>
          <p:nvPr/>
        </p:nvSpPr>
        <p:spPr bwMode="auto">
          <a:xfrm>
            <a:off x="107504" y="467961"/>
            <a:ext cx="83529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and Implementation</a:t>
            </a:r>
            <a:endParaRPr lang="en-IN" sz="3200" b="1" dirty="0">
              <a:solidFill>
                <a:srgbClr val="E31E24"/>
              </a:solidFill>
              <a:cs typeface="Times New Roman" panose="02020603050405020304" pitchFamily="18" charset="0"/>
              <a:sym typeface="Arial"/>
            </a:endParaRPr>
          </a:p>
        </p:txBody>
      </p:sp>
      <p:cxnSp>
        <p:nvCxnSpPr>
          <p:cNvPr id="10" name="Straight Connector 9">
            <a:extLst>
              <a:ext uri="{FF2B5EF4-FFF2-40B4-BE49-F238E27FC236}">
                <a16:creationId xmlns:a16="http://schemas.microsoft.com/office/drawing/2014/main" id="{F2C4B2D6-2D86-FAD3-F7A2-532EBBBC185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1B5E6B9-0B36-E414-045D-0C9F176938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6744" y="129981"/>
            <a:ext cx="2411760" cy="346691"/>
          </a:xfrm>
          <a:prstGeom prst="rect">
            <a:avLst/>
          </a:prstGeom>
        </p:spPr>
      </p:pic>
      <p:sp>
        <p:nvSpPr>
          <p:cNvPr id="12" name="TextBox 11">
            <a:extLst>
              <a:ext uri="{FF2B5EF4-FFF2-40B4-BE49-F238E27FC236}">
                <a16:creationId xmlns:a16="http://schemas.microsoft.com/office/drawing/2014/main" id="{ABFD5305-9B22-E607-D032-4F35A4C813F1}"/>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3" name="Picture 12" descr="A diagram of a company&#10;&#10;AI-generated content may be incorrect.">
            <a:extLst>
              <a:ext uri="{FF2B5EF4-FFF2-40B4-BE49-F238E27FC236}">
                <a16:creationId xmlns:a16="http://schemas.microsoft.com/office/drawing/2014/main" id="{71F19B9F-8095-8E9B-7563-737E5726B2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681" y="1848511"/>
            <a:ext cx="7859149" cy="3339174"/>
          </a:xfrm>
          <a:prstGeom prst="rect">
            <a:avLst/>
          </a:prstGeom>
        </p:spPr>
      </p:pic>
      <p:sp>
        <p:nvSpPr>
          <p:cNvPr id="14" name="TextBox 13">
            <a:extLst>
              <a:ext uri="{FF2B5EF4-FFF2-40B4-BE49-F238E27FC236}">
                <a16:creationId xmlns:a16="http://schemas.microsoft.com/office/drawing/2014/main" id="{746AE5FC-A11D-A347-B926-08CCAD684CE6}"/>
              </a:ext>
            </a:extLst>
          </p:cNvPr>
          <p:cNvSpPr txBox="1"/>
          <p:nvPr/>
        </p:nvSpPr>
        <p:spPr>
          <a:xfrm>
            <a:off x="899592" y="5445224"/>
            <a:ext cx="7200800"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Figure 2: </a:t>
            </a:r>
            <a:r>
              <a:rPr lang="en-US" sz="1400" b="1" kern="100" dirty="0">
                <a:effectLst/>
                <a:latin typeface="Times New Roman" panose="02020603050405020304" pitchFamily="18" charset="0"/>
                <a:ea typeface="Aptos" panose="020B0004020202020204" pitchFamily="34" charset="0"/>
              </a:rPr>
              <a:t>Research Design and methodology</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497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6626</TotalTime>
  <Words>1746</Words>
  <Application>Microsoft Office PowerPoint</Application>
  <PresentationFormat>On-screen Show (4:3)</PresentationFormat>
  <Paragraphs>190</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Calibri</vt:lpstr>
      <vt:lpstr>Garamond</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RISHAV KUMAR 2301010424</cp:lastModifiedBy>
  <cp:revision>330</cp:revision>
  <cp:lastPrinted>2022-09-05T08:43:44Z</cp:lastPrinted>
  <dcterms:created xsi:type="dcterms:W3CDTF">2020-01-16T09:05:56Z</dcterms:created>
  <dcterms:modified xsi:type="dcterms:W3CDTF">2025-04-26T17:39:56Z</dcterms:modified>
</cp:coreProperties>
</file>