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ld Standard TT"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c26c1d9bd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c26c1d9b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c26c1d9bd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c26c1d9bd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6f1fc213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6f1fc213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c6f1fc213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c6f1fc21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8a4a55e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8a4a55e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1683a2cd5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1683a2cd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1683a2cd5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1683a2cd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1683a2cd5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1683a2cd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1683a2cd5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1683a2cd5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6f1fc21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6f1fc21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6f1fc213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6f1fc21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6f1fc213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6f1fc21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c26c1d9b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c26c1d9b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26c1d9b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c26c1d9b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ts val="990"/>
              <a:buFont typeface="Arial"/>
              <a:buNone/>
            </a:pPr>
            <a:r>
              <a:rPr lang="en" sz="4755"/>
              <a:t>DESIGN CREDIT</a:t>
            </a:r>
            <a:r>
              <a:rPr lang="en"/>
              <a:t> </a:t>
            </a:r>
            <a:endParaRPr/>
          </a:p>
          <a:p>
            <a:pPr marL="0" lvl="0" indent="0" algn="l" rtl="0">
              <a:spcBef>
                <a:spcPts val="0"/>
              </a:spcBef>
              <a:spcAft>
                <a:spcPts val="0"/>
              </a:spcAft>
              <a:buNone/>
            </a:pPr>
            <a:r>
              <a:rPr lang="en" sz="3133" u="sng"/>
              <a:t>TOPIC</a:t>
            </a:r>
            <a:r>
              <a:rPr lang="en" sz="2800" u="sng"/>
              <a:t>:</a:t>
            </a:r>
            <a:r>
              <a:rPr lang="en"/>
              <a:t> </a:t>
            </a:r>
            <a:r>
              <a:rPr lang="en" sz="2200"/>
              <a:t>Datapath Extractor from Hardware Design Descriptions </a:t>
            </a:r>
            <a:endParaRPr sz="220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t>Name of Supervisor: Binod Kumar</a:t>
            </a:r>
            <a:endParaRPr sz="1400"/>
          </a:p>
          <a:p>
            <a:pPr marL="457200" lvl="0" indent="-317500" algn="l" rtl="0">
              <a:spcBef>
                <a:spcPts val="0"/>
              </a:spcBef>
              <a:spcAft>
                <a:spcPts val="0"/>
              </a:spcAft>
              <a:buSzPts val="1400"/>
              <a:buChar char="●"/>
            </a:pPr>
            <a:r>
              <a:rPr lang="en" sz="1400"/>
              <a:t>Risheek Nayak (B20AI058)</a:t>
            </a:r>
            <a:endParaRPr sz="1400"/>
          </a:p>
          <a:p>
            <a:pPr marL="457200" lvl="0" indent="-317500" algn="l" rtl="0">
              <a:spcBef>
                <a:spcPts val="0"/>
              </a:spcBef>
              <a:spcAft>
                <a:spcPts val="0"/>
              </a:spcAft>
              <a:buSzPts val="1400"/>
              <a:buChar char="●"/>
            </a:pPr>
            <a:r>
              <a:rPr lang="en" sz="1400"/>
              <a:t>Suyash Jaiswal (B20EE070)</a:t>
            </a:r>
            <a:endParaRPr sz="1400"/>
          </a:p>
          <a:p>
            <a:pPr marL="0" lvl="0" indent="0" algn="l" rtl="0">
              <a:spcBef>
                <a:spcPts val="0"/>
              </a:spcBef>
              <a:spcAft>
                <a:spcPts val="0"/>
              </a:spcAft>
              <a:buNone/>
            </a:pP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Generating the longest possible RTL</a:t>
            </a:r>
            <a:endParaRPr/>
          </a:p>
          <a:p>
            <a:pPr marL="0" lvl="0" indent="0" algn="l" rtl="0">
              <a:spcBef>
                <a:spcPts val="0"/>
              </a:spcBef>
              <a:spcAft>
                <a:spcPts val="0"/>
              </a:spcAft>
              <a:buNone/>
            </a:pPr>
            <a:endParaRPr/>
          </a:p>
        </p:txBody>
      </p:sp>
      <p:sp>
        <p:nvSpPr>
          <p:cNvPr id="116" name="Google Shape;116;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Example Output:</a:t>
            </a:r>
            <a:endParaRPr/>
          </a:p>
          <a:p>
            <a:pPr marL="0" lvl="0" indent="0" algn="l" rtl="0">
              <a:spcBef>
                <a:spcPts val="1200"/>
              </a:spcBef>
              <a:spcAft>
                <a:spcPts val="1200"/>
              </a:spcAft>
              <a:buNone/>
            </a:pPr>
            <a:endParaRPr/>
          </a:p>
        </p:txBody>
      </p:sp>
      <p:pic>
        <p:nvPicPr>
          <p:cNvPr id="117" name="Google Shape;117;p22"/>
          <p:cNvPicPr preferRelativeResize="0"/>
          <p:nvPr/>
        </p:nvPicPr>
        <p:blipFill>
          <a:blip r:embed="rId3">
            <a:alphaModFix/>
          </a:blip>
          <a:stretch>
            <a:fillRect/>
          </a:stretch>
        </p:blipFill>
        <p:spPr>
          <a:xfrm>
            <a:off x="253388" y="2059576"/>
            <a:ext cx="8637225" cy="51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checking whether the longest expression is correct or not</a:t>
            </a:r>
            <a:endParaRPr/>
          </a:p>
        </p:txBody>
      </p:sp>
      <p:sp>
        <p:nvSpPr>
          <p:cNvPr id="123" name="Google Shape;123;p23"/>
          <p:cNvSpPr txBox="1">
            <a:spLocks noGrp="1"/>
          </p:cNvSpPr>
          <p:nvPr>
            <p:ph type="body" idx="1"/>
          </p:nvPr>
        </p:nvSpPr>
        <p:spPr>
          <a:xfrm>
            <a:off x="311700" y="1656375"/>
            <a:ext cx="8832300" cy="36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Arial"/>
                <a:ea typeface="Arial"/>
                <a:cs typeface="Arial"/>
                <a:sym typeface="Arial"/>
              </a:rPr>
              <a:t>a.Function gates:</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It will take the input of two numbers and a string.</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According to the string, it will check the gate and return the output.</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b. Function evaluate_string:</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This function uses stack data structure to evaluate the outputs as there are opening and closing brackets it cannot be done by simple iteration.</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We will iterate on a string (expression) and will go on solving subproblems and store their result in the stack and go on solving that to generate the final output and verify this result from the simulator.</a:t>
            </a:r>
            <a:endParaRPr sz="1500">
              <a:latin typeface="Arial"/>
              <a:ea typeface="Arial"/>
              <a:cs typeface="Arial"/>
              <a:sym typeface="Arial"/>
            </a:endParaRPr>
          </a:p>
          <a:p>
            <a:pPr marL="1371600" lvl="0" indent="0" algn="l" rtl="0">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29" name="Google Shape;129;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latin typeface="Arial"/>
                <a:ea typeface="Arial"/>
                <a:cs typeface="Arial"/>
                <a:sym typeface="Arial"/>
              </a:rPr>
              <a:t>Generating the datapath for different test cases and noting down the time it takes to run:</a:t>
            </a:r>
            <a:endParaRPr sz="2100"/>
          </a:p>
        </p:txBody>
      </p:sp>
      <p:pic>
        <p:nvPicPr>
          <p:cNvPr id="130" name="Google Shape;130;p24"/>
          <p:cNvPicPr preferRelativeResize="0"/>
          <p:nvPr/>
        </p:nvPicPr>
        <p:blipFill>
          <a:blip r:embed="rId3">
            <a:alphaModFix/>
          </a:blip>
          <a:stretch>
            <a:fillRect/>
          </a:stretch>
        </p:blipFill>
        <p:spPr>
          <a:xfrm>
            <a:off x="471475" y="1634188"/>
            <a:ext cx="8201025" cy="30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a:t>
            </a:r>
            <a:endParaRPr/>
          </a:p>
        </p:txBody>
      </p:sp>
      <p:pic>
        <p:nvPicPr>
          <p:cNvPr id="136" name="Google Shape;136;p25"/>
          <p:cNvPicPr preferRelativeResize="0"/>
          <p:nvPr/>
        </p:nvPicPr>
        <p:blipFill>
          <a:blip r:embed="rId3">
            <a:alphaModFix/>
          </a:blip>
          <a:stretch>
            <a:fillRect/>
          </a:stretch>
        </p:blipFill>
        <p:spPr>
          <a:xfrm>
            <a:off x="608350" y="1013450"/>
            <a:ext cx="7600351" cy="365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p:txBody>
      </p:sp>
      <p:sp>
        <p:nvSpPr>
          <p:cNvPr id="142" name="Google Shape;142;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time taken not only depends on the size of the circuit, it also depends on the orientation of the circuit.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90250" y="526350"/>
            <a:ext cx="82602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Problem Statement</a:t>
            </a:r>
            <a:endParaRPr/>
          </a:p>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dirty="0"/>
              <a:t>A large circuit network is given in the form of verilog code.</a:t>
            </a:r>
            <a:endParaRPr sz="2100" dirty="0"/>
          </a:p>
          <a:p>
            <a:pPr marL="457200" lvl="0" indent="-361950" algn="l" rtl="0">
              <a:spcBef>
                <a:spcPts val="0"/>
              </a:spcBef>
              <a:spcAft>
                <a:spcPts val="0"/>
              </a:spcAft>
              <a:buSzPts val="2100"/>
              <a:buChar char="●"/>
            </a:pPr>
            <a:r>
              <a:rPr lang="en" sz="2100" dirty="0"/>
              <a:t>There are n levels in between the input and output.</a:t>
            </a:r>
            <a:endParaRPr sz="2100" dirty="0"/>
          </a:p>
          <a:p>
            <a:pPr marL="457200" lvl="0" indent="-361950" algn="l" rtl="0">
              <a:spcBef>
                <a:spcPts val="0"/>
              </a:spcBef>
              <a:spcAft>
                <a:spcPts val="0"/>
              </a:spcAft>
              <a:buSzPts val="2100"/>
              <a:buChar char="●"/>
            </a:pPr>
            <a:r>
              <a:rPr lang="en" sz="2100" dirty="0"/>
              <a:t>Our task is to reduce the network into single wired network (basically to reduce the large verilog code into simple expression or expressing the outputs in terms of only inputs rather than other wires of previous levels).</a:t>
            </a: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Our Approach</a:t>
            </a: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had iterated the network level wise and stored the relation of each level wire with input wires.</a:t>
            </a:r>
            <a:endParaRPr dirty="0"/>
          </a:p>
          <a:p>
            <a:pPr marL="457200" lvl="0" indent="-342900" algn="l" rtl="0">
              <a:spcBef>
                <a:spcPts val="0"/>
              </a:spcBef>
              <a:spcAft>
                <a:spcPts val="0"/>
              </a:spcAft>
              <a:buSzPts val="1800"/>
              <a:buChar char="●"/>
            </a:pPr>
            <a:r>
              <a:rPr lang="en" dirty="0"/>
              <a:t>We will go on iterating upto the last level where we will get the outputs in an expression containing only inputs.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latin typeface="Arial"/>
                <a:ea typeface="Arial"/>
                <a:cs typeface="Arial"/>
                <a:sym typeface="Arial"/>
              </a:rPr>
              <a:t>Converting the Verilog netlist to a Graph format for simulation.</a:t>
            </a:r>
            <a:endParaRPr sz="2200" b="1">
              <a:latin typeface="Arial"/>
              <a:ea typeface="Arial"/>
              <a:cs typeface="Arial"/>
              <a:sym typeface="Arial"/>
            </a:endParaRPr>
          </a:p>
          <a:p>
            <a:pPr marL="0" lvl="0" indent="0" algn="l" rtl="0">
              <a:spcBef>
                <a:spcPts val="0"/>
              </a:spcBef>
              <a:spcAft>
                <a:spcPts val="0"/>
              </a:spcAft>
              <a:buNone/>
            </a:pPr>
            <a:endParaRPr sz="2200"/>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Arial"/>
              <a:buAutoNum type="arabicPeriod"/>
            </a:pPr>
            <a:r>
              <a:rPr lang="en" sz="1500">
                <a:latin typeface="Arial"/>
                <a:ea typeface="Arial"/>
                <a:cs typeface="Arial"/>
                <a:sym typeface="Arial"/>
              </a:rPr>
              <a:t>The nodes of the graph contain the following information:</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Name of the gate.</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Type of the gate.</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The in-degree of the node.</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The names of the incoming gates to the node. </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The names of the input gates if any.</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 2.     Function make_wire_gate_pair:</a:t>
            </a:r>
            <a:endParaRPr sz="1500">
              <a:latin typeface="Arial"/>
              <a:ea typeface="Arial"/>
              <a:cs typeface="Arial"/>
              <a:sym typeface="Arial"/>
            </a:endParaRPr>
          </a:p>
          <a:p>
            <a:pPr marL="914400" lvl="1" indent="-323850" algn="l" rtl="0">
              <a:spcBef>
                <a:spcPts val="0"/>
              </a:spcBef>
              <a:spcAft>
                <a:spcPts val="0"/>
              </a:spcAft>
              <a:buSzPts val="1500"/>
              <a:buFont typeface="Arial"/>
              <a:buAutoNum type="alphaLcPeriod"/>
            </a:pPr>
            <a:r>
              <a:rPr lang="en" sz="1500">
                <a:latin typeface="Arial"/>
                <a:ea typeface="Arial"/>
                <a:cs typeface="Arial"/>
                <a:sym typeface="Arial"/>
              </a:rPr>
              <a:t>This function reads the Verilog file.</a:t>
            </a:r>
            <a:endParaRPr sz="1500">
              <a:latin typeface="Arial"/>
              <a:ea typeface="Arial"/>
              <a:cs typeface="Arial"/>
              <a:sym typeface="Arial"/>
            </a:endParaRPr>
          </a:p>
          <a:p>
            <a:pPr marL="914400" lvl="1" indent="-323850" algn="l" rtl="0">
              <a:spcBef>
                <a:spcPts val="0"/>
              </a:spcBef>
              <a:spcAft>
                <a:spcPts val="0"/>
              </a:spcAft>
              <a:buSzPts val="1500"/>
              <a:buFont typeface="Arial"/>
              <a:buAutoNum type="alphaLcPeriod"/>
            </a:pPr>
            <a:r>
              <a:rPr lang="en" sz="1500">
                <a:latin typeface="Arial"/>
                <a:ea typeface="Arial"/>
                <a:cs typeface="Arial"/>
                <a:sym typeface="Arial"/>
              </a:rPr>
              <a:t>For each line in the file, it maps the gate’s output wire name to the gate’s name.</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50000"/>
              <a:buFont typeface="Arial"/>
              <a:buNone/>
            </a:pPr>
            <a:r>
              <a:rPr lang="en" sz="2200" b="1">
                <a:latin typeface="Arial"/>
                <a:ea typeface="Arial"/>
                <a:cs typeface="Arial"/>
                <a:sym typeface="Arial"/>
              </a:rPr>
              <a:t>Converting the Verilog netlist to a Graph format for simulation.</a:t>
            </a:r>
            <a:endParaRPr sz="2200" b="1">
              <a:latin typeface="Arial"/>
              <a:ea typeface="Arial"/>
              <a:cs typeface="Arial"/>
              <a:sym typeface="Arial"/>
            </a:endParaRPr>
          </a:p>
          <a:p>
            <a:pPr marL="0" lvl="0" indent="0" algn="l" rtl="0">
              <a:spcBef>
                <a:spcPts val="0"/>
              </a:spcBef>
              <a:spcAft>
                <a:spcPts val="0"/>
              </a:spcAft>
              <a:buClr>
                <a:schemeClr val="dk1"/>
              </a:buClr>
              <a:buSzPct val="50000"/>
              <a:buFont typeface="Arial"/>
              <a:buNone/>
            </a:pPr>
            <a:endParaRPr sz="2200"/>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Arial"/>
                <a:ea typeface="Arial"/>
                <a:cs typeface="Arial"/>
                <a:sym typeface="Arial"/>
              </a:rPr>
              <a:t>3. Function construct_circuit: </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Constructs the Verilog circuit into a graph format.</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Now we can traverse the graph both from children to parent and from parent to children. This will help us to simulate the circuit.</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4. Function output_value:</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An output boolean value is generated depending on the type of gate (XNOR, XOR, AND, NOR, OR, BUF, NOT) and the input to the gate.</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5. Function simulation:</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Topological traversal is implemented.</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Stores output of each and every gate.</a:t>
            </a:r>
            <a:endParaRPr sz="1500">
              <a:latin typeface="Arial"/>
              <a:ea typeface="Arial"/>
              <a:cs typeface="Arial"/>
              <a:sym typeface="Arial"/>
            </a:endParaRPr>
          </a:p>
          <a:p>
            <a:pPr marL="914400" lvl="0" indent="-323850" algn="l" rtl="0">
              <a:spcBef>
                <a:spcPts val="0"/>
              </a:spcBef>
              <a:spcAft>
                <a:spcPts val="0"/>
              </a:spcAft>
              <a:buSzPts val="1500"/>
              <a:buFont typeface="Arial"/>
              <a:buAutoNum type="alphaLcPeriod"/>
            </a:pPr>
            <a:r>
              <a:rPr lang="en" sz="1500">
                <a:latin typeface="Arial"/>
                <a:ea typeface="Arial"/>
                <a:cs typeface="Arial"/>
                <a:sym typeface="Arial"/>
              </a:rPr>
              <a:t>Stores the name of gates per level.</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50000"/>
              <a:buFont typeface="Arial"/>
              <a:buNone/>
            </a:pPr>
            <a:r>
              <a:rPr lang="en" sz="2200" b="1">
                <a:latin typeface="Arial"/>
                <a:ea typeface="Arial"/>
                <a:cs typeface="Arial"/>
                <a:sym typeface="Arial"/>
              </a:rPr>
              <a:t>Converting the Verilog netlist to a Graph format for simulation.</a:t>
            </a:r>
            <a:endParaRPr sz="2200" b="1">
              <a:latin typeface="Arial"/>
              <a:ea typeface="Arial"/>
              <a:cs typeface="Arial"/>
              <a:sym typeface="Arial"/>
            </a:endParaRPr>
          </a:p>
          <a:p>
            <a:pPr marL="0" lvl="0" indent="0" algn="l" rtl="0">
              <a:spcBef>
                <a:spcPts val="0"/>
              </a:spcBef>
              <a:spcAft>
                <a:spcPts val="0"/>
              </a:spcAft>
              <a:buClr>
                <a:schemeClr val="dk1"/>
              </a:buClr>
              <a:buSzPct val="50000"/>
              <a:buFont typeface="Arial"/>
              <a:buNone/>
            </a:pPr>
            <a:endParaRPr sz="2200"/>
          </a:p>
          <a:p>
            <a:pPr marL="0" lvl="0" indent="0" algn="l" rtl="0">
              <a:spcBef>
                <a:spcPts val="0"/>
              </a:spcBef>
              <a:spcAft>
                <a:spcPts val="0"/>
              </a:spcAft>
              <a:buClr>
                <a:schemeClr val="dk1"/>
              </a:buClr>
              <a:buSzPct val="36666"/>
              <a:buFont typeface="Arial"/>
              <a:buNone/>
            </a:pP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latin typeface="Arial"/>
                <a:ea typeface="Arial"/>
                <a:cs typeface="Arial"/>
                <a:sym typeface="Arial"/>
              </a:rPr>
              <a:t>6. Function all_inputs:</a:t>
            </a:r>
            <a:endParaRPr sz="1300">
              <a:latin typeface="Arial"/>
              <a:ea typeface="Arial"/>
              <a:cs typeface="Arial"/>
              <a:sym typeface="Arial"/>
            </a:endParaRPr>
          </a:p>
          <a:p>
            <a:pPr marL="914400" lvl="0" indent="-311150" algn="l" rtl="0">
              <a:spcBef>
                <a:spcPts val="0"/>
              </a:spcBef>
              <a:spcAft>
                <a:spcPts val="0"/>
              </a:spcAft>
              <a:buSzPts val="1300"/>
              <a:buFont typeface="Arial"/>
              <a:buAutoNum type="alphaLcPeriod"/>
            </a:pPr>
            <a:r>
              <a:rPr lang="en" sz="1300">
                <a:latin typeface="Arial"/>
                <a:ea typeface="Arial"/>
                <a:cs typeface="Arial"/>
                <a:sym typeface="Arial"/>
              </a:rPr>
              <a:t>Recursively generates all the possible inputs for the input wires.</a:t>
            </a: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spcBef>
                <a:spcPts val="0"/>
              </a:spcBef>
              <a:spcAft>
                <a:spcPts val="0"/>
              </a:spcAft>
              <a:buNone/>
            </a:pPr>
            <a:r>
              <a:rPr lang="en" sz="1300">
                <a:latin typeface="Arial"/>
                <a:ea typeface="Arial"/>
                <a:cs typeface="Arial"/>
                <a:sym typeface="Arial"/>
              </a:rPr>
              <a:t>7. Function print_gate_with_output_value:</a:t>
            </a:r>
            <a:endParaRPr sz="1300">
              <a:latin typeface="Arial"/>
              <a:ea typeface="Arial"/>
              <a:cs typeface="Arial"/>
              <a:sym typeface="Arial"/>
            </a:endParaRPr>
          </a:p>
          <a:p>
            <a:pPr marL="914400" lvl="0" indent="-311150" algn="l" rtl="0">
              <a:spcBef>
                <a:spcPts val="0"/>
              </a:spcBef>
              <a:spcAft>
                <a:spcPts val="0"/>
              </a:spcAft>
              <a:buSzPts val="1300"/>
              <a:buFont typeface="Arial"/>
              <a:buAutoNum type="alphaLcPeriod"/>
            </a:pPr>
            <a:r>
              <a:rPr lang="en" sz="1300">
                <a:latin typeface="Arial"/>
                <a:ea typeface="Arial"/>
                <a:cs typeface="Arial"/>
                <a:sym typeface="Arial"/>
              </a:rPr>
              <a:t>Prints all the gates with their respective output values.</a:t>
            </a:r>
            <a:endParaRPr/>
          </a:p>
        </p:txBody>
      </p:sp>
      <p:pic>
        <p:nvPicPr>
          <p:cNvPr id="91" name="Google Shape;91;p18"/>
          <p:cNvPicPr preferRelativeResize="0"/>
          <p:nvPr/>
        </p:nvPicPr>
        <p:blipFill>
          <a:blip r:embed="rId3">
            <a:alphaModFix/>
          </a:blip>
          <a:stretch>
            <a:fillRect/>
          </a:stretch>
        </p:blipFill>
        <p:spPr>
          <a:xfrm>
            <a:off x="969725" y="2383213"/>
            <a:ext cx="3495675" cy="25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50000"/>
              <a:buFont typeface="Arial"/>
              <a:buNone/>
            </a:pPr>
            <a:r>
              <a:rPr lang="en" sz="2200" b="1">
                <a:latin typeface="Arial"/>
                <a:ea typeface="Arial"/>
                <a:cs typeface="Arial"/>
                <a:sym typeface="Arial"/>
              </a:rPr>
              <a:t>Converting the Verilog netlist to a Graph format for simulation.</a:t>
            </a:r>
            <a:endParaRPr sz="2200" b="1">
              <a:latin typeface="Arial"/>
              <a:ea typeface="Arial"/>
              <a:cs typeface="Arial"/>
              <a:sym typeface="Arial"/>
            </a:endParaRPr>
          </a:p>
          <a:p>
            <a:pPr marL="0" lvl="0" indent="0" algn="l" rtl="0">
              <a:spcBef>
                <a:spcPts val="0"/>
              </a:spcBef>
              <a:spcAft>
                <a:spcPts val="0"/>
              </a:spcAft>
              <a:buClr>
                <a:schemeClr val="dk1"/>
              </a:buClr>
              <a:buSzPct val="50000"/>
              <a:buFont typeface="Arial"/>
              <a:buNone/>
            </a:pPr>
            <a:endParaRPr sz="2200" b="1"/>
          </a:p>
          <a:p>
            <a:pPr marL="0" lvl="0" indent="0" algn="l" rtl="0">
              <a:spcBef>
                <a:spcPts val="0"/>
              </a:spcBef>
              <a:spcAft>
                <a:spcPts val="0"/>
              </a:spcAft>
              <a:buClr>
                <a:schemeClr val="dk1"/>
              </a:buClr>
              <a:buSzPct val="36666"/>
              <a:buFont typeface="Arial"/>
              <a:buNone/>
            </a:pPr>
            <a:endParaRPr b="1"/>
          </a:p>
          <a:p>
            <a:pPr marL="0" lvl="0" indent="0" algn="l" rtl="0">
              <a:spcBef>
                <a:spcPts val="0"/>
              </a:spcBef>
              <a:spcAft>
                <a:spcPts val="0"/>
              </a:spcAft>
              <a:buClr>
                <a:schemeClr val="dk1"/>
              </a:buClr>
              <a:buSzPct val="36666"/>
              <a:buFont typeface="Arial"/>
              <a:buNone/>
            </a:pPr>
            <a:endParaRPr b="1"/>
          </a:p>
          <a:p>
            <a:pPr marL="0" lvl="0" indent="0" algn="l" rtl="0">
              <a:spcBef>
                <a:spcPts val="0"/>
              </a:spcBef>
              <a:spcAft>
                <a:spcPts val="0"/>
              </a:spcAft>
              <a:buNone/>
            </a:pPr>
            <a:endParaRPr b="1"/>
          </a:p>
        </p:txBody>
      </p:sp>
      <p:sp>
        <p:nvSpPr>
          <p:cNvPr id="97" name="Google Shape;97;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latin typeface="Arial"/>
                <a:ea typeface="Arial"/>
                <a:cs typeface="Arial"/>
                <a:sym typeface="Arial"/>
              </a:rPr>
              <a:t>8. Function print_gate_with_level:</a:t>
            </a:r>
            <a:endParaRPr sz="1300">
              <a:latin typeface="Arial"/>
              <a:ea typeface="Arial"/>
              <a:cs typeface="Arial"/>
              <a:sym typeface="Arial"/>
            </a:endParaRPr>
          </a:p>
          <a:p>
            <a:pPr marL="1371600" lvl="2" indent="-311150" algn="l" rtl="0">
              <a:spcBef>
                <a:spcPts val="0"/>
              </a:spcBef>
              <a:spcAft>
                <a:spcPts val="0"/>
              </a:spcAft>
              <a:buSzPts val="1300"/>
              <a:buFont typeface="Arial"/>
              <a:buAutoNum type="romanLcPeriod"/>
            </a:pPr>
            <a:r>
              <a:rPr lang="en" sz="1300">
                <a:latin typeface="Arial"/>
                <a:ea typeface="Arial"/>
                <a:cs typeface="Arial"/>
                <a:sym typeface="Arial"/>
              </a:rPr>
              <a:t>Prints all the gates level-wise.</a:t>
            </a:r>
            <a:endParaRPr sz="1300">
              <a:latin typeface="Arial"/>
              <a:ea typeface="Arial"/>
              <a:cs typeface="Arial"/>
              <a:sym typeface="Arial"/>
            </a:endParaRPr>
          </a:p>
          <a:p>
            <a:pPr marL="0" lvl="0" indent="0" algn="l" rtl="0">
              <a:spcBef>
                <a:spcPts val="0"/>
              </a:spcBef>
              <a:spcAft>
                <a:spcPts val="1200"/>
              </a:spcAft>
              <a:buNone/>
            </a:pPr>
            <a:endParaRPr/>
          </a:p>
        </p:txBody>
      </p:sp>
      <p:pic>
        <p:nvPicPr>
          <p:cNvPr id="98" name="Google Shape;98;p19"/>
          <p:cNvPicPr preferRelativeResize="0"/>
          <p:nvPr/>
        </p:nvPicPr>
        <p:blipFill>
          <a:blip r:embed="rId3">
            <a:alphaModFix/>
          </a:blip>
          <a:stretch>
            <a:fillRect/>
          </a:stretch>
        </p:blipFill>
        <p:spPr>
          <a:xfrm>
            <a:off x="856550" y="1765200"/>
            <a:ext cx="64579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77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the longest possible RTL</a:t>
            </a:r>
            <a:endParaRPr/>
          </a:p>
        </p:txBody>
      </p:sp>
      <p:sp>
        <p:nvSpPr>
          <p:cNvPr id="104" name="Google Shape;104;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Arial"/>
                <a:ea typeface="Arial"/>
                <a:cs typeface="Arial"/>
                <a:sym typeface="Arial"/>
              </a:rPr>
              <a:t>a.Function reverse:</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 it will reverse the key with values of the Wire_gate map and will create a new map.</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b. Function relation_wire:</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 It will iterate the netlist level-wise.</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It takes a string as a parameter and generates the output on the basis of the gates and wires of the previous level.</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Returns the string which is the expression of level-wise outputs.</a:t>
            </a:r>
            <a:endParaRPr sz="1700">
              <a:latin typeface="Arial"/>
              <a:ea typeface="Arial"/>
              <a:cs typeface="Arial"/>
              <a:sym typeface="Arial"/>
            </a:endParaRPr>
          </a:p>
          <a:p>
            <a:pPr marL="0" lvl="0" indent="0" algn="l" rtl="0">
              <a:spcBef>
                <a:spcPts val="0"/>
              </a:spcBef>
              <a:spcAft>
                <a:spcPts val="1200"/>
              </a:spcAft>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Generating the longest possible RTL</a:t>
            </a:r>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Arial"/>
                <a:ea typeface="Arial"/>
                <a:cs typeface="Arial"/>
                <a:sym typeface="Arial"/>
              </a:rPr>
              <a:t>c. Function logic:</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It will create a map that has keys as wires and their corresponding value as expressions from the wires and gates through which that output was generated.</a:t>
            </a:r>
            <a:endParaRPr sz="1500">
              <a:latin typeface="Arial"/>
              <a:ea typeface="Arial"/>
              <a:cs typeface="Arial"/>
              <a:sym typeface="Arial"/>
            </a:endParaRPr>
          </a:p>
          <a:p>
            <a:pPr marL="0" lvl="0" indent="0" algn="l" rtl="0">
              <a:spcBef>
                <a:spcPts val="0"/>
              </a:spcBef>
              <a:spcAft>
                <a:spcPts val="0"/>
              </a:spcAft>
              <a:buNone/>
            </a:pPr>
            <a:r>
              <a:rPr lang="en" sz="1500">
                <a:latin typeface="Arial"/>
                <a:ea typeface="Arial"/>
                <a:cs typeface="Arial"/>
                <a:sym typeface="Arial"/>
              </a:rPr>
              <a:t>d. Function form:</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It will iterate on the wires level-wise and go on storing the expressions and replacing the terms which had already been stored in the map. For each level, we need outputs in the form of the first level in this way we will get the output of the last level in the form of the first.</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 sz="1500">
                <a:latin typeface="Arial"/>
                <a:ea typeface="Arial"/>
                <a:cs typeface="Arial"/>
                <a:sym typeface="Arial"/>
              </a:rPr>
              <a:t>For example, for level 2 we have wires in form of the first level and for level 3 we have wires in the form of level 2. Now we have an expression for level 2 so we will substitute that here so that we get the output of level 3 in the form of inputs of level 1. In this way, we get output at level n in the form of inputs of level 1.</a:t>
            </a:r>
            <a:endParaRPr sz="1500">
              <a:latin typeface="Arial"/>
              <a:ea typeface="Arial"/>
              <a:cs typeface="Arial"/>
              <a:sym typeface="Arial"/>
            </a:endParaRPr>
          </a:p>
          <a:p>
            <a:pPr marL="0" lvl="0" indent="0" algn="l" rtl="0">
              <a:spcBef>
                <a:spcPts val="0"/>
              </a:spcBef>
              <a:spcAft>
                <a:spcPts val="0"/>
              </a:spcAft>
              <a:buNone/>
            </a:pPr>
            <a:endParaRPr sz="1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On-screen Show (16:9)</PresentationFormat>
  <Paragraphs>78</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Old Standard TT</vt:lpstr>
      <vt:lpstr>Arial</vt:lpstr>
      <vt:lpstr>Paperback</vt:lpstr>
      <vt:lpstr>DESIGN CREDIT  TOPIC: Datapath Extractor from Hardware Design Descriptions </vt:lpstr>
      <vt:lpstr>Problem Statement </vt:lpstr>
      <vt:lpstr>Our Approach </vt:lpstr>
      <vt:lpstr>Converting the Verilog netlist to a Graph format for simulation. </vt:lpstr>
      <vt:lpstr>Converting the Verilog netlist to a Graph format for simulation.  </vt:lpstr>
      <vt:lpstr>Converting the Verilog netlist to a Graph format for simulation.   </vt:lpstr>
      <vt:lpstr>Converting the Verilog netlist to a Graph format for simulation.    </vt:lpstr>
      <vt:lpstr>Generating the longest possible RTL</vt:lpstr>
      <vt:lpstr>Generating the longest possible RTL </vt:lpstr>
      <vt:lpstr>Generating the longest possible RTL </vt:lpstr>
      <vt:lpstr>Cross checking whether the longest expression is correct or not</vt:lpstr>
      <vt:lpstr>Analysis</vt:lpstr>
      <vt:lpstr>Analysis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CREDIT  TOPIC: Datapath Extractor from Hardware Design Descriptions </dc:title>
  <cp:lastModifiedBy>Risheek Nayak</cp:lastModifiedBy>
  <cp:revision>1</cp:revision>
  <dcterms:modified xsi:type="dcterms:W3CDTF">2023-09-12T16:46:28Z</dcterms:modified>
</cp:coreProperties>
</file>