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952C05-942A-4672-9F3F-2F0B821922EB}" v="2" dt="2024-10-23T07:21:07.953"/>
    <p1510:client id="{895D4D55-8C18-4B41-A187-36B970CE6A55}" v="135" dt="2024-10-23T11:52:00.085"/>
    <p1510:client id="{DE3567DD-D428-49C7-8B55-84FC722EC942}" v="4" dt="2024-10-23T11:37:18.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A2588A-9AD3-410B-8994-387C740ACCCB}"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42190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2588A-9AD3-410B-8994-387C740ACCCB}"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00098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2588A-9AD3-410B-8994-387C740ACCCB}"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254704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2588A-9AD3-410B-8994-387C740ACCCB}"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27381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2588A-9AD3-410B-8994-387C740ACCCB}"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20937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A2588A-9AD3-410B-8994-387C740ACCCB}"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23273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A2588A-9AD3-410B-8994-387C740ACCCB}"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85318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A2588A-9AD3-410B-8994-387C740ACCCB}"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66057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2588A-9AD3-410B-8994-387C740ACCCB}"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126430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A2588A-9AD3-410B-8994-387C740ACCCB}"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275986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A2588A-9AD3-410B-8994-387C740ACCCB}"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C6AF7-66F2-4EA7-B37F-EEC5F396D73C}" type="slidenum">
              <a:rPr lang="en-US" smtClean="0"/>
              <a:t>‹#›</a:t>
            </a:fld>
            <a:endParaRPr lang="en-US"/>
          </a:p>
        </p:txBody>
      </p:sp>
    </p:spTree>
    <p:extLst>
      <p:ext uri="{BB962C8B-B14F-4D97-AF65-F5344CB8AC3E}">
        <p14:creationId xmlns:p14="http://schemas.microsoft.com/office/powerpoint/2010/main" val="319972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2588A-9AD3-410B-8994-387C740ACCCB}" type="datetimeFigureOut">
              <a:rPr lang="en-US" smtClean="0"/>
              <a:t>10/23/2024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C6AF7-66F2-4EA7-B37F-EEC5F396D73C}" type="slidenum">
              <a:rPr lang="en-US" smtClean="0"/>
              <a:t>‹#›</a:t>
            </a:fld>
            <a:endParaRPr lang="en-US"/>
          </a:p>
        </p:txBody>
      </p:sp>
    </p:spTree>
    <p:extLst>
      <p:ext uri="{BB962C8B-B14F-4D97-AF65-F5344CB8AC3E}">
        <p14:creationId xmlns:p14="http://schemas.microsoft.com/office/powerpoint/2010/main" val="50372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2400" y="1041400"/>
            <a:ext cx="9144000" cy="2387600"/>
          </a:xfrm>
        </p:spPr>
        <p:txBody>
          <a:bodyPr/>
          <a:lstStyle/>
          <a:p>
            <a:r>
              <a:rPr lang="en-US" sz="9600">
                <a:latin typeface="Anton"/>
                <a:ea typeface="Anton"/>
                <a:cs typeface="Anton"/>
                <a:sym typeface="Anton"/>
              </a:rPr>
              <a:t>INNO RESCUE</a:t>
            </a:r>
            <a:endParaRPr lang="en-US"/>
          </a:p>
        </p:txBody>
      </p:sp>
      <p:sp>
        <p:nvSpPr>
          <p:cNvPr id="3" name="Subtitle 2"/>
          <p:cNvSpPr>
            <a:spLocks noGrp="1"/>
          </p:cNvSpPr>
          <p:nvPr>
            <p:ph type="subTitle" idx="1"/>
          </p:nvPr>
        </p:nvSpPr>
        <p:spPr>
          <a:xfrm>
            <a:off x="3767329" y="3198403"/>
            <a:ext cx="6157842" cy="1655762"/>
          </a:xfrm>
        </p:spPr>
        <p:txBody>
          <a:bodyPr/>
          <a:lstStyle/>
          <a:p>
            <a:pPr algn="l">
              <a:lnSpc>
                <a:spcPts val="3897"/>
              </a:lnSpc>
              <a:spcBef>
                <a:spcPct val="0"/>
              </a:spcBef>
            </a:pPr>
            <a:r>
              <a:rPr lang="en-US"/>
              <a:t>Stop Tragedy Before It Strikes</a:t>
            </a:r>
            <a:endParaRPr lang="en-US">
              <a:latin typeface="Codec Pro"/>
              <a:ea typeface="Codec Pro"/>
              <a:cs typeface="Codec Pro"/>
              <a:sym typeface="Codec Pro"/>
            </a:endParaRPr>
          </a:p>
        </p:txBody>
      </p:sp>
      <p:pic>
        <p:nvPicPr>
          <p:cNvPr id="9" name="Picture 8">
            <a:extLst>
              <a:ext uri="{FF2B5EF4-FFF2-40B4-BE49-F238E27FC236}">
                <a16:creationId xmlns:a16="http://schemas.microsoft.com/office/drawing/2014/main" id="{BE37443D-0C24-B42C-A60D-3206528C580D}"/>
              </a:ext>
            </a:extLst>
          </p:cNvPr>
          <p:cNvPicPr>
            <a:picLocks noChangeAspect="1"/>
          </p:cNvPicPr>
          <p:nvPr/>
        </p:nvPicPr>
        <p:blipFill>
          <a:blip r:embed="rId2"/>
          <a:stretch>
            <a:fillRect/>
          </a:stretch>
        </p:blipFill>
        <p:spPr>
          <a:xfrm>
            <a:off x="9925171" y="1891074"/>
            <a:ext cx="1514686" cy="1305107"/>
          </a:xfrm>
          <a:prstGeom prst="rect">
            <a:avLst/>
          </a:prstGeom>
        </p:spPr>
      </p:pic>
      <p:cxnSp>
        <p:nvCxnSpPr>
          <p:cNvPr id="11" name="Straight Connector 10">
            <a:extLst>
              <a:ext uri="{FF2B5EF4-FFF2-40B4-BE49-F238E27FC236}">
                <a16:creationId xmlns:a16="http://schemas.microsoft.com/office/drawing/2014/main" id="{8DB43FFF-3E28-5DF8-332F-B28560628719}"/>
              </a:ext>
            </a:extLst>
          </p:cNvPr>
          <p:cNvCxnSpPr/>
          <p:nvPr/>
        </p:nvCxnSpPr>
        <p:spPr>
          <a:xfrm>
            <a:off x="2540000" y="3196181"/>
            <a:ext cx="690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ts val="10056"/>
              </a:lnSpc>
            </a:pPr>
            <a:r>
              <a:rPr lang="en-US">
                <a:latin typeface="Anton"/>
                <a:ea typeface="Anton"/>
                <a:cs typeface="Anton"/>
                <a:sym typeface="Anton"/>
              </a:rPr>
              <a:t>CONCLUSION</a:t>
            </a:r>
          </a:p>
        </p:txBody>
      </p:sp>
      <p:sp>
        <p:nvSpPr>
          <p:cNvPr id="3" name="Content Placeholder 2"/>
          <p:cNvSpPr>
            <a:spLocks noGrp="1"/>
          </p:cNvSpPr>
          <p:nvPr>
            <p:ph idx="1"/>
          </p:nvPr>
        </p:nvSpPr>
        <p:spPr>
          <a:xfrm>
            <a:off x="624115" y="1690688"/>
            <a:ext cx="11001828" cy="4486275"/>
          </a:xfrm>
        </p:spPr>
        <p:txBody>
          <a:bodyPr>
            <a:noAutofit/>
          </a:bodyPr>
          <a:lstStyle/>
          <a:p>
            <a:pPr marL="0" indent="0" algn="just">
              <a:lnSpc>
                <a:spcPts val="3617"/>
              </a:lnSpc>
              <a:spcBef>
                <a:spcPct val="0"/>
              </a:spcBef>
              <a:buNone/>
            </a:pPr>
            <a:r>
              <a:rPr lang="en-US" sz="2400"/>
              <a:t>The </a:t>
            </a:r>
            <a:r>
              <a:rPr lang="en-US" sz="2400" b="1"/>
              <a:t>InnoRescue</a:t>
            </a:r>
            <a:r>
              <a:rPr lang="en-US" sz="2400"/>
              <a:t> project represents a vital step forward in using technology to prevent suicide. By integrating a simple yet effective mechanism with push-button sensors and leveraging GSM communication, the system offers timely intervention in critical moments. Its ability to detect potential attempts and immediately trigger alarms and alerts ensures that help can be provided quickly, minimizing the risk of harm. The system's design prioritizes reliability and affordability, making it accessible for large-scale deployment in sensitive environments like hostels, dormitories, and private residences. This innovative solution highlights the role of technology in safeguarding lives and brings hope for a future where timely intervention can significantly reduce suicide rates.</a:t>
            </a:r>
            <a:endParaRPr lang="en-US" sz="2400">
              <a:latin typeface="Canva Sans"/>
              <a:ea typeface="Canva Sans"/>
              <a:cs typeface="Canva Sans"/>
              <a:sym typeface="Canva Sans"/>
            </a:endParaRPr>
          </a:p>
        </p:txBody>
      </p:sp>
    </p:spTree>
    <p:extLst>
      <p:ext uri="{BB962C8B-B14F-4D97-AF65-F5344CB8AC3E}">
        <p14:creationId xmlns:p14="http://schemas.microsoft.com/office/powerpoint/2010/main" val="265099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ts val="10056"/>
              </a:lnSpc>
            </a:pPr>
            <a:r>
              <a:rPr lang="en-US">
                <a:latin typeface="Anton"/>
                <a:ea typeface="Anton"/>
                <a:cs typeface="Anton"/>
                <a:sym typeface="Anton"/>
              </a:rPr>
              <a:t>PROBLEM STATEMENT</a:t>
            </a:r>
          </a:p>
        </p:txBody>
      </p:sp>
      <p:sp>
        <p:nvSpPr>
          <p:cNvPr id="4" name="Rectangle 3"/>
          <p:cNvSpPr/>
          <p:nvPr/>
        </p:nvSpPr>
        <p:spPr>
          <a:xfrm>
            <a:off x="1071282" y="1984391"/>
            <a:ext cx="10466294" cy="3809697"/>
          </a:xfrm>
          <a:prstGeom prst="rect">
            <a:avLst/>
          </a:prstGeom>
        </p:spPr>
        <p:txBody>
          <a:bodyPr wrap="square">
            <a:spAutoFit/>
          </a:bodyPr>
          <a:lstStyle/>
          <a:p>
            <a:pPr marL="29844" marR="5080" lvl="0" indent="-17778" algn="just" rtl="0">
              <a:lnSpc>
                <a:spcPct val="125000"/>
              </a:lnSpc>
              <a:spcBef>
                <a:spcPts val="0"/>
              </a:spcBef>
              <a:spcAft>
                <a:spcPts val="0"/>
              </a:spcAft>
              <a:buClr>
                <a:srgbClr val="000000"/>
              </a:buClr>
              <a:buSzPts val="2400"/>
              <a:buFont typeface="Arial"/>
              <a:buNone/>
            </a:pPr>
            <a:r>
              <a:rPr lang="en-US" sz="2800"/>
              <a:t> </a:t>
            </a:r>
            <a:r>
              <a:rPr lang="en-US" sz="2800" i="0" u="none" strike="noStrike" cap="none">
                <a:solidFill>
                  <a:schemeClr val="dk1"/>
                </a:solidFill>
                <a:latin typeface="Helvetica Neue"/>
                <a:ea typeface="Helvetica Neue"/>
                <a:cs typeface="Helvetica Neue"/>
                <a:sym typeface="Helvetica Neue"/>
              </a:rPr>
              <a:t>Suicide is a significant global public health issue, with millions of lives lost each year. A substantial portion of suicides occurs in private settings, where early intervention is often challenging, especially in Hostels. To address this critical issue, there is a need for an advanced technological solution that can detect and respond to signs of suicide attempts involving hanging and alert emergency services .</a:t>
            </a:r>
          </a:p>
        </p:txBody>
      </p:sp>
    </p:spTree>
    <p:extLst>
      <p:ext uri="{BB962C8B-B14F-4D97-AF65-F5344CB8AC3E}">
        <p14:creationId xmlns:p14="http://schemas.microsoft.com/office/powerpoint/2010/main" val="202161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nton"/>
                <a:ea typeface="Anton"/>
                <a:cs typeface="Anton"/>
              </a:rPr>
              <a:t>PROPOSED SOLUTION</a:t>
            </a:r>
          </a:p>
        </p:txBody>
      </p:sp>
      <p:sp>
        <p:nvSpPr>
          <p:cNvPr id="3" name="Content Placeholder 2"/>
          <p:cNvSpPr>
            <a:spLocks noGrp="1"/>
          </p:cNvSpPr>
          <p:nvPr>
            <p:ph idx="1"/>
          </p:nvPr>
        </p:nvSpPr>
        <p:spPr>
          <a:xfrm>
            <a:off x="431799" y="1596119"/>
            <a:ext cx="11484429" cy="4351338"/>
          </a:xfrm>
        </p:spPr>
        <p:txBody>
          <a:bodyPr>
            <a:noAutofit/>
          </a:bodyPr>
          <a:lstStyle/>
          <a:p>
            <a:pPr algn="just"/>
            <a:r>
              <a:rPr lang="en-IN">
                <a:cs typeface="Times New Roman" panose="02020603050405020304" pitchFamily="18" charset="0"/>
              </a:rPr>
              <a:t>The proposed automated suicide prevention system integrates momentary push buttons, a microcontroller, a buzzer, a GSM module, and an LED indicator to detect and respond to potential hanging attempts. With a focus on sensitivity and reliability, the system provides immediate alerts through sound and visual cues while communicating distress messages and calls to predefined contacts like wardens, workers, and owners via the GSM module. It prioritizes user privacy, consent, and safety, featuring user-friendly deactivation options. Emphasizing clear protocols, education, and ethical considerations, the system aims to complement existing mental health support </a:t>
            </a:r>
            <a:r>
              <a:rPr lang="en-IN" err="1">
                <a:cs typeface="Times New Roman" panose="02020603050405020304" pitchFamily="18" charset="0"/>
              </a:rPr>
              <a:t>systems,potentially</a:t>
            </a:r>
            <a:r>
              <a:rPr lang="en-IN">
                <a:cs typeface="Times New Roman" panose="02020603050405020304" pitchFamily="18" charset="0"/>
              </a:rPr>
              <a:t> saving lives through faster emergency responses</a:t>
            </a:r>
          </a:p>
        </p:txBody>
      </p:sp>
    </p:spTree>
    <p:extLst>
      <p:ext uri="{BB962C8B-B14F-4D97-AF65-F5344CB8AC3E}">
        <p14:creationId xmlns:p14="http://schemas.microsoft.com/office/powerpoint/2010/main" val="74705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ts val="10056"/>
              </a:lnSpc>
            </a:pPr>
            <a:r>
              <a:rPr lang="en-US">
                <a:latin typeface="Anton"/>
                <a:ea typeface="Anton"/>
                <a:cs typeface="Anton"/>
                <a:sym typeface="Anton"/>
              </a:rPr>
              <a:t>PROJECT SCOPE</a:t>
            </a:r>
          </a:p>
        </p:txBody>
      </p:sp>
      <p:sp>
        <p:nvSpPr>
          <p:cNvPr id="3" name="Content Placeholder 2"/>
          <p:cNvSpPr>
            <a:spLocks noGrp="1"/>
          </p:cNvSpPr>
          <p:nvPr>
            <p:ph idx="1"/>
          </p:nvPr>
        </p:nvSpPr>
        <p:spPr/>
        <p:txBody>
          <a:bodyPr>
            <a:normAutofit/>
          </a:bodyPr>
          <a:lstStyle/>
          <a:p>
            <a:pPr algn="just">
              <a:lnSpc>
                <a:spcPts val="3617"/>
              </a:lnSpc>
              <a:spcBef>
                <a:spcPct val="0"/>
              </a:spcBef>
            </a:pPr>
            <a:r>
              <a:rPr lang="en-US"/>
              <a:t>The scope of </a:t>
            </a:r>
            <a:r>
              <a:rPr lang="en-US" b="1"/>
              <a:t>InnoRescue</a:t>
            </a:r>
            <a:r>
              <a:rPr lang="en-US"/>
              <a:t> focuses on developing an innovative, life-saving device to prevent suicides involving ceiling fans. The project aims to integrate push-button sensors below the fan's cap to detect potential suicide attempts by monitoring unusual weight changes. Upon detection, the system will immediately activate an alarm (siren) and send automated SMS alerts and calls to emergency contacts such as wardens or family members</a:t>
            </a:r>
            <a:r>
              <a:rPr lang="en-US">
                <a:sym typeface="Codec Pro"/>
              </a:rPr>
              <a:t>.</a:t>
            </a:r>
          </a:p>
        </p:txBody>
      </p:sp>
    </p:spTree>
    <p:extLst>
      <p:ext uri="{BB962C8B-B14F-4D97-AF65-F5344CB8AC3E}">
        <p14:creationId xmlns:p14="http://schemas.microsoft.com/office/powerpoint/2010/main" val="346738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nton"/>
                <a:ea typeface="Anton"/>
                <a:cs typeface="Anton"/>
              </a:rPr>
              <a:t>TECHNOLOGY</a:t>
            </a:r>
          </a:p>
        </p:txBody>
      </p:sp>
      <p:sp>
        <p:nvSpPr>
          <p:cNvPr id="3" name="Content Placeholder 2"/>
          <p:cNvSpPr>
            <a:spLocks noGrp="1"/>
          </p:cNvSpPr>
          <p:nvPr>
            <p:ph idx="1"/>
          </p:nvPr>
        </p:nvSpPr>
        <p:spPr/>
        <p:txBody>
          <a:bodyPr/>
          <a:lstStyle/>
          <a:p>
            <a:r>
              <a:rPr lang="en-IN"/>
              <a:t>Arduino Microcontroller</a:t>
            </a:r>
          </a:p>
          <a:p>
            <a:r>
              <a:rPr lang="en-IN"/>
              <a:t>Arduino IDE</a:t>
            </a:r>
            <a:endParaRPr lang="en-US"/>
          </a:p>
          <a:p>
            <a:r>
              <a:rPr lang="en-IN"/>
              <a:t>GSM Module integration</a:t>
            </a:r>
          </a:p>
          <a:p>
            <a:pPr marL="0" indent="0">
              <a:buNone/>
            </a:pPr>
            <a:endParaRPr lang="en-US"/>
          </a:p>
        </p:txBody>
      </p:sp>
    </p:spTree>
    <p:extLst>
      <p:ext uri="{BB962C8B-B14F-4D97-AF65-F5344CB8AC3E}">
        <p14:creationId xmlns:p14="http://schemas.microsoft.com/office/powerpoint/2010/main" val="347432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nton"/>
                <a:ea typeface="Anton"/>
                <a:cs typeface="Anton"/>
              </a:rPr>
              <a:t>COMPONENTS</a:t>
            </a:r>
          </a:p>
        </p:txBody>
      </p:sp>
      <p:sp>
        <p:nvSpPr>
          <p:cNvPr id="3" name="Content Placeholder 2"/>
          <p:cNvSpPr>
            <a:spLocks noGrp="1"/>
          </p:cNvSpPr>
          <p:nvPr>
            <p:ph idx="1"/>
          </p:nvPr>
        </p:nvSpPr>
        <p:spPr/>
        <p:txBody>
          <a:bodyPr>
            <a:normAutofit fontScale="92500" lnSpcReduction="20000"/>
          </a:bodyPr>
          <a:lstStyle/>
          <a:p>
            <a:r>
              <a:rPr lang="en-IN"/>
              <a:t>Arduino UNO</a:t>
            </a:r>
          </a:p>
          <a:p>
            <a:r>
              <a:rPr lang="en-IN"/>
              <a:t>Push-button</a:t>
            </a:r>
          </a:p>
          <a:p>
            <a:r>
              <a:rPr lang="en-IN"/>
              <a:t>GSM Module (SIM900A)</a:t>
            </a:r>
          </a:p>
          <a:p>
            <a:r>
              <a:rPr lang="en-IN"/>
              <a:t>Siren/Buzzer </a:t>
            </a:r>
          </a:p>
          <a:p>
            <a:r>
              <a:rPr lang="en-IN"/>
              <a:t>LED Indicators</a:t>
            </a:r>
          </a:p>
          <a:p>
            <a:r>
              <a:rPr lang="en-IN"/>
              <a:t>Relay Module</a:t>
            </a:r>
          </a:p>
          <a:p>
            <a:r>
              <a:rPr lang="en-IN"/>
              <a:t>12V Power Supply</a:t>
            </a:r>
          </a:p>
          <a:p>
            <a:r>
              <a:rPr lang="en-IN"/>
              <a:t>Wires and Connectors</a:t>
            </a:r>
          </a:p>
          <a:p>
            <a:r>
              <a:rPr lang="en-IN"/>
              <a:t>Breadboard or PCB</a:t>
            </a:r>
          </a:p>
          <a:p>
            <a:r>
              <a:rPr lang="en-IN"/>
              <a:t>Special fan base</a:t>
            </a:r>
          </a:p>
        </p:txBody>
      </p:sp>
    </p:spTree>
    <p:extLst>
      <p:ext uri="{BB962C8B-B14F-4D97-AF65-F5344CB8AC3E}">
        <p14:creationId xmlns:p14="http://schemas.microsoft.com/office/powerpoint/2010/main" val="99414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1E0F1-4E3F-A254-068E-7B9FB790F6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9863" y="844328"/>
            <a:ext cx="10367690" cy="5530306"/>
          </a:xfrm>
          <a:prstGeom prst="rect">
            <a:avLst/>
          </a:prstGeom>
        </p:spPr>
      </p:pic>
      <p:sp>
        <p:nvSpPr>
          <p:cNvPr id="2" name="Title 1"/>
          <p:cNvSpPr>
            <a:spLocks noGrp="1"/>
          </p:cNvSpPr>
          <p:nvPr>
            <p:ph type="title"/>
          </p:nvPr>
        </p:nvSpPr>
        <p:spPr/>
        <p:txBody>
          <a:bodyPr>
            <a:normAutofit/>
          </a:bodyPr>
          <a:lstStyle/>
          <a:p>
            <a:r>
              <a:rPr lang="en-US">
                <a:latin typeface="Anton"/>
                <a:ea typeface="Anton"/>
                <a:cs typeface="Anton"/>
              </a:rPr>
              <a:t>BLOCK DIAGRAM</a:t>
            </a:r>
          </a:p>
        </p:txBody>
      </p:sp>
      <p:pic>
        <p:nvPicPr>
          <p:cNvPr id="25" name="Picture 24">
            <a:extLst>
              <a:ext uri="{FF2B5EF4-FFF2-40B4-BE49-F238E27FC236}">
                <a16:creationId xmlns:a16="http://schemas.microsoft.com/office/drawing/2014/main" id="{B3D29D28-F2E9-E4FC-771C-380B5E08A1C5}"/>
              </a:ext>
            </a:extLst>
          </p:cNvPr>
          <p:cNvPicPr>
            <a:picLocks noChangeAspect="1"/>
          </p:cNvPicPr>
          <p:nvPr/>
        </p:nvPicPr>
        <p:blipFill>
          <a:blip r:embed="rId3"/>
          <a:stretch>
            <a:fillRect/>
          </a:stretch>
        </p:blipFill>
        <p:spPr>
          <a:xfrm>
            <a:off x="2099338" y="2139571"/>
            <a:ext cx="5695950" cy="3238500"/>
          </a:xfrm>
          <a:prstGeom prst="rect">
            <a:avLst/>
          </a:prstGeom>
        </p:spPr>
      </p:pic>
    </p:spTree>
    <p:extLst>
      <p:ext uri="{BB962C8B-B14F-4D97-AF65-F5344CB8AC3E}">
        <p14:creationId xmlns:p14="http://schemas.microsoft.com/office/powerpoint/2010/main" val="215172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16" y="-186532"/>
            <a:ext cx="10515600" cy="1325563"/>
          </a:xfrm>
        </p:spPr>
        <p:txBody>
          <a:bodyPr>
            <a:normAutofit/>
          </a:bodyPr>
          <a:lstStyle/>
          <a:p>
            <a:r>
              <a:rPr lang="en-US">
                <a:latin typeface="Anton"/>
                <a:ea typeface="Anton"/>
                <a:cs typeface="Anton"/>
              </a:rPr>
              <a:t>PROTOTYPE/ WORKING MODEL PICTURE</a:t>
            </a:r>
          </a:p>
        </p:txBody>
      </p:sp>
      <p:pic>
        <p:nvPicPr>
          <p:cNvPr id="3" name="Content Placeholder 4">
            <a:extLst>
              <a:ext uri="{FF2B5EF4-FFF2-40B4-BE49-F238E27FC236}">
                <a16:creationId xmlns:a16="http://schemas.microsoft.com/office/drawing/2014/main" id="{5AE88580-C94C-2537-3743-34F3D45B0CE4}"/>
              </a:ext>
            </a:extLst>
          </p:cNvPr>
          <p:cNvPicPr>
            <a:picLocks noGrp="1" noChangeAspect="1"/>
          </p:cNvPicPr>
          <p:nvPr/>
        </p:nvPicPr>
        <p:blipFill>
          <a:blip r:embed="rId2"/>
          <a:stretch>
            <a:fillRect/>
          </a:stretch>
        </p:blipFill>
        <p:spPr>
          <a:xfrm>
            <a:off x="4752975" y="852842"/>
            <a:ext cx="2686050" cy="3581400"/>
          </a:xfrm>
          <a:prstGeom prst="rect">
            <a:avLst/>
          </a:prstGeom>
        </p:spPr>
      </p:pic>
      <p:pic>
        <p:nvPicPr>
          <p:cNvPr id="4" name="Picture 3">
            <a:extLst>
              <a:ext uri="{FF2B5EF4-FFF2-40B4-BE49-F238E27FC236}">
                <a16:creationId xmlns:a16="http://schemas.microsoft.com/office/drawing/2014/main" id="{FBA75184-BC09-8598-462C-538B040426A7}"/>
              </a:ext>
            </a:extLst>
          </p:cNvPr>
          <p:cNvPicPr>
            <a:picLocks noChangeAspect="1"/>
          </p:cNvPicPr>
          <p:nvPr/>
        </p:nvPicPr>
        <p:blipFill>
          <a:blip r:embed="rId3"/>
          <a:stretch>
            <a:fillRect/>
          </a:stretch>
        </p:blipFill>
        <p:spPr>
          <a:xfrm>
            <a:off x="237009" y="4242241"/>
            <a:ext cx="3704494" cy="2778371"/>
          </a:xfrm>
          <a:prstGeom prst="rect">
            <a:avLst/>
          </a:prstGeom>
        </p:spPr>
      </p:pic>
      <p:pic>
        <p:nvPicPr>
          <p:cNvPr id="5" name="Picture 4">
            <a:extLst>
              <a:ext uri="{FF2B5EF4-FFF2-40B4-BE49-F238E27FC236}">
                <a16:creationId xmlns:a16="http://schemas.microsoft.com/office/drawing/2014/main" id="{A2EC96C9-05C6-43BC-1E22-C352B12A905C}"/>
              </a:ext>
            </a:extLst>
          </p:cNvPr>
          <p:cNvPicPr>
            <a:picLocks noChangeAspect="1"/>
          </p:cNvPicPr>
          <p:nvPr/>
        </p:nvPicPr>
        <p:blipFill>
          <a:blip r:embed="rId4"/>
          <a:stretch>
            <a:fillRect/>
          </a:stretch>
        </p:blipFill>
        <p:spPr>
          <a:xfrm>
            <a:off x="234115" y="851252"/>
            <a:ext cx="4263025" cy="3197269"/>
          </a:xfrm>
          <a:prstGeom prst="rect">
            <a:avLst/>
          </a:prstGeom>
        </p:spPr>
      </p:pic>
      <p:pic>
        <p:nvPicPr>
          <p:cNvPr id="7" name="Picture 6" descr="A ceiling fan with a light fixture&#10;&#10;Description automatically generated">
            <a:extLst>
              <a:ext uri="{FF2B5EF4-FFF2-40B4-BE49-F238E27FC236}">
                <a16:creationId xmlns:a16="http://schemas.microsoft.com/office/drawing/2014/main" id="{4BEA6C48-4154-8FDB-00E5-6AF731C36F71}"/>
              </a:ext>
            </a:extLst>
          </p:cNvPr>
          <p:cNvPicPr>
            <a:picLocks noChangeAspect="1"/>
          </p:cNvPicPr>
          <p:nvPr/>
        </p:nvPicPr>
        <p:blipFill>
          <a:blip r:embed="rId5">
            <a:extLst>
              <a:ext uri="{28A0092B-C50C-407E-A947-70E740481C1C}">
                <a14:useLocalDpi xmlns:a14="http://schemas.microsoft.com/office/drawing/2010/main" val="0"/>
              </a:ext>
            </a:extLst>
          </a:blip>
          <a:srcRect l="6532" t="6197" r="21668"/>
          <a:stretch/>
        </p:blipFill>
        <p:spPr>
          <a:xfrm>
            <a:off x="7700654" y="1044908"/>
            <a:ext cx="4263025" cy="3197269"/>
          </a:xfrm>
          <a:prstGeom prst="rect">
            <a:avLst/>
          </a:prstGeom>
        </p:spPr>
      </p:pic>
    </p:spTree>
    <p:extLst>
      <p:ext uri="{BB962C8B-B14F-4D97-AF65-F5344CB8AC3E}">
        <p14:creationId xmlns:p14="http://schemas.microsoft.com/office/powerpoint/2010/main" val="221973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399" y="0"/>
            <a:ext cx="10515600" cy="1325563"/>
          </a:xfrm>
        </p:spPr>
        <p:txBody>
          <a:bodyPr>
            <a:normAutofit/>
          </a:bodyPr>
          <a:lstStyle/>
          <a:p>
            <a:pPr>
              <a:lnSpc>
                <a:spcPts val="10056"/>
              </a:lnSpc>
            </a:pPr>
            <a:r>
              <a:rPr lang="en-US">
                <a:latin typeface="Anton"/>
                <a:ea typeface="Anton"/>
                <a:cs typeface="Anton"/>
                <a:sym typeface="Anton"/>
              </a:rPr>
              <a:t>DEPLOYMENT</a:t>
            </a:r>
          </a:p>
        </p:txBody>
      </p:sp>
      <p:sp>
        <p:nvSpPr>
          <p:cNvPr id="4" name="TextBox 3"/>
          <p:cNvSpPr txBox="1"/>
          <p:nvPr/>
        </p:nvSpPr>
        <p:spPr>
          <a:xfrm>
            <a:off x="733399" y="5446059"/>
            <a:ext cx="6925235" cy="584775"/>
          </a:xfrm>
          <a:prstGeom prst="rect">
            <a:avLst/>
          </a:prstGeom>
          <a:noFill/>
        </p:spPr>
        <p:txBody>
          <a:bodyPr wrap="square" rtlCol="0">
            <a:spAutoFit/>
          </a:bodyPr>
          <a:lstStyle/>
          <a:p>
            <a:r>
              <a:rPr lang="en-US" sz="3200"/>
              <a:t>Cost for prototype TLR(7)   :3,000 /-RS</a:t>
            </a:r>
          </a:p>
        </p:txBody>
      </p:sp>
      <p:sp>
        <p:nvSpPr>
          <p:cNvPr id="7" name="Rectangle 3">
            <a:extLst>
              <a:ext uri="{FF2B5EF4-FFF2-40B4-BE49-F238E27FC236}">
                <a16:creationId xmlns:a16="http://schemas.microsoft.com/office/drawing/2014/main" id="{AED564CB-5501-DA2F-ACD8-BD885C97C383}"/>
              </a:ext>
            </a:extLst>
          </p:cNvPr>
          <p:cNvSpPr>
            <a:spLocks noGrp="1" noChangeArrowheads="1"/>
          </p:cNvSpPr>
          <p:nvPr>
            <p:ph idx="1"/>
          </p:nvPr>
        </p:nvSpPr>
        <p:spPr bwMode="auto">
          <a:xfrm>
            <a:off x="733399" y="1408260"/>
            <a:ext cx="102248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rPr>
              <a:t>The </a:t>
            </a:r>
            <a:r>
              <a:rPr kumimoji="0" lang="en-US" altLang="en-US" sz="2400" b="1" i="0" u="none" strike="noStrike" cap="none" normalizeH="0" baseline="0">
                <a:ln>
                  <a:noFill/>
                </a:ln>
                <a:solidFill>
                  <a:schemeClr val="tx1"/>
                </a:solidFill>
                <a:effectLst/>
              </a:rPr>
              <a:t>InnoRescue</a:t>
            </a:r>
            <a:r>
              <a:rPr kumimoji="0" lang="en-US" altLang="en-US" sz="2400" b="0" i="0" u="none" strike="noStrike" cap="none" normalizeH="0" baseline="0">
                <a:ln>
                  <a:noFill/>
                </a:ln>
                <a:solidFill>
                  <a:schemeClr val="tx1"/>
                </a:solidFill>
                <a:effectLst/>
              </a:rPr>
              <a:t> system can be deployed in environments prone to potential suicide attempts, such as hostels, dormitories, and private homes. The push-button sensors are installed below the ceiling fan’s cap to detect any abnormal pressure. Once the system detects an anomaly, it triggers an immediate alarm and sends alerts via the GSM module to pre-designated emergency contacts. The deployment involves installing the sensors, connecting them to the Arduino system, setting up the GSM module, and configuring the emergency contact information. This ensures real-time detection, response, and alerting in case of emergencies.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613622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INNO RESCUE</vt:lpstr>
      <vt:lpstr>PROBLEM STATEMENT</vt:lpstr>
      <vt:lpstr>PROPOSED SOLUTION</vt:lpstr>
      <vt:lpstr>PROJECT SCOPE</vt:lpstr>
      <vt:lpstr>TECHNOLOGY</vt:lpstr>
      <vt:lpstr>COMPONENTS</vt:lpstr>
      <vt:lpstr>BLOCK DIAGRAM</vt:lpstr>
      <vt:lpstr>PROTOTYPE/ WORKING MODEL PICTURE</vt:lpstr>
      <vt:lpstr>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NIRVA-AGNI</dc:title>
  <dc:creator>Microsoft account</dc:creator>
  <cp:revision>2</cp:revision>
  <dcterms:created xsi:type="dcterms:W3CDTF">2024-10-22T21:27:12Z</dcterms:created>
  <dcterms:modified xsi:type="dcterms:W3CDTF">2024-10-23T12:05:29Z</dcterms:modified>
</cp:coreProperties>
</file>