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19">
          <p15:clr>
            <a:srgbClr val="000000"/>
          </p15:clr>
        </p15:guide>
        <p15:guide id="2" pos="2880">
          <p15:clr>
            <a:srgbClr val="000000"/>
          </p15:clr>
        </p15:guide>
      </p15:sldGuideLst>
    </p:ext>
    <p:ext uri="http://customooxmlschemas.google.com/">
      <go:slidesCustomData xmlns:go="http://customooxmlschemas.google.com/" r:id="rId42" roundtripDataSignature="AMtx7mhUyh/lkmlTn0fq9Or7MKL7LJt8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19"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456650" y="203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Email Campaign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6" name="Google Shape;56;p1"/>
          <p:cNvSpPr txBox="1"/>
          <p:nvPr/>
        </p:nvSpPr>
        <p:spPr>
          <a:xfrm>
            <a:off x="1646500" y="3147300"/>
            <a:ext cx="5483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1" i="0" lang="en-GB" sz="3600" u="none" cap="none" strike="noStrike">
                <a:solidFill>
                  <a:schemeClr val="accent4"/>
                </a:solidFill>
                <a:latin typeface="Montserrat"/>
                <a:ea typeface="Montserrat"/>
                <a:cs typeface="Montserrat"/>
                <a:sym typeface="Montserrat"/>
              </a:rPr>
              <a:t>By Rishekh Dubey</a:t>
            </a:r>
            <a:endParaRPr b="0" i="0" sz="1400" u="none" cap="none" strike="noStrike">
              <a:solidFill>
                <a:schemeClr val="accent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27" name="Google Shape;127;p10"/>
          <p:cNvSpPr txBox="1"/>
          <p:nvPr/>
        </p:nvSpPr>
        <p:spPr>
          <a:xfrm>
            <a:off x="145700" y="393400"/>
            <a:ext cx="3000000" cy="535305"/>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200"/>
              </a:spcAft>
              <a:buClr>
                <a:srgbClr val="000000"/>
              </a:buClr>
              <a:buSzPts val="2000"/>
              <a:buFont typeface="Arial"/>
              <a:buNone/>
            </a:pPr>
            <a:r>
              <a:rPr b="1" i="0" lang="en-GB" sz="2000" u="none" cap="none" strike="noStrike">
                <a:solidFill>
                  <a:schemeClr val="dk1"/>
                </a:solidFill>
                <a:latin typeface="Arial"/>
                <a:ea typeface="Arial"/>
                <a:cs typeface="Arial"/>
                <a:sym typeface="Arial"/>
              </a:rPr>
              <a:t>Email hotness score:-</a:t>
            </a:r>
            <a:endParaRPr b="1" i="0" sz="2000" u="none" cap="none" strike="noStrike">
              <a:solidFill>
                <a:schemeClr val="dk1"/>
              </a:solidFill>
              <a:latin typeface="Arial"/>
              <a:ea typeface="Arial"/>
              <a:cs typeface="Arial"/>
              <a:sym typeface="Arial"/>
            </a:endParaRPr>
          </a:p>
        </p:txBody>
      </p:sp>
      <p:sp>
        <p:nvSpPr>
          <p:cNvPr id="128" name="Google Shape;128;p10"/>
          <p:cNvSpPr txBox="1"/>
          <p:nvPr/>
        </p:nvSpPr>
        <p:spPr>
          <a:xfrm>
            <a:off x="618600" y="3207510"/>
            <a:ext cx="8213700" cy="16433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2"/>
                </a:solidFill>
                <a:latin typeface="Montserrat"/>
                <a:ea typeface="Montserrat"/>
                <a:cs typeface="Montserrat"/>
                <a:sym typeface="Montserrat"/>
              </a:rPr>
              <a:t>By using the above bar plot we can see that the most number of hotness scores from every location is 0.3. </a:t>
            </a:r>
            <a:endParaRPr b="0" i="0" sz="1900" u="none" cap="none" strike="noStrike">
              <a:solidFill>
                <a:schemeClr val="accent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2"/>
                </a:solidFill>
                <a:latin typeface="Montserrat"/>
                <a:ea typeface="Montserrat"/>
                <a:cs typeface="Montserrat"/>
                <a:sym typeface="Montserrat"/>
              </a:rPr>
              <a:t>Hotness score from location  “A” is the lowest whereas location “G” has the highest number of hotness scores.</a:t>
            </a:r>
            <a:endParaRPr b="0" i="0" sz="1900" u="none" cap="none" strike="noStrike">
              <a:solidFill>
                <a:schemeClr val="accent2"/>
              </a:solidFill>
              <a:latin typeface="Montserrat"/>
              <a:ea typeface="Montserrat"/>
              <a:cs typeface="Montserrat"/>
              <a:sym typeface="Montserrat"/>
            </a:endParaRPr>
          </a:p>
        </p:txBody>
      </p:sp>
      <p:pic>
        <p:nvPicPr>
          <p:cNvPr descr="3" id="129" name="Google Shape;129;p10"/>
          <p:cNvPicPr preferRelativeResize="0"/>
          <p:nvPr/>
        </p:nvPicPr>
        <p:blipFill rotWithShape="1">
          <a:blip r:embed="rId3">
            <a:alphaModFix/>
          </a:blip>
          <a:srcRect b="0" l="0" r="0" t="0"/>
          <a:stretch/>
        </p:blipFill>
        <p:spPr>
          <a:xfrm>
            <a:off x="762000" y="854075"/>
            <a:ext cx="6805295" cy="22783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Email Status based on previous communication:-</a:t>
            </a:r>
            <a:endParaRPr/>
          </a:p>
        </p:txBody>
      </p:sp>
      <p:pic>
        <p:nvPicPr>
          <p:cNvPr descr="4" id="135" name="Google Shape;135;p11"/>
          <p:cNvPicPr preferRelativeResize="0"/>
          <p:nvPr/>
        </p:nvPicPr>
        <p:blipFill rotWithShape="1">
          <a:blip r:embed="rId3">
            <a:alphaModFix/>
          </a:blip>
          <a:srcRect b="0" l="0" r="0" t="0"/>
          <a:stretch/>
        </p:blipFill>
        <p:spPr>
          <a:xfrm>
            <a:off x="311785" y="1213485"/>
            <a:ext cx="4679950" cy="3606800"/>
          </a:xfrm>
          <a:prstGeom prst="rect">
            <a:avLst/>
          </a:prstGeom>
          <a:noFill/>
          <a:ln>
            <a:noFill/>
          </a:ln>
        </p:spPr>
      </p:pic>
      <p:sp>
        <p:nvSpPr>
          <p:cNvPr id="136" name="Google Shape;136;p11"/>
          <p:cNvSpPr txBox="1"/>
          <p:nvPr/>
        </p:nvSpPr>
        <p:spPr>
          <a:xfrm>
            <a:off x="4991735" y="2036445"/>
            <a:ext cx="3963035" cy="181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This combination of box plots provides the variation of past communication with respect to the different types of email statuses.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This visualization shows that the mean of mail received from status 1  is around 35, mean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mail received of status 0 is around 25 and mean mail received of status 2 is around 39.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142" name="Google Shape;142;p12"/>
          <p:cNvSpPr txBox="1"/>
          <p:nvPr/>
        </p:nvSpPr>
        <p:spPr>
          <a:xfrm>
            <a:off x="160275" y="364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200"/>
              </a:spcAft>
              <a:buClr>
                <a:srgbClr val="000000"/>
              </a:buClr>
              <a:buSzPts val="2000"/>
              <a:buFont typeface="Arial"/>
              <a:buNone/>
            </a:pPr>
            <a:r>
              <a:rPr b="1" i="0" lang="en-GB" sz="2000" u="none" cap="none" strike="noStrike">
                <a:solidFill>
                  <a:schemeClr val="dk1"/>
                </a:solidFill>
                <a:latin typeface="Arial"/>
                <a:ea typeface="Arial"/>
                <a:cs typeface="Arial"/>
                <a:sym typeface="Arial"/>
              </a:rPr>
              <a:t>Correlation</a:t>
            </a:r>
            <a:endParaRPr b="0" i="0" sz="1400" u="none" cap="none" strike="noStrike">
              <a:solidFill>
                <a:schemeClr val="dk1"/>
              </a:solidFill>
              <a:latin typeface="Arial"/>
              <a:ea typeface="Arial"/>
              <a:cs typeface="Arial"/>
              <a:sym typeface="Arial"/>
            </a:endParaRPr>
          </a:p>
        </p:txBody>
      </p:sp>
      <p:sp>
        <p:nvSpPr>
          <p:cNvPr id="143" name="Google Shape;143;p12"/>
          <p:cNvSpPr txBox="1"/>
          <p:nvPr/>
        </p:nvSpPr>
        <p:spPr>
          <a:xfrm>
            <a:off x="670250" y="3317325"/>
            <a:ext cx="8222700" cy="1552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b="0" i="0" lang="en-GB" sz="1900" u="none" cap="none" strike="noStrike">
                <a:solidFill>
                  <a:srgbClr val="595959"/>
                </a:solidFill>
                <a:latin typeface="Montserrat"/>
                <a:ea typeface="Montserrat"/>
                <a:cs typeface="Montserrat"/>
                <a:sym typeface="Montserrat"/>
              </a:rPr>
              <a:t>T</a:t>
            </a:r>
            <a:r>
              <a:rPr b="0" i="0" lang="en-GB" sz="1900" u="none" cap="none" strike="noStrike">
                <a:solidFill>
                  <a:srgbClr val="000000"/>
                </a:solidFill>
                <a:latin typeface="Montserrat"/>
                <a:ea typeface="Montserrat"/>
                <a:cs typeface="Montserrat"/>
                <a:sym typeface="Montserrat"/>
              </a:rPr>
              <a:t>his is a heatmap chart that represents the relation between one feature and another one.</a:t>
            </a:r>
            <a:endParaRPr b="0" i="0" sz="1900" u="none" cap="none" strike="noStrike">
              <a:solidFill>
                <a:srgbClr val="000000"/>
              </a:solidFill>
              <a:latin typeface="Montserrat"/>
              <a:ea typeface="Montserrat"/>
              <a:cs typeface="Montserrat"/>
              <a:sym typeface="Montserrat"/>
            </a:endParaRPr>
          </a:p>
          <a:p>
            <a:pPr indent="0" lvl="0" marL="0" marR="0" rtl="0" algn="just">
              <a:lnSpc>
                <a:spcPct val="115000"/>
              </a:lnSpc>
              <a:spcBef>
                <a:spcPts val="1200"/>
              </a:spcBef>
              <a:spcAft>
                <a:spcPts val="120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By plotting seaborn heatmap correlation we got to know that there features positively correlated with each other.</a:t>
            </a:r>
            <a:endParaRPr b="0" i="0" sz="1700" u="none" cap="none" strike="noStrike">
              <a:solidFill>
                <a:srgbClr val="000000"/>
              </a:solidFill>
              <a:latin typeface="Montserrat"/>
              <a:ea typeface="Montserrat"/>
              <a:cs typeface="Montserrat"/>
              <a:sym typeface="Montserrat"/>
            </a:endParaRPr>
          </a:p>
        </p:txBody>
      </p:sp>
      <p:pic>
        <p:nvPicPr>
          <p:cNvPr descr="5" id="144" name="Google Shape;144;p12"/>
          <p:cNvPicPr preferRelativeResize="0"/>
          <p:nvPr/>
        </p:nvPicPr>
        <p:blipFill rotWithShape="1">
          <a:blip r:embed="rId3">
            <a:alphaModFix/>
          </a:blip>
          <a:srcRect b="0" l="0" r="0" t="0"/>
          <a:stretch/>
        </p:blipFill>
        <p:spPr>
          <a:xfrm>
            <a:off x="2334260" y="364490"/>
            <a:ext cx="4998720" cy="2915285"/>
          </a:xfrm>
          <a:prstGeom prst="rect">
            <a:avLst/>
          </a:prstGeom>
          <a:noFill/>
          <a:ln>
            <a:noFill/>
          </a:ln>
        </p:spPr>
      </p:pic>
      <p:sp>
        <p:nvSpPr>
          <p:cNvPr id="145" name="Google Shape;145;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51" name="Google Shape;151;p13"/>
          <p:cNvSpPr txBox="1"/>
          <p:nvPr/>
        </p:nvSpPr>
        <p:spPr>
          <a:xfrm>
            <a:off x="366600" y="2899600"/>
            <a:ext cx="8106300" cy="105854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2"/>
                </a:solidFill>
                <a:latin typeface="Montserrat"/>
                <a:ea typeface="Montserrat"/>
                <a:cs typeface="Montserrat"/>
                <a:sym typeface="Montserrat"/>
              </a:rPr>
              <a:t>By plotting seaborn heatmap correlation we got to know that their features positively correlated with each other, among which Total_links and Total_Images are highly correlated.</a:t>
            </a:r>
            <a:endParaRPr b="0" i="0" sz="1900" u="none" cap="none" strike="noStrike">
              <a:solidFill>
                <a:schemeClr val="accent2"/>
              </a:solidFill>
              <a:latin typeface="Montserrat"/>
              <a:ea typeface="Montserrat"/>
              <a:cs typeface="Montserrat"/>
              <a:sym typeface="Montserrat"/>
            </a:endParaRPr>
          </a:p>
        </p:txBody>
      </p:sp>
      <p:sp>
        <p:nvSpPr>
          <p:cNvPr id="152" name="Google Shape;152;p13"/>
          <p:cNvSpPr txBox="1"/>
          <p:nvPr/>
        </p:nvSpPr>
        <p:spPr>
          <a:xfrm>
            <a:off x="311700" y="744575"/>
            <a:ext cx="8216100" cy="164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2"/>
                </a:solidFill>
                <a:latin typeface="Montserrat"/>
                <a:ea typeface="Montserrat"/>
                <a:cs typeface="Montserrat"/>
                <a:sym typeface="Montserrat"/>
              </a:rPr>
              <a:t>A correlation value can be positive, negative, or neutral/zero. Where positive refers to that both the variables move in the same direction, negative shows that one variable’s value increases, the other variables’ values decrease.  Neutral/zero means that variables are unrelated to each other.</a:t>
            </a:r>
            <a:endParaRPr b="0" i="0" sz="19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58" name="Google Shape;158;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159" name="Google Shape;159;p14"/>
          <p:cNvSpPr txBox="1"/>
          <p:nvPr/>
        </p:nvSpPr>
        <p:spPr>
          <a:xfrm>
            <a:off x="422550" y="822625"/>
            <a:ext cx="8033400" cy="312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Standardization:- </a:t>
            </a:r>
            <a:endParaRPr b="1" i="0" sz="2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2"/>
                </a:solidFill>
                <a:latin typeface="Montserrat"/>
                <a:ea typeface="Montserrat"/>
                <a:cs typeface="Montserrat"/>
                <a:sym typeface="Montserrat"/>
              </a:rPr>
              <a:t>We have standardized our dataset so that all the variables get equal importance it's like rescaling the values so that all the variable doesn’t greatly differ from each other.</a:t>
            </a:r>
            <a:endParaRPr b="0" i="0" sz="1900" u="none" cap="none" strike="noStrike">
              <a:solidFill>
                <a:schemeClr val="accent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2"/>
                </a:solidFill>
                <a:latin typeface="Montserrat"/>
                <a:ea typeface="Montserrat"/>
                <a:cs typeface="Montserrat"/>
                <a:sym typeface="Montserrat"/>
              </a:rPr>
              <a:t>We have used standardscaler, the idea behind StandardScaler is that it will transform your data such that its distribution will have a mean value of 0 and standard deviation of 1</a:t>
            </a:r>
            <a:endParaRPr b="0" i="0" sz="21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ctrTitle"/>
          </p:nvPr>
        </p:nvSpPr>
        <p:spPr>
          <a:xfrm>
            <a:off x="195158" y="16175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65" name="Google Shape;165;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166" name="Google Shape;166;p15"/>
          <p:cNvSpPr txBox="1"/>
          <p:nvPr/>
        </p:nvSpPr>
        <p:spPr>
          <a:xfrm>
            <a:off x="311700" y="161750"/>
            <a:ext cx="7989600" cy="4467000"/>
          </a:xfrm>
          <a:prstGeom prst="rect">
            <a:avLst/>
          </a:prstGeom>
          <a:noFill/>
          <a:ln>
            <a:noFill/>
          </a:ln>
        </p:spPr>
        <p:txBody>
          <a:bodyPr anchorCtr="0" anchor="t" bIns="91425" lIns="91425" spcFirstLastPara="1" rIns="91425" wrap="square" tIns="91425">
            <a:spAutoFit/>
          </a:bodyPr>
          <a:lstStyle/>
          <a:p>
            <a:pPr indent="0" lvl="0" marL="0" marR="0" rtl="0" algn="l">
              <a:lnSpc>
                <a:spcPct val="136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Train and Test Analysis:- </a:t>
            </a:r>
            <a:r>
              <a:rPr b="1" i="0" lang="en-GB" sz="2000" u="none" cap="none" strike="noStrike">
                <a:solidFill>
                  <a:srgbClr val="000000"/>
                </a:solidFill>
                <a:latin typeface="Montserrat"/>
                <a:ea typeface="Montserrat"/>
                <a:cs typeface="Montserrat"/>
                <a:sym typeface="Montserrat"/>
              </a:rPr>
              <a:t>  </a:t>
            </a:r>
            <a:endParaRPr b="1" i="0" sz="2000" u="none" cap="none" strike="noStrike">
              <a:solidFill>
                <a:srgbClr val="000000"/>
              </a:solidFill>
              <a:latin typeface="Montserrat"/>
              <a:ea typeface="Montserrat"/>
              <a:cs typeface="Montserrat"/>
              <a:sym typeface="Montserrat"/>
            </a:endParaRPr>
          </a:p>
          <a:p>
            <a:pPr indent="0" lvl="0" marL="0" marR="0" rtl="0" algn="l">
              <a:lnSpc>
                <a:spcPct val="136000"/>
              </a:lnSpc>
              <a:spcBef>
                <a:spcPts val="0"/>
              </a:spcBef>
              <a:spcAft>
                <a:spcPts val="0"/>
              </a:spcAft>
              <a:buClr>
                <a:srgbClr val="000000"/>
              </a:buClr>
              <a:buSzPts val="1900"/>
              <a:buFont typeface="Arial"/>
              <a:buNone/>
            </a:pPr>
            <a:r>
              <a:t/>
            </a:r>
            <a:endParaRPr b="1" i="0" sz="1900" u="none" cap="none" strike="noStrike">
              <a:solidFill>
                <a:srgbClr val="000000"/>
              </a:solidFill>
              <a:latin typeface="Montserrat"/>
              <a:ea typeface="Montserrat"/>
              <a:cs typeface="Montserrat"/>
              <a:sym typeface="Montserrat"/>
            </a:endParaRPr>
          </a:p>
          <a:p>
            <a:pPr indent="0" lvl="0" marL="0" marR="0" rtl="0" algn="l">
              <a:lnSpc>
                <a:spcPct val="136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The train-test split is used to estimate the performance of machine learning algorithms that are applicable for prediction-based Algorithms/Applications. </a:t>
            </a:r>
            <a:endParaRPr b="0" i="0" sz="1900" u="none" cap="none" strike="noStrike">
              <a:solidFill>
                <a:srgbClr val="000000"/>
              </a:solidFill>
              <a:latin typeface="Montserrat"/>
              <a:ea typeface="Montserrat"/>
              <a:cs typeface="Montserrat"/>
              <a:sym typeface="Montserrat"/>
            </a:endParaRPr>
          </a:p>
          <a:p>
            <a:pPr indent="0" lvl="0" marL="0" marR="0" rtl="0" algn="l">
              <a:lnSpc>
                <a:spcPct val="136000"/>
              </a:lnSpc>
              <a:spcBef>
                <a:spcPts val="0"/>
              </a:spcBef>
              <a:spcAft>
                <a:spcPts val="0"/>
              </a:spcAft>
              <a:buClr>
                <a:srgbClr val="000000"/>
              </a:buClr>
              <a:buSzPts val="1900"/>
              <a:buFont typeface="Arial"/>
              <a:buNone/>
            </a:pPr>
            <a:r>
              <a:t/>
            </a:r>
            <a:endParaRPr b="0" i="0" sz="1900" u="none" cap="none" strike="noStrike">
              <a:solidFill>
                <a:srgbClr val="000000"/>
              </a:solidFill>
              <a:latin typeface="Montserrat"/>
              <a:ea typeface="Montserrat"/>
              <a:cs typeface="Montserrat"/>
              <a:sym typeface="Montserrat"/>
            </a:endParaRPr>
          </a:p>
          <a:p>
            <a:pPr indent="0" lvl="0" marL="0" marR="0" rtl="0" algn="l">
              <a:lnSpc>
                <a:spcPct val="136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This method is a fast and easy procedure to perform such that we can compare our own machine learning model results to machine results.</a:t>
            </a:r>
            <a:endParaRPr b="0" i="0" sz="1900" u="none" cap="none" strike="noStrike">
              <a:solidFill>
                <a:srgbClr val="000000"/>
              </a:solidFill>
              <a:latin typeface="Montserrat"/>
              <a:ea typeface="Montserrat"/>
              <a:cs typeface="Montserrat"/>
              <a:sym typeface="Montserrat"/>
            </a:endParaRPr>
          </a:p>
          <a:p>
            <a:pPr indent="0" lvl="0" marL="0" marR="0" rtl="0" algn="l">
              <a:lnSpc>
                <a:spcPct val="136000"/>
              </a:lnSpc>
              <a:spcBef>
                <a:spcPts val="0"/>
              </a:spcBef>
              <a:spcAft>
                <a:spcPts val="0"/>
              </a:spcAft>
              <a:buClr>
                <a:srgbClr val="000000"/>
              </a:buClr>
              <a:buSzPts val="1900"/>
              <a:buFont typeface="Arial"/>
              <a:buNone/>
            </a:pPr>
            <a:r>
              <a:t/>
            </a:r>
            <a:endParaRPr b="0" i="0" sz="1900" u="none" cap="none" strike="noStrike">
              <a:solidFill>
                <a:srgbClr val="000000"/>
              </a:solidFill>
              <a:latin typeface="Montserrat"/>
              <a:ea typeface="Montserrat"/>
              <a:cs typeface="Montserrat"/>
              <a:sym typeface="Montserrat"/>
            </a:endParaRPr>
          </a:p>
          <a:p>
            <a:pPr indent="0" lvl="0" marL="0" marR="0" rtl="0" algn="l">
              <a:lnSpc>
                <a:spcPct val="136000"/>
              </a:lnSpc>
              <a:spcBef>
                <a:spcPts val="0"/>
              </a:spcBef>
              <a:spcAft>
                <a:spcPts val="0"/>
              </a:spcAft>
              <a:buClr>
                <a:srgbClr val="000000"/>
              </a:buClr>
              <a:buSzPts val="1900"/>
              <a:buFont typeface="Arial"/>
              <a:buNone/>
            </a:pPr>
            <a:r>
              <a:t/>
            </a:r>
            <a:endParaRPr b="0" i="0" sz="19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72" name="Google Shape;172;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173" name="Google Shape;173;p16"/>
          <p:cNvSpPr txBox="1"/>
          <p:nvPr/>
        </p:nvSpPr>
        <p:spPr>
          <a:xfrm>
            <a:off x="358650" y="626550"/>
            <a:ext cx="8426700" cy="1667700"/>
          </a:xfrm>
          <a:prstGeom prst="rect">
            <a:avLst/>
          </a:prstGeom>
          <a:noFill/>
          <a:ln>
            <a:noFill/>
          </a:ln>
        </p:spPr>
        <p:txBody>
          <a:bodyPr anchorCtr="0" anchor="t" bIns="91425" lIns="91425" spcFirstLastPara="1" rIns="91425" wrap="square" tIns="91425">
            <a:spAutoFit/>
          </a:bodyPr>
          <a:lstStyle/>
          <a:p>
            <a:pPr indent="0" lvl="0" marL="0" marR="0" rtl="0" algn="l">
              <a:lnSpc>
                <a:spcPct val="136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In this analysis, we divide the dataset into two data subsets. The first subset is used to fit the model which is called the training dataset. Then the second subset is used for prediction as compared to expected values this is called the testing dataset. </a:t>
            </a:r>
            <a:endParaRPr b="0" i="0" sz="1900" u="none" cap="none" strike="noStrike">
              <a:solidFill>
                <a:srgbClr val="000000"/>
              </a:solidFill>
              <a:latin typeface="Montserrat"/>
              <a:ea typeface="Montserrat"/>
              <a:cs typeface="Montserrat"/>
              <a:sym typeface="Montserrat"/>
            </a:endParaRPr>
          </a:p>
        </p:txBody>
      </p:sp>
      <p:sp>
        <p:nvSpPr>
          <p:cNvPr id="174" name="Google Shape;174;p16"/>
          <p:cNvSpPr txBox="1"/>
          <p:nvPr/>
        </p:nvSpPr>
        <p:spPr>
          <a:xfrm>
            <a:off x="647800" y="2834125"/>
            <a:ext cx="7837200" cy="1270800"/>
          </a:xfrm>
          <a:prstGeom prst="rect">
            <a:avLst/>
          </a:prstGeom>
          <a:noFill/>
          <a:ln>
            <a:noFill/>
          </a:ln>
        </p:spPr>
        <p:txBody>
          <a:bodyPr anchorCtr="0" anchor="t" bIns="91425" lIns="91425" spcFirstLastPara="1" rIns="91425" wrap="square" tIns="91425">
            <a:spAutoFit/>
          </a:bodyPr>
          <a:lstStyle/>
          <a:p>
            <a:pPr indent="0" lvl="0" marL="0" marR="0" rtl="0" algn="l">
              <a:lnSpc>
                <a:spcPct val="136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We have used train data as 80% and test data as 20%. Scikit-learn alias sklearn is the most useful and robust library for machine learning in Python.</a:t>
            </a:r>
            <a:endParaRPr b="0" i="0" sz="19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80" name="Google Shape;180;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181" name="Google Shape;181;p17"/>
          <p:cNvSpPr txBox="1"/>
          <p:nvPr/>
        </p:nvSpPr>
        <p:spPr>
          <a:xfrm>
            <a:off x="531250" y="2964575"/>
            <a:ext cx="7822800" cy="1667700"/>
          </a:xfrm>
          <a:prstGeom prst="rect">
            <a:avLst/>
          </a:prstGeom>
          <a:noFill/>
          <a:ln>
            <a:noFill/>
          </a:ln>
        </p:spPr>
        <p:txBody>
          <a:bodyPr anchorCtr="0" anchor="t" bIns="91425" lIns="91425" spcFirstLastPara="1" rIns="91425" wrap="square" tIns="91425">
            <a:spAutoFit/>
          </a:bodyPr>
          <a:lstStyle/>
          <a:p>
            <a:pPr indent="0" lvl="0" marL="0" marR="0" rtl="0" algn="l">
              <a:lnSpc>
                <a:spcPct val="136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Here, X, is our independent variable and y is our dependent variable. Test size=0.2 specify that only 20% of the dataset is used for the test data set. The random state gives us the random split every time. </a:t>
            </a:r>
            <a:endParaRPr b="0" i="0" sz="2100" u="none" cap="none" strike="noStrike">
              <a:solidFill>
                <a:srgbClr val="000000"/>
              </a:solidFill>
              <a:latin typeface="Montserrat"/>
              <a:ea typeface="Montserrat"/>
              <a:cs typeface="Montserrat"/>
              <a:sym typeface="Montserrat"/>
            </a:endParaRPr>
          </a:p>
        </p:txBody>
      </p:sp>
      <p:pic>
        <p:nvPicPr>
          <p:cNvPr descr="6" id="182" name="Google Shape;182;p17"/>
          <p:cNvPicPr preferRelativeResize="0"/>
          <p:nvPr/>
        </p:nvPicPr>
        <p:blipFill rotWithShape="1">
          <a:blip r:embed="rId3">
            <a:alphaModFix/>
          </a:blip>
          <a:srcRect b="0" l="0" r="0" t="0"/>
          <a:stretch/>
        </p:blipFill>
        <p:spPr>
          <a:xfrm>
            <a:off x="609600" y="420370"/>
            <a:ext cx="7924800" cy="229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88" name="Google Shape;188;p18"/>
          <p:cNvSpPr txBox="1"/>
          <p:nvPr/>
        </p:nvSpPr>
        <p:spPr>
          <a:xfrm>
            <a:off x="311785" y="372110"/>
            <a:ext cx="4448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chemeClr val="dk1"/>
                </a:solidFill>
                <a:latin typeface="Montserrat"/>
                <a:ea typeface="Montserrat"/>
                <a:cs typeface="Montserrat"/>
                <a:sym typeface="Montserrat"/>
              </a:rPr>
              <a:t>Random Forest Classifier:-</a:t>
            </a:r>
            <a:r>
              <a:rPr b="1" i="0" lang="en-GB" sz="14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
        <p:nvSpPr>
          <p:cNvPr id="189" name="Google Shape;189;p18"/>
          <p:cNvSpPr txBox="1"/>
          <p:nvPr/>
        </p:nvSpPr>
        <p:spPr>
          <a:xfrm>
            <a:off x="456565" y="1017905"/>
            <a:ext cx="8538210" cy="953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predicts the final output.</a:t>
            </a:r>
            <a:endParaRPr b="0" i="0" sz="1400" u="none" cap="none" strike="noStrike">
              <a:solidFill>
                <a:srgbClr val="000000"/>
              </a:solidFill>
              <a:latin typeface="Arial"/>
              <a:ea typeface="Arial"/>
              <a:cs typeface="Arial"/>
              <a:sym typeface="Arial"/>
            </a:endParaRPr>
          </a:p>
        </p:txBody>
      </p:sp>
      <p:pic>
        <p:nvPicPr>
          <p:cNvPr descr="8" id="190" name="Google Shape;190;p18"/>
          <p:cNvPicPr preferRelativeResize="0"/>
          <p:nvPr/>
        </p:nvPicPr>
        <p:blipFill rotWithShape="1">
          <a:blip r:embed="rId3">
            <a:alphaModFix/>
          </a:blip>
          <a:srcRect b="0" l="0" r="0" t="0"/>
          <a:stretch/>
        </p:blipFill>
        <p:spPr>
          <a:xfrm>
            <a:off x="1527175" y="2282825"/>
            <a:ext cx="5329555" cy="577850"/>
          </a:xfrm>
          <a:prstGeom prst="rect">
            <a:avLst/>
          </a:prstGeom>
          <a:noFill/>
          <a:ln>
            <a:noFill/>
          </a:ln>
        </p:spPr>
      </p:pic>
      <p:sp>
        <p:nvSpPr>
          <p:cNvPr id="191" name="Google Shape;191;p18"/>
          <p:cNvSpPr txBox="1"/>
          <p:nvPr/>
        </p:nvSpPr>
        <p:spPr>
          <a:xfrm>
            <a:off x="189230" y="3559810"/>
            <a:ext cx="8587105" cy="116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1) In Random Forest, we grow multiple trees as opposed to a single tree in CART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2) We construct trees from the subsets of the original dataset. These subsets can have a fraction of the columns as well as rows.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3) To classify a new object based on attributes, each tree gives a classification and we say that the tree “votes” for that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nvSpPr>
        <p:spPr>
          <a:xfrm>
            <a:off x="311785" y="309245"/>
            <a:ext cx="342201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chemeClr val="dk1"/>
                </a:solidFill>
                <a:latin typeface="Montserrat"/>
                <a:ea typeface="Montserrat"/>
                <a:cs typeface="Montserrat"/>
                <a:sym typeface="Montserrat"/>
              </a:rPr>
              <a:t>Hyper parameter tuning</a:t>
            </a:r>
            <a:endParaRPr b="0" i="0" sz="2000" u="none" cap="none" strike="noStrike">
              <a:solidFill>
                <a:srgbClr val="000000"/>
              </a:solidFill>
              <a:latin typeface="Arial"/>
              <a:ea typeface="Arial"/>
              <a:cs typeface="Arial"/>
              <a:sym typeface="Arial"/>
            </a:endParaRPr>
          </a:p>
        </p:txBody>
      </p:sp>
      <p:sp>
        <p:nvSpPr>
          <p:cNvPr id="197" name="Google Shape;197;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98" name="Google Shape;198;p19"/>
          <p:cNvSpPr txBox="1"/>
          <p:nvPr/>
        </p:nvSpPr>
        <p:spPr>
          <a:xfrm>
            <a:off x="472440" y="1437640"/>
            <a:ext cx="773747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Hyperparameter specifies the minimum number of samples that should be present in the leaf node after splitting a node. </a:t>
            </a:r>
            <a:endParaRPr b="0" i="0" sz="1400" u="none" cap="none" strike="noStrike">
              <a:solidFill>
                <a:srgbClr val="000000"/>
              </a:solidFill>
              <a:latin typeface="Arial"/>
              <a:ea typeface="Arial"/>
              <a:cs typeface="Arial"/>
              <a:sym typeface="Arial"/>
            </a:endParaRPr>
          </a:p>
        </p:txBody>
      </p:sp>
      <p:pic>
        <p:nvPicPr>
          <p:cNvPr descr="7" id="199" name="Google Shape;199;p19"/>
          <p:cNvPicPr preferRelativeResize="0"/>
          <p:nvPr/>
        </p:nvPicPr>
        <p:blipFill rotWithShape="1">
          <a:blip r:embed="rId3">
            <a:alphaModFix/>
          </a:blip>
          <a:srcRect b="0" l="0" r="0" t="0"/>
          <a:stretch/>
        </p:blipFill>
        <p:spPr>
          <a:xfrm>
            <a:off x="623570" y="1959610"/>
            <a:ext cx="6804660" cy="280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ctrTitle"/>
          </p:nvPr>
        </p:nvSpPr>
        <p:spPr>
          <a:xfrm>
            <a:off x="203990" y="50188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dk1"/>
              </a:solidFill>
              <a:latin typeface="Montserrat"/>
              <a:ea typeface="Montserrat"/>
              <a:cs typeface="Montserrat"/>
              <a:sym typeface="Montserrat"/>
            </a:endParaRPr>
          </a:p>
        </p:txBody>
      </p:sp>
      <p:sp>
        <p:nvSpPr>
          <p:cNvPr id="62" name="Google Shape;62;p2"/>
          <p:cNvSpPr txBox="1"/>
          <p:nvPr/>
        </p:nvSpPr>
        <p:spPr>
          <a:xfrm>
            <a:off x="335124" y="299350"/>
            <a:ext cx="78003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200"/>
              <a:buFont typeface="Arial"/>
              <a:buNone/>
            </a:pPr>
            <a:r>
              <a:rPr b="1" i="0" lang="en-GB" sz="4200" u="none" cap="none" strike="noStrike">
                <a:solidFill>
                  <a:srgbClr val="C00000"/>
                </a:solidFill>
                <a:latin typeface="Montserrat"/>
                <a:ea typeface="Montserrat"/>
                <a:cs typeface="Montserrat"/>
                <a:sym typeface="Montserrat"/>
              </a:rPr>
              <a:t>Points for discussion</a:t>
            </a:r>
            <a:endParaRPr b="1" i="0" sz="4200" u="none" cap="none" strike="noStrike">
              <a:solidFill>
                <a:srgbClr val="C00000"/>
              </a:solidFill>
              <a:latin typeface="Montserrat"/>
              <a:ea typeface="Montserrat"/>
              <a:cs typeface="Montserrat"/>
              <a:sym typeface="Montserrat"/>
            </a:endParaRPr>
          </a:p>
        </p:txBody>
      </p:sp>
      <p:sp>
        <p:nvSpPr>
          <p:cNvPr id="63" name="Google Shape;63;p2"/>
          <p:cNvSpPr txBox="1"/>
          <p:nvPr/>
        </p:nvSpPr>
        <p:spPr>
          <a:xfrm>
            <a:off x="480850" y="1920475"/>
            <a:ext cx="4236900" cy="165862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000000"/>
              </a:buClr>
              <a:buSzPts val="1900"/>
              <a:buFont typeface="Montserrat"/>
              <a:buChar char="●"/>
            </a:pPr>
            <a:r>
              <a:rPr b="0" i="0" lang="en-GB" sz="1600" u="none" cap="none" strike="noStrike">
                <a:solidFill>
                  <a:srgbClr val="000000"/>
                </a:solidFill>
                <a:latin typeface="Montserrat"/>
                <a:ea typeface="Montserrat"/>
                <a:cs typeface="Montserrat"/>
                <a:sym typeface="Montserrat"/>
              </a:rPr>
              <a:t>Loading the data</a:t>
            </a:r>
            <a:endParaRPr b="0" i="0" sz="1600" u="none" cap="none" strike="noStrike">
              <a:solidFill>
                <a:srgbClr val="000000"/>
              </a:solidFill>
              <a:latin typeface="Montserrat"/>
              <a:ea typeface="Montserrat"/>
              <a:cs typeface="Montserrat"/>
              <a:sym typeface="Montserrat"/>
            </a:endParaRPr>
          </a:p>
          <a:p>
            <a:pPr indent="-349250" lvl="0" marL="457200" marR="0" rtl="0" algn="l">
              <a:lnSpc>
                <a:spcPct val="100000"/>
              </a:lnSpc>
              <a:spcBef>
                <a:spcPts val="0"/>
              </a:spcBef>
              <a:spcAft>
                <a:spcPts val="0"/>
              </a:spcAft>
              <a:buClr>
                <a:srgbClr val="000000"/>
              </a:buClr>
              <a:buSzPts val="1900"/>
              <a:buFont typeface="Montserrat"/>
              <a:buChar char="●"/>
            </a:pPr>
            <a:r>
              <a:rPr b="0" i="0" lang="en-GB" sz="1600" u="none" cap="none" strike="noStrike">
                <a:solidFill>
                  <a:srgbClr val="000000"/>
                </a:solidFill>
                <a:latin typeface="Montserrat"/>
                <a:ea typeface="Montserrat"/>
                <a:cs typeface="Montserrat"/>
                <a:sym typeface="Montserrat"/>
              </a:rPr>
              <a:t>Cleaning the data</a:t>
            </a:r>
            <a:endParaRPr b="0" i="0" sz="1600" u="none" cap="none" strike="noStrike">
              <a:solidFill>
                <a:srgbClr val="000000"/>
              </a:solidFill>
              <a:latin typeface="Montserrat"/>
              <a:ea typeface="Montserrat"/>
              <a:cs typeface="Montserrat"/>
              <a:sym typeface="Montserrat"/>
            </a:endParaRPr>
          </a:p>
          <a:p>
            <a:pPr indent="-349250" lvl="0" marL="457200" marR="0" rtl="0" algn="l">
              <a:lnSpc>
                <a:spcPct val="100000"/>
              </a:lnSpc>
              <a:spcBef>
                <a:spcPts val="0"/>
              </a:spcBef>
              <a:spcAft>
                <a:spcPts val="0"/>
              </a:spcAft>
              <a:buClr>
                <a:srgbClr val="000000"/>
              </a:buClr>
              <a:buSzPts val="1900"/>
              <a:buFont typeface="Montserrat"/>
              <a:buChar char="●"/>
            </a:pPr>
            <a:r>
              <a:rPr b="0" i="0" lang="en-GB" sz="1600" u="none" cap="none" strike="noStrike">
                <a:solidFill>
                  <a:schemeClr val="accent2"/>
                </a:solidFill>
                <a:latin typeface="Montserrat"/>
                <a:ea typeface="Montserrat"/>
                <a:cs typeface="Montserrat"/>
                <a:sym typeface="Montserrat"/>
              </a:rPr>
              <a:t>Exploratory data analysis</a:t>
            </a:r>
            <a:endParaRPr b="0" i="0" sz="1600" u="none" cap="none" strike="noStrike">
              <a:solidFill>
                <a:schemeClr val="accent2"/>
              </a:solidFill>
              <a:latin typeface="Montserrat"/>
              <a:ea typeface="Montserrat"/>
              <a:cs typeface="Montserrat"/>
              <a:sym typeface="Montserrat"/>
            </a:endParaRPr>
          </a:p>
          <a:p>
            <a:pPr indent="-349250" lvl="0" marL="457200" marR="0" rtl="0" algn="l">
              <a:lnSpc>
                <a:spcPct val="100000"/>
              </a:lnSpc>
              <a:spcBef>
                <a:spcPts val="0"/>
              </a:spcBef>
              <a:spcAft>
                <a:spcPts val="0"/>
              </a:spcAft>
              <a:buClr>
                <a:schemeClr val="accent2"/>
              </a:buClr>
              <a:buSzPts val="1900"/>
              <a:buFont typeface="Montserrat"/>
              <a:buChar char="●"/>
            </a:pPr>
            <a:r>
              <a:rPr b="0" i="0" lang="en-GB" sz="1600" u="none" cap="none" strike="noStrike">
                <a:solidFill>
                  <a:schemeClr val="accent2"/>
                </a:solidFill>
                <a:latin typeface="Montserrat"/>
                <a:ea typeface="Montserrat"/>
                <a:cs typeface="Montserrat"/>
                <a:sym typeface="Montserrat"/>
              </a:rPr>
              <a:t>Train- Test Split analysis</a:t>
            </a:r>
            <a:endParaRPr b="0" i="0" sz="1600" u="none" cap="none" strike="noStrike">
              <a:solidFill>
                <a:schemeClr val="accent2"/>
              </a:solidFill>
              <a:latin typeface="Montserrat"/>
              <a:ea typeface="Montserrat"/>
              <a:cs typeface="Montserrat"/>
              <a:sym typeface="Montserrat"/>
            </a:endParaRPr>
          </a:p>
          <a:p>
            <a:pPr indent="-349250" lvl="0" marL="457200" marR="0" rtl="0" algn="l">
              <a:lnSpc>
                <a:spcPct val="100000"/>
              </a:lnSpc>
              <a:spcBef>
                <a:spcPts val="0"/>
              </a:spcBef>
              <a:spcAft>
                <a:spcPts val="0"/>
              </a:spcAft>
              <a:buClr>
                <a:schemeClr val="accent2"/>
              </a:buClr>
              <a:buSzPts val="1900"/>
              <a:buFont typeface="Montserrat"/>
              <a:buChar char="●"/>
            </a:pPr>
            <a:r>
              <a:rPr b="0" i="0" lang="en-GB" sz="1600" u="none" cap="none" strike="noStrike">
                <a:solidFill>
                  <a:schemeClr val="accent2"/>
                </a:solidFill>
                <a:latin typeface="Montserrat"/>
                <a:ea typeface="Montserrat"/>
                <a:cs typeface="Montserrat"/>
                <a:sym typeface="Montserrat"/>
              </a:rPr>
              <a:t>Random Forest Classifier</a:t>
            </a:r>
            <a:endParaRPr b="0" i="0" sz="1600" u="none" cap="none" strike="noStrike">
              <a:solidFill>
                <a:schemeClr val="accent2"/>
              </a:solidFill>
              <a:latin typeface="Montserrat"/>
              <a:ea typeface="Montserrat"/>
              <a:cs typeface="Montserrat"/>
              <a:sym typeface="Montserrat"/>
            </a:endParaRPr>
          </a:p>
          <a:p>
            <a:pPr indent="-349250" lvl="0" marL="457200" marR="0" rtl="0" algn="l">
              <a:lnSpc>
                <a:spcPct val="100000"/>
              </a:lnSpc>
              <a:spcBef>
                <a:spcPts val="0"/>
              </a:spcBef>
              <a:spcAft>
                <a:spcPts val="0"/>
              </a:spcAft>
              <a:buClr>
                <a:schemeClr val="accent2"/>
              </a:buClr>
              <a:buSzPts val="1900"/>
              <a:buFont typeface="Montserrat"/>
              <a:buChar char="●"/>
            </a:pPr>
            <a:r>
              <a:rPr b="0" i="0" lang="en-GB" sz="1600" u="none" cap="none" strike="noStrike">
                <a:solidFill>
                  <a:schemeClr val="accent2"/>
                </a:solidFill>
                <a:latin typeface="Montserrat"/>
                <a:ea typeface="Montserrat"/>
                <a:cs typeface="Montserrat"/>
                <a:sym typeface="Montserrat"/>
              </a:rPr>
              <a:t>Conclusion </a:t>
            </a:r>
            <a:endParaRPr b="0" i="0" sz="16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endParaRPr/>
          </a:p>
        </p:txBody>
      </p:sp>
      <p:sp>
        <p:nvSpPr>
          <p:cNvPr id="205" name="Google Shape;20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   </a:t>
            </a:r>
            <a:endParaRPr/>
          </a:p>
        </p:txBody>
      </p:sp>
      <p:sp>
        <p:nvSpPr>
          <p:cNvPr id="206" name="Google Shape;206;p20"/>
          <p:cNvSpPr txBox="1"/>
          <p:nvPr/>
        </p:nvSpPr>
        <p:spPr>
          <a:xfrm>
            <a:off x="456565" y="1017905"/>
            <a:ext cx="8375650" cy="24612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N_estimators- It decides the number of trees.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Max_depth- The max_depth of a tree in Random Forest is defined as the longest path between the root node and the leaf node. Using the max_depth parameter, I can limit up to what depth I want every tree in my random forest to grow.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Min_samples_split- a parameter that tells the decision tree in a random forest the minimum required number of observations in any given node in order to split 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Min_samples_leaf- This Random Forest hyperparameter specifies the minimum number of samples that should be present in the leaf node after splitting a node.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212" name="Google Shape;212;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213" name="Google Shape;213;p21"/>
          <p:cNvSpPr txBox="1"/>
          <p:nvPr/>
        </p:nvSpPr>
        <p:spPr>
          <a:xfrm>
            <a:off x="116575" y="524550"/>
            <a:ext cx="3000000" cy="4889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Grid Search CV:-</a:t>
            </a:r>
            <a:endParaRPr b="1" i="0" sz="2000" u="none" cap="none" strike="noStrike">
              <a:solidFill>
                <a:schemeClr val="dk1"/>
              </a:solidFill>
              <a:latin typeface="Montserrat"/>
              <a:ea typeface="Montserrat"/>
              <a:cs typeface="Montserrat"/>
              <a:sym typeface="Montserrat"/>
            </a:endParaRPr>
          </a:p>
        </p:txBody>
      </p:sp>
      <p:pic>
        <p:nvPicPr>
          <p:cNvPr descr="9" id="214" name="Google Shape;214;p21"/>
          <p:cNvPicPr preferRelativeResize="0"/>
          <p:nvPr/>
        </p:nvPicPr>
        <p:blipFill rotWithShape="1">
          <a:blip r:embed="rId3">
            <a:alphaModFix/>
          </a:blip>
          <a:srcRect b="0" l="0" r="0" t="0"/>
          <a:stretch/>
        </p:blipFill>
        <p:spPr>
          <a:xfrm>
            <a:off x="311785" y="1013460"/>
            <a:ext cx="8375650" cy="2076450"/>
          </a:xfrm>
          <a:prstGeom prst="rect">
            <a:avLst/>
          </a:prstGeom>
          <a:noFill/>
          <a:ln>
            <a:noFill/>
          </a:ln>
        </p:spPr>
      </p:pic>
      <p:sp>
        <p:nvSpPr>
          <p:cNvPr id="215" name="Google Shape;215;p21"/>
          <p:cNvSpPr txBox="1"/>
          <p:nvPr/>
        </p:nvSpPr>
        <p:spPr>
          <a:xfrm>
            <a:off x="230505" y="3446145"/>
            <a:ext cx="8780145" cy="116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GridSearchCV tries all the combinations of the values passed in the dictionary and evaluates the model for each combination using the Cross-Validation method.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Hence after using this function we get accuracy/loss for every combination of hyperparameters and we can choose the one with the best performance.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221" name="Google Shape;221;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pic>
        <p:nvPicPr>
          <p:cNvPr descr="10" id="222" name="Google Shape;222;p22"/>
          <p:cNvPicPr preferRelativeResize="0"/>
          <p:nvPr/>
        </p:nvPicPr>
        <p:blipFill rotWithShape="1">
          <a:blip r:embed="rId3">
            <a:alphaModFix/>
          </a:blip>
          <a:srcRect b="0" l="0" r="0" t="0"/>
          <a:stretch/>
        </p:blipFill>
        <p:spPr>
          <a:xfrm>
            <a:off x="714375" y="2003425"/>
            <a:ext cx="7715250" cy="1136650"/>
          </a:xfrm>
          <a:prstGeom prst="rect">
            <a:avLst/>
          </a:prstGeom>
          <a:noFill/>
          <a:ln>
            <a:noFill/>
          </a:ln>
        </p:spPr>
      </p:pic>
      <p:sp>
        <p:nvSpPr>
          <p:cNvPr id="223" name="Google Shape;223;p22"/>
          <p:cNvSpPr txBox="1"/>
          <p:nvPr/>
        </p:nvSpPr>
        <p:spPr>
          <a:xfrm>
            <a:off x="311785" y="550545"/>
            <a:ext cx="348932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chemeClr val="dk1"/>
                </a:solidFill>
                <a:latin typeface="Montserrat"/>
                <a:ea typeface="Montserrat"/>
                <a:cs typeface="Montserrat"/>
                <a:sym typeface="Montserrat"/>
              </a:rPr>
              <a:t>Best Estimator</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229" name="Google Shape;229;p23"/>
          <p:cNvSpPr txBox="1"/>
          <p:nvPr/>
        </p:nvSpPr>
        <p:spPr>
          <a:xfrm>
            <a:off x="0" y="0"/>
            <a:ext cx="4631690" cy="79692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Accuracy check on Training and Test data:-</a:t>
            </a:r>
            <a:endParaRPr b="0" i="0" sz="2000" u="none" cap="none" strike="noStrike">
              <a:solidFill>
                <a:schemeClr val="dk1"/>
              </a:solidFill>
              <a:latin typeface="Montserrat"/>
              <a:ea typeface="Montserrat"/>
              <a:cs typeface="Montserrat"/>
              <a:sym typeface="Montserrat"/>
            </a:endParaRPr>
          </a:p>
        </p:txBody>
      </p:sp>
      <p:pic>
        <p:nvPicPr>
          <p:cNvPr descr="12" id="230" name="Google Shape;230;p23"/>
          <p:cNvPicPr preferRelativeResize="0"/>
          <p:nvPr/>
        </p:nvPicPr>
        <p:blipFill rotWithShape="1">
          <a:blip r:embed="rId3">
            <a:alphaModFix/>
          </a:blip>
          <a:srcRect b="0" l="0" r="0" t="0"/>
          <a:stretch/>
        </p:blipFill>
        <p:spPr>
          <a:xfrm>
            <a:off x="447675" y="1308100"/>
            <a:ext cx="7324090" cy="1694815"/>
          </a:xfrm>
          <a:prstGeom prst="rect">
            <a:avLst/>
          </a:prstGeom>
          <a:noFill/>
          <a:ln>
            <a:noFill/>
          </a:ln>
        </p:spPr>
      </p:pic>
      <p:sp>
        <p:nvSpPr>
          <p:cNvPr id="231" name="Google Shape;231;p23"/>
          <p:cNvSpPr txBox="1"/>
          <p:nvPr/>
        </p:nvSpPr>
        <p:spPr>
          <a:xfrm>
            <a:off x="876300" y="3706495"/>
            <a:ext cx="538416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accuracy of the training dataset is 0.8104180064308681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accuracy of the test dataset is 0.8098772690526934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ctrTitle"/>
          </p:nvPr>
        </p:nvSpPr>
        <p:spPr>
          <a:xfrm>
            <a:off x="399973"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237" name="Google Shape;237;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238" name="Google Shape;238;p24"/>
          <p:cNvSpPr txBox="1"/>
          <p:nvPr/>
        </p:nvSpPr>
        <p:spPr>
          <a:xfrm>
            <a:off x="311785" y="309245"/>
            <a:ext cx="245427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chemeClr val="dk1"/>
                </a:solidFill>
                <a:latin typeface="Montserrat"/>
                <a:ea typeface="Montserrat"/>
                <a:cs typeface="Montserrat"/>
                <a:sym typeface="Montserrat"/>
              </a:rPr>
              <a:t>Confusion Matrix</a:t>
            </a:r>
            <a:endParaRPr b="0" i="0" sz="2000" u="none" cap="none" strike="noStrike">
              <a:solidFill>
                <a:srgbClr val="000000"/>
              </a:solidFill>
              <a:latin typeface="Arial"/>
              <a:ea typeface="Arial"/>
              <a:cs typeface="Arial"/>
              <a:sym typeface="Arial"/>
            </a:endParaRPr>
          </a:p>
        </p:txBody>
      </p:sp>
      <p:pic>
        <p:nvPicPr>
          <p:cNvPr descr="13" id="239" name="Google Shape;239;p24"/>
          <p:cNvPicPr preferRelativeResize="0"/>
          <p:nvPr/>
        </p:nvPicPr>
        <p:blipFill rotWithShape="1">
          <a:blip r:embed="rId3">
            <a:alphaModFix/>
          </a:blip>
          <a:srcRect b="0" l="0" r="0" t="0"/>
          <a:stretch/>
        </p:blipFill>
        <p:spPr>
          <a:xfrm>
            <a:off x="4056380" y="1165225"/>
            <a:ext cx="4864100" cy="2990850"/>
          </a:xfrm>
          <a:prstGeom prst="rect">
            <a:avLst/>
          </a:prstGeom>
          <a:noFill/>
          <a:ln>
            <a:noFill/>
          </a:ln>
        </p:spPr>
      </p:pic>
      <p:sp>
        <p:nvSpPr>
          <p:cNvPr id="240" name="Google Shape;240;p24"/>
          <p:cNvSpPr txBox="1"/>
          <p:nvPr/>
        </p:nvSpPr>
        <p:spPr>
          <a:xfrm>
            <a:off x="83820" y="1430020"/>
            <a:ext cx="4060190" cy="24612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confusion matrix is a summary of prediction results on a classification problem.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number of correct and incorrect predictions are summarized with count values and broken down by each class. This is the key to the confusion matrix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confusion matrix shows the ways in which your classification model is confused when it makes predictions.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endParaRPr/>
          </a:p>
        </p:txBody>
      </p:sp>
      <p:sp>
        <p:nvSpPr>
          <p:cNvPr id="246" name="Google Shape;24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247" name="Google Shape;247;p25"/>
          <p:cNvSpPr txBox="1"/>
          <p:nvPr/>
        </p:nvSpPr>
        <p:spPr>
          <a:xfrm>
            <a:off x="311785" y="532130"/>
            <a:ext cx="215074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Roc_Auc Score</a:t>
            </a:r>
            <a:endParaRPr b="1" i="0" sz="2000" u="none" cap="none" strike="noStrike">
              <a:solidFill>
                <a:schemeClr val="dk1"/>
              </a:solidFill>
              <a:latin typeface="Montserrat"/>
              <a:ea typeface="Montserrat"/>
              <a:cs typeface="Montserrat"/>
              <a:sym typeface="Montserrat"/>
            </a:endParaRPr>
          </a:p>
        </p:txBody>
      </p:sp>
      <p:pic>
        <p:nvPicPr>
          <p:cNvPr descr="14" id="248" name="Google Shape;248;p25"/>
          <p:cNvPicPr preferRelativeResize="0"/>
          <p:nvPr/>
        </p:nvPicPr>
        <p:blipFill rotWithShape="1">
          <a:blip r:embed="rId3">
            <a:alphaModFix/>
          </a:blip>
          <a:srcRect b="0" l="0" r="0" t="0"/>
          <a:stretch/>
        </p:blipFill>
        <p:spPr>
          <a:xfrm>
            <a:off x="1404620" y="1628140"/>
            <a:ext cx="5638800" cy="2355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311700" y="46915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endParaRPr/>
          </a:p>
        </p:txBody>
      </p:sp>
      <p:sp>
        <p:nvSpPr>
          <p:cNvPr id="254" name="Google Shape;25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255" name="Google Shape;255;p26"/>
          <p:cNvSpPr txBox="1"/>
          <p:nvPr/>
        </p:nvSpPr>
        <p:spPr>
          <a:xfrm>
            <a:off x="1135380" y="2747645"/>
            <a:ext cx="5619750" cy="953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AUC-ROC is the valued metric used for evaluating the performance in classification models. The AUC-ROC metric clearly helps determine and tell us about the capability of a model in distinguishing the classes.</a:t>
            </a:r>
            <a:endParaRPr b="0" i="0" sz="1400" u="none" cap="none" strike="noStrike">
              <a:solidFill>
                <a:srgbClr val="000000"/>
              </a:solidFill>
              <a:latin typeface="Arial"/>
              <a:ea typeface="Arial"/>
              <a:cs typeface="Arial"/>
              <a:sym typeface="Arial"/>
            </a:endParaRPr>
          </a:p>
        </p:txBody>
      </p:sp>
      <p:sp>
        <p:nvSpPr>
          <p:cNvPr id="256" name="Google Shape;256;p26"/>
          <p:cNvSpPr txBox="1"/>
          <p:nvPr/>
        </p:nvSpPr>
        <p:spPr>
          <a:xfrm>
            <a:off x="1135380" y="1152525"/>
            <a:ext cx="6007735" cy="953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AUC provides an aggregate measure of performance across all possible classification thresholds. One way of interpreting AUC is as the probability that the model ranks a random positive example more highly than a random negative example.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endParaRPr/>
          </a:p>
        </p:txBody>
      </p:sp>
      <p:sp>
        <p:nvSpPr>
          <p:cNvPr id="262" name="Google Shape;26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   </a:t>
            </a:r>
            <a:endParaRPr/>
          </a:p>
        </p:txBody>
      </p:sp>
      <p:sp>
        <p:nvSpPr>
          <p:cNvPr id="263" name="Google Shape;263;p27"/>
          <p:cNvSpPr txBox="1"/>
          <p:nvPr/>
        </p:nvSpPr>
        <p:spPr>
          <a:xfrm>
            <a:off x="311785" y="299720"/>
            <a:ext cx="284162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chemeClr val="dk1"/>
                </a:solidFill>
                <a:latin typeface="Montserrat"/>
                <a:ea typeface="Montserrat"/>
                <a:cs typeface="Montserrat"/>
                <a:sym typeface="Montserrat"/>
              </a:rPr>
              <a:t>Feature Importance</a:t>
            </a:r>
            <a:endParaRPr b="0" i="0" sz="2000" u="none" cap="none" strike="noStrike">
              <a:solidFill>
                <a:srgbClr val="000000"/>
              </a:solidFill>
              <a:latin typeface="Arial"/>
              <a:ea typeface="Arial"/>
              <a:cs typeface="Arial"/>
              <a:sym typeface="Arial"/>
            </a:endParaRPr>
          </a:p>
        </p:txBody>
      </p:sp>
      <p:pic>
        <p:nvPicPr>
          <p:cNvPr descr="15" id="264" name="Google Shape;264;p27"/>
          <p:cNvPicPr preferRelativeResize="0"/>
          <p:nvPr/>
        </p:nvPicPr>
        <p:blipFill rotWithShape="1">
          <a:blip r:embed="rId3">
            <a:alphaModFix/>
          </a:blip>
          <a:srcRect b="0" l="0" r="0" t="0"/>
          <a:stretch/>
        </p:blipFill>
        <p:spPr>
          <a:xfrm>
            <a:off x="1380490" y="1577340"/>
            <a:ext cx="6140450" cy="1066800"/>
          </a:xfrm>
          <a:prstGeom prst="rect">
            <a:avLst/>
          </a:prstGeom>
          <a:noFill/>
          <a:ln>
            <a:noFill/>
          </a:ln>
        </p:spPr>
      </p:pic>
      <p:sp>
        <p:nvSpPr>
          <p:cNvPr id="265" name="Google Shape;265;p27"/>
          <p:cNvSpPr txBox="1"/>
          <p:nvPr/>
        </p:nvSpPr>
        <p:spPr>
          <a:xfrm>
            <a:off x="496570" y="2969260"/>
            <a:ext cx="7260590" cy="116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refers to techniques that assign a score to input features based on how useful they are at predicting a target variable.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Important features mean the features that are more closely related to the dependent variable and contribute more to the variation of the dependent variable.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endParaRPr/>
          </a:p>
        </p:txBody>
      </p:sp>
      <p:sp>
        <p:nvSpPr>
          <p:cNvPr id="271" name="Google Shape;271;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   </a:t>
            </a:r>
            <a:endParaRPr/>
          </a:p>
        </p:txBody>
      </p:sp>
      <p:sp>
        <p:nvSpPr>
          <p:cNvPr id="272" name="Google Shape;272;p28"/>
          <p:cNvSpPr txBox="1"/>
          <p:nvPr/>
        </p:nvSpPr>
        <p:spPr>
          <a:xfrm>
            <a:off x="567690" y="445135"/>
            <a:ext cx="521081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chemeClr val="dk1"/>
                </a:solidFill>
                <a:latin typeface="Montserrat"/>
                <a:ea typeface="Montserrat"/>
                <a:cs typeface="Montserrat"/>
                <a:sym typeface="Montserrat"/>
              </a:rPr>
              <a:t>Feature Importance of all the variable</a:t>
            </a:r>
            <a:endParaRPr b="0" i="0" sz="2000" u="none" cap="none" strike="noStrike">
              <a:solidFill>
                <a:srgbClr val="000000"/>
              </a:solidFill>
              <a:latin typeface="Arial"/>
              <a:ea typeface="Arial"/>
              <a:cs typeface="Arial"/>
              <a:sym typeface="Arial"/>
            </a:endParaRPr>
          </a:p>
        </p:txBody>
      </p:sp>
      <p:pic>
        <p:nvPicPr>
          <p:cNvPr descr="16" id="273" name="Google Shape;273;p28"/>
          <p:cNvPicPr preferRelativeResize="0"/>
          <p:nvPr/>
        </p:nvPicPr>
        <p:blipFill rotWithShape="1">
          <a:blip r:embed="rId3">
            <a:alphaModFix/>
          </a:blip>
          <a:srcRect b="0" l="0" r="0" t="0"/>
          <a:stretch/>
        </p:blipFill>
        <p:spPr>
          <a:xfrm>
            <a:off x="1367155" y="1279525"/>
            <a:ext cx="6102350" cy="3683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endParaRPr/>
          </a:p>
        </p:txBody>
      </p:sp>
      <p:sp>
        <p:nvSpPr>
          <p:cNvPr id="279" name="Google Shape;279;p29"/>
          <p:cNvSpPr txBox="1"/>
          <p:nvPr>
            <p:ph idx="1" type="body"/>
          </p:nvPr>
        </p:nvSpPr>
        <p:spPr>
          <a:xfrm>
            <a:off x="311700" y="12286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     </a:t>
            </a:r>
            <a:endParaRPr/>
          </a:p>
        </p:txBody>
      </p:sp>
      <p:sp>
        <p:nvSpPr>
          <p:cNvPr id="280" name="Google Shape;280;p29"/>
          <p:cNvSpPr txBox="1"/>
          <p:nvPr/>
        </p:nvSpPr>
        <p:spPr>
          <a:xfrm>
            <a:off x="640071" y="380375"/>
            <a:ext cx="160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chemeClr val="dk1"/>
                </a:solidFill>
                <a:latin typeface="Montserrat"/>
                <a:ea typeface="Montserrat"/>
                <a:cs typeface="Montserrat"/>
                <a:sym typeface="Montserrat"/>
              </a:rPr>
              <a:t>SH</a:t>
            </a:r>
            <a:r>
              <a:rPr b="1" lang="en-GB" sz="2000">
                <a:solidFill>
                  <a:schemeClr val="dk1"/>
                </a:solidFill>
                <a:latin typeface="Montserrat"/>
                <a:ea typeface="Montserrat"/>
                <a:cs typeface="Montserrat"/>
                <a:sym typeface="Montserrat"/>
              </a:rPr>
              <a:t>A</a:t>
            </a:r>
            <a:r>
              <a:rPr b="1" i="0" lang="en-GB" sz="2000" u="none" cap="none" strike="noStrike">
                <a:solidFill>
                  <a:schemeClr val="dk1"/>
                </a:solidFill>
                <a:latin typeface="Montserrat"/>
                <a:ea typeface="Montserrat"/>
                <a:cs typeface="Montserrat"/>
                <a:sym typeface="Montserrat"/>
              </a:rPr>
              <a:t>P</a:t>
            </a:r>
            <a:endParaRPr b="0" i="0" sz="2000" u="none" cap="none" strike="noStrike">
              <a:solidFill>
                <a:srgbClr val="000000"/>
              </a:solidFill>
              <a:latin typeface="Arial"/>
              <a:ea typeface="Arial"/>
              <a:cs typeface="Arial"/>
              <a:sym typeface="Arial"/>
            </a:endParaRPr>
          </a:p>
        </p:txBody>
      </p:sp>
      <p:pic>
        <p:nvPicPr>
          <p:cNvPr descr="17" id="281" name="Google Shape;281;p29"/>
          <p:cNvPicPr preferRelativeResize="0"/>
          <p:nvPr/>
        </p:nvPicPr>
        <p:blipFill rotWithShape="1">
          <a:blip r:embed="rId3">
            <a:alphaModFix/>
          </a:blip>
          <a:srcRect b="0" l="0" r="0" t="0"/>
          <a:stretch/>
        </p:blipFill>
        <p:spPr>
          <a:xfrm>
            <a:off x="3474085" y="939800"/>
            <a:ext cx="5234305" cy="3263900"/>
          </a:xfrm>
          <a:prstGeom prst="rect">
            <a:avLst/>
          </a:prstGeom>
          <a:noFill/>
          <a:ln>
            <a:noFill/>
          </a:ln>
        </p:spPr>
      </p:pic>
      <p:sp>
        <p:nvSpPr>
          <p:cNvPr id="282" name="Google Shape;282;p29"/>
          <p:cNvSpPr txBox="1"/>
          <p:nvPr/>
        </p:nvSpPr>
        <p:spPr>
          <a:xfrm>
            <a:off x="311785" y="1669415"/>
            <a:ext cx="2814320" cy="116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SHAP values interpret the impact of having a certain value for a given feature in comparison to the prediction we'd make if that feature took some baseline value.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69" name="Google Shape;69;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70" name="Google Shape;70;p3"/>
          <p:cNvSpPr txBox="1"/>
          <p:nvPr/>
        </p:nvSpPr>
        <p:spPr>
          <a:xfrm>
            <a:off x="0" y="0"/>
            <a:ext cx="58623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1" i="0" lang="en-GB" sz="4200" u="none" cap="none" strike="noStrike">
                <a:solidFill>
                  <a:schemeClr val="dk1"/>
                </a:solidFill>
                <a:latin typeface="Montserrat"/>
                <a:ea typeface="Montserrat"/>
                <a:cs typeface="Montserrat"/>
                <a:sym typeface="Montserrat"/>
              </a:rPr>
              <a:t>Data Summary</a:t>
            </a:r>
            <a:endParaRPr b="1" i="0" sz="4200" u="none" cap="none" strike="noStrike">
              <a:solidFill>
                <a:schemeClr val="dk1"/>
              </a:solidFill>
              <a:latin typeface="Montserrat"/>
              <a:ea typeface="Montserrat"/>
              <a:cs typeface="Montserrat"/>
              <a:sym typeface="Montserrat"/>
            </a:endParaRPr>
          </a:p>
        </p:txBody>
      </p:sp>
      <p:sp>
        <p:nvSpPr>
          <p:cNvPr id="71" name="Google Shape;71;p3"/>
          <p:cNvSpPr txBox="1"/>
          <p:nvPr/>
        </p:nvSpPr>
        <p:spPr>
          <a:xfrm>
            <a:off x="311700" y="1223950"/>
            <a:ext cx="8435700" cy="3001645"/>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Problem Statement</a:t>
            </a:r>
            <a:r>
              <a:rPr b="0" i="0" lang="en-GB" sz="1600" u="none" cap="none" strike="noStrike">
                <a:solidFill>
                  <a:srgbClr val="000000"/>
                </a:solidFill>
                <a:latin typeface="Montserrat"/>
                <a:ea typeface="Montserrat"/>
                <a:cs typeface="Montserrat"/>
                <a:sym typeface="Montserrat"/>
              </a:rPr>
              <a:t> </a:t>
            </a:r>
            <a:endParaRPr b="0" i="0" sz="1600" u="none" cap="none" strike="noStrike">
              <a:solidFill>
                <a:srgbClr val="000000"/>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Most of the small to medium business owners are making effective use of Gmail-based Email marketing Strategies for offline targeting of converting their prospective customers into leads so that they stay with them in Business.</a:t>
            </a:r>
            <a:endParaRPr b="0" i="0" sz="1600" u="none" cap="none" strike="noStrike">
              <a:solidFill>
                <a:srgbClr val="000000"/>
              </a:solidFill>
              <a:latin typeface="Montserrat"/>
              <a:ea typeface="Montserrat"/>
              <a:cs typeface="Montserrat"/>
              <a:sym typeface="Montserrat"/>
            </a:endParaRPr>
          </a:p>
          <a:p>
            <a:pPr indent="0" lvl="0" marL="0" marR="0" rtl="0" algn="l">
              <a:lnSpc>
                <a:spcPct val="115000"/>
              </a:lnSpc>
              <a:spcBef>
                <a:spcPts val="2400"/>
              </a:spcBef>
              <a:spcAft>
                <a:spcPts val="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This dataset has email interactions with the customers over time and  their     location.</a:t>
            </a:r>
            <a:endParaRPr b="0" i="0" sz="1600" u="none" cap="none" strike="noStrike">
              <a:solidFill>
                <a:srgbClr val="000000"/>
              </a:solidFill>
              <a:latin typeface="Montserrat"/>
              <a:ea typeface="Montserrat"/>
              <a:cs typeface="Montserrat"/>
              <a:sym typeface="Montserrat"/>
            </a:endParaRPr>
          </a:p>
          <a:p>
            <a:pPr indent="0" lvl="0" marL="0" marR="0" rtl="0" algn="l">
              <a:lnSpc>
                <a:spcPct val="115000"/>
              </a:lnSpc>
              <a:spcBef>
                <a:spcPts val="2400"/>
              </a:spcBef>
              <a:spcAft>
                <a:spcPts val="1200"/>
              </a:spcAft>
              <a:buClr>
                <a:srgbClr val="000000"/>
              </a:buClr>
              <a:buSzPts val="1600"/>
              <a:buFont typeface="Arial"/>
              <a:buNone/>
            </a:pPr>
            <a:r>
              <a:rPr b="0" i="0" lang="en-GB" sz="1600" u="none" cap="none" strike="noStrike">
                <a:solidFill>
                  <a:srgbClr val="000000"/>
                </a:solidFill>
                <a:latin typeface="Montserrat"/>
                <a:ea typeface="Montserrat"/>
                <a:cs typeface="Montserrat"/>
                <a:sym typeface="Montserrat"/>
              </a:rPr>
              <a:t> </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endParaRPr/>
          </a:p>
        </p:txBody>
      </p:sp>
      <p:sp>
        <p:nvSpPr>
          <p:cNvPr id="288" name="Google Shape;28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 </a:t>
            </a:r>
            <a:endParaRPr/>
          </a:p>
        </p:txBody>
      </p:sp>
      <p:sp>
        <p:nvSpPr>
          <p:cNvPr id="289" name="Google Shape;289;p30"/>
          <p:cNvSpPr txBox="1"/>
          <p:nvPr/>
        </p:nvSpPr>
        <p:spPr>
          <a:xfrm>
            <a:off x="704215" y="532130"/>
            <a:ext cx="182816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chemeClr val="dk1"/>
                </a:solidFill>
                <a:latin typeface="Montserrat"/>
                <a:ea typeface="Montserrat"/>
                <a:cs typeface="Montserrat"/>
                <a:sym typeface="Montserrat"/>
              </a:rPr>
              <a:t>Conclusion:-</a:t>
            </a:r>
            <a:endParaRPr b="0" i="0" sz="2000" u="none" cap="none" strike="noStrike">
              <a:solidFill>
                <a:srgbClr val="000000"/>
              </a:solidFill>
              <a:latin typeface="Arial"/>
              <a:ea typeface="Arial"/>
              <a:cs typeface="Arial"/>
              <a:sym typeface="Arial"/>
            </a:endParaRPr>
          </a:p>
        </p:txBody>
      </p:sp>
      <p:sp>
        <p:nvSpPr>
          <p:cNvPr id="290" name="Google Shape;290;p30"/>
          <p:cNvSpPr txBox="1"/>
          <p:nvPr/>
        </p:nvSpPr>
        <p:spPr>
          <a:xfrm>
            <a:off x="311785" y="1588770"/>
            <a:ext cx="8585200" cy="22453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From the  plot, we can see that the negative value of shap shows the Emails that have been ignored.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positive value of shap shows the variable which is responsible for reading and acknowledging the Email.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AUC value for training data- 0.7708421124964002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AUC value for test data- 0.7646248070389722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As we know higher the AUC, the better the model. It proves that our model is predicting values efficiently.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  </a:t>
            </a:r>
            <a:endParaRPr/>
          </a:p>
        </p:txBody>
      </p:sp>
      <p:sp>
        <p:nvSpPr>
          <p:cNvPr id="296" name="Google Shape;296;p31"/>
          <p:cNvSpPr txBox="1"/>
          <p:nvPr/>
        </p:nvSpPr>
        <p:spPr>
          <a:xfrm>
            <a:off x="466090" y="1151255"/>
            <a:ext cx="6176645" cy="224218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30"/>
              </a:spcBef>
              <a:spcAft>
                <a:spcPts val="0"/>
              </a:spcAft>
              <a:buClr>
                <a:srgbClr val="000000"/>
              </a:buClr>
              <a:buSzPts val="1900"/>
              <a:buFont typeface="Arial"/>
              <a:buNone/>
            </a:pPr>
            <a:r>
              <a:rPr b="1" i="0" lang="en-GB" sz="1900" u="none" cap="none" strike="noStrike">
                <a:solidFill>
                  <a:schemeClr val="dk1"/>
                </a:solidFill>
                <a:latin typeface="Montserrat"/>
                <a:ea typeface="Montserrat"/>
                <a:cs typeface="Montserrat"/>
                <a:sym typeface="Montserrat"/>
              </a:rPr>
              <a:t>References</a:t>
            </a:r>
            <a:endParaRPr b="1" i="0" sz="1900" u="none" cap="none" strike="noStrike">
              <a:solidFill>
                <a:schemeClr val="dk1"/>
              </a:solidFill>
              <a:latin typeface="Montserrat"/>
              <a:ea typeface="Montserrat"/>
              <a:cs typeface="Montserrat"/>
              <a:sym typeface="Montserrat"/>
            </a:endParaRPr>
          </a:p>
          <a:p>
            <a:pPr indent="0" lvl="0" marL="0" marR="0" rtl="0" algn="l">
              <a:lnSpc>
                <a:spcPct val="100000"/>
              </a:lnSpc>
              <a:spcBef>
                <a:spcPts val="1030"/>
              </a:spcBef>
              <a:spcAft>
                <a:spcPts val="0"/>
              </a:spcAft>
              <a:buClr>
                <a:srgbClr val="000000"/>
              </a:buClr>
              <a:buSzPts val="1900"/>
              <a:buFont typeface="Arial"/>
              <a:buNone/>
            </a:pPr>
            <a:r>
              <a:t/>
            </a:r>
            <a:endParaRPr b="1" i="0" sz="1900" u="none" cap="none" strike="noStrike">
              <a:solidFill>
                <a:schemeClr val="dk1"/>
              </a:solidFill>
              <a:latin typeface="Montserrat"/>
              <a:ea typeface="Montserrat"/>
              <a:cs typeface="Montserrat"/>
              <a:sym typeface="Montserrat"/>
            </a:endParaRPr>
          </a:p>
          <a:p>
            <a:pPr indent="-349250" lvl="0" marL="457200" marR="0" rtl="0" algn="l">
              <a:lnSpc>
                <a:spcPct val="115000"/>
              </a:lnSpc>
              <a:spcBef>
                <a:spcPts val="0"/>
              </a:spcBef>
              <a:spcAft>
                <a:spcPts val="0"/>
              </a:spcAft>
              <a:buClr>
                <a:schemeClr val="accent2"/>
              </a:buClr>
              <a:buSzPts val="1900"/>
              <a:buFont typeface="Montserrat"/>
              <a:buAutoNum type="arabicPeriod"/>
            </a:pPr>
            <a:r>
              <a:rPr b="0" i="0" lang="en-GB" sz="1900" u="none" cap="none" strike="noStrike">
                <a:solidFill>
                  <a:schemeClr val="accent2"/>
                </a:solidFill>
                <a:latin typeface="Montserrat"/>
                <a:ea typeface="Montserrat"/>
                <a:cs typeface="Montserrat"/>
                <a:sym typeface="Montserrat"/>
              </a:rPr>
              <a:t>Geeks for Geeks</a:t>
            </a:r>
            <a:endParaRPr b="0" i="0" sz="1900" u="none" cap="none" strike="noStrike">
              <a:solidFill>
                <a:schemeClr val="accent2"/>
              </a:solidFill>
              <a:latin typeface="Montserrat"/>
              <a:ea typeface="Montserrat"/>
              <a:cs typeface="Montserrat"/>
              <a:sym typeface="Montserrat"/>
            </a:endParaRPr>
          </a:p>
          <a:p>
            <a:pPr indent="-349250" lvl="0" marL="457200" marR="0" rtl="0" algn="l">
              <a:lnSpc>
                <a:spcPct val="115000"/>
              </a:lnSpc>
              <a:spcBef>
                <a:spcPts val="0"/>
              </a:spcBef>
              <a:spcAft>
                <a:spcPts val="0"/>
              </a:spcAft>
              <a:buClr>
                <a:schemeClr val="accent2"/>
              </a:buClr>
              <a:buSzPts val="1900"/>
              <a:buFont typeface="Montserrat"/>
              <a:buAutoNum type="arabicPeriod"/>
            </a:pPr>
            <a:r>
              <a:rPr b="0" i="0" lang="en-GB" sz="1900" u="none" cap="none" strike="noStrike">
                <a:solidFill>
                  <a:schemeClr val="accent2"/>
                </a:solidFill>
                <a:latin typeface="Montserrat"/>
                <a:ea typeface="Montserrat"/>
                <a:cs typeface="Montserrat"/>
                <a:sym typeface="Montserrat"/>
              </a:rPr>
              <a:t>Analytics Vidhya</a:t>
            </a:r>
            <a:endParaRPr b="0" i="0" sz="1900" u="none" cap="none" strike="noStrike">
              <a:solidFill>
                <a:schemeClr val="accent2"/>
              </a:solidFill>
              <a:latin typeface="Montserrat"/>
              <a:ea typeface="Montserrat"/>
              <a:cs typeface="Montserrat"/>
              <a:sym typeface="Montserrat"/>
            </a:endParaRPr>
          </a:p>
          <a:p>
            <a:pPr indent="-349250" lvl="0" marL="457200" marR="0" rtl="0" algn="l">
              <a:lnSpc>
                <a:spcPct val="115000"/>
              </a:lnSpc>
              <a:spcBef>
                <a:spcPts val="0"/>
              </a:spcBef>
              <a:spcAft>
                <a:spcPts val="0"/>
              </a:spcAft>
              <a:buClr>
                <a:schemeClr val="accent2"/>
              </a:buClr>
              <a:buSzPts val="1900"/>
              <a:buFont typeface="Montserrat"/>
              <a:buAutoNum type="arabicPeriod"/>
            </a:pPr>
            <a:r>
              <a:rPr b="0" i="0" lang="en-GB" sz="1900" u="none" cap="none" strike="noStrike">
                <a:solidFill>
                  <a:schemeClr val="accent2"/>
                </a:solidFill>
                <a:latin typeface="Montserrat"/>
                <a:ea typeface="Montserrat"/>
                <a:cs typeface="Montserrat"/>
                <a:sym typeface="Montserrat"/>
              </a:rPr>
              <a:t>towardsdatascience.com</a:t>
            </a:r>
            <a:endParaRPr b="0" i="0" sz="1900" u="none" cap="none" strike="noStrike">
              <a:solidFill>
                <a:schemeClr val="accent2"/>
              </a:solidFill>
              <a:latin typeface="Montserrat"/>
              <a:ea typeface="Montserrat"/>
              <a:cs typeface="Montserrat"/>
              <a:sym typeface="Montserrat"/>
            </a:endParaRPr>
          </a:p>
          <a:p>
            <a:pPr indent="-349250" lvl="0" marL="457200" marR="0" rtl="0" algn="l">
              <a:lnSpc>
                <a:spcPct val="115000"/>
              </a:lnSpc>
              <a:spcBef>
                <a:spcPts val="0"/>
              </a:spcBef>
              <a:spcAft>
                <a:spcPts val="0"/>
              </a:spcAft>
              <a:buClr>
                <a:schemeClr val="accent2"/>
              </a:buClr>
              <a:buSzPts val="1900"/>
              <a:buFont typeface="Montserrat"/>
              <a:buAutoNum type="arabicPeriod"/>
            </a:pPr>
            <a:r>
              <a:rPr b="0" i="0" lang="en-GB" sz="1900" u="none" cap="none" strike="noStrike">
                <a:solidFill>
                  <a:schemeClr val="accent2"/>
                </a:solidFill>
                <a:latin typeface="Montserrat"/>
                <a:ea typeface="Montserrat"/>
                <a:cs typeface="Montserrat"/>
                <a:sym typeface="Montserrat"/>
              </a:rPr>
              <a:t>machinelearningmastery.com</a:t>
            </a:r>
            <a:endParaRPr b="0" i="0" sz="1900" u="none" cap="none" strike="noStrike">
              <a:solidFill>
                <a:schemeClr val="accent2"/>
              </a:solidFill>
              <a:latin typeface="Montserrat"/>
              <a:ea typeface="Montserrat"/>
              <a:cs typeface="Montserrat"/>
              <a:sym typeface="Montserrat"/>
            </a:endParaRPr>
          </a:p>
        </p:txBody>
      </p:sp>
      <p:sp>
        <p:nvSpPr>
          <p:cNvPr id="297" name="Google Shape;297;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Thank You !!</a:t>
            </a:r>
            <a:endParaRPr/>
          </a:p>
        </p:txBody>
      </p:sp>
      <p:sp>
        <p:nvSpPr>
          <p:cNvPr id="303" name="Google Shape;303;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77" name="Google Shape;77;p4"/>
          <p:cNvSpPr txBox="1"/>
          <p:nvPr>
            <p:ph idx="1" type="subTitle"/>
          </p:nvPr>
        </p:nvSpPr>
        <p:spPr>
          <a:xfrm>
            <a:off x="311785" y="2683510"/>
            <a:ext cx="8520430" cy="87439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1900">
                <a:solidFill>
                  <a:srgbClr val="000000"/>
                </a:solidFill>
                <a:latin typeface="Montserrat"/>
                <a:ea typeface="Montserrat"/>
                <a:cs typeface="Montserrat"/>
                <a:sym typeface="Montserrat"/>
              </a:rPr>
              <a:t>We created a directorial path for the Email dataset, using the Pandas read function we read it. It has a shape (68353, 12) which means it has 68353-row labels and 12 features or column labels.</a:t>
            </a:r>
            <a:endParaRPr sz="1900">
              <a:solidFill>
                <a:srgbClr val="000000"/>
              </a:solidFill>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sz="1900">
              <a:solidFill>
                <a:srgbClr val="000000"/>
              </a:solidFill>
              <a:latin typeface="Montserrat"/>
              <a:ea typeface="Montserrat"/>
              <a:cs typeface="Montserrat"/>
              <a:sym typeface="Montserrat"/>
            </a:endParaRPr>
          </a:p>
        </p:txBody>
      </p:sp>
      <p:sp>
        <p:nvSpPr>
          <p:cNvPr id="78" name="Google Shape;78;p4"/>
          <p:cNvSpPr txBox="1"/>
          <p:nvPr/>
        </p:nvSpPr>
        <p:spPr>
          <a:xfrm>
            <a:off x="365450" y="592890"/>
            <a:ext cx="8202600" cy="136144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Business Goal</a:t>
            </a:r>
            <a:endParaRPr b="1" i="0" sz="20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We are required to build a model to characterize the mail and track the mail that is ignored; read; acknowledged by the reader.</a:t>
            </a:r>
            <a:endParaRPr b="0" i="0" sz="1900" u="none" cap="none" strike="noStrike">
              <a:solidFill>
                <a:srgbClr val="000000"/>
              </a:solidFill>
              <a:latin typeface="Montserrat"/>
              <a:ea typeface="Montserrat"/>
              <a:cs typeface="Montserrat"/>
              <a:sym typeface="Montserrat"/>
            </a:endParaRPr>
          </a:p>
        </p:txBody>
      </p:sp>
      <p:sp>
        <p:nvSpPr>
          <p:cNvPr id="79" name="Google Shape;79;p4"/>
          <p:cNvSpPr txBox="1"/>
          <p:nvPr/>
        </p:nvSpPr>
        <p:spPr>
          <a:xfrm>
            <a:off x="311700" y="23254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200"/>
              </a:spcAft>
              <a:buClr>
                <a:srgbClr val="000000"/>
              </a:buClr>
              <a:buSzPts val="2000"/>
              <a:buFont typeface="Arial"/>
              <a:buNone/>
            </a:pPr>
            <a:r>
              <a:rPr b="1" i="0" lang="en-GB" sz="2000" u="none" cap="none" strike="noStrike">
                <a:solidFill>
                  <a:schemeClr val="dk1"/>
                </a:solidFill>
                <a:latin typeface="Arial"/>
                <a:ea typeface="Arial"/>
                <a:cs typeface="Arial"/>
                <a:sym typeface="Arial"/>
              </a:rPr>
              <a:t>Dataset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85" name="Google Shape;85;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86" name="Google Shape;86;p5"/>
          <p:cNvSpPr txBox="1"/>
          <p:nvPr/>
        </p:nvSpPr>
        <p:spPr>
          <a:xfrm>
            <a:off x="311700" y="5245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200"/>
              </a:spcAft>
              <a:buClr>
                <a:srgbClr val="000000"/>
              </a:buClr>
              <a:buSzPts val="2000"/>
              <a:buFont typeface="Arial"/>
              <a:buNone/>
            </a:pPr>
            <a:r>
              <a:rPr b="1" i="0" lang="en-GB" sz="2000" u="none" cap="none" strike="noStrike">
                <a:solidFill>
                  <a:schemeClr val="dk1"/>
                </a:solidFill>
                <a:latin typeface="Arial"/>
                <a:ea typeface="Arial"/>
                <a:cs typeface="Arial"/>
                <a:sym typeface="Arial"/>
              </a:rPr>
              <a:t>Data Cleaning</a:t>
            </a:r>
            <a:endParaRPr b="0" i="0" sz="1400" u="none" cap="none" strike="noStrike">
              <a:solidFill>
                <a:schemeClr val="dk1"/>
              </a:solidFill>
              <a:latin typeface="Arial"/>
              <a:ea typeface="Arial"/>
              <a:cs typeface="Arial"/>
              <a:sym typeface="Arial"/>
            </a:endParaRPr>
          </a:p>
        </p:txBody>
      </p:sp>
      <p:sp>
        <p:nvSpPr>
          <p:cNvPr id="87" name="Google Shape;87;p5"/>
          <p:cNvSpPr txBox="1"/>
          <p:nvPr/>
        </p:nvSpPr>
        <p:spPr>
          <a:xfrm>
            <a:off x="181525" y="1309175"/>
            <a:ext cx="89010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We can see that there are multiple data which doesn’t contain any value, the data which doesn’t contain any value is called null value. We also have outliers in our dataset. </a:t>
            </a:r>
            <a:endParaRPr b="0" i="0" sz="1900" u="none" cap="none" strike="noStrike">
              <a:solidFill>
                <a:srgbClr val="000000"/>
              </a:solidFill>
              <a:latin typeface="Montserrat"/>
              <a:ea typeface="Montserrat"/>
              <a:cs typeface="Montserrat"/>
              <a:sym typeface="Montserrat"/>
            </a:endParaRPr>
          </a:p>
        </p:txBody>
      </p:sp>
      <p:sp>
        <p:nvSpPr>
          <p:cNvPr id="88" name="Google Shape;88;p5"/>
          <p:cNvSpPr txBox="1"/>
          <p:nvPr/>
        </p:nvSpPr>
        <p:spPr>
          <a:xfrm>
            <a:off x="159300" y="2797175"/>
            <a:ext cx="85206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As our dataset contain multiple null values so in order to replace the null values we have used fill na method so that we can get better result. </a:t>
            </a:r>
            <a:endParaRPr b="0" i="0" sz="19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94" name="Google Shape;94;p6"/>
          <p:cNvSpPr txBox="1"/>
          <p:nvPr/>
        </p:nvSpPr>
        <p:spPr>
          <a:xfrm>
            <a:off x="189425" y="903375"/>
            <a:ext cx="85206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2"/>
                </a:solidFill>
                <a:latin typeface="Montserrat"/>
                <a:ea typeface="Montserrat"/>
                <a:cs typeface="Montserrat"/>
                <a:sym typeface="Montserrat"/>
              </a:rPr>
              <a:t>To remove outliers we have plotted the box plot to locate the outliers and then we have used IQR-based</a:t>
            </a:r>
            <a:r>
              <a:rPr b="0" i="0" lang="en-GB" sz="1900" u="none" cap="none" strike="noStrike">
                <a:solidFill>
                  <a:srgbClr val="000000"/>
                </a:solidFill>
                <a:latin typeface="Montserrat"/>
                <a:ea typeface="Montserrat"/>
                <a:cs typeface="Montserrat"/>
                <a:sym typeface="Montserrat"/>
              </a:rPr>
              <a:t> filtering (Inter Quartile Range) to remove the outliers from our data set.</a:t>
            </a:r>
            <a:endParaRPr b="0" i="0" sz="19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pic>
        <p:nvPicPr>
          <p:cNvPr descr="18" id="95" name="Google Shape;95;p6"/>
          <p:cNvPicPr preferRelativeResize="0"/>
          <p:nvPr/>
        </p:nvPicPr>
        <p:blipFill rotWithShape="1">
          <a:blip r:embed="rId3">
            <a:alphaModFix/>
          </a:blip>
          <a:srcRect b="0" l="0" r="0" t="0"/>
          <a:stretch/>
        </p:blipFill>
        <p:spPr>
          <a:xfrm>
            <a:off x="1613535" y="2329815"/>
            <a:ext cx="6058535" cy="24587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01" name="Google Shape;101;p7"/>
          <p:cNvSpPr txBox="1"/>
          <p:nvPr/>
        </p:nvSpPr>
        <p:spPr>
          <a:xfrm>
            <a:off x="174850" y="378825"/>
            <a:ext cx="6911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Shape of the dataset before IQR Filtering</a:t>
            </a:r>
            <a:endParaRPr b="0" i="0" sz="1900" u="none" cap="none" strike="noStrike">
              <a:solidFill>
                <a:srgbClr val="000000"/>
              </a:solidFill>
              <a:latin typeface="Montserrat"/>
              <a:ea typeface="Montserrat"/>
              <a:cs typeface="Montserrat"/>
              <a:sym typeface="Montserrat"/>
            </a:endParaRPr>
          </a:p>
        </p:txBody>
      </p:sp>
      <p:sp>
        <p:nvSpPr>
          <p:cNvPr id="102" name="Google Shape;102;p7"/>
          <p:cNvSpPr txBox="1"/>
          <p:nvPr/>
        </p:nvSpPr>
        <p:spPr>
          <a:xfrm>
            <a:off x="238825" y="2483325"/>
            <a:ext cx="79752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Shape of the dataset after IQR Filtering</a:t>
            </a:r>
            <a:endParaRPr b="0" i="0" sz="1900" u="none" cap="none" strike="noStrike">
              <a:solidFill>
                <a:srgbClr val="000000"/>
              </a:solidFill>
              <a:latin typeface="Montserrat"/>
              <a:ea typeface="Montserrat"/>
              <a:cs typeface="Montserrat"/>
              <a:sym typeface="Montserrat"/>
            </a:endParaRPr>
          </a:p>
        </p:txBody>
      </p:sp>
      <p:pic>
        <p:nvPicPr>
          <p:cNvPr descr="19" id="103" name="Google Shape;103;p7"/>
          <p:cNvPicPr preferRelativeResize="0"/>
          <p:nvPr/>
        </p:nvPicPr>
        <p:blipFill rotWithShape="1">
          <a:blip r:embed="rId3">
            <a:alphaModFix/>
          </a:blip>
          <a:srcRect b="0" l="0" r="0" t="0"/>
          <a:stretch/>
        </p:blipFill>
        <p:spPr>
          <a:xfrm>
            <a:off x="961390" y="1051560"/>
            <a:ext cx="5382895" cy="1138555"/>
          </a:xfrm>
          <a:prstGeom prst="rect">
            <a:avLst/>
          </a:prstGeom>
          <a:noFill/>
          <a:ln>
            <a:noFill/>
          </a:ln>
        </p:spPr>
      </p:pic>
      <p:pic>
        <p:nvPicPr>
          <p:cNvPr descr="20" id="104" name="Google Shape;104;p7"/>
          <p:cNvPicPr preferRelativeResize="0"/>
          <p:nvPr/>
        </p:nvPicPr>
        <p:blipFill rotWithShape="1">
          <a:blip r:embed="rId4">
            <a:alphaModFix/>
          </a:blip>
          <a:srcRect b="0" l="0" r="0" t="0"/>
          <a:stretch/>
        </p:blipFill>
        <p:spPr>
          <a:xfrm>
            <a:off x="961390" y="3381375"/>
            <a:ext cx="5382895" cy="115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10" name="Google Shape;110;p8"/>
          <p:cNvSpPr txBox="1"/>
          <p:nvPr/>
        </p:nvSpPr>
        <p:spPr>
          <a:xfrm>
            <a:off x="116575" y="480850"/>
            <a:ext cx="3000000" cy="535305"/>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200"/>
              </a:spcAft>
              <a:buClr>
                <a:srgbClr val="000000"/>
              </a:buClr>
              <a:buSzPts val="2000"/>
              <a:buFont typeface="Arial"/>
              <a:buNone/>
            </a:pPr>
            <a:r>
              <a:rPr b="1" i="0" lang="en-GB" sz="2000" u="none" cap="none" strike="noStrike">
                <a:solidFill>
                  <a:schemeClr val="dk1"/>
                </a:solidFill>
                <a:latin typeface="Arial"/>
                <a:ea typeface="Arial"/>
                <a:cs typeface="Arial"/>
                <a:sym typeface="Arial"/>
              </a:rPr>
              <a:t>Customer’s Location</a:t>
            </a:r>
            <a:endParaRPr b="1" i="0" sz="2000" u="none" cap="none" strike="noStrike">
              <a:solidFill>
                <a:schemeClr val="dk1"/>
              </a:solidFill>
              <a:latin typeface="Arial"/>
              <a:ea typeface="Arial"/>
              <a:cs typeface="Arial"/>
              <a:sym typeface="Arial"/>
            </a:endParaRPr>
          </a:p>
        </p:txBody>
      </p:sp>
      <p:sp>
        <p:nvSpPr>
          <p:cNvPr id="111" name="Google Shape;111;p8"/>
          <p:cNvSpPr txBox="1"/>
          <p:nvPr/>
        </p:nvSpPr>
        <p:spPr>
          <a:xfrm>
            <a:off x="4952900" y="1216775"/>
            <a:ext cx="4027500" cy="281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From the Bar </a:t>
            </a:r>
            <a:r>
              <a:rPr lang="en-GB" sz="1900">
                <a:latin typeface="Montserrat"/>
                <a:ea typeface="Montserrat"/>
                <a:cs typeface="Montserrat"/>
                <a:sym typeface="Montserrat"/>
              </a:rPr>
              <a:t>plot</a:t>
            </a:r>
            <a:r>
              <a:rPr b="0" i="0" lang="en-GB" sz="1900" u="none" cap="none" strike="noStrike">
                <a:solidFill>
                  <a:srgbClr val="000000"/>
                </a:solidFill>
                <a:latin typeface="Montserrat"/>
                <a:ea typeface="Montserrat"/>
                <a:cs typeface="Montserrat"/>
                <a:sym typeface="Montserrat"/>
              </a:rPr>
              <a:t>, we can see that maximum customers are from "G" around 23173 and from "A" we have minimum customers around 1454.</a:t>
            </a:r>
            <a:endParaRPr b="0" i="0" sz="19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 </a:t>
            </a:r>
            <a:endParaRPr b="0" i="0" sz="19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Montserrat"/>
                <a:ea typeface="Montserrat"/>
                <a:cs typeface="Montserrat"/>
                <a:sym typeface="Montserrat"/>
              </a:rPr>
              <a:t>We can see that the number of customers from “A”, “B”, and “F” are not more than 5000. </a:t>
            </a:r>
            <a:endParaRPr b="0" i="0" sz="2100" u="none" cap="none" strike="noStrike">
              <a:solidFill>
                <a:srgbClr val="000000"/>
              </a:solidFill>
              <a:latin typeface="Montserrat"/>
              <a:ea typeface="Montserrat"/>
              <a:cs typeface="Montserrat"/>
              <a:sym typeface="Montserrat"/>
            </a:endParaRPr>
          </a:p>
        </p:txBody>
      </p:sp>
      <p:pic>
        <p:nvPicPr>
          <p:cNvPr descr="1" id="112" name="Google Shape;112;p8"/>
          <p:cNvPicPr preferRelativeResize="0"/>
          <p:nvPr/>
        </p:nvPicPr>
        <p:blipFill rotWithShape="1">
          <a:blip r:embed="rId3">
            <a:alphaModFix/>
          </a:blip>
          <a:srcRect b="0" l="0" r="0" t="0"/>
          <a:stretch/>
        </p:blipFill>
        <p:spPr>
          <a:xfrm>
            <a:off x="415925" y="1341755"/>
            <a:ext cx="4155440" cy="25666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a:t>
            </a:r>
            <a:endParaRPr/>
          </a:p>
        </p:txBody>
      </p:sp>
      <p:sp>
        <p:nvSpPr>
          <p:cNvPr id="118" name="Google Shape;118;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2800"/>
          </a:p>
        </p:txBody>
      </p:sp>
      <p:sp>
        <p:nvSpPr>
          <p:cNvPr id="119" name="Google Shape;119;p9"/>
          <p:cNvSpPr txBox="1"/>
          <p:nvPr/>
        </p:nvSpPr>
        <p:spPr>
          <a:xfrm>
            <a:off x="311065" y="382895"/>
            <a:ext cx="7211700" cy="4889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Email Campaign type for every location</a:t>
            </a:r>
            <a:endParaRPr b="1" i="0" sz="2000" u="none" cap="none" strike="noStrike">
              <a:solidFill>
                <a:schemeClr val="dk1"/>
              </a:solidFill>
              <a:latin typeface="Montserrat"/>
              <a:ea typeface="Montserrat"/>
              <a:cs typeface="Montserrat"/>
              <a:sym typeface="Montserrat"/>
            </a:endParaRPr>
          </a:p>
        </p:txBody>
      </p:sp>
      <p:sp>
        <p:nvSpPr>
          <p:cNvPr id="120" name="Google Shape;120;p9"/>
          <p:cNvSpPr txBox="1"/>
          <p:nvPr/>
        </p:nvSpPr>
        <p:spPr>
          <a:xfrm>
            <a:off x="311700" y="3976675"/>
            <a:ext cx="8348100" cy="16433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2"/>
                </a:solidFill>
                <a:latin typeface="Montserrat"/>
                <a:ea typeface="Montserrat"/>
                <a:cs typeface="Montserrat"/>
                <a:sym typeface="Montserrat"/>
              </a:rPr>
              <a:t>We can see that most customers are getting emails from campaign number 2.  Not a single customer is getting mail from campaign number 1.</a:t>
            </a:r>
            <a:endParaRPr b="0" i="0" sz="1900" u="none" cap="none" strike="noStrike">
              <a:solidFill>
                <a:schemeClr val="accent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2"/>
              </a:solidFill>
              <a:latin typeface="Montserrat"/>
              <a:ea typeface="Montserrat"/>
              <a:cs typeface="Montserrat"/>
              <a:sym typeface="Montserrat"/>
            </a:endParaRPr>
          </a:p>
        </p:txBody>
      </p:sp>
      <p:pic>
        <p:nvPicPr>
          <p:cNvPr descr="2" id="121" name="Google Shape;121;p9"/>
          <p:cNvPicPr preferRelativeResize="0"/>
          <p:nvPr/>
        </p:nvPicPr>
        <p:blipFill rotWithShape="1">
          <a:blip r:embed="rId3">
            <a:alphaModFix/>
          </a:blip>
          <a:srcRect b="0" l="0" r="0" t="0"/>
          <a:stretch/>
        </p:blipFill>
        <p:spPr>
          <a:xfrm>
            <a:off x="501015" y="1497965"/>
            <a:ext cx="7722870" cy="21475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2022-03-26T00:48:46Z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82D4DE5C71804EA1B7B2E24182AF6FD2</vt:lpwstr>
  </property>
  <property fmtid="{D5CDD505-2E9C-101B-9397-08002B2CF9AE}" pid="3" name="KSOProductBuildVer">
    <vt:lpwstr>1033-11.2.0.11042</vt:lpwstr>
  </property>
</Properties>
</file>