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34" roundtripDataSignature="AMtx7mjUUWb1jljSJm9aKRvGLKIKJyMt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daaa294d2_0_8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daaa294d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daaa294d2_0_9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daaa294d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daaa294d2_0_1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daaa294d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daaa294d2_0_1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daaa294d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daaa294d2_0_1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daaa294d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daaa294d2_0_1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daaa294d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daaa294d2_0_1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daaa294d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daaa294d2_0_1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daaa294d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daaa294d2_0_1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daaa294d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daaa294d2_0_1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daaa294d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daaa294d2_0_1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daaa294d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daaa294d2_0_18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daaa294d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daaa294d2_0_1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daaa294d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daaa294d2_0_20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daaa294d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daaa294d2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daaa294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daaa294d2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daaa294d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daaa294d2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daaa294d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daaa294d2_0_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daaa294d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daaa294d2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daaa294d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daaa294d2_0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daaa294d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aaa294d2_0_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aaa294d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daaa294d2_0_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daaa294d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456650" y="203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Yes Bank Stock Price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56" name="Google Shape;56;p1"/>
          <p:cNvSpPr txBox="1"/>
          <p:nvPr/>
        </p:nvSpPr>
        <p:spPr>
          <a:xfrm>
            <a:off x="1646500" y="3147300"/>
            <a:ext cx="5483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solidFill>
                  <a:schemeClr val="accent4"/>
                </a:solidFill>
                <a:latin typeface="Montserrat"/>
                <a:ea typeface="Montserrat"/>
                <a:cs typeface="Montserrat"/>
                <a:sym typeface="Montserrat"/>
              </a:rPr>
              <a:t>By Rishekh Dubey</a:t>
            </a:r>
            <a:endParaRPr>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1daaa294d2_0_8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130" name="Google Shape;130;g11daaa294d2_0_8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g11daaa294d2_0_82"/>
          <p:cNvSpPr txBox="1"/>
          <p:nvPr/>
        </p:nvSpPr>
        <p:spPr>
          <a:xfrm>
            <a:off x="145700" y="393400"/>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200"/>
              </a:spcAft>
              <a:buNone/>
            </a:pPr>
            <a:r>
              <a:rPr b="1" lang="en-GB" sz="2000">
                <a:solidFill>
                  <a:schemeClr val="dk1"/>
                </a:solidFill>
              </a:rPr>
              <a:t>S</a:t>
            </a:r>
            <a:r>
              <a:rPr b="1" lang="en-GB" sz="2000">
                <a:solidFill>
                  <a:schemeClr val="dk1"/>
                </a:solidFill>
              </a:rPr>
              <a:t>tock  c</a:t>
            </a:r>
            <a:r>
              <a:rPr b="1" lang="en-GB" sz="2000">
                <a:solidFill>
                  <a:schemeClr val="dk1"/>
                </a:solidFill>
              </a:rPr>
              <a:t>losing  </a:t>
            </a:r>
            <a:r>
              <a:rPr b="1" lang="en-GB" sz="2000">
                <a:solidFill>
                  <a:schemeClr val="dk1"/>
                </a:solidFill>
              </a:rPr>
              <a:t>prices</a:t>
            </a:r>
            <a:endParaRPr>
              <a:solidFill>
                <a:schemeClr val="dk1"/>
              </a:solidFill>
            </a:endParaRPr>
          </a:p>
        </p:txBody>
      </p:sp>
      <p:pic>
        <p:nvPicPr>
          <p:cNvPr id="132" name="Google Shape;132;g11daaa294d2_0_82"/>
          <p:cNvPicPr preferRelativeResize="0"/>
          <p:nvPr/>
        </p:nvPicPr>
        <p:blipFill>
          <a:blip r:embed="rId3">
            <a:alphaModFix/>
          </a:blip>
          <a:stretch>
            <a:fillRect/>
          </a:stretch>
        </p:blipFill>
        <p:spPr>
          <a:xfrm>
            <a:off x="0" y="886000"/>
            <a:ext cx="6505575" cy="2400300"/>
          </a:xfrm>
          <a:prstGeom prst="rect">
            <a:avLst/>
          </a:prstGeom>
          <a:noFill/>
          <a:ln>
            <a:noFill/>
          </a:ln>
        </p:spPr>
      </p:pic>
      <p:sp>
        <p:nvSpPr>
          <p:cNvPr id="133" name="Google Shape;133;g11daaa294d2_0_82"/>
          <p:cNvSpPr txBox="1"/>
          <p:nvPr/>
        </p:nvSpPr>
        <p:spPr>
          <a:xfrm>
            <a:off x="618600" y="3038600"/>
            <a:ext cx="82137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accent2"/>
                </a:solidFill>
                <a:latin typeface="Montserrat"/>
                <a:ea typeface="Montserrat"/>
                <a:cs typeface="Montserrat"/>
                <a:sym typeface="Montserrat"/>
              </a:rPr>
              <a:t>We can see that the average stock price was 94.94 and the maximum price was 345. </a:t>
            </a:r>
            <a:endParaRPr sz="1900">
              <a:solidFill>
                <a:schemeClr val="accent2"/>
              </a:solidFill>
              <a:latin typeface="Montserrat"/>
              <a:ea typeface="Montserrat"/>
              <a:cs typeface="Montserrat"/>
              <a:sym typeface="Montserrat"/>
            </a:endParaRPr>
          </a:p>
          <a:p>
            <a:pPr indent="0" lvl="0" marL="0" rtl="0" algn="l">
              <a:spcBef>
                <a:spcPts val="0"/>
              </a:spcBef>
              <a:spcAft>
                <a:spcPts val="0"/>
              </a:spcAft>
              <a:buNone/>
            </a:pPr>
            <a:r>
              <a:t/>
            </a:r>
            <a:endParaRPr sz="1900">
              <a:solidFill>
                <a:schemeClr val="accent2"/>
              </a:solidFill>
              <a:latin typeface="Montserrat"/>
              <a:ea typeface="Montserrat"/>
              <a:cs typeface="Montserrat"/>
              <a:sym typeface="Montserrat"/>
            </a:endParaRPr>
          </a:p>
          <a:p>
            <a:pPr indent="0" lvl="0" marL="0" rtl="0" algn="l">
              <a:spcBef>
                <a:spcPts val="0"/>
              </a:spcBef>
              <a:spcAft>
                <a:spcPts val="0"/>
              </a:spcAft>
              <a:buNone/>
            </a:pPr>
            <a:r>
              <a:rPr lang="en-GB" sz="1900">
                <a:solidFill>
                  <a:schemeClr val="accent2"/>
                </a:solidFill>
                <a:latin typeface="Montserrat"/>
                <a:ea typeface="Montserrat"/>
                <a:cs typeface="Montserrat"/>
                <a:sym typeface="Montserrat"/>
              </a:rPr>
              <a:t>At first, the closing price was increasing gradually but after 2019 we can see that the closing price didn’t cross 50 marks and it keep getting dropped.</a:t>
            </a:r>
            <a:endParaRPr sz="1900">
              <a:solidFill>
                <a:schemeClr val="accent2"/>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1daaa294d2_0_9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139" name="Google Shape;139;g11daaa294d2_0_9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g11daaa294d2_0_93"/>
          <p:cNvSpPr txBox="1"/>
          <p:nvPr/>
        </p:nvSpPr>
        <p:spPr>
          <a:xfrm>
            <a:off x="160275" y="364250"/>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200"/>
              </a:spcAft>
              <a:buNone/>
            </a:pPr>
            <a:r>
              <a:rPr b="1" lang="en-GB" sz="2000">
                <a:solidFill>
                  <a:schemeClr val="dk1"/>
                </a:solidFill>
              </a:rPr>
              <a:t>Correlation</a:t>
            </a:r>
            <a:endParaRPr>
              <a:solidFill>
                <a:schemeClr val="dk1"/>
              </a:solidFill>
            </a:endParaRPr>
          </a:p>
        </p:txBody>
      </p:sp>
      <p:pic>
        <p:nvPicPr>
          <p:cNvPr id="141" name="Google Shape;141;g11daaa294d2_0_93"/>
          <p:cNvPicPr preferRelativeResize="0"/>
          <p:nvPr/>
        </p:nvPicPr>
        <p:blipFill>
          <a:blip r:embed="rId3">
            <a:alphaModFix/>
          </a:blip>
          <a:stretch>
            <a:fillRect/>
          </a:stretch>
        </p:blipFill>
        <p:spPr>
          <a:xfrm>
            <a:off x="1141375" y="856850"/>
            <a:ext cx="6516525" cy="2524125"/>
          </a:xfrm>
          <a:prstGeom prst="rect">
            <a:avLst/>
          </a:prstGeom>
          <a:noFill/>
          <a:ln>
            <a:noFill/>
          </a:ln>
        </p:spPr>
      </p:pic>
      <p:sp>
        <p:nvSpPr>
          <p:cNvPr id="142" name="Google Shape;142;g11daaa294d2_0_93"/>
          <p:cNvSpPr txBox="1"/>
          <p:nvPr/>
        </p:nvSpPr>
        <p:spPr>
          <a:xfrm>
            <a:off x="670250" y="3317325"/>
            <a:ext cx="8222700" cy="1552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900">
                <a:solidFill>
                  <a:srgbClr val="595959"/>
                </a:solidFill>
                <a:latin typeface="Montserrat"/>
                <a:ea typeface="Montserrat"/>
                <a:cs typeface="Montserrat"/>
                <a:sym typeface="Montserrat"/>
              </a:rPr>
              <a:t>T</a:t>
            </a:r>
            <a:r>
              <a:rPr lang="en-GB" sz="1900">
                <a:latin typeface="Montserrat"/>
                <a:ea typeface="Montserrat"/>
                <a:cs typeface="Montserrat"/>
                <a:sym typeface="Montserrat"/>
              </a:rPr>
              <a:t>his is a heatmap chart that represents the relation between one feature and another one.</a:t>
            </a:r>
            <a:endParaRPr sz="1900">
              <a:latin typeface="Montserrat"/>
              <a:ea typeface="Montserrat"/>
              <a:cs typeface="Montserrat"/>
              <a:sym typeface="Montserrat"/>
            </a:endParaRPr>
          </a:p>
          <a:p>
            <a:pPr indent="0" lvl="0" marL="0" rtl="0" algn="just">
              <a:lnSpc>
                <a:spcPct val="115000"/>
              </a:lnSpc>
              <a:spcBef>
                <a:spcPts val="1200"/>
              </a:spcBef>
              <a:spcAft>
                <a:spcPts val="1200"/>
              </a:spcAft>
              <a:buNone/>
            </a:pPr>
            <a:r>
              <a:rPr lang="en-GB" sz="1900">
                <a:latin typeface="Montserrat"/>
                <a:ea typeface="Montserrat"/>
                <a:cs typeface="Montserrat"/>
                <a:sym typeface="Montserrat"/>
              </a:rPr>
              <a:t>By plotting seaborn heatmap correlation we got to know that there features positively correlated with each other.</a:t>
            </a:r>
            <a:endParaRPr sz="17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1daaa294d2_0_10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148" name="Google Shape;148;g11daaa294d2_0_10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g11daaa294d2_0_104"/>
          <p:cNvSpPr txBox="1"/>
          <p:nvPr/>
        </p:nvSpPr>
        <p:spPr>
          <a:xfrm>
            <a:off x="366600" y="2899600"/>
            <a:ext cx="81063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accent2"/>
                </a:solidFill>
                <a:latin typeface="Montserrat"/>
                <a:ea typeface="Montserrat"/>
                <a:cs typeface="Montserrat"/>
                <a:sym typeface="Montserrat"/>
              </a:rPr>
              <a:t>W</a:t>
            </a:r>
            <a:r>
              <a:rPr lang="en-GB" sz="1900">
                <a:solidFill>
                  <a:schemeClr val="accent2"/>
                </a:solidFill>
                <a:latin typeface="Montserrat"/>
                <a:ea typeface="Montserrat"/>
                <a:cs typeface="Montserrat"/>
                <a:sym typeface="Montserrat"/>
              </a:rPr>
              <a:t>e can see that values of the Close and Low variables are highly positively correlated and the Open and close are less correlated as compared to other variables.</a:t>
            </a:r>
            <a:endParaRPr sz="1900">
              <a:latin typeface="Montserrat"/>
              <a:ea typeface="Montserrat"/>
              <a:cs typeface="Montserrat"/>
              <a:sym typeface="Montserrat"/>
            </a:endParaRPr>
          </a:p>
        </p:txBody>
      </p:sp>
      <p:sp>
        <p:nvSpPr>
          <p:cNvPr id="150" name="Google Shape;150;g11daaa294d2_0_104"/>
          <p:cNvSpPr txBox="1"/>
          <p:nvPr/>
        </p:nvSpPr>
        <p:spPr>
          <a:xfrm>
            <a:off x="311700" y="744575"/>
            <a:ext cx="82161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accent2"/>
                </a:solidFill>
                <a:latin typeface="Montserrat"/>
                <a:ea typeface="Montserrat"/>
                <a:cs typeface="Montserrat"/>
                <a:sym typeface="Montserrat"/>
              </a:rPr>
              <a:t>A correlation value can be positive, negative, or neutral/zero. Where positive refers to that both the variables move in the same direction, negative shows that one variable’s value increases, the other variables’ values decrease.  Neutral/zero means that variables are unrelated to each other.</a:t>
            </a:r>
            <a:endParaRPr sz="19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1daaa294d2_0_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156" name="Google Shape;156;g11daaa294d2_0_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g11daaa294d2_0_113"/>
          <p:cNvSpPr txBox="1"/>
          <p:nvPr/>
        </p:nvSpPr>
        <p:spPr>
          <a:xfrm>
            <a:off x="422550" y="822625"/>
            <a:ext cx="8033400" cy="312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Standardization:-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900">
              <a:solidFill>
                <a:schemeClr val="accent2"/>
              </a:solidFill>
              <a:latin typeface="Montserrat"/>
              <a:ea typeface="Montserrat"/>
              <a:cs typeface="Montserrat"/>
              <a:sym typeface="Montserrat"/>
            </a:endParaRPr>
          </a:p>
          <a:p>
            <a:pPr indent="0" lvl="0" marL="0" rtl="0" algn="l">
              <a:spcBef>
                <a:spcPts val="0"/>
              </a:spcBef>
              <a:spcAft>
                <a:spcPts val="0"/>
              </a:spcAft>
              <a:buNone/>
            </a:pPr>
            <a:r>
              <a:t/>
            </a:r>
            <a:endParaRPr sz="1900">
              <a:solidFill>
                <a:schemeClr val="accent2"/>
              </a:solidFill>
              <a:latin typeface="Montserrat"/>
              <a:ea typeface="Montserrat"/>
              <a:cs typeface="Montserrat"/>
              <a:sym typeface="Montserrat"/>
            </a:endParaRPr>
          </a:p>
          <a:p>
            <a:pPr indent="0" lvl="0" marL="0" rtl="0" algn="l">
              <a:spcBef>
                <a:spcPts val="0"/>
              </a:spcBef>
              <a:spcAft>
                <a:spcPts val="0"/>
              </a:spcAft>
              <a:buNone/>
            </a:pPr>
            <a:r>
              <a:rPr lang="en-GB" sz="1900">
                <a:solidFill>
                  <a:schemeClr val="accent2"/>
                </a:solidFill>
                <a:latin typeface="Montserrat"/>
                <a:ea typeface="Montserrat"/>
                <a:cs typeface="Montserrat"/>
                <a:sym typeface="Montserrat"/>
              </a:rPr>
              <a:t>We have standardized our dataset so that all the variables get equal importance it's like rescaling the values so that all the variable doesn’t greatly differ from each other.</a:t>
            </a:r>
            <a:endParaRPr sz="1900">
              <a:solidFill>
                <a:schemeClr val="accent2"/>
              </a:solidFill>
              <a:latin typeface="Montserrat"/>
              <a:ea typeface="Montserrat"/>
              <a:cs typeface="Montserrat"/>
              <a:sym typeface="Montserrat"/>
            </a:endParaRPr>
          </a:p>
          <a:p>
            <a:pPr indent="0" lvl="0" marL="0" rtl="0" algn="l">
              <a:spcBef>
                <a:spcPts val="0"/>
              </a:spcBef>
              <a:spcAft>
                <a:spcPts val="0"/>
              </a:spcAft>
              <a:buNone/>
            </a:pPr>
            <a:r>
              <a:t/>
            </a:r>
            <a:endParaRPr sz="1900">
              <a:solidFill>
                <a:schemeClr val="accent2"/>
              </a:solidFill>
              <a:latin typeface="Montserrat"/>
              <a:ea typeface="Montserrat"/>
              <a:cs typeface="Montserrat"/>
              <a:sym typeface="Montserrat"/>
            </a:endParaRPr>
          </a:p>
          <a:p>
            <a:pPr indent="0" lvl="0" marL="0" rtl="0" algn="l">
              <a:spcBef>
                <a:spcPts val="0"/>
              </a:spcBef>
              <a:spcAft>
                <a:spcPts val="0"/>
              </a:spcAft>
              <a:buNone/>
            </a:pPr>
            <a:r>
              <a:rPr lang="en-GB" sz="1900">
                <a:solidFill>
                  <a:schemeClr val="accent2"/>
                </a:solidFill>
                <a:latin typeface="Montserrat"/>
                <a:ea typeface="Montserrat"/>
                <a:cs typeface="Montserrat"/>
                <a:sym typeface="Montserrat"/>
              </a:rPr>
              <a:t>We have used standardscaler, the idea behind StandardScaler is that it will transform your data such that its distribution will have a mean value of 0 and standard deviation of 1</a:t>
            </a:r>
            <a:endParaRPr sz="21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1daaa294d2_0_120"/>
          <p:cNvSpPr txBox="1"/>
          <p:nvPr>
            <p:ph type="ctrTitle"/>
          </p:nvPr>
        </p:nvSpPr>
        <p:spPr>
          <a:xfrm>
            <a:off x="195158" y="1617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163" name="Google Shape;163;g11daaa294d2_0_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g11daaa294d2_0_120"/>
          <p:cNvSpPr txBox="1"/>
          <p:nvPr/>
        </p:nvSpPr>
        <p:spPr>
          <a:xfrm>
            <a:off x="311700" y="161750"/>
            <a:ext cx="7989600" cy="4467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2000">
                <a:solidFill>
                  <a:schemeClr val="dk1"/>
                </a:solidFill>
                <a:latin typeface="Montserrat"/>
                <a:ea typeface="Montserrat"/>
                <a:cs typeface="Montserrat"/>
                <a:sym typeface="Montserrat"/>
              </a:rPr>
              <a:t>Train and Test Analysis:- </a:t>
            </a:r>
            <a:r>
              <a:rPr b="1" lang="en-GB" sz="2000">
                <a:latin typeface="Montserrat"/>
                <a:ea typeface="Montserrat"/>
                <a:cs typeface="Montserrat"/>
                <a:sym typeface="Montserrat"/>
              </a:rPr>
              <a:t>  </a:t>
            </a:r>
            <a:endParaRPr b="1" sz="2000">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900">
              <a:latin typeface="Montserrat"/>
              <a:ea typeface="Montserrat"/>
              <a:cs typeface="Montserrat"/>
              <a:sym typeface="Montserrat"/>
            </a:endParaRPr>
          </a:p>
          <a:p>
            <a:pPr indent="0" lvl="0" marL="0" rtl="0" algn="l">
              <a:lnSpc>
                <a:spcPct val="135714"/>
              </a:lnSpc>
              <a:spcBef>
                <a:spcPts val="0"/>
              </a:spcBef>
              <a:spcAft>
                <a:spcPts val="0"/>
              </a:spcAft>
              <a:buNone/>
            </a:pPr>
            <a:r>
              <a:rPr lang="en-GB" sz="1900">
                <a:latin typeface="Montserrat"/>
                <a:ea typeface="Montserrat"/>
                <a:cs typeface="Montserrat"/>
                <a:sym typeface="Montserrat"/>
              </a:rPr>
              <a:t>The train-test split is used to estimate the performance of machine learning algorithms that are applicable for prediction-based Algorithms/Applications. </a:t>
            </a:r>
            <a:endParaRPr sz="1900">
              <a:latin typeface="Montserrat"/>
              <a:ea typeface="Montserrat"/>
              <a:cs typeface="Montserrat"/>
              <a:sym typeface="Montserrat"/>
            </a:endParaRPr>
          </a:p>
          <a:p>
            <a:pPr indent="0" lvl="0" marL="0" rtl="0" algn="l">
              <a:lnSpc>
                <a:spcPct val="135714"/>
              </a:lnSpc>
              <a:spcBef>
                <a:spcPts val="0"/>
              </a:spcBef>
              <a:spcAft>
                <a:spcPts val="0"/>
              </a:spcAft>
              <a:buNone/>
            </a:pPr>
            <a:r>
              <a:t/>
            </a:r>
            <a:endParaRPr sz="1900">
              <a:latin typeface="Montserrat"/>
              <a:ea typeface="Montserrat"/>
              <a:cs typeface="Montserrat"/>
              <a:sym typeface="Montserrat"/>
            </a:endParaRPr>
          </a:p>
          <a:p>
            <a:pPr indent="0" lvl="0" marL="0" rtl="0" algn="l">
              <a:lnSpc>
                <a:spcPct val="135714"/>
              </a:lnSpc>
              <a:spcBef>
                <a:spcPts val="0"/>
              </a:spcBef>
              <a:spcAft>
                <a:spcPts val="0"/>
              </a:spcAft>
              <a:buNone/>
            </a:pPr>
            <a:r>
              <a:rPr lang="en-GB" sz="1900">
                <a:latin typeface="Montserrat"/>
                <a:ea typeface="Montserrat"/>
                <a:cs typeface="Montserrat"/>
                <a:sym typeface="Montserrat"/>
              </a:rPr>
              <a:t>This method is a fast and easy procedure to perform such that we can compare our own machine learning model results to machine results.</a:t>
            </a:r>
            <a:endParaRPr sz="1900">
              <a:latin typeface="Montserrat"/>
              <a:ea typeface="Montserrat"/>
              <a:cs typeface="Montserrat"/>
              <a:sym typeface="Montserrat"/>
            </a:endParaRPr>
          </a:p>
          <a:p>
            <a:pPr indent="0" lvl="0" marL="0" rtl="0" algn="l">
              <a:lnSpc>
                <a:spcPct val="135714"/>
              </a:lnSpc>
              <a:spcBef>
                <a:spcPts val="0"/>
              </a:spcBef>
              <a:spcAft>
                <a:spcPts val="0"/>
              </a:spcAft>
              <a:buNone/>
            </a:pPr>
            <a:r>
              <a:t/>
            </a:r>
            <a:endParaRPr sz="1900">
              <a:latin typeface="Montserrat"/>
              <a:ea typeface="Montserrat"/>
              <a:cs typeface="Montserrat"/>
              <a:sym typeface="Montserrat"/>
            </a:endParaRPr>
          </a:p>
          <a:p>
            <a:pPr indent="0" lvl="0" marL="0" rtl="0" algn="l">
              <a:lnSpc>
                <a:spcPct val="135714"/>
              </a:lnSpc>
              <a:spcBef>
                <a:spcPts val="0"/>
              </a:spcBef>
              <a:spcAft>
                <a:spcPts val="0"/>
              </a:spcAft>
              <a:buNone/>
            </a:pPr>
            <a:r>
              <a:t/>
            </a:r>
            <a:endParaRPr sz="19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daaa294d2_0_1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170" name="Google Shape;170;g11daaa294d2_0_1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g11daaa294d2_0_127"/>
          <p:cNvSpPr txBox="1"/>
          <p:nvPr/>
        </p:nvSpPr>
        <p:spPr>
          <a:xfrm>
            <a:off x="358650" y="626550"/>
            <a:ext cx="8426700" cy="1667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00">
                <a:latin typeface="Montserrat"/>
                <a:ea typeface="Montserrat"/>
                <a:cs typeface="Montserrat"/>
                <a:sym typeface="Montserrat"/>
              </a:rPr>
              <a:t>In this analysis, we divide the dataset into two data subsets. The first subset is used to fit the model which is called the training dataset. Then the second subset is used for prediction as compared to expected values this is called the testing dataset. </a:t>
            </a:r>
            <a:endParaRPr/>
          </a:p>
        </p:txBody>
      </p:sp>
      <p:sp>
        <p:nvSpPr>
          <p:cNvPr id="172" name="Google Shape;172;g11daaa294d2_0_127"/>
          <p:cNvSpPr txBox="1"/>
          <p:nvPr/>
        </p:nvSpPr>
        <p:spPr>
          <a:xfrm>
            <a:off x="647800" y="2834125"/>
            <a:ext cx="7837200" cy="1270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00">
                <a:latin typeface="Montserrat"/>
                <a:ea typeface="Montserrat"/>
                <a:cs typeface="Montserrat"/>
                <a:sym typeface="Montserrat"/>
              </a:rPr>
              <a:t>W</a:t>
            </a:r>
            <a:r>
              <a:rPr lang="en-GB" sz="1900">
                <a:latin typeface="Montserrat"/>
                <a:ea typeface="Montserrat"/>
                <a:cs typeface="Montserrat"/>
                <a:sym typeface="Montserrat"/>
              </a:rPr>
              <a:t>e have used train data as 80% and test data as 20%. Scikit-learn alias sklearn is the most useful and robust library for machine learning in Python.</a:t>
            </a:r>
            <a:endParaRPr sz="19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1daaa294d2_0_1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178" name="Google Shape;178;g11daaa294d2_0_1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79" name="Google Shape;179;g11daaa294d2_0_136"/>
          <p:cNvPicPr preferRelativeResize="0"/>
          <p:nvPr/>
        </p:nvPicPr>
        <p:blipFill>
          <a:blip r:embed="rId3">
            <a:alphaModFix/>
          </a:blip>
          <a:stretch>
            <a:fillRect/>
          </a:stretch>
        </p:blipFill>
        <p:spPr>
          <a:xfrm>
            <a:off x="662400" y="486125"/>
            <a:ext cx="8012101" cy="1699500"/>
          </a:xfrm>
          <a:prstGeom prst="rect">
            <a:avLst/>
          </a:prstGeom>
          <a:noFill/>
          <a:ln>
            <a:noFill/>
          </a:ln>
        </p:spPr>
      </p:pic>
      <p:sp>
        <p:nvSpPr>
          <p:cNvPr id="180" name="Google Shape;180;g11daaa294d2_0_136"/>
          <p:cNvSpPr txBox="1"/>
          <p:nvPr/>
        </p:nvSpPr>
        <p:spPr>
          <a:xfrm>
            <a:off x="531250" y="2964575"/>
            <a:ext cx="7822800" cy="1667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00">
                <a:latin typeface="Montserrat"/>
                <a:ea typeface="Montserrat"/>
                <a:cs typeface="Montserrat"/>
                <a:sym typeface="Montserrat"/>
              </a:rPr>
              <a:t>Here, X, is our independent variable and y is our dependent variable. Test size=0.2 specify that only 20% of the dataset is used for the test data set. The random state gives us the random split every time. </a:t>
            </a:r>
            <a:endParaRPr sz="21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1daaa294d2_0_1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186" name="Google Shape;186;g11daaa294d2_0_14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87" name="Google Shape;187;g11daaa294d2_0_145"/>
          <p:cNvPicPr preferRelativeResize="0"/>
          <p:nvPr/>
        </p:nvPicPr>
        <p:blipFill>
          <a:blip r:embed="rId3">
            <a:alphaModFix/>
          </a:blip>
          <a:stretch>
            <a:fillRect/>
          </a:stretch>
        </p:blipFill>
        <p:spPr>
          <a:xfrm>
            <a:off x="311700" y="1083525"/>
            <a:ext cx="8187950" cy="1488225"/>
          </a:xfrm>
          <a:prstGeom prst="rect">
            <a:avLst/>
          </a:prstGeom>
          <a:noFill/>
          <a:ln>
            <a:noFill/>
          </a:ln>
        </p:spPr>
      </p:pic>
      <p:sp>
        <p:nvSpPr>
          <p:cNvPr id="188" name="Google Shape;188;g11daaa294d2_0_145"/>
          <p:cNvSpPr txBox="1"/>
          <p:nvPr/>
        </p:nvSpPr>
        <p:spPr>
          <a:xfrm>
            <a:off x="123250" y="3037425"/>
            <a:ext cx="8041200" cy="1667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00">
                <a:latin typeface="Montserrat"/>
                <a:ea typeface="Montserrat"/>
                <a:cs typeface="Montserrat"/>
                <a:sym typeface="Montserrat"/>
              </a:rPr>
              <a:t>In the “reg” variable we have stored the linear regression calculation. Sklearn is extremely </a:t>
            </a:r>
            <a:r>
              <a:rPr lang="en-GB" sz="1900">
                <a:latin typeface="Montserrat"/>
                <a:ea typeface="Montserrat"/>
                <a:cs typeface="Montserrat"/>
                <a:sym typeface="Montserrat"/>
              </a:rPr>
              <a:t>straightforward</a:t>
            </a:r>
            <a:r>
              <a:rPr lang="en-GB" sz="1900">
                <a:latin typeface="Montserrat"/>
                <a:ea typeface="Montserrat"/>
                <a:cs typeface="Montserrat"/>
                <a:sym typeface="Montserrat"/>
              </a:rPr>
              <a:t> it allows us to implement linear regression directly by importing the LinearRegression class. </a:t>
            </a:r>
            <a:endParaRPr sz="21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1daaa294d2_0_1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194" name="Google Shape;194;g11daaa294d2_0_15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g11daaa294d2_0_154"/>
          <p:cNvSpPr txBox="1"/>
          <p:nvPr/>
        </p:nvSpPr>
        <p:spPr>
          <a:xfrm>
            <a:off x="0" y="641125"/>
            <a:ext cx="8601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accent2"/>
                </a:solidFill>
                <a:latin typeface="Montserrat"/>
                <a:ea typeface="Montserrat"/>
                <a:cs typeface="Montserrat"/>
                <a:sym typeface="Montserrat"/>
              </a:rPr>
              <a:t>We have stored all the predicted values for the input values of the X_test series in “y_pred”</a:t>
            </a:r>
            <a:r>
              <a:rPr lang="en-GB" sz="1200">
                <a:solidFill>
                  <a:schemeClr val="accent2"/>
                </a:solidFill>
                <a:latin typeface="Times New Roman"/>
                <a:ea typeface="Times New Roman"/>
                <a:cs typeface="Times New Roman"/>
                <a:sym typeface="Times New Roman"/>
              </a:rPr>
              <a:t>.</a:t>
            </a:r>
            <a:endParaRPr sz="1200">
              <a:solidFill>
                <a:schemeClr val="accent2"/>
              </a:solidFill>
              <a:latin typeface="Times New Roman"/>
              <a:ea typeface="Times New Roman"/>
              <a:cs typeface="Times New Roman"/>
              <a:sym typeface="Times New Roman"/>
            </a:endParaRPr>
          </a:p>
        </p:txBody>
      </p:sp>
      <p:pic>
        <p:nvPicPr>
          <p:cNvPr id="196" name="Google Shape;196;g11daaa294d2_0_154"/>
          <p:cNvPicPr preferRelativeResize="0"/>
          <p:nvPr/>
        </p:nvPicPr>
        <p:blipFill>
          <a:blip r:embed="rId3">
            <a:alphaModFix/>
          </a:blip>
          <a:stretch>
            <a:fillRect/>
          </a:stretch>
        </p:blipFill>
        <p:spPr>
          <a:xfrm>
            <a:off x="829350" y="1747300"/>
            <a:ext cx="7043749" cy="265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1daaa294d2_0_16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202" name="Google Shape;202;g11daaa294d2_0_16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g11daaa294d2_0_163"/>
          <p:cNvSpPr txBox="1"/>
          <p:nvPr/>
        </p:nvSpPr>
        <p:spPr>
          <a:xfrm>
            <a:off x="116575" y="5245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R2 and Adjusted R2:-</a:t>
            </a:r>
            <a:endParaRPr b="1" sz="2000">
              <a:solidFill>
                <a:schemeClr val="dk1"/>
              </a:solidFill>
              <a:latin typeface="Montserrat"/>
              <a:ea typeface="Montserrat"/>
              <a:cs typeface="Montserrat"/>
              <a:sym typeface="Montserrat"/>
            </a:endParaRPr>
          </a:p>
        </p:txBody>
      </p:sp>
      <p:pic>
        <p:nvPicPr>
          <p:cNvPr id="204" name="Google Shape;204;g11daaa294d2_0_163"/>
          <p:cNvPicPr preferRelativeResize="0"/>
          <p:nvPr/>
        </p:nvPicPr>
        <p:blipFill>
          <a:blip r:embed="rId3">
            <a:alphaModFix/>
          </a:blip>
          <a:stretch>
            <a:fillRect/>
          </a:stretch>
        </p:blipFill>
        <p:spPr>
          <a:xfrm>
            <a:off x="0" y="1602775"/>
            <a:ext cx="8193650" cy="325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ctrTitle"/>
          </p:nvPr>
        </p:nvSpPr>
        <p:spPr>
          <a:xfrm>
            <a:off x="203990" y="50188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dk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dk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dk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dk1"/>
              </a:solidFill>
              <a:latin typeface="Montserrat"/>
              <a:ea typeface="Montserrat"/>
              <a:cs typeface="Montserrat"/>
              <a:sym typeface="Montserrat"/>
            </a:endParaRPr>
          </a:p>
        </p:txBody>
      </p:sp>
      <p:sp>
        <p:nvSpPr>
          <p:cNvPr id="62" name="Google Shape;62;p2"/>
          <p:cNvSpPr txBox="1"/>
          <p:nvPr/>
        </p:nvSpPr>
        <p:spPr>
          <a:xfrm>
            <a:off x="335124" y="299350"/>
            <a:ext cx="78003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4200" u="none" cap="none" strike="noStrike">
                <a:solidFill>
                  <a:srgbClr val="C00000"/>
                </a:solidFill>
                <a:latin typeface="Montserrat"/>
                <a:ea typeface="Montserrat"/>
                <a:cs typeface="Montserrat"/>
                <a:sym typeface="Montserrat"/>
              </a:rPr>
              <a:t>Points for discussion</a:t>
            </a:r>
            <a:endParaRPr b="1" i="0" sz="4200" u="none" cap="none" strike="noStrike">
              <a:solidFill>
                <a:srgbClr val="C00000"/>
              </a:solidFill>
              <a:latin typeface="Montserrat"/>
              <a:ea typeface="Montserrat"/>
              <a:cs typeface="Montserrat"/>
              <a:sym typeface="Montserrat"/>
            </a:endParaRPr>
          </a:p>
        </p:txBody>
      </p:sp>
      <p:sp>
        <p:nvSpPr>
          <p:cNvPr id="63" name="Google Shape;63;p2"/>
          <p:cNvSpPr txBox="1"/>
          <p:nvPr/>
        </p:nvSpPr>
        <p:spPr>
          <a:xfrm>
            <a:off x="480850" y="1920475"/>
            <a:ext cx="4236900" cy="164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000000"/>
              </a:buClr>
              <a:buSzPts val="1900"/>
              <a:buFont typeface="Montserrat"/>
              <a:buChar char="●"/>
            </a:pPr>
            <a:r>
              <a:rPr lang="en-GB" sz="1900">
                <a:latin typeface="Montserrat"/>
                <a:ea typeface="Montserrat"/>
                <a:cs typeface="Montserrat"/>
                <a:sym typeface="Montserrat"/>
              </a:rPr>
              <a:t>Loading the data</a:t>
            </a:r>
            <a:endParaRPr sz="1900">
              <a:latin typeface="Montserrat"/>
              <a:ea typeface="Montserrat"/>
              <a:cs typeface="Montserrat"/>
              <a:sym typeface="Montserrat"/>
            </a:endParaRPr>
          </a:p>
          <a:p>
            <a:pPr indent="-349250" lvl="0" marL="457200" rtl="0" algn="l">
              <a:spcBef>
                <a:spcPts val="0"/>
              </a:spcBef>
              <a:spcAft>
                <a:spcPts val="0"/>
              </a:spcAft>
              <a:buClr>
                <a:srgbClr val="000000"/>
              </a:buClr>
              <a:buSzPts val="1900"/>
              <a:buFont typeface="Montserrat"/>
              <a:buChar char="●"/>
            </a:pPr>
            <a:r>
              <a:rPr lang="en-GB" sz="1900">
                <a:latin typeface="Montserrat"/>
                <a:ea typeface="Montserrat"/>
                <a:cs typeface="Montserrat"/>
                <a:sym typeface="Montserrat"/>
              </a:rPr>
              <a:t>Cleaning the data</a:t>
            </a:r>
            <a:endParaRPr sz="1900">
              <a:latin typeface="Montserrat"/>
              <a:ea typeface="Montserrat"/>
              <a:cs typeface="Montserrat"/>
              <a:sym typeface="Montserrat"/>
            </a:endParaRPr>
          </a:p>
          <a:p>
            <a:pPr indent="-349250" lvl="0" marL="457200" rtl="0" algn="l">
              <a:spcBef>
                <a:spcPts val="0"/>
              </a:spcBef>
              <a:spcAft>
                <a:spcPts val="0"/>
              </a:spcAft>
              <a:buClr>
                <a:srgbClr val="000000"/>
              </a:buClr>
              <a:buSzPts val="1900"/>
              <a:buFont typeface="Montserrat"/>
              <a:buChar char="●"/>
            </a:pPr>
            <a:r>
              <a:rPr lang="en-GB" sz="1900">
                <a:solidFill>
                  <a:schemeClr val="accent2"/>
                </a:solidFill>
                <a:latin typeface="Montserrat"/>
                <a:ea typeface="Montserrat"/>
                <a:cs typeface="Montserrat"/>
                <a:sym typeface="Montserrat"/>
              </a:rPr>
              <a:t>Exploratory data analysis</a:t>
            </a:r>
            <a:endParaRPr sz="1900">
              <a:solidFill>
                <a:schemeClr val="accent2"/>
              </a:solidFill>
              <a:latin typeface="Montserrat"/>
              <a:ea typeface="Montserrat"/>
              <a:cs typeface="Montserrat"/>
              <a:sym typeface="Montserrat"/>
            </a:endParaRPr>
          </a:p>
          <a:p>
            <a:pPr indent="-349250" lvl="0" marL="457200" rtl="0" algn="l">
              <a:spcBef>
                <a:spcPts val="0"/>
              </a:spcBef>
              <a:spcAft>
                <a:spcPts val="0"/>
              </a:spcAft>
              <a:buClr>
                <a:schemeClr val="accent2"/>
              </a:buClr>
              <a:buSzPts val="1900"/>
              <a:buFont typeface="Montserrat"/>
              <a:buChar char="●"/>
            </a:pPr>
            <a:r>
              <a:rPr lang="en-GB" sz="1900">
                <a:solidFill>
                  <a:schemeClr val="accent2"/>
                </a:solidFill>
                <a:latin typeface="Montserrat"/>
                <a:ea typeface="Montserrat"/>
                <a:cs typeface="Montserrat"/>
                <a:sym typeface="Montserrat"/>
              </a:rPr>
              <a:t>Train- Test Split analysis</a:t>
            </a:r>
            <a:endParaRPr sz="1900">
              <a:solidFill>
                <a:schemeClr val="accent2"/>
              </a:solidFill>
              <a:latin typeface="Montserrat"/>
              <a:ea typeface="Montserrat"/>
              <a:cs typeface="Montserrat"/>
              <a:sym typeface="Montserrat"/>
            </a:endParaRPr>
          </a:p>
          <a:p>
            <a:pPr indent="-349250" lvl="0" marL="457200" rtl="0" algn="l">
              <a:spcBef>
                <a:spcPts val="0"/>
              </a:spcBef>
              <a:spcAft>
                <a:spcPts val="0"/>
              </a:spcAft>
              <a:buClr>
                <a:srgbClr val="000000"/>
              </a:buClr>
              <a:buSzPts val="1900"/>
              <a:buFont typeface="Montserrat"/>
              <a:buChar char="●"/>
            </a:pPr>
            <a:r>
              <a:rPr lang="en-GB" sz="1900">
                <a:solidFill>
                  <a:schemeClr val="accent2"/>
                </a:solidFill>
                <a:latin typeface="Montserrat"/>
                <a:ea typeface="Montserrat"/>
                <a:cs typeface="Montserrat"/>
                <a:sym typeface="Montserrat"/>
              </a:rPr>
              <a:t>Conclusion </a:t>
            </a:r>
            <a:endParaRPr sz="2500">
              <a:solidFill>
                <a:srgbClr val="595959"/>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1daaa294d2_0_17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210" name="Google Shape;210;g11daaa294d2_0_17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g11daaa294d2_0_174"/>
          <p:cNvSpPr txBox="1"/>
          <p:nvPr/>
        </p:nvSpPr>
        <p:spPr>
          <a:xfrm>
            <a:off x="0" y="641100"/>
            <a:ext cx="85206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accent2"/>
                </a:solidFill>
                <a:latin typeface="Montserrat"/>
                <a:ea typeface="Montserrat"/>
                <a:cs typeface="Montserrat"/>
                <a:sym typeface="Montserrat"/>
              </a:rPr>
              <a:t>R</a:t>
            </a:r>
            <a:r>
              <a:rPr baseline="30000" lang="en-GB" sz="1900">
                <a:solidFill>
                  <a:schemeClr val="accent2"/>
                </a:solidFill>
                <a:latin typeface="Montserrat"/>
                <a:ea typeface="Montserrat"/>
                <a:cs typeface="Montserrat"/>
                <a:sym typeface="Montserrat"/>
              </a:rPr>
              <a:t>2</a:t>
            </a:r>
            <a:r>
              <a:rPr lang="en-GB" sz="1900">
                <a:solidFill>
                  <a:schemeClr val="accent2"/>
                </a:solidFill>
                <a:latin typeface="Montserrat"/>
                <a:ea typeface="Montserrat"/>
                <a:cs typeface="Montserrat"/>
                <a:sym typeface="Montserrat"/>
              </a:rPr>
              <a:t> score is used to evaluate the performance of a linear regression model. It is the amount of the variation in the output dependent attribute which is predictable from the input independent variable(s).  </a:t>
            </a:r>
            <a:endParaRPr sz="1900">
              <a:latin typeface="Montserrat"/>
              <a:ea typeface="Montserrat"/>
              <a:cs typeface="Montserrat"/>
              <a:sym typeface="Montserrat"/>
            </a:endParaRPr>
          </a:p>
        </p:txBody>
      </p:sp>
      <p:sp>
        <p:nvSpPr>
          <p:cNvPr id="212" name="Google Shape;212;g11daaa294d2_0_174"/>
          <p:cNvSpPr txBox="1"/>
          <p:nvPr/>
        </p:nvSpPr>
        <p:spPr>
          <a:xfrm>
            <a:off x="194400" y="2699425"/>
            <a:ext cx="87552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accent2"/>
                </a:solidFill>
                <a:latin typeface="Montserrat"/>
                <a:ea typeface="Montserrat"/>
                <a:cs typeface="Montserrat"/>
                <a:sym typeface="Montserrat"/>
              </a:rPr>
              <a:t>Adjusted r-square is a modified form of r-square whose value increases if new predictors tend to improve the model’s performance and decreases if new predictors do not improve performance as expected.</a:t>
            </a:r>
            <a:endParaRPr sz="21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1daaa294d2_0_18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218" name="Google Shape;218;g11daaa294d2_0_18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g11daaa294d2_0_183"/>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Conclusion:-</a:t>
            </a:r>
            <a:endParaRPr sz="2000">
              <a:solidFill>
                <a:schemeClr val="dk1"/>
              </a:solidFill>
              <a:latin typeface="Montserrat"/>
              <a:ea typeface="Montserrat"/>
              <a:cs typeface="Montserrat"/>
              <a:sym typeface="Montserrat"/>
            </a:endParaRPr>
          </a:p>
        </p:txBody>
      </p:sp>
      <p:pic>
        <p:nvPicPr>
          <p:cNvPr id="220" name="Google Shape;220;g11daaa294d2_0_183"/>
          <p:cNvPicPr preferRelativeResize="0"/>
          <p:nvPr/>
        </p:nvPicPr>
        <p:blipFill>
          <a:blip r:embed="rId3">
            <a:alphaModFix/>
          </a:blip>
          <a:stretch>
            <a:fillRect/>
          </a:stretch>
        </p:blipFill>
        <p:spPr>
          <a:xfrm>
            <a:off x="741925" y="596200"/>
            <a:ext cx="6315200" cy="3248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1daaa294d2_0_1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226" name="Google Shape;226;g11daaa294d2_0_1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g11daaa294d2_0_194"/>
          <p:cNvSpPr txBox="1"/>
          <p:nvPr/>
        </p:nvSpPr>
        <p:spPr>
          <a:xfrm>
            <a:off x="188225" y="1120775"/>
            <a:ext cx="83259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accent2"/>
                </a:solidFill>
                <a:latin typeface="Montserrat"/>
                <a:ea typeface="Montserrat"/>
                <a:cs typeface="Montserrat"/>
                <a:sym typeface="Montserrat"/>
              </a:rPr>
              <a:t>After applying train test split analysis and plotting the graph we can see that the error between the predicted and actual value is minimum which means our model prediction values is as good as the actual values.</a:t>
            </a:r>
            <a:endParaRPr sz="1900">
              <a:solidFill>
                <a:schemeClr val="accent2"/>
              </a:solidFill>
              <a:latin typeface="Montserrat"/>
              <a:ea typeface="Montserrat"/>
              <a:cs typeface="Montserrat"/>
              <a:sym typeface="Montserrat"/>
            </a:endParaRPr>
          </a:p>
          <a:p>
            <a:pPr indent="0" lvl="0" marL="0" rtl="0" algn="l">
              <a:spcBef>
                <a:spcPts val="0"/>
              </a:spcBef>
              <a:spcAft>
                <a:spcPts val="0"/>
              </a:spcAft>
              <a:buNone/>
            </a:pPr>
            <a:r>
              <a:t/>
            </a:r>
            <a:endParaRPr sz="1900">
              <a:solidFill>
                <a:schemeClr val="accent2"/>
              </a:solidFill>
              <a:latin typeface="Montserrat"/>
              <a:ea typeface="Montserrat"/>
              <a:cs typeface="Montserrat"/>
              <a:sym typeface="Montserrat"/>
            </a:endParaRPr>
          </a:p>
          <a:p>
            <a:pPr indent="0" lvl="0" marL="0" rtl="0" algn="l">
              <a:spcBef>
                <a:spcPts val="0"/>
              </a:spcBef>
              <a:spcAft>
                <a:spcPts val="0"/>
              </a:spcAft>
              <a:buNone/>
            </a:pPr>
            <a:r>
              <a:rPr lang="en-GB" sz="1900">
                <a:solidFill>
                  <a:schemeClr val="accent2"/>
                </a:solidFill>
                <a:latin typeface="Montserrat"/>
                <a:ea typeface="Montserrat"/>
                <a:cs typeface="Montserrat"/>
                <a:sym typeface="Montserrat"/>
              </a:rPr>
              <a:t>As we can see from the value of R2 and Adjusted R2 it proves that our model is predicting the stock closing price very efficiently. </a:t>
            </a:r>
            <a:endParaRPr sz="19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1daaa294d2_0_20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233" name="Google Shape;233;g11daaa294d2_0_20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g11daaa294d2_0_200"/>
          <p:cNvSpPr txBox="1"/>
          <p:nvPr/>
        </p:nvSpPr>
        <p:spPr>
          <a:xfrm>
            <a:off x="539125" y="1151100"/>
            <a:ext cx="3000000" cy="1530600"/>
          </a:xfrm>
          <a:prstGeom prst="rect">
            <a:avLst/>
          </a:prstGeom>
          <a:noFill/>
          <a:ln>
            <a:noFill/>
          </a:ln>
        </p:spPr>
        <p:txBody>
          <a:bodyPr anchorCtr="0" anchor="t" bIns="91425" lIns="91425" spcFirstLastPara="1" rIns="91425" wrap="square" tIns="91425">
            <a:spAutoFit/>
          </a:bodyPr>
          <a:lstStyle/>
          <a:p>
            <a:pPr indent="0" lvl="0" marL="0" rtl="0" algn="l">
              <a:spcBef>
                <a:spcPts val="1030"/>
              </a:spcBef>
              <a:spcAft>
                <a:spcPts val="0"/>
              </a:spcAft>
              <a:buNone/>
            </a:pPr>
            <a:r>
              <a:rPr b="1" lang="en-GB" sz="1900">
                <a:solidFill>
                  <a:schemeClr val="dk1"/>
                </a:solidFill>
                <a:latin typeface="Montserrat"/>
                <a:ea typeface="Montserrat"/>
                <a:cs typeface="Montserrat"/>
                <a:sym typeface="Montserrat"/>
              </a:rPr>
              <a:t>References</a:t>
            </a:r>
            <a:endParaRPr b="1" sz="1900">
              <a:solidFill>
                <a:schemeClr val="dk1"/>
              </a:solidFill>
              <a:latin typeface="Montserrat"/>
              <a:ea typeface="Montserrat"/>
              <a:cs typeface="Montserrat"/>
              <a:sym typeface="Montserrat"/>
            </a:endParaRPr>
          </a:p>
          <a:p>
            <a:pPr indent="0" lvl="0" marL="0" rtl="0" algn="l">
              <a:spcBef>
                <a:spcPts val="1030"/>
              </a:spcBef>
              <a:spcAft>
                <a:spcPts val="0"/>
              </a:spcAft>
              <a:buNone/>
            </a:pPr>
            <a:r>
              <a:t/>
            </a:r>
            <a:endParaRPr b="1" sz="1900">
              <a:solidFill>
                <a:schemeClr val="dk1"/>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accent2"/>
              </a:buClr>
              <a:buSzPts val="1900"/>
              <a:buFont typeface="Montserrat"/>
              <a:buAutoNum type="arabicPeriod"/>
            </a:pPr>
            <a:r>
              <a:rPr lang="en-GB" sz="1900">
                <a:solidFill>
                  <a:schemeClr val="accent2"/>
                </a:solidFill>
                <a:latin typeface="Montserrat"/>
                <a:ea typeface="Montserrat"/>
                <a:cs typeface="Montserrat"/>
                <a:sym typeface="Montserrat"/>
              </a:rPr>
              <a:t>Geeks for Geeks</a:t>
            </a:r>
            <a:endParaRPr sz="1900">
              <a:solidFill>
                <a:schemeClr val="accent2"/>
              </a:solidFill>
              <a:latin typeface="Montserrat"/>
              <a:ea typeface="Montserrat"/>
              <a:cs typeface="Montserrat"/>
              <a:sym typeface="Montserrat"/>
            </a:endParaRPr>
          </a:p>
          <a:p>
            <a:pPr indent="-349250" lvl="0" marL="457200" rtl="0" algn="l">
              <a:lnSpc>
                <a:spcPct val="115000"/>
              </a:lnSpc>
              <a:spcBef>
                <a:spcPts val="0"/>
              </a:spcBef>
              <a:spcAft>
                <a:spcPts val="0"/>
              </a:spcAft>
              <a:buClr>
                <a:schemeClr val="accent2"/>
              </a:buClr>
              <a:buSzPts val="1900"/>
              <a:buFont typeface="Montserrat"/>
              <a:buAutoNum type="arabicPeriod"/>
            </a:pPr>
            <a:r>
              <a:rPr lang="en-GB" sz="1900">
                <a:solidFill>
                  <a:schemeClr val="accent2"/>
                </a:solidFill>
                <a:latin typeface="Montserrat"/>
                <a:ea typeface="Montserrat"/>
                <a:cs typeface="Montserrat"/>
                <a:sym typeface="Montserrat"/>
              </a:rPr>
              <a:t>Analytics Vidhya</a:t>
            </a:r>
            <a:endParaRPr sz="19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1daaa294d2_1_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Thank You !!</a:t>
            </a:r>
            <a:endParaRPr/>
          </a:p>
        </p:txBody>
      </p:sp>
      <p:sp>
        <p:nvSpPr>
          <p:cNvPr id="240" name="Google Shape;240;g11daaa294d2_1_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1daaa294d2_0_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69" name="Google Shape;69;g11daaa294d2_0_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g11daaa294d2_0_2"/>
          <p:cNvSpPr txBox="1"/>
          <p:nvPr/>
        </p:nvSpPr>
        <p:spPr>
          <a:xfrm>
            <a:off x="0" y="0"/>
            <a:ext cx="5862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200">
                <a:solidFill>
                  <a:schemeClr val="dk1"/>
                </a:solidFill>
                <a:latin typeface="Montserrat"/>
                <a:ea typeface="Montserrat"/>
                <a:cs typeface="Montserrat"/>
                <a:sym typeface="Montserrat"/>
              </a:rPr>
              <a:t>Data Summary</a:t>
            </a:r>
            <a:endParaRPr b="1" sz="4200">
              <a:solidFill>
                <a:schemeClr val="dk1"/>
              </a:solidFill>
              <a:latin typeface="Montserrat"/>
              <a:ea typeface="Montserrat"/>
              <a:cs typeface="Montserrat"/>
              <a:sym typeface="Montserrat"/>
            </a:endParaRPr>
          </a:p>
        </p:txBody>
      </p:sp>
      <p:sp>
        <p:nvSpPr>
          <p:cNvPr id="71" name="Google Shape;71;g11daaa294d2_0_2"/>
          <p:cNvSpPr txBox="1"/>
          <p:nvPr/>
        </p:nvSpPr>
        <p:spPr>
          <a:xfrm>
            <a:off x="311700" y="1223950"/>
            <a:ext cx="8435700" cy="294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2000">
                <a:solidFill>
                  <a:schemeClr val="dk1"/>
                </a:solidFill>
                <a:latin typeface="Montserrat"/>
                <a:ea typeface="Montserrat"/>
                <a:cs typeface="Montserrat"/>
                <a:sym typeface="Montserrat"/>
              </a:rPr>
              <a:t>Problem Statement</a:t>
            </a:r>
            <a:endParaRPr b="1" sz="20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sz="1600">
                <a:latin typeface="Montserrat"/>
                <a:ea typeface="Montserrat"/>
                <a:cs typeface="Montserrat"/>
                <a:sym typeface="Montserrat"/>
              </a:rPr>
              <a:t>Yes Bank is a well-known bank in the Indian financial domain. Since 2018, it has been in the news because of the fraud case involving Rana Kapoor.</a:t>
            </a:r>
            <a:endParaRPr sz="1600">
              <a:latin typeface="Montserrat"/>
              <a:ea typeface="Montserrat"/>
              <a:cs typeface="Montserrat"/>
              <a:sym typeface="Montserrat"/>
            </a:endParaRPr>
          </a:p>
          <a:p>
            <a:pPr indent="0" lvl="0" marL="0" rtl="0" algn="l">
              <a:lnSpc>
                <a:spcPct val="115000"/>
              </a:lnSpc>
              <a:spcBef>
                <a:spcPts val="1200"/>
              </a:spcBef>
              <a:spcAft>
                <a:spcPts val="0"/>
              </a:spcAft>
              <a:buNone/>
            </a:pPr>
            <a:r>
              <a:rPr lang="en-GB" sz="1600">
                <a:latin typeface="Montserrat"/>
                <a:ea typeface="Montserrat"/>
                <a:cs typeface="Montserrat"/>
                <a:sym typeface="Montserrat"/>
              </a:rPr>
              <a:t>Owing to this fact, it was interesting to see how that impacted the stock prices of the company and whether Time series models or any other predictive models can do justice to such situations.</a:t>
            </a:r>
            <a:endParaRPr sz="1600">
              <a:latin typeface="Montserrat"/>
              <a:ea typeface="Montserrat"/>
              <a:cs typeface="Montserrat"/>
              <a:sym typeface="Montserrat"/>
            </a:endParaRPr>
          </a:p>
          <a:p>
            <a:pPr indent="0" lvl="0" marL="0" rtl="0" algn="l">
              <a:lnSpc>
                <a:spcPct val="115000"/>
              </a:lnSpc>
              <a:spcBef>
                <a:spcPts val="1200"/>
              </a:spcBef>
              <a:spcAft>
                <a:spcPts val="1200"/>
              </a:spcAft>
              <a:buNone/>
            </a:pPr>
            <a:r>
              <a:rPr lang="en-GB" sz="1600">
                <a:latin typeface="Montserrat"/>
                <a:ea typeface="Montserrat"/>
                <a:cs typeface="Montserrat"/>
                <a:sym typeface="Montserrat"/>
              </a:rPr>
              <a:t>This dataset has monthly stock prices of the bank since its inception and includes closing, starting, highest, and lowest stock prices of every month.</a:t>
            </a:r>
            <a:endParaRPr sz="16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1daaa294d2_0_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77" name="Google Shape;77;g11daaa294d2_0_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000000"/>
                </a:solidFill>
                <a:latin typeface="Montserrat"/>
                <a:ea typeface="Montserrat"/>
                <a:cs typeface="Montserrat"/>
                <a:sym typeface="Montserrat"/>
              </a:rPr>
              <a:t>We created a directorial path for the Yes Bank dataset, using the Pandas read function we read it. It has a shape (185, 5) which means it has 185-row labels and 5 features or column labels.</a:t>
            </a:r>
            <a:endParaRPr sz="1900">
              <a:solidFill>
                <a:srgbClr val="000000"/>
              </a:solidFill>
              <a:latin typeface="Montserrat"/>
              <a:ea typeface="Montserrat"/>
              <a:cs typeface="Montserrat"/>
              <a:sym typeface="Montserrat"/>
            </a:endParaRPr>
          </a:p>
          <a:p>
            <a:pPr indent="0" lvl="0" marL="0" rtl="0" algn="ctr">
              <a:spcBef>
                <a:spcPts val="0"/>
              </a:spcBef>
              <a:spcAft>
                <a:spcPts val="0"/>
              </a:spcAft>
              <a:buNone/>
            </a:pPr>
            <a:r>
              <a:t/>
            </a:r>
            <a:endParaRPr/>
          </a:p>
        </p:txBody>
      </p:sp>
      <p:sp>
        <p:nvSpPr>
          <p:cNvPr id="78" name="Google Shape;78;g11daaa294d2_0_12"/>
          <p:cNvSpPr txBox="1"/>
          <p:nvPr/>
        </p:nvSpPr>
        <p:spPr>
          <a:xfrm>
            <a:off x="136850" y="641150"/>
            <a:ext cx="8202600" cy="132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2000">
                <a:solidFill>
                  <a:schemeClr val="dk1"/>
                </a:solidFill>
              </a:rPr>
              <a:t>Business Goal</a:t>
            </a:r>
            <a:endParaRPr b="1" sz="2000">
              <a:solidFill>
                <a:schemeClr val="dk1"/>
              </a:solidFill>
            </a:endParaRPr>
          </a:p>
          <a:p>
            <a:pPr indent="0" lvl="0" marL="0" rtl="0" algn="l">
              <a:lnSpc>
                <a:spcPct val="115000"/>
              </a:lnSpc>
              <a:spcBef>
                <a:spcPts val="1200"/>
              </a:spcBef>
              <a:spcAft>
                <a:spcPts val="1200"/>
              </a:spcAft>
              <a:buNone/>
            </a:pPr>
            <a:r>
              <a:rPr lang="en-GB" sz="1900">
                <a:latin typeface="Montserrat"/>
                <a:ea typeface="Montserrat"/>
                <a:cs typeface="Montserrat"/>
                <a:sym typeface="Montserrat"/>
              </a:rPr>
              <a:t>We are required to </a:t>
            </a:r>
            <a:r>
              <a:rPr lang="en-GB" sz="1900">
                <a:latin typeface="Montserrat"/>
                <a:ea typeface="Montserrat"/>
                <a:cs typeface="Montserrat"/>
                <a:sym typeface="Montserrat"/>
              </a:rPr>
              <a:t>build</a:t>
            </a:r>
            <a:r>
              <a:rPr lang="en-GB" sz="1900">
                <a:latin typeface="Montserrat"/>
                <a:ea typeface="Montserrat"/>
                <a:cs typeface="Montserrat"/>
                <a:sym typeface="Montserrat"/>
              </a:rPr>
              <a:t> a model to predict the stock closing price of the month with the available dataset.</a:t>
            </a:r>
            <a:endParaRPr sz="1900">
              <a:latin typeface="Montserrat"/>
              <a:ea typeface="Montserrat"/>
              <a:cs typeface="Montserrat"/>
              <a:sym typeface="Montserrat"/>
            </a:endParaRPr>
          </a:p>
        </p:txBody>
      </p:sp>
      <p:sp>
        <p:nvSpPr>
          <p:cNvPr id="79" name="Google Shape;79;g11daaa294d2_0_12"/>
          <p:cNvSpPr txBox="1"/>
          <p:nvPr/>
        </p:nvSpPr>
        <p:spPr>
          <a:xfrm>
            <a:off x="311700" y="2325450"/>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200"/>
              </a:spcAft>
              <a:buNone/>
            </a:pPr>
            <a:r>
              <a:rPr b="1" lang="en-GB" sz="2000">
                <a:solidFill>
                  <a:schemeClr val="dk1"/>
                </a:solidFill>
              </a:rPr>
              <a:t>Dataset</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1daaa294d2_0_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85" name="Google Shape;85;g11daaa294d2_0_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g11daaa294d2_0_22"/>
          <p:cNvSpPr txBox="1"/>
          <p:nvPr/>
        </p:nvSpPr>
        <p:spPr>
          <a:xfrm>
            <a:off x="311700" y="524550"/>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200"/>
              </a:spcAft>
              <a:buNone/>
            </a:pPr>
            <a:r>
              <a:rPr b="1" lang="en-GB" sz="2000">
                <a:solidFill>
                  <a:schemeClr val="dk1"/>
                </a:solidFill>
              </a:rPr>
              <a:t>Data Cleaning</a:t>
            </a:r>
            <a:endParaRPr>
              <a:solidFill>
                <a:schemeClr val="dk1"/>
              </a:solidFill>
            </a:endParaRPr>
          </a:p>
        </p:txBody>
      </p:sp>
      <p:sp>
        <p:nvSpPr>
          <p:cNvPr id="87" name="Google Shape;87;g11daaa294d2_0_22"/>
          <p:cNvSpPr txBox="1"/>
          <p:nvPr/>
        </p:nvSpPr>
        <p:spPr>
          <a:xfrm>
            <a:off x="181525" y="1309175"/>
            <a:ext cx="89010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Montserrat"/>
                <a:ea typeface="Montserrat"/>
                <a:cs typeface="Montserrat"/>
                <a:sym typeface="Montserrat"/>
              </a:rPr>
              <a:t>We can see that there are multiple data which doesn’t contain any value, the data which doesn’t contain any value is called null value. We also have outliers in our dataset. </a:t>
            </a:r>
            <a:endParaRPr sz="1900">
              <a:latin typeface="Montserrat"/>
              <a:ea typeface="Montserrat"/>
              <a:cs typeface="Montserrat"/>
              <a:sym typeface="Montserrat"/>
            </a:endParaRPr>
          </a:p>
        </p:txBody>
      </p:sp>
      <p:sp>
        <p:nvSpPr>
          <p:cNvPr id="88" name="Google Shape;88;g11daaa294d2_0_22"/>
          <p:cNvSpPr txBox="1"/>
          <p:nvPr/>
        </p:nvSpPr>
        <p:spPr>
          <a:xfrm>
            <a:off x="159300" y="2797175"/>
            <a:ext cx="85206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Montserrat"/>
                <a:ea typeface="Montserrat"/>
                <a:cs typeface="Montserrat"/>
                <a:sym typeface="Montserrat"/>
              </a:rPr>
              <a:t>As our </a:t>
            </a:r>
            <a:r>
              <a:rPr lang="en-GB" sz="1900">
                <a:latin typeface="Montserrat"/>
                <a:ea typeface="Montserrat"/>
                <a:cs typeface="Montserrat"/>
                <a:sym typeface="Montserrat"/>
              </a:rPr>
              <a:t>dataset contain multiple null values so in order to replace the null values we have used fill na method so that we can get better result.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1daaa294d2_0_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94" name="Google Shape;94;g11daaa294d2_0_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g11daaa294d2_0_35"/>
          <p:cNvSpPr txBox="1"/>
          <p:nvPr/>
        </p:nvSpPr>
        <p:spPr>
          <a:xfrm>
            <a:off x="189425" y="903375"/>
            <a:ext cx="85206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accent2"/>
                </a:solidFill>
                <a:latin typeface="Montserrat"/>
                <a:ea typeface="Montserrat"/>
                <a:cs typeface="Montserrat"/>
                <a:sym typeface="Montserrat"/>
              </a:rPr>
              <a:t>To remove outliers we have plotted the box plot to locate the outliers and then we have used IQR-based</a:t>
            </a:r>
            <a:r>
              <a:rPr lang="en-GB" sz="1900">
                <a:latin typeface="Montserrat"/>
                <a:ea typeface="Montserrat"/>
                <a:cs typeface="Montserrat"/>
                <a:sym typeface="Montserrat"/>
              </a:rPr>
              <a:t> filtering (Inter Quartile Range) to remove the outliers from our data set.</a:t>
            </a:r>
            <a:endParaRPr sz="1900">
              <a:latin typeface="Montserrat"/>
              <a:ea typeface="Montserrat"/>
              <a:cs typeface="Montserrat"/>
              <a:sym typeface="Montserrat"/>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pic>
        <p:nvPicPr>
          <p:cNvPr id="96" name="Google Shape;96;g11daaa294d2_0_35"/>
          <p:cNvPicPr preferRelativeResize="0"/>
          <p:nvPr/>
        </p:nvPicPr>
        <p:blipFill>
          <a:blip r:embed="rId3">
            <a:alphaModFix/>
          </a:blip>
          <a:stretch>
            <a:fillRect/>
          </a:stretch>
        </p:blipFill>
        <p:spPr>
          <a:xfrm>
            <a:off x="1053950" y="2388025"/>
            <a:ext cx="6163474" cy="241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1daaa294d2_0_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102" name="Google Shape;102;g11daaa294d2_0_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g11daaa294d2_0_44"/>
          <p:cNvSpPr txBox="1"/>
          <p:nvPr/>
        </p:nvSpPr>
        <p:spPr>
          <a:xfrm>
            <a:off x="174850" y="378825"/>
            <a:ext cx="6911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Montserrat"/>
                <a:ea typeface="Montserrat"/>
                <a:cs typeface="Montserrat"/>
                <a:sym typeface="Montserrat"/>
              </a:rPr>
              <a:t>Shape of the </a:t>
            </a:r>
            <a:r>
              <a:rPr lang="en-GB" sz="1900">
                <a:latin typeface="Montserrat"/>
                <a:ea typeface="Montserrat"/>
                <a:cs typeface="Montserrat"/>
                <a:sym typeface="Montserrat"/>
              </a:rPr>
              <a:t>dataset before IQR </a:t>
            </a:r>
            <a:r>
              <a:rPr lang="en-GB" sz="1900">
                <a:latin typeface="Montserrat"/>
                <a:ea typeface="Montserrat"/>
                <a:cs typeface="Montserrat"/>
                <a:sym typeface="Montserrat"/>
              </a:rPr>
              <a:t>Filtering</a:t>
            </a:r>
            <a:endParaRPr/>
          </a:p>
        </p:txBody>
      </p:sp>
      <p:pic>
        <p:nvPicPr>
          <p:cNvPr id="104" name="Google Shape;104;g11daaa294d2_0_44"/>
          <p:cNvPicPr preferRelativeResize="0"/>
          <p:nvPr/>
        </p:nvPicPr>
        <p:blipFill>
          <a:blip r:embed="rId3">
            <a:alphaModFix/>
          </a:blip>
          <a:stretch>
            <a:fillRect/>
          </a:stretch>
        </p:blipFill>
        <p:spPr>
          <a:xfrm>
            <a:off x="311700" y="1098075"/>
            <a:ext cx="5229225" cy="1143000"/>
          </a:xfrm>
          <a:prstGeom prst="rect">
            <a:avLst/>
          </a:prstGeom>
          <a:noFill/>
          <a:ln>
            <a:noFill/>
          </a:ln>
        </p:spPr>
      </p:pic>
      <p:sp>
        <p:nvSpPr>
          <p:cNvPr id="105" name="Google Shape;105;g11daaa294d2_0_44"/>
          <p:cNvSpPr txBox="1"/>
          <p:nvPr/>
        </p:nvSpPr>
        <p:spPr>
          <a:xfrm>
            <a:off x="238825" y="2483325"/>
            <a:ext cx="797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Montserrat"/>
                <a:ea typeface="Montserrat"/>
                <a:cs typeface="Montserrat"/>
                <a:sym typeface="Montserrat"/>
              </a:rPr>
              <a:t>Shape of the dataset after IQR Filtering</a:t>
            </a:r>
            <a:endParaRPr/>
          </a:p>
        </p:txBody>
      </p:sp>
      <p:pic>
        <p:nvPicPr>
          <p:cNvPr id="106" name="Google Shape;106;g11daaa294d2_0_44"/>
          <p:cNvPicPr preferRelativeResize="0"/>
          <p:nvPr/>
        </p:nvPicPr>
        <p:blipFill>
          <a:blip r:embed="rId4">
            <a:alphaModFix/>
          </a:blip>
          <a:stretch>
            <a:fillRect/>
          </a:stretch>
        </p:blipFill>
        <p:spPr>
          <a:xfrm>
            <a:off x="238825" y="3560550"/>
            <a:ext cx="5276850" cy="119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1daaa294d2_0_5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112" name="Google Shape;112;g11daaa294d2_0_5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g11daaa294d2_0_59"/>
          <p:cNvSpPr txBox="1"/>
          <p:nvPr/>
        </p:nvSpPr>
        <p:spPr>
          <a:xfrm>
            <a:off x="116575" y="480850"/>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200"/>
              </a:spcAft>
              <a:buNone/>
            </a:pPr>
            <a:r>
              <a:rPr b="1" lang="en-GB" sz="2000">
                <a:solidFill>
                  <a:schemeClr val="dk1"/>
                </a:solidFill>
              </a:rPr>
              <a:t>Opening stock prices</a:t>
            </a:r>
            <a:endParaRPr>
              <a:solidFill>
                <a:schemeClr val="dk1"/>
              </a:solidFill>
            </a:endParaRPr>
          </a:p>
        </p:txBody>
      </p:sp>
      <p:pic>
        <p:nvPicPr>
          <p:cNvPr id="114" name="Google Shape;114;g11daaa294d2_0_59"/>
          <p:cNvPicPr preferRelativeResize="0"/>
          <p:nvPr/>
        </p:nvPicPr>
        <p:blipFill>
          <a:blip r:embed="rId3">
            <a:alphaModFix/>
          </a:blip>
          <a:stretch>
            <a:fillRect/>
          </a:stretch>
        </p:blipFill>
        <p:spPr>
          <a:xfrm>
            <a:off x="116575" y="1470475"/>
            <a:ext cx="4448175" cy="2714625"/>
          </a:xfrm>
          <a:prstGeom prst="rect">
            <a:avLst/>
          </a:prstGeom>
          <a:noFill/>
          <a:ln>
            <a:noFill/>
          </a:ln>
        </p:spPr>
      </p:pic>
      <p:sp>
        <p:nvSpPr>
          <p:cNvPr id="115" name="Google Shape;115;g11daaa294d2_0_59"/>
          <p:cNvSpPr txBox="1"/>
          <p:nvPr/>
        </p:nvSpPr>
        <p:spPr>
          <a:xfrm>
            <a:off x="4952900" y="1216775"/>
            <a:ext cx="40275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Montserrat"/>
                <a:ea typeface="Montserrat"/>
                <a:cs typeface="Montserrat"/>
                <a:sym typeface="Montserrat"/>
              </a:rPr>
              <a:t>This line plot indicates the opening stock prices and we can see that highest opening stock price was 369 between December 2015 to October 2018. However, after the fraud case, the stock opening price has been spontaneously dropped. </a:t>
            </a:r>
            <a:endParaRPr sz="21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1daaa294d2_0_7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121" name="Google Shape;121;g11daaa294d2_0_7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g11daaa294d2_0_71"/>
          <p:cNvSpPr txBox="1"/>
          <p:nvPr/>
        </p:nvSpPr>
        <p:spPr>
          <a:xfrm>
            <a:off x="311700" y="375275"/>
            <a:ext cx="721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Montserrat"/>
                <a:ea typeface="Montserrat"/>
                <a:cs typeface="Montserrat"/>
                <a:sym typeface="Montserrat"/>
              </a:rPr>
              <a:t>Highest and lowest prices of the stock:-</a:t>
            </a:r>
            <a:endParaRPr sz="2200">
              <a:solidFill>
                <a:schemeClr val="dk1"/>
              </a:solidFill>
              <a:latin typeface="Montserrat"/>
              <a:ea typeface="Montserrat"/>
              <a:cs typeface="Montserrat"/>
              <a:sym typeface="Montserrat"/>
            </a:endParaRPr>
          </a:p>
        </p:txBody>
      </p:sp>
      <p:pic>
        <p:nvPicPr>
          <p:cNvPr id="123" name="Google Shape;123;g11daaa294d2_0_71"/>
          <p:cNvPicPr preferRelativeResize="0"/>
          <p:nvPr/>
        </p:nvPicPr>
        <p:blipFill>
          <a:blip r:embed="rId3">
            <a:alphaModFix/>
          </a:blip>
          <a:stretch>
            <a:fillRect/>
          </a:stretch>
        </p:blipFill>
        <p:spPr>
          <a:xfrm>
            <a:off x="526650" y="1423988"/>
            <a:ext cx="6781800" cy="2295525"/>
          </a:xfrm>
          <a:prstGeom prst="rect">
            <a:avLst/>
          </a:prstGeom>
          <a:noFill/>
          <a:ln>
            <a:noFill/>
          </a:ln>
        </p:spPr>
      </p:pic>
      <p:sp>
        <p:nvSpPr>
          <p:cNvPr id="124" name="Google Shape;124;g11daaa294d2_0_71"/>
          <p:cNvSpPr txBox="1"/>
          <p:nvPr/>
        </p:nvSpPr>
        <p:spPr>
          <a:xfrm>
            <a:off x="311700" y="3976675"/>
            <a:ext cx="8348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accent2"/>
                </a:solidFill>
                <a:latin typeface="Montserrat"/>
                <a:ea typeface="Montserrat"/>
                <a:cs typeface="Montserrat"/>
                <a:sym typeface="Montserrat"/>
              </a:rPr>
              <a:t>T</a:t>
            </a:r>
            <a:r>
              <a:rPr lang="en-GB" sz="1900">
                <a:solidFill>
                  <a:schemeClr val="accent2"/>
                </a:solidFill>
                <a:latin typeface="Montserrat"/>
                <a:ea typeface="Montserrat"/>
                <a:cs typeface="Montserrat"/>
                <a:sym typeface="Montserrat"/>
              </a:rPr>
              <a:t>he blue line shows the highest stock prices over the period and the orange line shows the lowest stock prices over the period.</a:t>
            </a:r>
            <a:endParaRPr sz="1900">
              <a:solidFill>
                <a:schemeClr val="accent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2022-03-22T19:31:34Z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82D4DE5C71804EA1B7B2E24182AF6FD2</vt:lpwstr>
  </property>
  <property fmtid="{D5CDD505-2E9C-101B-9397-08002B2CF9AE}" pid="3" name="KSOProductBuildVer">
    <vt:lpwstr>1033-11.2.0.11029</vt:lpwstr>
  </property>
</Properties>
</file>