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92" r:id="rId4"/>
    <p:sldId id="293" r:id="rId5"/>
    <p:sldId id="289" r:id="rId6"/>
    <p:sldId id="315" r:id="rId7"/>
    <p:sldId id="316" r:id="rId8"/>
    <p:sldId id="283" r:id="rId9"/>
    <p:sldId id="284" r:id="rId10"/>
    <p:sldId id="285" r:id="rId11"/>
    <p:sldId id="309" r:id="rId12"/>
    <p:sldId id="318" r:id="rId13"/>
    <p:sldId id="331" r:id="rId14"/>
    <p:sldId id="320" r:id="rId15"/>
    <p:sldId id="321" r:id="rId16"/>
    <p:sldId id="319" r:id="rId17"/>
    <p:sldId id="314" r:id="rId18"/>
    <p:sldId id="322" r:id="rId19"/>
    <p:sldId id="323" r:id="rId20"/>
    <p:sldId id="317" r:id="rId21"/>
    <p:sldId id="287" r:id="rId22"/>
    <p:sldId id="329" r:id="rId23"/>
    <p:sldId id="326" r:id="rId24"/>
    <p:sldId id="327" r:id="rId25"/>
    <p:sldId id="330" r:id="rId26"/>
    <p:sldId id="328" r:id="rId27"/>
    <p:sldId id="324" r:id="rId28"/>
    <p:sldId id="332" r:id="rId29"/>
    <p:sldId id="32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4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7BACB-F849-4739-808F-EEB3C8304830}"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9D454-4001-4FC4-B5D1-A50D29A99D46}" type="slidenum">
              <a:rPr lang="en-IN" smtClean="0"/>
              <a:t>‹#›</a:t>
            </a:fld>
            <a:endParaRPr lang="en-IN"/>
          </a:p>
        </p:txBody>
      </p:sp>
    </p:spTree>
    <p:extLst>
      <p:ext uri="{BB962C8B-B14F-4D97-AF65-F5344CB8AC3E}">
        <p14:creationId xmlns:p14="http://schemas.microsoft.com/office/powerpoint/2010/main" val="2840374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7C357-9A33-9AFC-0DFA-50DD91980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6ECC-1B48-7802-35B5-8F06A5407A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7A94B-A96A-F3B4-08A7-669A0BA7A9A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400DFAD-2F8D-C53B-6962-F393779E2A3B}"/>
              </a:ext>
            </a:extLst>
          </p:cNvPr>
          <p:cNvSpPr>
            <a:spLocks noGrp="1"/>
          </p:cNvSpPr>
          <p:nvPr>
            <p:ph type="sldNum" sz="quarter" idx="5"/>
          </p:nvPr>
        </p:nvSpPr>
        <p:spPr/>
        <p:txBody>
          <a:bodyPr/>
          <a:lstStyle/>
          <a:p>
            <a:fld id="{2E6DE88F-1F85-4A27-9D34-D74A50E7B0DA}" type="slidenum">
              <a:rPr lang="en-US" smtClean="0"/>
              <a:t>14</a:t>
            </a:fld>
            <a:endParaRPr lang="en-US"/>
          </a:p>
        </p:txBody>
      </p:sp>
    </p:spTree>
    <p:extLst>
      <p:ext uri="{BB962C8B-B14F-4D97-AF65-F5344CB8AC3E}">
        <p14:creationId xmlns:p14="http://schemas.microsoft.com/office/powerpoint/2010/main" val="711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4B2B8-4FCE-EC90-64EE-BAAC428034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E404BA-5CDA-A19C-3EDD-A1B476F4EA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33F6E1-FF80-58D1-8C81-6B7A3CE9391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264C0B3-8FEF-9224-D2DE-B5A0AF14C028}"/>
              </a:ext>
            </a:extLst>
          </p:cNvPr>
          <p:cNvSpPr>
            <a:spLocks noGrp="1"/>
          </p:cNvSpPr>
          <p:nvPr>
            <p:ph type="sldNum" sz="quarter" idx="5"/>
          </p:nvPr>
        </p:nvSpPr>
        <p:spPr/>
        <p:txBody>
          <a:bodyPr/>
          <a:lstStyle/>
          <a:p>
            <a:fld id="{2E6DE88F-1F85-4A27-9D34-D74A50E7B0DA}" type="slidenum">
              <a:rPr lang="en-US" smtClean="0"/>
              <a:t>15</a:t>
            </a:fld>
            <a:endParaRPr lang="en-US"/>
          </a:p>
        </p:txBody>
      </p:sp>
    </p:spTree>
    <p:extLst>
      <p:ext uri="{BB962C8B-B14F-4D97-AF65-F5344CB8AC3E}">
        <p14:creationId xmlns:p14="http://schemas.microsoft.com/office/powerpoint/2010/main" val="3370689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BEA28-8A4C-9E9E-CF60-24DB20DF4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B800C5-0075-F204-D7F6-BC77EA30BF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5E94E3-30B8-E23A-E71A-215C5D5BDE2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3962E81-C2FC-BC49-E8D7-F4110AC378F2}"/>
              </a:ext>
            </a:extLst>
          </p:cNvPr>
          <p:cNvSpPr>
            <a:spLocks noGrp="1"/>
          </p:cNvSpPr>
          <p:nvPr>
            <p:ph type="sldNum" sz="quarter" idx="5"/>
          </p:nvPr>
        </p:nvSpPr>
        <p:spPr/>
        <p:txBody>
          <a:bodyPr/>
          <a:lstStyle/>
          <a:p>
            <a:fld id="{2E6DE88F-1F85-4A27-9D34-D74A50E7B0DA}" type="slidenum">
              <a:rPr lang="en-US" smtClean="0"/>
              <a:t>18</a:t>
            </a:fld>
            <a:endParaRPr lang="en-US"/>
          </a:p>
        </p:txBody>
      </p:sp>
    </p:spTree>
    <p:extLst>
      <p:ext uri="{BB962C8B-B14F-4D97-AF65-F5344CB8AC3E}">
        <p14:creationId xmlns:p14="http://schemas.microsoft.com/office/powerpoint/2010/main" val="652478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97FB2-F200-B5C7-ECEB-DA5EAA50C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9A23E0-F4A6-6E21-E22C-552DECD047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D30FF-0760-A378-BD45-499EE013439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5978BDB-4750-1615-54CB-7509CAE09371}"/>
              </a:ext>
            </a:extLst>
          </p:cNvPr>
          <p:cNvSpPr>
            <a:spLocks noGrp="1"/>
          </p:cNvSpPr>
          <p:nvPr>
            <p:ph type="sldNum" sz="quarter" idx="5"/>
          </p:nvPr>
        </p:nvSpPr>
        <p:spPr/>
        <p:txBody>
          <a:bodyPr/>
          <a:lstStyle/>
          <a:p>
            <a:fld id="{2E6DE88F-1F85-4A27-9D34-D74A50E7B0DA}" type="slidenum">
              <a:rPr lang="en-US" smtClean="0"/>
              <a:t>19</a:t>
            </a:fld>
            <a:endParaRPr lang="en-US"/>
          </a:p>
        </p:txBody>
      </p:sp>
    </p:spTree>
    <p:extLst>
      <p:ext uri="{BB962C8B-B14F-4D97-AF65-F5344CB8AC3E}">
        <p14:creationId xmlns:p14="http://schemas.microsoft.com/office/powerpoint/2010/main" val="740216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E6DE88F-1F85-4A27-9D34-D74A50E7B0DA}" type="slidenum">
              <a:rPr lang="en-US" smtClean="0"/>
              <a:t>20</a:t>
            </a:fld>
            <a:endParaRPr lang="en-US"/>
          </a:p>
        </p:txBody>
      </p:sp>
    </p:spTree>
    <p:extLst>
      <p:ext uri="{BB962C8B-B14F-4D97-AF65-F5344CB8AC3E}">
        <p14:creationId xmlns:p14="http://schemas.microsoft.com/office/powerpoint/2010/main" val="1419195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E6DE88F-1F85-4A27-9D34-D74A50E7B0DA}" type="slidenum">
              <a:rPr lang="en-US" smtClean="0"/>
              <a:t>21</a:t>
            </a:fld>
            <a:endParaRPr lang="en-US"/>
          </a:p>
        </p:txBody>
      </p:sp>
    </p:spTree>
    <p:extLst>
      <p:ext uri="{BB962C8B-B14F-4D97-AF65-F5344CB8AC3E}">
        <p14:creationId xmlns:p14="http://schemas.microsoft.com/office/powerpoint/2010/main" val="3260502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79D454-4001-4FC4-B5D1-A50D29A99D46}" type="slidenum">
              <a:rPr lang="en-IN" smtClean="0"/>
              <a:t>27</a:t>
            </a:fld>
            <a:endParaRPr lang="en-IN"/>
          </a:p>
        </p:txBody>
      </p:sp>
    </p:spTree>
    <p:extLst>
      <p:ext uri="{BB962C8B-B14F-4D97-AF65-F5344CB8AC3E}">
        <p14:creationId xmlns:p14="http://schemas.microsoft.com/office/powerpoint/2010/main" val="3449348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492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2322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a:p>
        </p:txBody>
      </p:sp>
    </p:spTree>
    <p:extLst>
      <p:ext uri="{BB962C8B-B14F-4D97-AF65-F5344CB8AC3E}">
        <p14:creationId xmlns:p14="http://schemas.microsoft.com/office/powerpoint/2010/main" val="1228187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07FB4-2444-3E05-1C93-B4361B3CA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1C5DD-B46D-6572-D01D-B7BBC97A92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1BB1D-60CB-5D23-0804-6635732A0FC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447B8D1-5B7B-FC0D-5AF2-FCA81BFD045A}"/>
              </a:ext>
            </a:extLst>
          </p:cNvPr>
          <p:cNvSpPr>
            <a:spLocks noGrp="1"/>
          </p:cNvSpPr>
          <p:nvPr>
            <p:ph type="sldNum" sz="quarter" idx="5"/>
          </p:nvPr>
        </p:nvSpPr>
        <p:spPr/>
        <p:txBody>
          <a:bodyPr/>
          <a:lstStyle/>
          <a:p>
            <a:fld id="{2E6DE88F-1F85-4A27-9D34-D74A50E7B0DA}" type="slidenum">
              <a:rPr lang="en-US" smtClean="0"/>
              <a:t>13</a:t>
            </a:fld>
            <a:endParaRPr lang="en-US"/>
          </a:p>
        </p:txBody>
      </p:sp>
    </p:spTree>
    <p:extLst>
      <p:ext uri="{BB962C8B-B14F-4D97-AF65-F5344CB8AC3E}">
        <p14:creationId xmlns:p14="http://schemas.microsoft.com/office/powerpoint/2010/main" val="241956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9661-12DC-3DAC-F544-8C73BCBC2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30F03B-DEC3-79CA-8317-21144F235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122289-9295-7E4E-08ED-CBB6FF865380}"/>
              </a:ext>
            </a:extLst>
          </p:cNvPr>
          <p:cNvSpPr>
            <a:spLocks noGrp="1"/>
          </p:cNvSpPr>
          <p:nvPr>
            <p:ph type="dt" sz="half" idx="10"/>
          </p:nvPr>
        </p:nvSpPr>
        <p:spPr/>
        <p:txBody>
          <a:bodyPr/>
          <a:lstStyle/>
          <a:p>
            <a:fld id="{4842264B-8BA8-43A0-914C-0965522A3ACC}" type="datetimeFigureOut">
              <a:rPr lang="en-IN" smtClean="0"/>
              <a:t>17-10-2024</a:t>
            </a:fld>
            <a:endParaRPr lang="en-IN"/>
          </a:p>
        </p:txBody>
      </p:sp>
      <p:sp>
        <p:nvSpPr>
          <p:cNvPr id="5" name="Footer Placeholder 4">
            <a:extLst>
              <a:ext uri="{FF2B5EF4-FFF2-40B4-BE49-F238E27FC236}">
                <a16:creationId xmlns:a16="http://schemas.microsoft.com/office/drawing/2014/main" id="{B1DEF3BC-5862-86DA-90AA-A26D4284B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A2DC7-0014-B9C4-9388-B6C99E6446A0}"/>
              </a:ext>
            </a:extLst>
          </p:cNvPr>
          <p:cNvSpPr>
            <a:spLocks noGrp="1"/>
          </p:cNvSpPr>
          <p:nvPr>
            <p:ph type="sldNum" sz="quarter" idx="12"/>
          </p:nvPr>
        </p:nvSpPr>
        <p:spPr/>
        <p:txBody>
          <a:bodyPr/>
          <a:lstStyle/>
          <a:p>
            <a:fld id="{2C07FD66-1D34-4F0C-94C0-237526F10863}" type="slidenum">
              <a:rPr lang="en-IN" smtClean="0"/>
              <a:t>‹#›</a:t>
            </a:fld>
            <a:endParaRPr lang="en-IN"/>
          </a:p>
        </p:txBody>
      </p:sp>
    </p:spTree>
    <p:extLst>
      <p:ext uri="{BB962C8B-B14F-4D97-AF65-F5344CB8AC3E}">
        <p14:creationId xmlns:p14="http://schemas.microsoft.com/office/powerpoint/2010/main" val="314667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94D3-61DC-5B1D-2D6B-1F836DAC39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38DC1E-C8FE-BD68-36A6-8E8DCF995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F0B9B-E968-65A4-5BE9-0D47FEB08DF2}"/>
              </a:ext>
            </a:extLst>
          </p:cNvPr>
          <p:cNvSpPr>
            <a:spLocks noGrp="1"/>
          </p:cNvSpPr>
          <p:nvPr>
            <p:ph type="dt" sz="half" idx="10"/>
          </p:nvPr>
        </p:nvSpPr>
        <p:spPr/>
        <p:txBody>
          <a:bodyPr/>
          <a:lstStyle/>
          <a:p>
            <a:fld id="{4842264B-8BA8-43A0-914C-0965522A3ACC}" type="datetimeFigureOut">
              <a:rPr lang="en-IN" smtClean="0"/>
              <a:t>17-10-2024</a:t>
            </a:fld>
            <a:endParaRPr lang="en-IN"/>
          </a:p>
        </p:txBody>
      </p:sp>
      <p:sp>
        <p:nvSpPr>
          <p:cNvPr id="5" name="Footer Placeholder 4">
            <a:extLst>
              <a:ext uri="{FF2B5EF4-FFF2-40B4-BE49-F238E27FC236}">
                <a16:creationId xmlns:a16="http://schemas.microsoft.com/office/drawing/2014/main" id="{36F62804-8224-EA6E-FDA5-B49A25106D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4F4EE-2190-00B2-DF80-50EEAF9370F2}"/>
              </a:ext>
            </a:extLst>
          </p:cNvPr>
          <p:cNvSpPr>
            <a:spLocks noGrp="1"/>
          </p:cNvSpPr>
          <p:nvPr>
            <p:ph type="sldNum" sz="quarter" idx="12"/>
          </p:nvPr>
        </p:nvSpPr>
        <p:spPr/>
        <p:txBody>
          <a:bodyPr/>
          <a:lstStyle/>
          <a:p>
            <a:fld id="{2C07FD66-1D34-4F0C-94C0-237526F10863}" type="slidenum">
              <a:rPr lang="en-IN" smtClean="0"/>
              <a:t>‹#›</a:t>
            </a:fld>
            <a:endParaRPr lang="en-IN"/>
          </a:p>
        </p:txBody>
      </p:sp>
    </p:spTree>
    <p:extLst>
      <p:ext uri="{BB962C8B-B14F-4D97-AF65-F5344CB8AC3E}">
        <p14:creationId xmlns:p14="http://schemas.microsoft.com/office/powerpoint/2010/main" val="184916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17E1A-BD01-BFED-39BA-C355B3CF11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DCAEF4-2F60-C46E-AC81-84796E14BA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B2CF63-F9DD-8402-3139-67FE453D0B32}"/>
              </a:ext>
            </a:extLst>
          </p:cNvPr>
          <p:cNvSpPr>
            <a:spLocks noGrp="1"/>
          </p:cNvSpPr>
          <p:nvPr>
            <p:ph type="dt" sz="half" idx="10"/>
          </p:nvPr>
        </p:nvSpPr>
        <p:spPr/>
        <p:txBody>
          <a:bodyPr/>
          <a:lstStyle/>
          <a:p>
            <a:fld id="{4842264B-8BA8-43A0-914C-0965522A3ACC}" type="datetimeFigureOut">
              <a:rPr lang="en-IN" smtClean="0"/>
              <a:t>17-10-2024</a:t>
            </a:fld>
            <a:endParaRPr lang="en-IN"/>
          </a:p>
        </p:txBody>
      </p:sp>
      <p:sp>
        <p:nvSpPr>
          <p:cNvPr id="5" name="Footer Placeholder 4">
            <a:extLst>
              <a:ext uri="{FF2B5EF4-FFF2-40B4-BE49-F238E27FC236}">
                <a16:creationId xmlns:a16="http://schemas.microsoft.com/office/drawing/2014/main" id="{E85FDD5D-4F46-ED0C-791B-239B3638D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D6C35-663B-0A0F-D768-E9729FB6B0F7}"/>
              </a:ext>
            </a:extLst>
          </p:cNvPr>
          <p:cNvSpPr>
            <a:spLocks noGrp="1"/>
          </p:cNvSpPr>
          <p:nvPr>
            <p:ph type="sldNum" sz="quarter" idx="12"/>
          </p:nvPr>
        </p:nvSpPr>
        <p:spPr/>
        <p:txBody>
          <a:bodyPr/>
          <a:lstStyle/>
          <a:p>
            <a:fld id="{2C07FD66-1D34-4F0C-94C0-237526F10863}" type="slidenum">
              <a:rPr lang="en-IN" smtClean="0"/>
              <a:t>‹#›</a:t>
            </a:fld>
            <a:endParaRPr lang="en-IN"/>
          </a:p>
        </p:txBody>
      </p:sp>
    </p:spTree>
    <p:extLst>
      <p:ext uri="{BB962C8B-B14F-4D97-AF65-F5344CB8AC3E}">
        <p14:creationId xmlns:p14="http://schemas.microsoft.com/office/powerpoint/2010/main" val="93327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70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11845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AD32-9901-A042-CCB7-4D6600FBE5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234F37-A06D-8D88-6014-F77700C20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628F4-CA73-D5E7-1B72-89CDEBE1197C}"/>
              </a:ext>
            </a:extLst>
          </p:cNvPr>
          <p:cNvSpPr>
            <a:spLocks noGrp="1"/>
          </p:cNvSpPr>
          <p:nvPr>
            <p:ph type="dt" sz="half" idx="10"/>
          </p:nvPr>
        </p:nvSpPr>
        <p:spPr/>
        <p:txBody>
          <a:bodyPr/>
          <a:lstStyle/>
          <a:p>
            <a:fld id="{4842264B-8BA8-43A0-914C-0965522A3ACC}" type="datetimeFigureOut">
              <a:rPr lang="en-IN" smtClean="0"/>
              <a:t>17-10-2024</a:t>
            </a:fld>
            <a:endParaRPr lang="en-IN"/>
          </a:p>
        </p:txBody>
      </p:sp>
      <p:sp>
        <p:nvSpPr>
          <p:cNvPr id="5" name="Footer Placeholder 4">
            <a:extLst>
              <a:ext uri="{FF2B5EF4-FFF2-40B4-BE49-F238E27FC236}">
                <a16:creationId xmlns:a16="http://schemas.microsoft.com/office/drawing/2014/main" id="{4938332E-709B-B875-6CB0-48404D121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CFA8E5-6151-B7A2-B525-E8949794D4C1}"/>
              </a:ext>
            </a:extLst>
          </p:cNvPr>
          <p:cNvSpPr>
            <a:spLocks noGrp="1"/>
          </p:cNvSpPr>
          <p:nvPr>
            <p:ph type="sldNum" sz="quarter" idx="12"/>
          </p:nvPr>
        </p:nvSpPr>
        <p:spPr/>
        <p:txBody>
          <a:bodyPr/>
          <a:lstStyle/>
          <a:p>
            <a:fld id="{2C07FD66-1D34-4F0C-94C0-237526F10863}" type="slidenum">
              <a:rPr lang="en-IN" smtClean="0"/>
              <a:t>‹#›</a:t>
            </a:fld>
            <a:endParaRPr lang="en-IN"/>
          </a:p>
        </p:txBody>
      </p:sp>
    </p:spTree>
    <p:extLst>
      <p:ext uri="{BB962C8B-B14F-4D97-AF65-F5344CB8AC3E}">
        <p14:creationId xmlns:p14="http://schemas.microsoft.com/office/powerpoint/2010/main" val="165366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29C5-1A52-F50F-ECF2-44E527EC4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3170D9-888A-69EA-2887-BDBCAD7788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8ECA2-DB61-2EF0-650F-74A6AA8754FA}"/>
              </a:ext>
            </a:extLst>
          </p:cNvPr>
          <p:cNvSpPr>
            <a:spLocks noGrp="1"/>
          </p:cNvSpPr>
          <p:nvPr>
            <p:ph type="dt" sz="half" idx="10"/>
          </p:nvPr>
        </p:nvSpPr>
        <p:spPr/>
        <p:txBody>
          <a:bodyPr/>
          <a:lstStyle/>
          <a:p>
            <a:fld id="{4842264B-8BA8-43A0-914C-0965522A3ACC}" type="datetimeFigureOut">
              <a:rPr lang="en-IN" smtClean="0"/>
              <a:t>17-10-2024</a:t>
            </a:fld>
            <a:endParaRPr lang="en-IN"/>
          </a:p>
        </p:txBody>
      </p:sp>
      <p:sp>
        <p:nvSpPr>
          <p:cNvPr id="5" name="Footer Placeholder 4">
            <a:extLst>
              <a:ext uri="{FF2B5EF4-FFF2-40B4-BE49-F238E27FC236}">
                <a16:creationId xmlns:a16="http://schemas.microsoft.com/office/drawing/2014/main" id="{1FD1C42A-4D80-1509-94DA-4008567B17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F4466B-17BE-831A-1D39-80F01B6C2BCC}"/>
              </a:ext>
            </a:extLst>
          </p:cNvPr>
          <p:cNvSpPr>
            <a:spLocks noGrp="1"/>
          </p:cNvSpPr>
          <p:nvPr>
            <p:ph type="sldNum" sz="quarter" idx="12"/>
          </p:nvPr>
        </p:nvSpPr>
        <p:spPr/>
        <p:txBody>
          <a:bodyPr/>
          <a:lstStyle/>
          <a:p>
            <a:fld id="{2C07FD66-1D34-4F0C-94C0-237526F10863}" type="slidenum">
              <a:rPr lang="en-IN" smtClean="0"/>
              <a:t>‹#›</a:t>
            </a:fld>
            <a:endParaRPr lang="en-IN"/>
          </a:p>
        </p:txBody>
      </p:sp>
    </p:spTree>
    <p:extLst>
      <p:ext uri="{BB962C8B-B14F-4D97-AF65-F5344CB8AC3E}">
        <p14:creationId xmlns:p14="http://schemas.microsoft.com/office/powerpoint/2010/main" val="193999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11F8-859E-73C7-66CE-AC62A79B4F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C71CD4-7AD3-D8DC-D225-D95D4645B9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AD3A77-E322-1044-5DFB-3259E7E1F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D35749-C068-ED46-E99E-A87BA43A78F3}"/>
              </a:ext>
            </a:extLst>
          </p:cNvPr>
          <p:cNvSpPr>
            <a:spLocks noGrp="1"/>
          </p:cNvSpPr>
          <p:nvPr>
            <p:ph type="dt" sz="half" idx="10"/>
          </p:nvPr>
        </p:nvSpPr>
        <p:spPr/>
        <p:txBody>
          <a:bodyPr/>
          <a:lstStyle/>
          <a:p>
            <a:fld id="{4842264B-8BA8-43A0-914C-0965522A3ACC}" type="datetimeFigureOut">
              <a:rPr lang="en-IN" smtClean="0"/>
              <a:t>17-10-2024</a:t>
            </a:fld>
            <a:endParaRPr lang="en-IN"/>
          </a:p>
        </p:txBody>
      </p:sp>
      <p:sp>
        <p:nvSpPr>
          <p:cNvPr id="6" name="Footer Placeholder 5">
            <a:extLst>
              <a:ext uri="{FF2B5EF4-FFF2-40B4-BE49-F238E27FC236}">
                <a16:creationId xmlns:a16="http://schemas.microsoft.com/office/drawing/2014/main" id="{E9EF8474-D121-51B2-2F70-DE97EA465B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7F03EF-231E-F4A5-4A74-8E654E3C381F}"/>
              </a:ext>
            </a:extLst>
          </p:cNvPr>
          <p:cNvSpPr>
            <a:spLocks noGrp="1"/>
          </p:cNvSpPr>
          <p:nvPr>
            <p:ph type="sldNum" sz="quarter" idx="12"/>
          </p:nvPr>
        </p:nvSpPr>
        <p:spPr/>
        <p:txBody>
          <a:bodyPr/>
          <a:lstStyle/>
          <a:p>
            <a:fld id="{2C07FD66-1D34-4F0C-94C0-237526F10863}" type="slidenum">
              <a:rPr lang="en-IN" smtClean="0"/>
              <a:t>‹#›</a:t>
            </a:fld>
            <a:endParaRPr lang="en-IN"/>
          </a:p>
        </p:txBody>
      </p:sp>
    </p:spTree>
    <p:extLst>
      <p:ext uri="{BB962C8B-B14F-4D97-AF65-F5344CB8AC3E}">
        <p14:creationId xmlns:p14="http://schemas.microsoft.com/office/powerpoint/2010/main" val="322494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122C-7FA5-AAE2-DE76-B9806D2606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D5BBA1-8BEB-0A5E-AB71-6FE20B7F0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3848FF-D000-2107-2D31-4D5426DB97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B3E595-1BDD-8684-DBBB-DD006DBE5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6E9B12-8E8C-9D71-585B-B4F8E0318E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E9A2B8-5C75-219E-3CEE-367C2995DD23}"/>
              </a:ext>
            </a:extLst>
          </p:cNvPr>
          <p:cNvSpPr>
            <a:spLocks noGrp="1"/>
          </p:cNvSpPr>
          <p:nvPr>
            <p:ph type="dt" sz="half" idx="10"/>
          </p:nvPr>
        </p:nvSpPr>
        <p:spPr/>
        <p:txBody>
          <a:bodyPr/>
          <a:lstStyle/>
          <a:p>
            <a:fld id="{4842264B-8BA8-43A0-914C-0965522A3ACC}" type="datetimeFigureOut">
              <a:rPr lang="en-IN" smtClean="0"/>
              <a:t>17-10-2024</a:t>
            </a:fld>
            <a:endParaRPr lang="en-IN"/>
          </a:p>
        </p:txBody>
      </p:sp>
      <p:sp>
        <p:nvSpPr>
          <p:cNvPr id="8" name="Footer Placeholder 7">
            <a:extLst>
              <a:ext uri="{FF2B5EF4-FFF2-40B4-BE49-F238E27FC236}">
                <a16:creationId xmlns:a16="http://schemas.microsoft.com/office/drawing/2014/main" id="{88869B71-6CC4-B3AF-ADBA-05118AFD67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5332A1-C655-9F4F-658D-54DF7F11D357}"/>
              </a:ext>
            </a:extLst>
          </p:cNvPr>
          <p:cNvSpPr>
            <a:spLocks noGrp="1"/>
          </p:cNvSpPr>
          <p:nvPr>
            <p:ph type="sldNum" sz="quarter" idx="12"/>
          </p:nvPr>
        </p:nvSpPr>
        <p:spPr/>
        <p:txBody>
          <a:bodyPr/>
          <a:lstStyle/>
          <a:p>
            <a:fld id="{2C07FD66-1D34-4F0C-94C0-237526F10863}" type="slidenum">
              <a:rPr lang="en-IN" smtClean="0"/>
              <a:t>‹#›</a:t>
            </a:fld>
            <a:endParaRPr lang="en-IN"/>
          </a:p>
        </p:txBody>
      </p:sp>
    </p:spTree>
    <p:extLst>
      <p:ext uri="{BB962C8B-B14F-4D97-AF65-F5344CB8AC3E}">
        <p14:creationId xmlns:p14="http://schemas.microsoft.com/office/powerpoint/2010/main" val="250719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4091-05C2-88DC-FD43-143BFC2E5C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18A126-FFA6-90DB-0671-AF70068B53AC}"/>
              </a:ext>
            </a:extLst>
          </p:cNvPr>
          <p:cNvSpPr>
            <a:spLocks noGrp="1"/>
          </p:cNvSpPr>
          <p:nvPr>
            <p:ph type="dt" sz="half" idx="10"/>
          </p:nvPr>
        </p:nvSpPr>
        <p:spPr/>
        <p:txBody>
          <a:bodyPr/>
          <a:lstStyle/>
          <a:p>
            <a:fld id="{4842264B-8BA8-43A0-914C-0965522A3ACC}" type="datetimeFigureOut">
              <a:rPr lang="en-IN" smtClean="0"/>
              <a:t>17-10-2024</a:t>
            </a:fld>
            <a:endParaRPr lang="en-IN"/>
          </a:p>
        </p:txBody>
      </p:sp>
      <p:sp>
        <p:nvSpPr>
          <p:cNvPr id="4" name="Footer Placeholder 3">
            <a:extLst>
              <a:ext uri="{FF2B5EF4-FFF2-40B4-BE49-F238E27FC236}">
                <a16:creationId xmlns:a16="http://schemas.microsoft.com/office/drawing/2014/main" id="{0B855619-B2E5-1C70-6003-34AFD567B4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95FA88-A587-98F2-E57E-9D84C6A04A89}"/>
              </a:ext>
            </a:extLst>
          </p:cNvPr>
          <p:cNvSpPr>
            <a:spLocks noGrp="1"/>
          </p:cNvSpPr>
          <p:nvPr>
            <p:ph type="sldNum" sz="quarter" idx="12"/>
          </p:nvPr>
        </p:nvSpPr>
        <p:spPr/>
        <p:txBody>
          <a:bodyPr/>
          <a:lstStyle/>
          <a:p>
            <a:fld id="{2C07FD66-1D34-4F0C-94C0-237526F10863}" type="slidenum">
              <a:rPr lang="en-IN" smtClean="0"/>
              <a:t>‹#›</a:t>
            </a:fld>
            <a:endParaRPr lang="en-IN"/>
          </a:p>
        </p:txBody>
      </p:sp>
    </p:spTree>
    <p:extLst>
      <p:ext uri="{BB962C8B-B14F-4D97-AF65-F5344CB8AC3E}">
        <p14:creationId xmlns:p14="http://schemas.microsoft.com/office/powerpoint/2010/main" val="382265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855495-3902-3D64-70BD-DA91BE5B9EB8}"/>
              </a:ext>
            </a:extLst>
          </p:cNvPr>
          <p:cNvSpPr>
            <a:spLocks noGrp="1"/>
          </p:cNvSpPr>
          <p:nvPr>
            <p:ph type="dt" sz="half" idx="10"/>
          </p:nvPr>
        </p:nvSpPr>
        <p:spPr/>
        <p:txBody>
          <a:bodyPr/>
          <a:lstStyle/>
          <a:p>
            <a:fld id="{4842264B-8BA8-43A0-914C-0965522A3ACC}" type="datetimeFigureOut">
              <a:rPr lang="en-IN" smtClean="0"/>
              <a:t>17-10-2024</a:t>
            </a:fld>
            <a:endParaRPr lang="en-IN"/>
          </a:p>
        </p:txBody>
      </p:sp>
      <p:sp>
        <p:nvSpPr>
          <p:cNvPr id="3" name="Footer Placeholder 2">
            <a:extLst>
              <a:ext uri="{FF2B5EF4-FFF2-40B4-BE49-F238E27FC236}">
                <a16:creationId xmlns:a16="http://schemas.microsoft.com/office/drawing/2014/main" id="{9E97919E-FD1B-1984-D76B-74E249FC9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02EFE9-70D6-E681-17FE-AD4249583FF0}"/>
              </a:ext>
            </a:extLst>
          </p:cNvPr>
          <p:cNvSpPr>
            <a:spLocks noGrp="1"/>
          </p:cNvSpPr>
          <p:nvPr>
            <p:ph type="sldNum" sz="quarter" idx="12"/>
          </p:nvPr>
        </p:nvSpPr>
        <p:spPr/>
        <p:txBody>
          <a:bodyPr/>
          <a:lstStyle/>
          <a:p>
            <a:fld id="{2C07FD66-1D34-4F0C-94C0-237526F10863}" type="slidenum">
              <a:rPr lang="en-IN" smtClean="0"/>
              <a:t>‹#›</a:t>
            </a:fld>
            <a:endParaRPr lang="en-IN"/>
          </a:p>
        </p:txBody>
      </p:sp>
    </p:spTree>
    <p:extLst>
      <p:ext uri="{BB962C8B-B14F-4D97-AF65-F5344CB8AC3E}">
        <p14:creationId xmlns:p14="http://schemas.microsoft.com/office/powerpoint/2010/main" val="320029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A46D-C294-E608-D9B5-C4688AB7A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5EC6B0-97AB-DBF3-0C35-A4DD65933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5C9B8-E6BC-DC73-CBE5-B5484F066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2130C-1D2E-DBA4-0585-956E5148C9D5}"/>
              </a:ext>
            </a:extLst>
          </p:cNvPr>
          <p:cNvSpPr>
            <a:spLocks noGrp="1"/>
          </p:cNvSpPr>
          <p:nvPr>
            <p:ph type="dt" sz="half" idx="10"/>
          </p:nvPr>
        </p:nvSpPr>
        <p:spPr/>
        <p:txBody>
          <a:bodyPr/>
          <a:lstStyle/>
          <a:p>
            <a:fld id="{4842264B-8BA8-43A0-914C-0965522A3ACC}" type="datetimeFigureOut">
              <a:rPr lang="en-IN" smtClean="0"/>
              <a:t>17-10-2024</a:t>
            </a:fld>
            <a:endParaRPr lang="en-IN"/>
          </a:p>
        </p:txBody>
      </p:sp>
      <p:sp>
        <p:nvSpPr>
          <p:cNvPr id="6" name="Footer Placeholder 5">
            <a:extLst>
              <a:ext uri="{FF2B5EF4-FFF2-40B4-BE49-F238E27FC236}">
                <a16:creationId xmlns:a16="http://schemas.microsoft.com/office/drawing/2014/main" id="{0172CFF1-4A19-B480-60EF-A637BC98AC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67C8FC-8C65-E594-5167-35360901256B}"/>
              </a:ext>
            </a:extLst>
          </p:cNvPr>
          <p:cNvSpPr>
            <a:spLocks noGrp="1"/>
          </p:cNvSpPr>
          <p:nvPr>
            <p:ph type="sldNum" sz="quarter" idx="12"/>
          </p:nvPr>
        </p:nvSpPr>
        <p:spPr/>
        <p:txBody>
          <a:bodyPr/>
          <a:lstStyle/>
          <a:p>
            <a:fld id="{2C07FD66-1D34-4F0C-94C0-237526F10863}" type="slidenum">
              <a:rPr lang="en-IN" smtClean="0"/>
              <a:t>‹#›</a:t>
            </a:fld>
            <a:endParaRPr lang="en-IN"/>
          </a:p>
        </p:txBody>
      </p:sp>
    </p:spTree>
    <p:extLst>
      <p:ext uri="{BB962C8B-B14F-4D97-AF65-F5344CB8AC3E}">
        <p14:creationId xmlns:p14="http://schemas.microsoft.com/office/powerpoint/2010/main" val="322126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23BF-4450-BCA2-92FA-1FCA69DD0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E518E5-88C5-318D-CC6A-B6B145626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31BC3B-0C76-8943-096E-1DDE1A641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FBB73-F851-781E-0C3F-931F22AE92BC}"/>
              </a:ext>
            </a:extLst>
          </p:cNvPr>
          <p:cNvSpPr>
            <a:spLocks noGrp="1"/>
          </p:cNvSpPr>
          <p:nvPr>
            <p:ph type="dt" sz="half" idx="10"/>
          </p:nvPr>
        </p:nvSpPr>
        <p:spPr/>
        <p:txBody>
          <a:bodyPr/>
          <a:lstStyle/>
          <a:p>
            <a:fld id="{4842264B-8BA8-43A0-914C-0965522A3ACC}" type="datetimeFigureOut">
              <a:rPr lang="en-IN" smtClean="0"/>
              <a:t>17-10-2024</a:t>
            </a:fld>
            <a:endParaRPr lang="en-IN"/>
          </a:p>
        </p:txBody>
      </p:sp>
      <p:sp>
        <p:nvSpPr>
          <p:cNvPr id="6" name="Footer Placeholder 5">
            <a:extLst>
              <a:ext uri="{FF2B5EF4-FFF2-40B4-BE49-F238E27FC236}">
                <a16:creationId xmlns:a16="http://schemas.microsoft.com/office/drawing/2014/main" id="{CD65411D-D08F-0CB9-A303-3957BDEC80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B8B6C7-1A52-9EA7-3995-74CCB5C936E2}"/>
              </a:ext>
            </a:extLst>
          </p:cNvPr>
          <p:cNvSpPr>
            <a:spLocks noGrp="1"/>
          </p:cNvSpPr>
          <p:nvPr>
            <p:ph type="sldNum" sz="quarter" idx="12"/>
          </p:nvPr>
        </p:nvSpPr>
        <p:spPr/>
        <p:txBody>
          <a:bodyPr/>
          <a:lstStyle/>
          <a:p>
            <a:fld id="{2C07FD66-1D34-4F0C-94C0-237526F10863}" type="slidenum">
              <a:rPr lang="en-IN" smtClean="0"/>
              <a:t>‹#›</a:t>
            </a:fld>
            <a:endParaRPr lang="en-IN"/>
          </a:p>
        </p:txBody>
      </p:sp>
    </p:spTree>
    <p:extLst>
      <p:ext uri="{BB962C8B-B14F-4D97-AF65-F5344CB8AC3E}">
        <p14:creationId xmlns:p14="http://schemas.microsoft.com/office/powerpoint/2010/main" val="313684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8B7AB-1CDE-74C4-3B29-BE83B3108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833024-B57E-FEE6-1230-7741DB6593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4A2B4F-463D-DC60-F2CD-0F2CF86C1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2264B-8BA8-43A0-914C-0965522A3ACC}" type="datetimeFigureOut">
              <a:rPr lang="en-IN" smtClean="0"/>
              <a:t>17-10-2024</a:t>
            </a:fld>
            <a:endParaRPr lang="en-IN"/>
          </a:p>
        </p:txBody>
      </p:sp>
      <p:sp>
        <p:nvSpPr>
          <p:cNvPr id="5" name="Footer Placeholder 4">
            <a:extLst>
              <a:ext uri="{FF2B5EF4-FFF2-40B4-BE49-F238E27FC236}">
                <a16:creationId xmlns:a16="http://schemas.microsoft.com/office/drawing/2014/main" id="{E8EB22CC-C674-D6FA-4F51-729C4F0BBF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A2041C-F861-B4D1-6D0B-C7F6A6C07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7FD66-1D34-4F0C-94C0-237526F10863}" type="slidenum">
              <a:rPr lang="en-IN" smtClean="0"/>
              <a:t>‹#›</a:t>
            </a:fld>
            <a:endParaRPr lang="en-IN"/>
          </a:p>
        </p:txBody>
      </p:sp>
    </p:spTree>
    <p:extLst>
      <p:ext uri="{BB962C8B-B14F-4D97-AF65-F5344CB8AC3E}">
        <p14:creationId xmlns:p14="http://schemas.microsoft.com/office/powerpoint/2010/main" val="3306996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i.org/10.1021/acs.analchem.8b00850"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doi.org/10.13189/ujeee.2015.030601" TargetMode="External"/><Relationship Id="rId7" Type="http://schemas.openxmlformats.org/officeDocument/2006/relationships/image" Target="../media/image2.png"/><Relationship Id="rId2" Type="http://schemas.openxmlformats.org/officeDocument/2006/relationships/hyperlink" Target="https://doi.org/10.3390/mi14020268" TargetMode="External"/><Relationship Id="rId1" Type="http://schemas.openxmlformats.org/officeDocument/2006/relationships/slideLayout" Target="../slideLayouts/slideLayout13.xml"/><Relationship Id="rId6" Type="http://schemas.openxmlformats.org/officeDocument/2006/relationships/hyperlink" Target="https://doi.org/10.1021/acs.analchem.8b00850" TargetMode="External"/><Relationship Id="rId5" Type="http://schemas.openxmlformats.org/officeDocument/2006/relationships/hyperlink" Target="https://doi.org/10.1016/j.sbsr.2022.100490" TargetMode="External"/><Relationship Id="rId4" Type="http://schemas.openxmlformats.org/officeDocument/2006/relationships/hyperlink" Target="https://doi.org/10.1021/acs.jchemed.5b0096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image" Target="../media/image2.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notesSlide" Target="../notesSlides/notesSlide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image" Target="../media/image3.png"/><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it.wikipedia.org/wiki/MathWorks" TargetMode="External"/><Relationship Id="rId11" Type="http://schemas.openxmlformats.org/officeDocument/2006/relationships/image" Target="../media/image15.jpeg"/><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3.png"/><Relationship Id="rId9"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3189/ujeee.2015.030601" TargetMode="External"/><Relationship Id="rId2" Type="http://schemas.openxmlformats.org/officeDocument/2006/relationships/hyperlink" Target="https://doi.org/10.3390/mi14020268"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16/j.sbsr.2022.100490" TargetMode="External"/><Relationship Id="rId2" Type="http://schemas.openxmlformats.org/officeDocument/2006/relationships/hyperlink" Target="https://doi.org/10.1021/acs.jchemed.5b00961"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8429" y="7409"/>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a:solidFill>
                    <a:schemeClr val="lt1"/>
                  </a:solidFill>
                  <a:latin typeface="Calibri"/>
                  <a:ea typeface="Calibri"/>
                  <a:cs typeface="Calibri"/>
                  <a:sym typeface="Calibri"/>
                </a:rPr>
                <a:t>AY 2021-25</a:t>
              </a:r>
              <a:endParaRPr sz="1351" b="0" i="0" u="none" strike="noStrike" cap="none">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r>
                <a:rPr lang="en-US" sz="1351">
                  <a:solidFill>
                    <a:schemeClr val="lt1"/>
                  </a:solidFill>
                  <a:latin typeface="Calibri"/>
                  <a:ea typeface="Calibri"/>
                  <a:cs typeface="Calibri"/>
                  <a:sym typeface="Calibri"/>
                </a:rPr>
                <a:t>Project ID: V8</a:t>
              </a:r>
              <a:endParaRPr sz="1351" b="0" i="0" u="none" strike="noStrike" cap="none">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336556" y="214177"/>
            <a:ext cx="5820144" cy="881000"/>
          </a:xfrm>
          <a:prstGeom prst="rect">
            <a:avLst/>
          </a:prstGeom>
          <a:solidFill>
            <a:schemeClr val="accent4"/>
          </a:solidFill>
          <a:ln>
            <a:noFill/>
          </a:ln>
        </p:spPr>
        <p:txBody>
          <a:bodyPr spcFirstLastPara="1" wrap="square" lIns="91425" tIns="45700" rIns="91425" bIns="45700" anchor="ctr" anchorCtr="0">
            <a:noAutofit/>
          </a:bodyPr>
          <a:lstStyle/>
          <a:p>
            <a:pPr algn="ctr">
              <a:buClr>
                <a:srgbClr val="000000"/>
              </a:buClr>
              <a:buSzPts val="1800"/>
            </a:pPr>
            <a:endParaRPr lang="en-US" sz="1800" b="1">
              <a:latin typeface="Times New Roman" pitchFamily="18" charset="0"/>
              <a:cs typeface="Times New Roman" pitchFamily="18" charset="0"/>
            </a:endParaRPr>
          </a:p>
          <a:p>
            <a:pPr algn="ctr">
              <a:buClr>
                <a:srgbClr val="000000"/>
              </a:buClr>
              <a:buSzPts val="1800"/>
            </a:pPr>
            <a:r>
              <a:rPr lang="en-US" sz="2400" b="1">
                <a:latin typeface="Times New Roman" pitchFamily="18" charset="0"/>
                <a:cs typeface="Times New Roman" pitchFamily="18" charset="0"/>
              </a:rPr>
              <a:t>Continuous Glucose Monitoring (CGM) – PCB design</a:t>
            </a:r>
            <a:endParaRPr lang="en-US" sz="2400" b="1" i="0" u="none" strike="noStrike" cap="none">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800"/>
              <a:buFont typeface="Arial"/>
              <a:buNone/>
            </a:pPr>
            <a:endParaRPr lang="en-US" sz="1800" b="1" i="0" u="none" strike="noStrike" cap="none">
              <a:solidFill>
                <a:schemeClr val="dk1"/>
              </a:solidFill>
              <a:latin typeface="Montserrat"/>
              <a:ea typeface="Montserrat"/>
              <a:cs typeface="Montserrat"/>
              <a:sym typeface="Montserrat"/>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59" y="5253329"/>
            <a:ext cx="4833731" cy="1200288"/>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B. Jashwanth Rishi-BU21EECE0100352</a:t>
            </a:r>
            <a:r>
              <a:rPr lang="en-US" sz="1400" b="1" i="0" u="none" strike="noStrike" cap="none" dirty="0">
                <a:solidFill>
                  <a:schemeClr val="dk1"/>
                </a:solidFill>
                <a:latin typeface="Montserrat Medium"/>
                <a:ea typeface="Arial"/>
                <a:cs typeface="Arial"/>
                <a:sym typeface="Montserrat Medium"/>
              </a:rPr>
              <a:t>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 Sai Bhargavi</a:t>
            </a:r>
            <a:r>
              <a:rPr lang="en-US" sz="1400" b="1" i="0" u="none" strike="noStrike" cap="none" dirty="0">
                <a:solidFill>
                  <a:schemeClr val="dk1"/>
                </a:solidFill>
                <a:latin typeface="Montserrat Medium"/>
                <a:ea typeface="Arial"/>
                <a:cs typeface="Arial"/>
                <a:sym typeface="Montserrat Medium"/>
              </a:rPr>
              <a:t> – </a:t>
            </a:r>
            <a:r>
              <a:rPr lang="en-US" b="1" i="0" u="none" strike="noStrike" cap="none" dirty="0">
                <a:solidFill>
                  <a:schemeClr val="dk1"/>
                </a:solidFill>
                <a:latin typeface="Montserrat Medium"/>
                <a:ea typeface="Arial"/>
                <a:cs typeface="Arial"/>
                <a:sym typeface="Montserrat Medium"/>
              </a:rPr>
              <a:t>BU21EECE0100454</a:t>
            </a:r>
            <a:endParaRPr lang="en-US" sz="1400" b="1" i="0" u="none" strike="noStrike" cap="none" dirty="0">
              <a:solidFill>
                <a:schemeClr val="dk1"/>
              </a:solidFill>
              <a:latin typeface="Montserrat Medium"/>
              <a:ea typeface="Arial"/>
              <a:cs typeface="Arial"/>
              <a:sym typeface="Montserrat Medium"/>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B. Dileep-BU21EECE0100141</a:t>
            </a: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449802" y="5295901"/>
            <a:ext cx="2926946" cy="64629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i="0" u="none" strike="noStrike" cap="none" dirty="0">
                <a:solidFill>
                  <a:schemeClr val="dk1"/>
                </a:solidFill>
                <a:latin typeface="Montserrat Medium"/>
                <a:ea typeface="Arial"/>
                <a:cs typeface="Arial"/>
                <a:sym typeface="Montserrat Medium"/>
              </a:rPr>
              <a:t>Dr. Munmun 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06E8F9F-FC11-394D-AAAB-3AF097AC54C8}"/>
              </a:ext>
            </a:extLst>
          </p:cNvPr>
          <p:cNvGraphicFramePr>
            <a:graphicFrameLocks noGrp="1"/>
          </p:cNvGraphicFramePr>
          <p:nvPr>
            <p:ph idx="1"/>
            <p:extLst>
              <p:ext uri="{D42A27DB-BD31-4B8C-83A1-F6EECF244321}">
                <p14:modId xmlns:p14="http://schemas.microsoft.com/office/powerpoint/2010/main" val="1046539470"/>
              </p:ext>
            </p:extLst>
          </p:nvPr>
        </p:nvGraphicFramePr>
        <p:xfrm>
          <a:off x="239323" y="1119306"/>
          <a:ext cx="11713354" cy="4412981"/>
        </p:xfrm>
        <a:graphic>
          <a:graphicData uri="http://schemas.openxmlformats.org/drawingml/2006/table">
            <a:tbl>
              <a:tblPr firstRow="1" bandRow="1">
                <a:tableStyleId>{073A0DAA-6AF3-43AB-8588-CEC1D06C72B9}</a:tableStyleId>
              </a:tblPr>
              <a:tblGrid>
                <a:gridCol w="1891071">
                  <a:extLst>
                    <a:ext uri="{9D8B030D-6E8A-4147-A177-3AD203B41FA5}">
                      <a16:colId xmlns:a16="http://schemas.microsoft.com/office/drawing/2014/main" val="269583352"/>
                    </a:ext>
                  </a:extLst>
                </a:gridCol>
                <a:gridCol w="1891071">
                  <a:extLst>
                    <a:ext uri="{9D8B030D-6E8A-4147-A177-3AD203B41FA5}">
                      <a16:colId xmlns:a16="http://schemas.microsoft.com/office/drawing/2014/main" val="2456610266"/>
                    </a:ext>
                  </a:extLst>
                </a:gridCol>
                <a:gridCol w="1891071">
                  <a:extLst>
                    <a:ext uri="{9D8B030D-6E8A-4147-A177-3AD203B41FA5}">
                      <a16:colId xmlns:a16="http://schemas.microsoft.com/office/drawing/2014/main" val="2892641310"/>
                    </a:ext>
                  </a:extLst>
                </a:gridCol>
                <a:gridCol w="1891071">
                  <a:extLst>
                    <a:ext uri="{9D8B030D-6E8A-4147-A177-3AD203B41FA5}">
                      <a16:colId xmlns:a16="http://schemas.microsoft.com/office/drawing/2014/main" val="1709322062"/>
                    </a:ext>
                  </a:extLst>
                </a:gridCol>
                <a:gridCol w="2592439">
                  <a:extLst>
                    <a:ext uri="{9D8B030D-6E8A-4147-A177-3AD203B41FA5}">
                      <a16:colId xmlns:a16="http://schemas.microsoft.com/office/drawing/2014/main" val="3662519650"/>
                    </a:ext>
                  </a:extLst>
                </a:gridCol>
                <a:gridCol w="1556631">
                  <a:extLst>
                    <a:ext uri="{9D8B030D-6E8A-4147-A177-3AD203B41FA5}">
                      <a16:colId xmlns:a16="http://schemas.microsoft.com/office/drawing/2014/main" val="3087873086"/>
                    </a:ext>
                  </a:extLst>
                </a:gridCol>
              </a:tblGrid>
              <a:tr h="617474">
                <a:tc>
                  <a:txBody>
                    <a:bodyPr/>
                    <a:lstStyle/>
                    <a:p>
                      <a:pPr marL="68580" indent="-228600" algn="ctr">
                        <a:spcBef>
                          <a:spcPts val="10"/>
                        </a:spcBef>
                        <a:spcAft>
                          <a:spcPts val="0"/>
                        </a:spcAft>
                      </a:pPr>
                      <a:r>
                        <a:rPr lang="en-US" sz="1800" b="1" spc="-10" dirty="0">
                          <a:effectLst/>
                          <a:latin typeface="Verdana" panose="020B0604030504040204" pitchFamily="34" charset="0"/>
                          <a:ea typeface="Verdana" panose="020B0604030504040204" pitchFamily="34" charset="0"/>
                          <a:cs typeface="Times New Roman"/>
                        </a:rPr>
                        <a:t>TITLE</a:t>
                      </a:r>
                      <a:endParaRPr lang="en-IN" sz="1100" dirty="0">
                        <a:effectLst/>
                        <a:latin typeface="Verdana" panose="020B0604030504040204" pitchFamily="34" charset="0"/>
                        <a:ea typeface="Verdana" panose="020B0604030504040204" pitchFamily="34" charset="0"/>
                        <a:cs typeface="Times New Roman"/>
                      </a:endParaRPr>
                    </a:p>
                  </a:txBody>
                  <a:tcPr marL="0" marR="0" marT="0" marB="0"/>
                </a:tc>
                <a:tc>
                  <a:txBody>
                    <a:bodyPr/>
                    <a:lstStyle/>
                    <a:p>
                      <a:pPr marL="66675" indent="-228600" algn="ctr">
                        <a:spcBef>
                          <a:spcPts val="10"/>
                        </a:spcBef>
                        <a:spcAft>
                          <a:spcPts val="0"/>
                        </a:spcAft>
                      </a:pPr>
                      <a:r>
                        <a:rPr lang="en-US" sz="1800" b="1" spc="-10" dirty="0">
                          <a:effectLst/>
                          <a:latin typeface="Verdana" panose="020B0604030504040204" pitchFamily="34" charset="0"/>
                          <a:ea typeface="Verdana" panose="020B0604030504040204" pitchFamily="34" charset="0"/>
                          <a:cs typeface="Times New Roman"/>
                        </a:rPr>
                        <a:t>AUTHOR</a:t>
                      </a:r>
                      <a:endParaRPr lang="en-IN" sz="1100" dirty="0">
                        <a:effectLst/>
                        <a:latin typeface="Verdana" panose="020B0604030504040204" pitchFamily="34" charset="0"/>
                        <a:ea typeface="Verdana" panose="020B0604030504040204" pitchFamily="34" charset="0"/>
                        <a:cs typeface="Times New Roman"/>
                      </a:endParaRPr>
                    </a:p>
                  </a:txBody>
                  <a:tcPr marL="0" marR="0" marT="0" marB="0"/>
                </a:tc>
                <a:tc>
                  <a:txBody>
                    <a:bodyPr/>
                    <a:lstStyle/>
                    <a:p>
                      <a:pPr marL="67945" indent="-228600" algn="ctr">
                        <a:spcBef>
                          <a:spcPts val="10"/>
                        </a:spcBef>
                        <a:spcAft>
                          <a:spcPts val="0"/>
                        </a:spcAft>
                      </a:pPr>
                      <a:r>
                        <a:rPr lang="en-US" sz="1800" b="1" dirty="0">
                          <a:effectLst/>
                          <a:latin typeface="Verdana" panose="020B0604030504040204" pitchFamily="34" charset="0"/>
                          <a:ea typeface="Verdana" panose="020B0604030504040204" pitchFamily="34" charset="0"/>
                          <a:cs typeface="Times New Roman"/>
                        </a:rPr>
                        <a:t>YEAR OF </a:t>
                      </a:r>
                      <a:r>
                        <a:rPr lang="en-US" sz="1800" b="1" spc="-10" dirty="0">
                          <a:effectLst/>
                          <a:latin typeface="Verdana" panose="020B0604030504040204" pitchFamily="34" charset="0"/>
                          <a:ea typeface="Verdana" panose="020B0604030504040204" pitchFamily="34" charset="0"/>
                          <a:cs typeface="Times New Roman"/>
                        </a:rPr>
                        <a:t>PUBLISHING</a:t>
                      </a:r>
                      <a:endParaRPr lang="en-IN" sz="1100" dirty="0">
                        <a:effectLst/>
                        <a:latin typeface="Verdana" panose="020B0604030504040204" pitchFamily="34" charset="0"/>
                        <a:ea typeface="Verdana" panose="020B0604030504040204" pitchFamily="34" charset="0"/>
                        <a:cs typeface="Times New Roman"/>
                      </a:endParaRPr>
                    </a:p>
                  </a:txBody>
                  <a:tcPr marL="0" marR="0" marT="0" marB="0"/>
                </a:tc>
                <a:tc>
                  <a:txBody>
                    <a:bodyPr/>
                    <a:lstStyle/>
                    <a:p>
                      <a:pPr marL="0" indent="0" algn="ctr">
                        <a:spcBef>
                          <a:spcPts val="25"/>
                        </a:spcBef>
                        <a:spcAft>
                          <a:spcPts val="0"/>
                        </a:spcAft>
                        <a:buFont typeface="Arial" panose="020B0604020202020204" pitchFamily="34" charset="0"/>
                        <a:buNone/>
                      </a:pPr>
                      <a:r>
                        <a:rPr lang="en-US" sz="1800" b="1" spc="-10" dirty="0">
                          <a:effectLst/>
                          <a:latin typeface="Verdana" panose="020B0604030504040204" pitchFamily="34" charset="0"/>
                          <a:ea typeface="Verdana" panose="020B0604030504040204" pitchFamily="34" charset="0"/>
                          <a:cs typeface="Times New Roman"/>
                        </a:rPr>
                        <a:t>TECHNOLOGY</a:t>
                      </a:r>
                      <a:endParaRPr lang="en-IN" sz="1100" dirty="0">
                        <a:effectLst/>
                        <a:latin typeface="Verdana" panose="020B0604030504040204" pitchFamily="34" charset="0"/>
                        <a:ea typeface="Verdana" panose="020B0604030504040204" pitchFamily="34" charset="0"/>
                        <a:cs typeface="Times New Roman"/>
                      </a:endParaRPr>
                    </a:p>
                  </a:txBody>
                  <a:tcPr marL="0" marR="0" marT="0" marB="0"/>
                </a:tc>
                <a:tc>
                  <a:txBody>
                    <a:bodyPr/>
                    <a:lstStyle/>
                    <a:p>
                      <a:pPr marL="67310" indent="-228600" algn="ctr">
                        <a:spcBef>
                          <a:spcPts val="10"/>
                        </a:spcBef>
                        <a:spcAft>
                          <a:spcPts val="0"/>
                        </a:spcAft>
                      </a:pPr>
                      <a:r>
                        <a:rPr lang="en-US" sz="1800" b="1" spc="-10" dirty="0">
                          <a:effectLst/>
                          <a:latin typeface="Verdana" panose="020B0604030504040204" pitchFamily="34" charset="0"/>
                          <a:ea typeface="Verdana" panose="020B0604030504040204" pitchFamily="34" charset="0"/>
                          <a:cs typeface="Times New Roman"/>
                        </a:rPr>
                        <a:t>DRAWBACKS</a:t>
                      </a:r>
                      <a:endParaRPr lang="en-IN" sz="1100" dirty="0">
                        <a:effectLst/>
                        <a:latin typeface="Verdana" panose="020B0604030504040204" pitchFamily="34" charset="0"/>
                        <a:ea typeface="Verdana" panose="020B0604030504040204" pitchFamily="34" charset="0"/>
                        <a:cs typeface="Times New Roman"/>
                      </a:endParaRPr>
                    </a:p>
                  </a:txBody>
                  <a:tcPr marL="0" marR="0" marT="0" marB="0"/>
                </a:tc>
                <a:tc>
                  <a:txBody>
                    <a:bodyPr/>
                    <a:lstStyle/>
                    <a:p>
                      <a:pPr marL="67945" marR="112395" indent="-228600" algn="ctr">
                        <a:spcBef>
                          <a:spcPts val="10"/>
                        </a:spcBef>
                        <a:spcAft>
                          <a:spcPts val="0"/>
                        </a:spcAft>
                      </a:pPr>
                      <a:r>
                        <a:rPr lang="en-US" sz="1800" b="1" spc="-30" dirty="0">
                          <a:effectLst/>
                          <a:latin typeface="Verdana" panose="020B0604030504040204" pitchFamily="34" charset="0"/>
                          <a:ea typeface="Verdana" panose="020B0604030504040204" pitchFamily="34" charset="0"/>
                          <a:cs typeface="Times New Roman"/>
                        </a:rPr>
                        <a:t>REFERENCE  </a:t>
                      </a:r>
                    </a:p>
                    <a:p>
                      <a:pPr marL="67945" marR="112395" indent="-228600" algn="ctr">
                        <a:spcBef>
                          <a:spcPts val="10"/>
                        </a:spcBef>
                        <a:spcAft>
                          <a:spcPts val="0"/>
                        </a:spcAft>
                      </a:pPr>
                      <a:r>
                        <a:rPr lang="en-US" sz="1800" b="1" spc="-30" dirty="0">
                          <a:effectLst/>
                          <a:latin typeface="Verdana" panose="020B0604030504040204" pitchFamily="34" charset="0"/>
                          <a:ea typeface="Verdana" panose="020B0604030504040204" pitchFamily="34" charset="0"/>
                          <a:cs typeface="Times New Roman"/>
                        </a:rPr>
                        <a:t>LINK</a:t>
                      </a:r>
                      <a:endParaRPr lang="en-IN" sz="1100" dirty="0">
                        <a:effectLst/>
                        <a:latin typeface="Verdana" panose="020B0604030504040204" pitchFamily="34" charset="0"/>
                        <a:ea typeface="Verdana" panose="020B0604030504040204" pitchFamily="34" charset="0"/>
                        <a:cs typeface="Times New Roman"/>
                      </a:endParaRPr>
                    </a:p>
                  </a:txBody>
                  <a:tcPr marL="0" marR="0" marT="0" marB="0"/>
                </a:tc>
                <a:extLst>
                  <a:ext uri="{0D108BD9-81ED-4DB2-BD59-A6C34878D82A}">
                    <a16:rowId xmlns:a16="http://schemas.microsoft.com/office/drawing/2014/main" val="71377118"/>
                  </a:ext>
                </a:extLst>
              </a:tr>
              <a:tr h="3590021">
                <a:tc>
                  <a:txBody>
                    <a:bodyPr/>
                    <a:lstStyle/>
                    <a:p>
                      <a:pPr marL="68580" marR="74930" indent="-228600">
                        <a:lnSpc>
                          <a:spcPct val="150000"/>
                        </a:lnSpc>
                        <a:spcBef>
                          <a:spcPts val="10"/>
                        </a:spcBef>
                        <a:spcAft>
                          <a:spcPts val="0"/>
                        </a:spcAft>
                      </a:pPr>
                      <a:r>
                        <a:rPr lang="en-US" sz="1300" spc="-10" dirty="0">
                          <a:effectLst/>
                          <a:latin typeface="+mn-lt"/>
                        </a:rPr>
                        <a:t>  Open -Source </a:t>
                      </a:r>
                      <a:r>
                        <a:rPr lang="en-US" sz="1300" spc="-10" dirty="0" err="1">
                          <a:effectLst/>
                          <a:latin typeface="+mn-lt"/>
                        </a:rPr>
                        <a:t>Potentiostat</a:t>
                      </a:r>
                      <a:r>
                        <a:rPr lang="en-US" sz="1300" spc="-10" dirty="0">
                          <a:effectLst/>
                          <a:latin typeface="+mn-lt"/>
                        </a:rPr>
                        <a:t>     </a:t>
                      </a:r>
                      <a:r>
                        <a:rPr lang="en-US" sz="1300" dirty="0">
                          <a:effectLst/>
                          <a:latin typeface="+mn-lt"/>
                        </a:rPr>
                        <a:t>for Wireless </a:t>
                      </a:r>
                      <a:r>
                        <a:rPr lang="en-US" sz="1300" spc="-10" dirty="0">
                          <a:effectLst/>
                          <a:latin typeface="+mn-lt"/>
                        </a:rPr>
                        <a:t>electrochemical</a:t>
                      </a:r>
                      <a:r>
                        <a:rPr lang="en-US" sz="1300" spc="-65" dirty="0">
                          <a:effectLst/>
                          <a:latin typeface="+mn-lt"/>
                        </a:rPr>
                        <a:t> </a:t>
                      </a:r>
                      <a:r>
                        <a:rPr lang="en-US" sz="1300" dirty="0">
                          <a:effectLst/>
                          <a:latin typeface="+mn-lt"/>
                        </a:rPr>
                        <a:t>Detection </a:t>
                      </a:r>
                      <a:r>
                        <a:rPr lang="en-US" sz="1300" spc="-20" dirty="0">
                          <a:effectLst/>
                          <a:latin typeface="+mn-lt"/>
                        </a:rPr>
                        <a:t>with</a:t>
                      </a:r>
                      <a:endParaRPr lang="en-IN" sz="1300" spc="0" dirty="0">
                        <a:effectLst/>
                        <a:latin typeface="+mn-lt"/>
                      </a:endParaRPr>
                    </a:p>
                    <a:p>
                      <a:pPr marL="68580" marR="74930" indent="-228600">
                        <a:lnSpc>
                          <a:spcPct val="150000"/>
                        </a:lnSpc>
                        <a:spcBef>
                          <a:spcPts val="10"/>
                        </a:spcBef>
                        <a:spcAft>
                          <a:spcPts val="0"/>
                        </a:spcAft>
                      </a:pPr>
                      <a:r>
                        <a:rPr lang="en-IN" sz="1300" spc="0" dirty="0">
                          <a:effectLst/>
                          <a:latin typeface="+mn-lt"/>
                        </a:rPr>
                        <a:t>  </a:t>
                      </a:r>
                      <a:r>
                        <a:rPr lang="en-US" sz="1300" spc="-10" dirty="0">
                          <a:effectLst/>
                          <a:latin typeface="+mn-lt"/>
                        </a:rPr>
                        <a:t>Smartphones [5]</a:t>
                      </a:r>
                      <a:endParaRPr lang="en-IN" sz="130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342900" lvl="0" indent="-342900">
                        <a:lnSpc>
                          <a:spcPct val="150000"/>
                        </a:lnSpc>
                        <a:spcBef>
                          <a:spcPts val="10"/>
                        </a:spcBef>
                        <a:spcAft>
                          <a:spcPts val="0"/>
                        </a:spcAft>
                        <a:buSzPts val="1100"/>
                        <a:buFont typeface="+mj-lt"/>
                        <a:buAutoNum type="arabicPeriod"/>
                        <a:tabLst>
                          <a:tab pos="212090" algn="l"/>
                        </a:tabLst>
                      </a:pPr>
                      <a:r>
                        <a:rPr lang="en-US" sz="1300" spc="0" dirty="0">
                          <a:effectLst/>
                          <a:latin typeface="+mn-lt"/>
                        </a:rPr>
                        <a:t>Alar</a:t>
                      </a:r>
                      <a:r>
                        <a:rPr lang="en-US" sz="1300" spc="-5" dirty="0">
                          <a:effectLst/>
                          <a:latin typeface="+mn-lt"/>
                        </a:rPr>
                        <a:t> </a:t>
                      </a:r>
                      <a:r>
                        <a:rPr lang="en-US" sz="1300" spc="-10" dirty="0">
                          <a:effectLst/>
                          <a:latin typeface="+mn-lt"/>
                        </a:rPr>
                        <a:t>Ainla</a:t>
                      </a:r>
                      <a:endParaRPr lang="en-IN" sz="1300" spc="0" dirty="0">
                        <a:effectLst/>
                        <a:latin typeface="+mn-lt"/>
                      </a:endParaRPr>
                    </a:p>
                    <a:p>
                      <a:pPr marL="342900" marR="545465" lvl="0" indent="-342900">
                        <a:lnSpc>
                          <a:spcPct val="150000"/>
                        </a:lnSpc>
                        <a:spcBef>
                          <a:spcPts val="190"/>
                        </a:spcBef>
                        <a:spcAft>
                          <a:spcPts val="0"/>
                        </a:spcAft>
                        <a:buSzPts val="1100"/>
                        <a:buFont typeface="+mj-lt"/>
                        <a:buAutoNum type="arabicPeriod"/>
                        <a:tabLst>
                          <a:tab pos="212090" algn="l"/>
                        </a:tabLst>
                      </a:pPr>
                      <a:r>
                        <a:rPr lang="en-US" sz="1300" spc="-10" dirty="0">
                          <a:effectLst/>
                          <a:latin typeface="+mn-lt"/>
                        </a:rPr>
                        <a:t>Maral</a:t>
                      </a:r>
                      <a:r>
                        <a:rPr lang="en-US" sz="1300" spc="-55" dirty="0">
                          <a:effectLst/>
                          <a:latin typeface="+mn-lt"/>
                        </a:rPr>
                        <a:t> </a:t>
                      </a:r>
                      <a:r>
                        <a:rPr lang="en-US" sz="1300" spc="-10" dirty="0">
                          <a:effectLst/>
                          <a:latin typeface="+mn-lt"/>
                        </a:rPr>
                        <a:t>P.</a:t>
                      </a:r>
                      <a:r>
                        <a:rPr lang="en-US" sz="1300" spc="-50" dirty="0">
                          <a:effectLst/>
                          <a:latin typeface="+mn-lt"/>
                        </a:rPr>
                        <a:t> </a:t>
                      </a:r>
                      <a:r>
                        <a:rPr lang="en-US" sz="1300" spc="-10" dirty="0">
                          <a:effectLst/>
                          <a:latin typeface="+mn-lt"/>
                        </a:rPr>
                        <a:t>S. Mousavi</a:t>
                      </a:r>
                      <a:endParaRPr lang="en-IN" sz="1300" spc="0" dirty="0">
                        <a:effectLst/>
                        <a:latin typeface="+mn-lt"/>
                      </a:endParaRPr>
                    </a:p>
                    <a:p>
                      <a:pPr marL="342900" marR="421005" lvl="0" indent="-342900">
                        <a:lnSpc>
                          <a:spcPct val="150000"/>
                        </a:lnSpc>
                        <a:spcBef>
                          <a:spcPts val="10"/>
                        </a:spcBef>
                        <a:spcAft>
                          <a:spcPts val="0"/>
                        </a:spcAft>
                        <a:buSzPts val="1100"/>
                        <a:buFont typeface="+mj-lt"/>
                        <a:buAutoNum type="arabicPeriod"/>
                        <a:tabLst>
                          <a:tab pos="212090" algn="l"/>
                        </a:tabLst>
                      </a:pPr>
                      <a:r>
                        <a:rPr lang="en-US" sz="1300" spc="-10" dirty="0">
                          <a:effectLst/>
                          <a:latin typeface="+mn-lt"/>
                        </a:rPr>
                        <a:t>Maria- Nefeli </a:t>
                      </a:r>
                      <a:r>
                        <a:rPr lang="en-US" sz="1300" spc="-10" dirty="0" err="1">
                          <a:effectLst/>
                          <a:latin typeface="+mn-lt"/>
                        </a:rPr>
                        <a:t>Tsaloglou</a:t>
                      </a:r>
                      <a:endParaRPr lang="en-IN" sz="1300" spc="0" dirty="0" err="1">
                        <a:effectLst/>
                        <a:latin typeface="+mn-lt"/>
                      </a:endParaRPr>
                    </a:p>
                    <a:p>
                      <a:pPr marL="342900" lvl="0" indent="-342900">
                        <a:lnSpc>
                          <a:spcPct val="150000"/>
                        </a:lnSpc>
                        <a:spcBef>
                          <a:spcPts val="20"/>
                        </a:spcBef>
                        <a:spcAft>
                          <a:spcPts val="0"/>
                        </a:spcAft>
                        <a:buSzPts val="1100"/>
                        <a:buFont typeface="+mj-lt"/>
                        <a:buAutoNum type="arabicPeriod"/>
                        <a:tabLst>
                          <a:tab pos="212090" algn="l"/>
                        </a:tabLst>
                      </a:pPr>
                      <a:r>
                        <a:rPr lang="en-US" sz="1300" spc="0" dirty="0">
                          <a:effectLst/>
                          <a:latin typeface="+mn-lt"/>
                        </a:rPr>
                        <a:t>Julia</a:t>
                      </a:r>
                      <a:r>
                        <a:rPr lang="en-US" sz="1300" spc="-15" dirty="0">
                          <a:effectLst/>
                          <a:latin typeface="+mn-lt"/>
                        </a:rPr>
                        <a:t> </a:t>
                      </a:r>
                      <a:r>
                        <a:rPr lang="en-US" sz="1300" spc="-10" dirty="0" err="1">
                          <a:effectLst/>
                          <a:latin typeface="+mn-lt"/>
                        </a:rPr>
                        <a:t>Redston</a:t>
                      </a:r>
                      <a:endParaRPr lang="en-IN" sz="1300" spc="0" dirty="0" err="1">
                        <a:effectLst/>
                        <a:latin typeface="+mn-lt"/>
                      </a:endParaRPr>
                    </a:p>
                    <a:p>
                      <a:pPr marL="342900" lvl="0" indent="-342900">
                        <a:lnSpc>
                          <a:spcPct val="150000"/>
                        </a:lnSpc>
                        <a:spcBef>
                          <a:spcPts val="210"/>
                        </a:spcBef>
                        <a:spcAft>
                          <a:spcPts val="0"/>
                        </a:spcAft>
                        <a:buSzPts val="1100"/>
                        <a:buFont typeface="+mj-lt"/>
                        <a:buAutoNum type="arabicPeriod"/>
                        <a:tabLst>
                          <a:tab pos="212090" algn="l"/>
                        </a:tabLst>
                      </a:pPr>
                      <a:r>
                        <a:rPr lang="en-US" sz="1300" spc="0" dirty="0">
                          <a:effectLst/>
                          <a:latin typeface="+mn-lt"/>
                        </a:rPr>
                        <a:t>Jeffrey</a:t>
                      </a:r>
                      <a:r>
                        <a:rPr lang="en-US" sz="1300" spc="-45" dirty="0">
                          <a:effectLst/>
                          <a:latin typeface="+mn-lt"/>
                        </a:rPr>
                        <a:t> </a:t>
                      </a:r>
                      <a:r>
                        <a:rPr lang="en-US" sz="1300" spc="0" dirty="0">
                          <a:effectLst/>
                          <a:latin typeface="+mn-lt"/>
                        </a:rPr>
                        <a:t>G.</a:t>
                      </a:r>
                      <a:r>
                        <a:rPr lang="en-US" sz="1300" spc="-60" dirty="0">
                          <a:effectLst/>
                          <a:latin typeface="+mn-lt"/>
                        </a:rPr>
                        <a:t> </a:t>
                      </a:r>
                      <a:r>
                        <a:rPr lang="en-US" sz="1300" spc="-20" dirty="0">
                          <a:effectLst/>
                          <a:latin typeface="+mn-lt"/>
                        </a:rPr>
                        <a:t>Bell</a:t>
                      </a:r>
                      <a:endParaRPr lang="en-IN" sz="1300" spc="0" dirty="0">
                        <a:effectLst/>
                        <a:latin typeface="+mn-lt"/>
                      </a:endParaRPr>
                    </a:p>
                    <a:p>
                      <a:pPr marL="342900" marR="240030" lvl="0" indent="-342900">
                        <a:lnSpc>
                          <a:spcPct val="150000"/>
                        </a:lnSpc>
                        <a:spcAft>
                          <a:spcPts val="0"/>
                        </a:spcAft>
                        <a:buSzPts val="1100"/>
                        <a:buFont typeface="+mj-lt"/>
                        <a:buAutoNum type="arabicPeriod"/>
                        <a:tabLst>
                          <a:tab pos="212090" algn="l"/>
                        </a:tabLst>
                      </a:pPr>
                      <a:r>
                        <a:rPr lang="en-US" sz="1300" spc="0">
                          <a:effectLst/>
                          <a:latin typeface="+mn-lt"/>
                        </a:rPr>
                        <a:t>M. Teresa </a:t>
                      </a:r>
                      <a:r>
                        <a:rPr lang="en-US" sz="1300" spc="-10">
                          <a:effectLst/>
                          <a:latin typeface="+mn-lt"/>
                        </a:rPr>
                        <a:t>Fernández- Abedul</a:t>
                      </a:r>
                    </a:p>
                    <a:p>
                      <a:pPr marL="342900" marR="240030" lvl="0" indent="-342900">
                        <a:lnSpc>
                          <a:spcPct val="150000"/>
                        </a:lnSpc>
                        <a:spcAft>
                          <a:spcPts val="0"/>
                        </a:spcAft>
                        <a:buSzPts val="1100"/>
                        <a:buFont typeface="+mj-lt"/>
                        <a:buAutoNum type="arabicPeriod"/>
                        <a:tabLst>
                          <a:tab pos="212090" algn="l"/>
                        </a:tabLst>
                      </a:pPr>
                      <a:r>
                        <a:rPr lang="en-US" sz="1300" spc="-10">
                          <a:effectLst/>
                          <a:latin typeface="+mn-lt"/>
                          <a:ea typeface="Calibri"/>
                          <a:cs typeface="Times New Roman"/>
                        </a:rPr>
                        <a:t>Geroge M. Whitesides</a:t>
                      </a:r>
                      <a:endParaRPr lang="en-IN" sz="1300" spc="0">
                        <a:effectLst/>
                        <a:latin typeface="+mn-lt"/>
                        <a:ea typeface="Calibri"/>
                        <a:cs typeface="Times New Roman"/>
                      </a:endParaRPr>
                    </a:p>
                  </a:txBody>
                  <a:tcPr marL="0" marR="0" marT="0" marB="0"/>
                </a:tc>
                <a:tc>
                  <a:txBody>
                    <a:bodyPr/>
                    <a:lstStyle/>
                    <a:p>
                      <a:pPr marL="5715" marR="1905" indent="-228600" algn="ctr">
                        <a:lnSpc>
                          <a:spcPct val="150000"/>
                        </a:lnSpc>
                        <a:spcBef>
                          <a:spcPts val="10"/>
                        </a:spcBef>
                        <a:spcAft>
                          <a:spcPts val="0"/>
                        </a:spcAft>
                      </a:pPr>
                      <a:r>
                        <a:rPr lang="en-US" sz="1300">
                          <a:effectLst/>
                          <a:latin typeface="+mn-lt"/>
                        </a:rPr>
                        <a:t>16</a:t>
                      </a:r>
                      <a:r>
                        <a:rPr lang="en-US" sz="1300" baseline="30000">
                          <a:effectLst/>
                          <a:latin typeface="+mn-lt"/>
                        </a:rPr>
                        <a:t>th</a:t>
                      </a:r>
                      <a:r>
                        <a:rPr lang="en-US" sz="1300" spc="-30" dirty="0">
                          <a:effectLst/>
                          <a:latin typeface="+mn-lt"/>
                        </a:rPr>
                        <a:t> </a:t>
                      </a:r>
                      <a:r>
                        <a:rPr lang="en-US" sz="1300">
                          <a:effectLst/>
                          <a:latin typeface="+mn-lt"/>
                        </a:rPr>
                        <a:t>April,</a:t>
                      </a:r>
                      <a:r>
                        <a:rPr lang="en-US" sz="1300" spc="-20">
                          <a:effectLst/>
                          <a:latin typeface="+mn-lt"/>
                        </a:rPr>
                        <a:t> 2018</a:t>
                      </a:r>
                      <a:endParaRPr lang="en-IN" sz="130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0" lvl="0" indent="0">
                        <a:lnSpc>
                          <a:spcPct val="150000"/>
                        </a:lnSpc>
                        <a:buSzPts val="1100"/>
                        <a:buFont typeface="Symbol" panose="05050102010706020507" pitchFamily="18" charset="2"/>
                        <a:buNone/>
                        <a:tabLst>
                          <a:tab pos="525145" algn="l"/>
                        </a:tabLst>
                      </a:pPr>
                      <a:r>
                        <a:rPr lang="en-US" sz="1300" b="0" i="0" u="none" strike="noStrike" cap="none" spc="-20" dirty="0">
                          <a:solidFill>
                            <a:srgbClr val="000000"/>
                          </a:solidFill>
                          <a:effectLst/>
                          <a:latin typeface="Arial"/>
                          <a:ea typeface="Arial"/>
                          <a:cs typeface="Arial"/>
                          <a:sym typeface="Arial"/>
                        </a:rPr>
                        <a:t> </a:t>
                      </a:r>
                      <a:r>
                        <a:rPr lang="en-US" sz="1300" b="0" i="0" u="none" strike="noStrike" cap="none" spc="-20">
                          <a:solidFill>
                            <a:srgbClr val="000000"/>
                          </a:solidFill>
                          <a:effectLst/>
                          <a:latin typeface="+mn-lt"/>
                          <a:ea typeface="Arial"/>
                          <a:cs typeface="Arial"/>
                          <a:sym typeface="Arial"/>
                        </a:rPr>
                        <a:t>1. VLSI</a:t>
                      </a:r>
                      <a:endParaRPr lang="en-IN" sz="1300" b="0" i="0" u="none" strike="noStrike" cap="none" spc="0">
                        <a:solidFill>
                          <a:srgbClr val="000000"/>
                        </a:solidFill>
                        <a:effectLst/>
                        <a:latin typeface="+mn-lt"/>
                        <a:ea typeface="Arial"/>
                        <a:cs typeface="Arial"/>
                        <a:sym typeface="Arial"/>
                      </a:endParaRPr>
                    </a:p>
                    <a:p>
                      <a:pPr marL="0" lvl="0" indent="0">
                        <a:lnSpc>
                          <a:spcPct val="150000"/>
                        </a:lnSpc>
                        <a:buSzPts val="1100"/>
                        <a:buFont typeface="Arial" panose="020B0604020202020204" pitchFamily="34" charset="0"/>
                        <a:buNone/>
                        <a:tabLst>
                          <a:tab pos="525145" algn="l"/>
                        </a:tabLst>
                      </a:pPr>
                      <a:r>
                        <a:rPr lang="en-US" sz="1300" b="0" i="0" u="none" strike="noStrike" cap="none" spc="-10">
                          <a:solidFill>
                            <a:srgbClr val="000000"/>
                          </a:solidFill>
                          <a:effectLst/>
                          <a:latin typeface="+mn-lt"/>
                          <a:ea typeface="Arial"/>
                          <a:cs typeface="Arial"/>
                          <a:sym typeface="Arial"/>
                        </a:rPr>
                        <a:t>    1.1 Analog electronics</a:t>
                      </a:r>
                    </a:p>
                    <a:p>
                      <a:pPr marL="0" lvl="0" indent="0">
                        <a:lnSpc>
                          <a:spcPct val="150000"/>
                        </a:lnSpc>
                        <a:buSzPts val="1100"/>
                        <a:buFont typeface="Arial" panose="020B0604020202020204" pitchFamily="34" charset="0"/>
                        <a:buNone/>
                        <a:tabLst>
                          <a:tab pos="525145" algn="l"/>
                        </a:tabLst>
                      </a:pPr>
                      <a:r>
                        <a:rPr lang="en-US" sz="1300" b="0" i="0" u="none" strike="noStrike" cap="none" spc="-10">
                          <a:solidFill>
                            <a:srgbClr val="000000"/>
                          </a:solidFill>
                          <a:effectLst/>
                          <a:latin typeface="+mn-lt"/>
                          <a:ea typeface="Arial"/>
                          <a:cs typeface="Arial"/>
                          <a:sym typeface="Arial"/>
                        </a:rPr>
                        <a:t>    1.2 Digital electronics</a:t>
                      </a:r>
                      <a:endParaRPr lang="en-US" sz="1300" b="0" i="0" u="none" strike="noStrike" cap="none" spc="200">
                        <a:solidFill>
                          <a:srgbClr val="000000"/>
                        </a:solidFill>
                        <a:effectLst/>
                        <a:latin typeface="+mn-lt"/>
                        <a:ea typeface="Arial"/>
                        <a:cs typeface="Arial"/>
                        <a:sym typeface="Arial"/>
                      </a:endParaRPr>
                    </a:p>
                    <a:p>
                      <a:pPr marL="0" lvl="0" indent="0">
                        <a:lnSpc>
                          <a:spcPct val="150000"/>
                        </a:lnSpc>
                        <a:buSzPts val="1100"/>
                        <a:buFont typeface="Arial" panose="020B0604020202020204" pitchFamily="34" charset="0"/>
                        <a:buNone/>
                        <a:tabLst>
                          <a:tab pos="525145" algn="l"/>
                        </a:tabLst>
                      </a:pPr>
                      <a:r>
                        <a:rPr lang="en-US" sz="1300" b="0" i="0" u="none" strike="noStrike" cap="none" spc="0" dirty="0">
                          <a:solidFill>
                            <a:srgbClr val="000000"/>
                          </a:solidFill>
                          <a:effectLst/>
                          <a:latin typeface="+mn-lt"/>
                          <a:ea typeface="Arial"/>
                          <a:cs typeface="Arial"/>
                          <a:sym typeface="Arial"/>
                        </a:rPr>
                        <a:t> </a:t>
                      </a:r>
                      <a:r>
                        <a:rPr lang="en-US" sz="1300" b="0" i="0" u="none" strike="noStrike" cap="none" spc="-10">
                          <a:solidFill>
                            <a:srgbClr val="000000"/>
                          </a:solidFill>
                          <a:effectLst/>
                          <a:latin typeface="+mn-lt"/>
                          <a:ea typeface="Arial"/>
                          <a:cs typeface="Arial"/>
                          <a:sym typeface="Arial"/>
                        </a:rPr>
                        <a:t>2. Embedded</a:t>
                      </a:r>
                    </a:p>
                    <a:p>
                      <a:pPr marL="0" lvl="0" indent="0">
                        <a:lnSpc>
                          <a:spcPct val="150000"/>
                        </a:lnSpc>
                        <a:buSzPts val="1100"/>
                        <a:buFont typeface="Arial" panose="020B0604020202020204" pitchFamily="34" charset="0"/>
                        <a:buNone/>
                        <a:tabLst>
                          <a:tab pos="525145" algn="l"/>
                        </a:tabLst>
                      </a:pPr>
                      <a:r>
                        <a:rPr lang="en-US" sz="1300" b="0" i="0" u="none" strike="noStrike" cap="none" spc="-10">
                          <a:solidFill>
                            <a:srgbClr val="000000"/>
                          </a:solidFill>
                          <a:effectLst/>
                          <a:latin typeface="+mn-lt"/>
                          <a:ea typeface="Arial"/>
                          <a:cs typeface="Arial"/>
                          <a:sym typeface="Arial"/>
                        </a:rPr>
                        <a:t>     2.1 Microcontrollers</a:t>
                      </a:r>
                      <a:endParaRPr lang="en-IN" sz="1300" b="0" i="0" u="none" strike="noStrike" cap="none" spc="0">
                        <a:solidFill>
                          <a:srgbClr val="000000"/>
                        </a:solidFill>
                        <a:effectLst/>
                        <a:latin typeface="+mn-lt"/>
                        <a:ea typeface="Arial"/>
                        <a:cs typeface="Arial"/>
                        <a:sym typeface="Arial"/>
                      </a:endParaRPr>
                    </a:p>
                    <a:p>
                      <a:pPr marL="0" lvl="0" indent="0">
                        <a:lnSpc>
                          <a:spcPct val="150000"/>
                        </a:lnSpc>
                        <a:buSzPts val="1100"/>
                        <a:buFont typeface="Symbol" panose="05050102010706020507" pitchFamily="18" charset="2"/>
                        <a:buNone/>
                        <a:tabLst>
                          <a:tab pos="525145" algn="l"/>
                        </a:tabLst>
                      </a:pPr>
                      <a:r>
                        <a:rPr lang="en-US" sz="1300" b="0" i="0" u="none" strike="noStrike" cap="none" spc="-10">
                          <a:solidFill>
                            <a:srgbClr val="000000"/>
                          </a:solidFill>
                          <a:effectLst/>
                          <a:latin typeface="+mn-lt"/>
                          <a:ea typeface="Arial"/>
                          <a:cs typeface="Arial"/>
                          <a:sym typeface="Arial"/>
                        </a:rPr>
                        <a:t> 3. Electrochemical </a:t>
                      </a:r>
                    </a:p>
                    <a:p>
                      <a:pPr marL="0" lvl="0" indent="0">
                        <a:lnSpc>
                          <a:spcPct val="150000"/>
                        </a:lnSpc>
                        <a:buSzPts val="1100"/>
                        <a:buFont typeface="Symbol" panose="05050102010706020507" pitchFamily="18" charset="2"/>
                        <a:buNone/>
                        <a:tabLst>
                          <a:tab pos="525145" algn="l"/>
                        </a:tabLst>
                      </a:pPr>
                      <a:r>
                        <a:rPr lang="en-US" sz="1300" b="0" i="0" u="none" strike="noStrike" cap="none" spc="-10">
                          <a:solidFill>
                            <a:srgbClr val="000000"/>
                          </a:solidFill>
                          <a:effectLst/>
                          <a:latin typeface="+mn-lt"/>
                          <a:ea typeface="Symbol" panose="05050102010706020507" pitchFamily="18" charset="2"/>
                          <a:cs typeface="Arial"/>
                          <a:sym typeface="Arial"/>
                        </a:rPr>
                        <a:t> 4. GUI </a:t>
                      </a:r>
                    </a:p>
                    <a:p>
                      <a:pPr marL="0" lvl="0" indent="0">
                        <a:lnSpc>
                          <a:spcPct val="150000"/>
                        </a:lnSpc>
                        <a:buSzPts val="1100"/>
                        <a:buFont typeface="Symbol" panose="05050102010706020507" pitchFamily="18" charset="2"/>
                        <a:buNone/>
                        <a:tabLst>
                          <a:tab pos="525145" algn="l"/>
                        </a:tabLst>
                      </a:pPr>
                      <a:r>
                        <a:rPr lang="en-US" sz="1300" b="0" i="0" u="none" strike="noStrike" cap="none" spc="-10">
                          <a:solidFill>
                            <a:srgbClr val="000000"/>
                          </a:solidFill>
                          <a:effectLst/>
                          <a:latin typeface="+mn-lt"/>
                          <a:ea typeface="Symbol" panose="05050102010706020507" pitchFamily="18" charset="2"/>
                          <a:cs typeface="Arial"/>
                          <a:sym typeface="Arial"/>
                        </a:rPr>
                        <a:t>     (Graphical User Interface)</a:t>
                      </a:r>
                    </a:p>
                    <a:p>
                      <a:pPr marL="0" lvl="0" indent="0">
                        <a:lnSpc>
                          <a:spcPct val="150000"/>
                        </a:lnSpc>
                        <a:buSzPts val="1100"/>
                        <a:buFont typeface="Symbol" panose="05050102010706020507" pitchFamily="18" charset="2"/>
                        <a:buNone/>
                        <a:tabLst>
                          <a:tab pos="525145" algn="l"/>
                        </a:tabLst>
                      </a:pPr>
                      <a:r>
                        <a:rPr lang="en-US" sz="1300" b="0" i="0" u="none" strike="noStrike" cap="none" spc="-10">
                          <a:solidFill>
                            <a:srgbClr val="000000"/>
                          </a:solidFill>
                          <a:effectLst/>
                          <a:latin typeface="+mn-lt"/>
                          <a:ea typeface="Symbol" panose="05050102010706020507" pitchFamily="18" charset="2"/>
                          <a:cs typeface="Arial"/>
                          <a:sym typeface="Arial"/>
                        </a:rPr>
                        <a:t> 5. Cloud</a:t>
                      </a:r>
                    </a:p>
                    <a:p>
                      <a:pPr marL="0" lvl="0" indent="0">
                        <a:lnSpc>
                          <a:spcPct val="150000"/>
                        </a:lnSpc>
                        <a:buSzPts val="1100"/>
                        <a:buFont typeface="Symbol" panose="05050102010706020507" pitchFamily="18" charset="2"/>
                        <a:buNone/>
                        <a:tabLst>
                          <a:tab pos="525145" algn="l"/>
                        </a:tabLst>
                      </a:pPr>
                      <a:r>
                        <a:rPr lang="en-US" sz="1300" b="0" i="0" u="none" strike="noStrike" cap="none" spc="-10">
                          <a:solidFill>
                            <a:srgbClr val="000000"/>
                          </a:solidFill>
                          <a:effectLst/>
                          <a:latin typeface="+mn-lt"/>
                          <a:ea typeface="Symbol" panose="05050102010706020507" pitchFamily="18" charset="2"/>
                          <a:cs typeface="Arial"/>
                          <a:sym typeface="Arial"/>
                        </a:rPr>
                        <a:t> 6. Wireless communication</a:t>
                      </a:r>
                      <a:endParaRPr lang="en-IN" sz="1300" b="0" i="0" u="none" strike="noStrike" cap="none" spc="0">
                        <a:solidFill>
                          <a:srgbClr val="000000"/>
                        </a:solidFill>
                        <a:effectLst/>
                        <a:latin typeface="+mn-lt"/>
                        <a:ea typeface="Symbol" panose="05050102010706020507" pitchFamily="18" charset="2"/>
                        <a:cs typeface="Symbol" panose="05050102010706020507" pitchFamily="18" charset="2"/>
                        <a:sym typeface="Arial"/>
                      </a:endParaRPr>
                    </a:p>
                  </a:txBody>
                  <a:tcPr marL="0" marR="0" marT="0" marB="0"/>
                </a:tc>
                <a:tc>
                  <a:txBody>
                    <a:bodyPr/>
                    <a:lstStyle/>
                    <a:p>
                      <a:pPr marL="342900" lvl="0" indent="-342900">
                        <a:lnSpc>
                          <a:spcPct val="150000"/>
                        </a:lnSpc>
                        <a:buFont typeface="+mj-lt"/>
                        <a:buAutoNum type="arabicPeriod"/>
                      </a:pPr>
                      <a:r>
                        <a:rPr lang="en-US" sz="1300" b="0" i="0" u="none" strike="noStrike" cap="none">
                          <a:solidFill>
                            <a:srgbClr val="000000"/>
                          </a:solidFill>
                          <a:effectLst/>
                          <a:latin typeface="+mn-lt"/>
                          <a:ea typeface="Arial"/>
                          <a:cs typeface="Arial"/>
                          <a:sym typeface="Arial"/>
                        </a:rPr>
                        <a:t>Limited Operating Range</a:t>
                      </a:r>
                      <a:endParaRPr lang="en-IN" sz="1300" b="0" i="0" u="none" strike="noStrike" cap="none">
                        <a:solidFill>
                          <a:srgbClr val="000000"/>
                        </a:solidFill>
                        <a:effectLst/>
                        <a:latin typeface="+mn-lt"/>
                        <a:ea typeface="Arial"/>
                        <a:cs typeface="Arial"/>
                        <a:sym typeface="Arial"/>
                      </a:endParaRPr>
                    </a:p>
                    <a:p>
                      <a:pPr marL="342900" lvl="0" indent="-342900">
                        <a:lnSpc>
                          <a:spcPct val="150000"/>
                        </a:lnSpc>
                        <a:buFont typeface="+mj-lt"/>
                        <a:buAutoNum type="arabicPeriod"/>
                      </a:pPr>
                      <a:r>
                        <a:rPr lang="en-US" sz="1300" b="0" i="0" u="none" strike="noStrike" cap="none">
                          <a:solidFill>
                            <a:srgbClr val="000000"/>
                          </a:solidFill>
                          <a:effectLst/>
                          <a:latin typeface="+mn-lt"/>
                          <a:ea typeface="Arial"/>
                          <a:cs typeface="Arial"/>
                          <a:sym typeface="Arial"/>
                        </a:rPr>
                        <a:t>Dependency on Smartphone Compatibility</a:t>
                      </a:r>
                      <a:endParaRPr lang="en-IN" sz="1300" b="0" i="0" u="none" strike="noStrike" cap="none">
                        <a:solidFill>
                          <a:srgbClr val="000000"/>
                        </a:solidFill>
                        <a:effectLst/>
                        <a:latin typeface="+mn-lt"/>
                        <a:ea typeface="Arial"/>
                        <a:cs typeface="Arial"/>
                        <a:sym typeface="Arial"/>
                      </a:endParaRPr>
                    </a:p>
                    <a:p>
                      <a:pPr marL="342900" lvl="0" indent="-342900">
                        <a:lnSpc>
                          <a:spcPct val="150000"/>
                        </a:lnSpc>
                        <a:buFont typeface="+mj-lt"/>
                        <a:buAutoNum type="arabicPeriod"/>
                      </a:pPr>
                      <a:r>
                        <a:rPr lang="en-US" sz="1300" b="0" i="0" u="none" strike="noStrike" cap="none">
                          <a:solidFill>
                            <a:srgbClr val="000000"/>
                          </a:solidFill>
                          <a:effectLst/>
                          <a:latin typeface="+mn-lt"/>
                          <a:ea typeface="Arial"/>
                          <a:cs typeface="Arial"/>
                          <a:sym typeface="Arial"/>
                        </a:rPr>
                        <a:t>Potential for Signal Interference</a:t>
                      </a:r>
                      <a:endParaRPr lang="en-IN" sz="1300" b="0" i="0" u="none" strike="noStrike" cap="none">
                        <a:solidFill>
                          <a:srgbClr val="000000"/>
                        </a:solidFill>
                        <a:effectLst/>
                        <a:latin typeface="+mn-lt"/>
                        <a:ea typeface="Arial"/>
                        <a:cs typeface="Arial"/>
                        <a:sym typeface="Arial"/>
                      </a:endParaRPr>
                    </a:p>
                    <a:p>
                      <a:pPr marL="342900" indent="-342900">
                        <a:lnSpc>
                          <a:spcPct val="150000"/>
                        </a:lnSpc>
                        <a:buFont typeface="+mj-lt"/>
                        <a:buAutoNum type="arabicPeriod"/>
                      </a:pPr>
                      <a:r>
                        <a:rPr lang="en-US" sz="1300" b="0" i="0" u="none" strike="noStrike" cap="none">
                          <a:solidFill>
                            <a:srgbClr val="000000"/>
                          </a:solidFill>
                          <a:effectLst/>
                          <a:latin typeface="+mn-lt"/>
                          <a:ea typeface="Arial"/>
                          <a:cs typeface="Arial"/>
                          <a:sym typeface="Arial"/>
                        </a:rPr>
                        <a:t>Battery Life Concerns</a:t>
                      </a:r>
                    </a:p>
                    <a:p>
                      <a:pPr marL="342900" indent="-342900">
                        <a:lnSpc>
                          <a:spcPct val="150000"/>
                        </a:lnSpc>
                        <a:buFont typeface="+mj-lt"/>
                        <a:buAutoNum type="arabicPeriod"/>
                      </a:pPr>
                      <a:r>
                        <a:rPr lang="en-US" sz="1300" b="0" i="0" u="none" strike="noStrike" cap="none">
                          <a:solidFill>
                            <a:srgbClr val="000000"/>
                          </a:solidFill>
                          <a:effectLst/>
                          <a:latin typeface="+mn-lt"/>
                          <a:ea typeface="Arial"/>
                          <a:cs typeface="Arial"/>
                          <a:sym typeface="Arial"/>
                        </a:rPr>
                        <a:t>Calibration and Maintenance</a:t>
                      </a:r>
                      <a:endParaRPr lang="en-IN" sz="1300" b="0" i="0" u="none" strike="noStrike" cap="none" spc="0">
                        <a:solidFill>
                          <a:srgbClr val="000000"/>
                        </a:solidFill>
                        <a:effectLst/>
                        <a:latin typeface="+mn-lt"/>
                        <a:ea typeface="Symbol" panose="05050102010706020507" pitchFamily="18" charset="2"/>
                        <a:cs typeface="Symbol" panose="05050102010706020507" pitchFamily="18" charset="2"/>
                        <a:sym typeface="Arial"/>
                      </a:endParaRPr>
                    </a:p>
                  </a:txBody>
                  <a:tcPr marL="0" marR="0" marT="0" marB="0"/>
                </a:tc>
                <a:tc>
                  <a:txBody>
                    <a:bodyPr/>
                    <a:lstStyle/>
                    <a:p>
                      <a:pPr marL="524510" marR="109220" indent="-228600" algn="l">
                        <a:lnSpc>
                          <a:spcPct val="150000"/>
                        </a:lnSpc>
                        <a:spcBef>
                          <a:spcPts val="10"/>
                        </a:spcBef>
                        <a:spcAft>
                          <a:spcPts val="0"/>
                        </a:spcAft>
                      </a:pPr>
                      <a:r>
                        <a:rPr lang="en-IN" sz="1800" u="sng" spc="-10" dirty="0">
                          <a:solidFill>
                            <a:srgbClr val="0000FF"/>
                          </a:solidFill>
                          <a:effectLst/>
                          <a:latin typeface="Times New Roman"/>
                          <a:ea typeface="Calibri"/>
                          <a:hlinkClick r:id="rId2"/>
                        </a:rPr>
                        <a:t>[5]</a:t>
                      </a:r>
                      <a:endParaRPr lang="en-IN" sz="2000" dirty="0">
                        <a:effectLst/>
                        <a:latin typeface="Times New Roman"/>
                        <a:ea typeface="Calibri"/>
                        <a:cs typeface="Times New Roman" panose="02020603050405020304" pitchFamily="18" charset="0"/>
                      </a:endParaRPr>
                    </a:p>
                    <a:p>
                      <a:pPr algn="ctr"/>
                      <a:endParaRPr lang="en-IN" dirty="0"/>
                    </a:p>
                  </a:txBody>
                  <a:tcPr/>
                </a:tc>
                <a:extLst>
                  <a:ext uri="{0D108BD9-81ED-4DB2-BD59-A6C34878D82A}">
                    <a16:rowId xmlns:a16="http://schemas.microsoft.com/office/drawing/2014/main" val="2702206503"/>
                  </a:ext>
                </a:extLst>
              </a:tr>
            </a:tbl>
          </a:graphicData>
        </a:graphic>
      </p:graphicFrame>
      <p:sp>
        <p:nvSpPr>
          <p:cNvPr id="5" name="Google Shape;125;p3">
            <a:extLst>
              <a:ext uri="{FF2B5EF4-FFF2-40B4-BE49-F238E27FC236}">
                <a16:creationId xmlns:a16="http://schemas.microsoft.com/office/drawing/2014/main" id="{C84B38FA-C940-A6E9-8043-B76BD3770CD4}"/>
              </a:ext>
            </a:extLst>
          </p:cNvPr>
          <p:cNvSpPr txBox="1"/>
          <p:nvPr/>
        </p:nvSpPr>
        <p:spPr>
          <a:xfrm>
            <a:off x="984082" y="144379"/>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Montserrat"/>
                <a:sym typeface="Montserrat"/>
              </a:rPr>
              <a:t>Literature Survey</a:t>
            </a:r>
            <a:endParaRPr/>
          </a:p>
        </p:txBody>
      </p:sp>
      <p:grpSp>
        <p:nvGrpSpPr>
          <p:cNvPr id="7" name="Google Shape;113;p76">
            <a:extLst>
              <a:ext uri="{FF2B5EF4-FFF2-40B4-BE49-F238E27FC236}">
                <a16:creationId xmlns:a16="http://schemas.microsoft.com/office/drawing/2014/main" id="{776D6CBA-96E0-2546-51F2-31FF0D0729CD}"/>
              </a:ext>
            </a:extLst>
          </p:cNvPr>
          <p:cNvGrpSpPr/>
          <p:nvPr/>
        </p:nvGrpSpPr>
        <p:grpSpPr>
          <a:xfrm>
            <a:off x="11963667" y="727122"/>
            <a:ext cx="223520" cy="497812"/>
            <a:chOff x="9734551" y="3062659"/>
            <a:chExt cx="2457449" cy="1403846"/>
          </a:xfrm>
        </p:grpSpPr>
        <p:sp>
          <p:nvSpPr>
            <p:cNvPr id="3" name="Google Shape;114;p76">
              <a:extLst>
                <a:ext uri="{FF2B5EF4-FFF2-40B4-BE49-F238E27FC236}">
                  <a16:creationId xmlns:a16="http://schemas.microsoft.com/office/drawing/2014/main" id="{9E24559B-A422-E0C1-B1B4-11E055A25967}"/>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4" name="Google Shape;115;p76">
              <a:extLst>
                <a:ext uri="{FF2B5EF4-FFF2-40B4-BE49-F238E27FC236}">
                  <a16:creationId xmlns:a16="http://schemas.microsoft.com/office/drawing/2014/main" id="{909F791A-3701-AE3C-4BC9-AD65FB71E1FD}"/>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9B1BA3AE-A834-E41F-919D-82A04F770FD8}"/>
              </a:ext>
            </a:extLst>
          </p:cNvPr>
          <p:cNvPicPr preferRelativeResize="0"/>
          <p:nvPr/>
        </p:nvPicPr>
        <p:blipFill rotWithShape="1">
          <a:blip r:embed="rId3">
            <a:alphaModFix/>
          </a:blip>
          <a:srcRect l="22326" t="32664" r="11836" b="35101"/>
          <a:stretch/>
        </p:blipFill>
        <p:spPr>
          <a:xfrm>
            <a:off x="4732" y="499"/>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36FD8DC7-7F58-6AC8-4B6B-60038ECE0363}"/>
              </a:ext>
            </a:extLst>
          </p:cNvPr>
          <p:cNvPicPr>
            <a:picLocks noChangeAspect="1"/>
          </p:cNvPicPr>
          <p:nvPr/>
        </p:nvPicPr>
        <p:blipFill rotWithShape="1">
          <a:blip r:embed="rId4"/>
          <a:srcRect l="37906" t="34096" r="9606" b="36394"/>
          <a:stretch/>
        </p:blipFill>
        <p:spPr>
          <a:xfrm>
            <a:off x="11125200" y="52051"/>
            <a:ext cx="1066800" cy="599768"/>
          </a:xfrm>
          <a:prstGeom prst="rect">
            <a:avLst/>
          </a:prstGeom>
        </p:spPr>
      </p:pic>
    </p:spTree>
    <p:extLst>
      <p:ext uri="{BB962C8B-B14F-4D97-AF65-F5344CB8AC3E}">
        <p14:creationId xmlns:p14="http://schemas.microsoft.com/office/powerpoint/2010/main" val="529078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Montserrat"/>
                <a:sym typeface="Montserrat"/>
              </a:rPr>
              <a:t>Literature Survey</a:t>
            </a:r>
            <a:endParaRPr/>
          </a:p>
        </p:txBody>
      </p:sp>
      <p:sp>
        <p:nvSpPr>
          <p:cNvPr id="8" name="TextBox 7">
            <a:extLst>
              <a:ext uri="{FF2B5EF4-FFF2-40B4-BE49-F238E27FC236}">
                <a16:creationId xmlns:a16="http://schemas.microsoft.com/office/drawing/2014/main" id="{211B4325-9561-A463-BBE6-1AC0DC501EE4}"/>
              </a:ext>
            </a:extLst>
          </p:cNvPr>
          <p:cNvSpPr txBox="1"/>
          <p:nvPr/>
        </p:nvSpPr>
        <p:spPr>
          <a:xfrm>
            <a:off x="477172" y="768951"/>
            <a:ext cx="11237655" cy="4828053"/>
          </a:xfrm>
          <a:prstGeom prst="rect">
            <a:avLst/>
          </a:prstGeom>
          <a:noFill/>
        </p:spPr>
        <p:txBody>
          <a:bodyPr wrap="square" lIns="91440" tIns="45720" rIns="91440" bIns="45720" anchor="t">
            <a:spAutoFit/>
          </a:bodyPr>
          <a:lstStyle/>
          <a:p>
            <a:pPr lvl="0">
              <a:lnSpc>
                <a:spcPct val="200000"/>
              </a:lnSpc>
              <a:buSzPts val="1600"/>
            </a:pPr>
            <a:r>
              <a:rPr lang="en-IN" sz="1400" spc="-10" dirty="0">
                <a:effectLst/>
                <a:latin typeface="Times New Roman"/>
                <a:ea typeface="Calibri" panose="020F0502020204030204" pitchFamily="34" charset="0"/>
                <a:cs typeface="Times New Roman"/>
              </a:rPr>
              <a:t> </a:t>
            </a:r>
            <a:r>
              <a:rPr lang="en-IN" sz="1600" b="1" i="1" u="sng" spc="-10" dirty="0">
                <a:effectLst/>
                <a:latin typeface="Times New Roman"/>
                <a:ea typeface="Calibri" panose="020F0502020204030204" pitchFamily="34" charset="0"/>
                <a:cs typeface="Times New Roman"/>
              </a:rPr>
              <a:t>REFERENCES  :-</a:t>
            </a:r>
          </a:p>
          <a:p>
            <a:pPr marL="342900" lvl="0" indent="-342900">
              <a:lnSpc>
                <a:spcPct val="200000"/>
              </a:lnSpc>
              <a:buSzPts val="1600"/>
              <a:buFont typeface="Calibri" panose="020F0502020204030204" pitchFamily="34" charset="0"/>
              <a:buAutoNum type="arabicPeriod"/>
            </a:pPr>
            <a:r>
              <a:rPr lang="en-IN" sz="1400" spc="-10" dirty="0">
                <a:effectLst/>
                <a:latin typeface="Times New Roman"/>
                <a:ea typeface="Calibri" panose="020F0502020204030204" pitchFamily="34" charset="0"/>
                <a:cs typeface="Times New Roman"/>
              </a:rPr>
              <a:t>Setiyono, R., Lestari, T. F. H., Anggraeni, A., Hartati, Y. W., &amp; Bahti, H. H. (2023). UnPadStat Design: portable potentiostat for electrochemical sensing measurements using screen printed carbon electrode. </a:t>
            </a:r>
            <a:r>
              <a:rPr lang="en-IN" sz="1400" i="1" spc="-10" dirty="0">
                <a:effectLst/>
                <a:latin typeface="Times New Roman"/>
                <a:ea typeface="Calibri" panose="020F0502020204030204" pitchFamily="34" charset="0"/>
                <a:cs typeface="Times New Roman"/>
              </a:rPr>
              <a:t>Micromachines</a:t>
            </a:r>
            <a:r>
              <a:rPr lang="en-IN" sz="1400" spc="-10" dirty="0">
                <a:effectLst/>
                <a:latin typeface="Times New Roman"/>
                <a:ea typeface="Calibri" panose="020F0502020204030204" pitchFamily="34" charset="0"/>
                <a:cs typeface="Times New Roman"/>
              </a:rPr>
              <a:t>, </a:t>
            </a:r>
            <a:r>
              <a:rPr lang="en-IN" sz="1400" i="1" spc="-10" dirty="0">
                <a:effectLst/>
                <a:latin typeface="Times New Roman"/>
                <a:ea typeface="Calibri" panose="020F0502020204030204" pitchFamily="34" charset="0"/>
                <a:cs typeface="Times New Roman"/>
              </a:rPr>
              <a:t>14</a:t>
            </a:r>
            <a:r>
              <a:rPr lang="en-IN" sz="1400" spc="-10" dirty="0">
                <a:effectLst/>
                <a:latin typeface="Times New Roman"/>
                <a:ea typeface="Calibri" panose="020F0502020204030204" pitchFamily="34" charset="0"/>
                <a:cs typeface="Times New Roman"/>
              </a:rPr>
              <a:t>(2), 268. </a:t>
            </a:r>
            <a:r>
              <a:rPr lang="en-IN" sz="1400" u="sng" spc="-10" dirty="0">
                <a:solidFill>
                  <a:srgbClr val="0000FF"/>
                </a:solidFill>
                <a:effectLst/>
                <a:latin typeface="Times New Roman"/>
                <a:ea typeface="Calibri" panose="020F0502020204030204" pitchFamily="34" charset="0"/>
                <a:cs typeface="Times New Roman"/>
                <a:hlinkClick r:id="rId2"/>
              </a:rPr>
              <a:t>[1]</a:t>
            </a:r>
            <a:endParaRPr lang="en-IN" sz="1400" spc="-10" dirty="0">
              <a:effectLst/>
              <a:latin typeface="Times New Roman"/>
              <a:ea typeface="Calibri" panose="020F0502020204030204" pitchFamily="34" charset="0"/>
              <a:cs typeface="Times New Roman"/>
            </a:endParaRPr>
          </a:p>
          <a:p>
            <a:pPr marL="342900" indent="-342900">
              <a:lnSpc>
                <a:spcPct val="200000"/>
              </a:lnSpc>
              <a:buSzPts val="1600"/>
              <a:buFont typeface="Calibri" panose="020F0502020204030204" pitchFamily="34" charset="0"/>
              <a:buAutoNum type="arabicPeriod"/>
            </a:pPr>
            <a:r>
              <a:rPr lang="en-IN" sz="1400" spc="-10" dirty="0">
                <a:effectLst/>
                <a:latin typeface="Times New Roman"/>
                <a:ea typeface="Calibri" panose="020F0502020204030204" pitchFamily="34" charset="0"/>
                <a:cs typeface="Times New Roman"/>
              </a:rPr>
              <a:t>Huang, C. (2015b). Design of a Portable Potentiostat with Dual-microprocessors for </a:t>
            </a:r>
            <a:r>
              <a:rPr lang="en-IN" sz="1400" spc="-10" dirty="0">
                <a:latin typeface="Times New Roman"/>
                <a:ea typeface="Calibri" panose="020F0502020204030204" pitchFamily="34" charset="0"/>
                <a:cs typeface="Times New Roman"/>
              </a:rPr>
              <a:t>Electrochemical Biosensors</a:t>
            </a:r>
            <a:r>
              <a:rPr lang="en-IN" sz="1400" spc="-10" dirty="0">
                <a:effectLst/>
                <a:latin typeface="Times New Roman"/>
                <a:ea typeface="Calibri" panose="020F0502020204030204" pitchFamily="34" charset="0"/>
                <a:cs typeface="Times New Roman"/>
              </a:rPr>
              <a:t>. </a:t>
            </a:r>
            <a:r>
              <a:rPr lang="en-IN" sz="1400" i="1" spc="-10" dirty="0">
                <a:effectLst/>
                <a:latin typeface="Times New Roman"/>
                <a:ea typeface="Calibri" panose="020F0502020204030204" pitchFamily="34" charset="0"/>
                <a:cs typeface="Times New Roman"/>
              </a:rPr>
              <a:t>Universal Journal of Electrical and Electronic Engineering</a:t>
            </a:r>
            <a:r>
              <a:rPr lang="en-IN" sz="1400" spc="-10" dirty="0">
                <a:effectLst/>
                <a:latin typeface="Times New Roman"/>
                <a:ea typeface="Calibri" panose="020F0502020204030204" pitchFamily="34" charset="0"/>
                <a:cs typeface="Times New Roman"/>
              </a:rPr>
              <a:t>, </a:t>
            </a:r>
            <a:r>
              <a:rPr lang="en-IN" sz="1400" i="1" spc="-10" dirty="0">
                <a:effectLst/>
                <a:latin typeface="Times New Roman"/>
                <a:ea typeface="Calibri" panose="020F0502020204030204" pitchFamily="34" charset="0"/>
                <a:cs typeface="Times New Roman"/>
              </a:rPr>
              <a:t>3</a:t>
            </a:r>
            <a:r>
              <a:rPr lang="en-IN" sz="1400" spc="-10" dirty="0">
                <a:effectLst/>
                <a:latin typeface="Times New Roman"/>
                <a:ea typeface="Calibri" panose="020F0502020204030204" pitchFamily="34" charset="0"/>
                <a:cs typeface="Times New Roman"/>
              </a:rPr>
              <a:t>(6), 159–164. </a:t>
            </a:r>
            <a:r>
              <a:rPr lang="en-IN" sz="1400" u="sng" spc="-10" dirty="0">
                <a:solidFill>
                  <a:srgbClr val="0000FF"/>
                </a:solidFill>
                <a:effectLst/>
                <a:latin typeface="Times New Roman"/>
                <a:ea typeface="Calibri" panose="020F0502020204030204" pitchFamily="34" charset="0"/>
                <a:cs typeface="Times New Roman"/>
                <a:hlinkClick r:id="rId3"/>
              </a:rPr>
              <a:t>[2]</a:t>
            </a:r>
            <a:endParaRPr lang="en-IN" sz="1400" spc="-10" dirty="0">
              <a:effectLst/>
              <a:latin typeface="Times New Roman"/>
              <a:ea typeface="Calibri" panose="020F0502020204030204" pitchFamily="34" charset="0"/>
              <a:cs typeface="Times New Roman"/>
            </a:endParaRPr>
          </a:p>
          <a:p>
            <a:pPr marL="342900" indent="-342900">
              <a:lnSpc>
                <a:spcPct val="200000"/>
              </a:lnSpc>
              <a:buSzPts val="1600"/>
              <a:buFont typeface="Calibri" panose="020F0502020204030204" pitchFamily="34" charset="0"/>
              <a:buAutoNum type="arabicPeriod"/>
            </a:pPr>
            <a:r>
              <a:rPr lang="en-IN" sz="1400" spc="-10" dirty="0">
                <a:effectLst/>
                <a:latin typeface="Times New Roman"/>
                <a:ea typeface="Calibri" panose="020F0502020204030204" pitchFamily="34" charset="0"/>
                <a:cs typeface="Times New Roman"/>
              </a:rPr>
              <a:t>Meloni, G. N. (2016). Building a microcontroller based potentiostat: an inexpensive and versatile platform for teaching</a:t>
            </a:r>
            <a:r>
              <a:rPr lang="en-IN" sz="1400" spc="-10" dirty="0">
                <a:latin typeface="Times New Roman"/>
                <a:ea typeface="Calibri" panose="020F0502020204030204" pitchFamily="34" charset="0"/>
                <a:cs typeface="Times New Roman"/>
              </a:rPr>
              <a:t> </a:t>
            </a:r>
            <a:r>
              <a:rPr lang="en-IN" sz="1400" spc="-10" dirty="0">
                <a:effectLst/>
                <a:latin typeface="Times New Roman"/>
                <a:ea typeface="Calibri" panose="020F0502020204030204" pitchFamily="34" charset="0"/>
                <a:cs typeface="Times New Roman"/>
              </a:rPr>
              <a:t>electrochemistry and instrumentation. </a:t>
            </a:r>
            <a:r>
              <a:rPr lang="en-IN" sz="1400" i="1" spc="-10" dirty="0">
                <a:effectLst/>
                <a:latin typeface="Times New Roman"/>
                <a:ea typeface="Calibri" panose="020F0502020204030204" pitchFamily="34" charset="0"/>
                <a:cs typeface="Times New Roman"/>
              </a:rPr>
              <a:t>Journal of Chemical Education</a:t>
            </a:r>
            <a:r>
              <a:rPr lang="en-IN" sz="1400" spc="-10" dirty="0">
                <a:effectLst/>
                <a:latin typeface="Times New Roman"/>
                <a:ea typeface="Calibri" panose="020F0502020204030204" pitchFamily="34" charset="0"/>
                <a:cs typeface="Times New Roman"/>
              </a:rPr>
              <a:t>, </a:t>
            </a:r>
            <a:r>
              <a:rPr lang="en-IN" sz="1400" i="1" spc="-10" dirty="0">
                <a:effectLst/>
                <a:latin typeface="Times New Roman"/>
                <a:ea typeface="Calibri" panose="020F0502020204030204" pitchFamily="34" charset="0"/>
                <a:cs typeface="Times New Roman"/>
              </a:rPr>
              <a:t>93</a:t>
            </a:r>
            <a:r>
              <a:rPr lang="en-IN" sz="1400" spc="-10" dirty="0">
                <a:effectLst/>
                <a:latin typeface="Times New Roman"/>
                <a:ea typeface="Calibri" panose="020F0502020204030204" pitchFamily="34" charset="0"/>
                <a:cs typeface="Times New Roman"/>
              </a:rPr>
              <a:t>(7), 1320–1322. </a:t>
            </a:r>
            <a:r>
              <a:rPr lang="en-IN" sz="1400" u="sng" spc="-10" dirty="0">
                <a:solidFill>
                  <a:srgbClr val="0000FF"/>
                </a:solidFill>
                <a:effectLst/>
                <a:latin typeface="Times New Roman"/>
                <a:ea typeface="Calibri" panose="020F0502020204030204" pitchFamily="34" charset="0"/>
                <a:cs typeface="Times New Roman"/>
                <a:hlinkClick r:id="rId4"/>
              </a:rPr>
              <a:t>[3]</a:t>
            </a:r>
            <a:endParaRPr lang="en-IN" sz="1400" spc="-10" dirty="0">
              <a:effectLst/>
              <a:latin typeface="Times New Roman"/>
              <a:ea typeface="Calibri" panose="020F0502020204030204" pitchFamily="34" charset="0"/>
              <a:cs typeface="Times New Roman"/>
            </a:endParaRPr>
          </a:p>
          <a:p>
            <a:pPr marL="342900" indent="-342900">
              <a:lnSpc>
                <a:spcPct val="200000"/>
              </a:lnSpc>
              <a:buSzPts val="1600"/>
              <a:buFont typeface="Calibri" panose="020F0502020204030204" pitchFamily="34" charset="0"/>
              <a:buAutoNum type="arabicPeriod"/>
            </a:pPr>
            <a:r>
              <a:rPr lang="en-IN" sz="1400" spc="-10" dirty="0">
                <a:effectLst/>
                <a:latin typeface="Times New Roman"/>
                <a:ea typeface="Calibri" panose="020F0502020204030204" pitchFamily="34" charset="0"/>
                <a:cs typeface="Times New Roman"/>
              </a:rPr>
              <a:t>Anshori, I., Mufiddin, G. F., Ramadhan, I. F., Ariasena, E., Harimurti, S., Yunkins, H., &amp; Kurniawan, C. (2022). Design of smartphone-controlled </a:t>
            </a:r>
            <a:r>
              <a:rPr lang="en-IN" sz="1400" spc="-10" dirty="0">
                <a:latin typeface="Times New Roman"/>
                <a:ea typeface="Calibri" panose="020F0502020204030204" pitchFamily="34" charset="0"/>
                <a:cs typeface="Times New Roman"/>
              </a:rPr>
              <a:t>low- cost</a:t>
            </a:r>
            <a:r>
              <a:rPr lang="en-IN" sz="1400" spc="-10" dirty="0">
                <a:effectLst/>
                <a:latin typeface="Times New Roman"/>
                <a:ea typeface="Calibri" panose="020F0502020204030204" pitchFamily="34" charset="0"/>
                <a:cs typeface="Times New Roman"/>
              </a:rPr>
              <a:t> potentiostat for cyclic voltammetry analysis based on ESP32 microcontroller. </a:t>
            </a:r>
            <a:r>
              <a:rPr lang="en-IN" sz="1400" i="1" spc="-10" dirty="0">
                <a:effectLst/>
                <a:latin typeface="Times New Roman"/>
                <a:ea typeface="Calibri" panose="020F0502020204030204" pitchFamily="34" charset="0"/>
                <a:cs typeface="Times New Roman"/>
              </a:rPr>
              <a:t>Sensing and Bio-Sensing Research</a:t>
            </a:r>
            <a:r>
              <a:rPr lang="en-IN" sz="1400" spc="-10" dirty="0">
                <a:effectLst/>
                <a:latin typeface="Times New Roman"/>
                <a:ea typeface="Calibri" panose="020F0502020204030204" pitchFamily="34" charset="0"/>
                <a:cs typeface="Times New Roman"/>
              </a:rPr>
              <a:t>, </a:t>
            </a:r>
            <a:r>
              <a:rPr lang="en-IN" sz="1400" i="1" spc="-10" dirty="0">
                <a:effectLst/>
                <a:latin typeface="Times New Roman"/>
                <a:ea typeface="Calibri" panose="020F0502020204030204" pitchFamily="34" charset="0"/>
                <a:cs typeface="Times New Roman"/>
              </a:rPr>
              <a:t>36</a:t>
            </a:r>
            <a:r>
              <a:rPr lang="en-IN" sz="1400" spc="-10" dirty="0">
                <a:effectLst/>
                <a:latin typeface="Times New Roman"/>
                <a:ea typeface="Calibri" panose="020F0502020204030204" pitchFamily="34" charset="0"/>
                <a:cs typeface="Times New Roman"/>
              </a:rPr>
              <a:t>, 100490. </a:t>
            </a:r>
            <a:r>
              <a:rPr lang="en-IN" sz="1400" u="sng" spc="-10" dirty="0">
                <a:solidFill>
                  <a:srgbClr val="0000FF"/>
                </a:solidFill>
                <a:effectLst/>
                <a:latin typeface="Times New Roman"/>
                <a:ea typeface="Calibri" panose="020F0502020204030204" pitchFamily="34" charset="0"/>
                <a:cs typeface="Times New Roman"/>
                <a:hlinkClick r:id="rId5"/>
              </a:rPr>
              <a:t>[4]</a:t>
            </a:r>
            <a:endParaRPr lang="en-IN" sz="1400" spc="-10" dirty="0">
              <a:effectLst/>
              <a:latin typeface="Times New Roman"/>
              <a:ea typeface="Calibri" panose="020F0502020204030204" pitchFamily="34" charset="0"/>
              <a:cs typeface="Times New Roman"/>
            </a:endParaRPr>
          </a:p>
          <a:p>
            <a:pPr marL="342900" indent="-342900">
              <a:lnSpc>
                <a:spcPct val="200000"/>
              </a:lnSpc>
              <a:buSzPts val="1600"/>
              <a:buFont typeface="Calibri" panose="020F0502020204030204" pitchFamily="34" charset="0"/>
              <a:buAutoNum type="arabicPeriod"/>
            </a:pPr>
            <a:r>
              <a:rPr lang="en-IN" sz="1400" spc="-10" dirty="0">
                <a:effectLst/>
                <a:latin typeface="Times New Roman"/>
                <a:ea typeface="Calibri" panose="020F0502020204030204" pitchFamily="34" charset="0"/>
                <a:cs typeface="Times New Roman"/>
              </a:rPr>
              <a:t>Ainla, A., Mousavi, M. P. S., Tsaloglou, M., Redston, J., Bell, J. G., Fernández- </a:t>
            </a:r>
            <a:r>
              <a:rPr lang="en-IN" sz="1400" spc="-10" dirty="0" err="1">
                <a:effectLst/>
                <a:latin typeface="Times New Roman"/>
                <a:ea typeface="Calibri" panose="020F0502020204030204" pitchFamily="34" charset="0"/>
                <a:cs typeface="Times New Roman"/>
              </a:rPr>
              <a:t>Abedul</a:t>
            </a:r>
            <a:r>
              <a:rPr lang="en-IN" sz="1400" spc="-10" dirty="0">
                <a:effectLst/>
                <a:latin typeface="Times New Roman"/>
                <a:ea typeface="Calibri" panose="020F0502020204030204" pitchFamily="34" charset="0"/>
                <a:cs typeface="Times New Roman"/>
              </a:rPr>
              <a:t>, M. T., &amp; Whitesides, G. M. (2018). Open-Source Potentiostat for Wireless Electrochemical Detection with Smartphones. </a:t>
            </a:r>
            <a:r>
              <a:rPr lang="en-IN" sz="1400" i="1" spc="-10" dirty="0">
                <a:effectLst/>
                <a:latin typeface="Times New Roman"/>
                <a:ea typeface="Calibri" panose="020F0502020204030204" pitchFamily="34" charset="0"/>
                <a:cs typeface="Times New Roman"/>
              </a:rPr>
              <a:t>Analytical Chemistry</a:t>
            </a:r>
            <a:r>
              <a:rPr lang="en-IN" sz="1400" spc="-10" dirty="0">
                <a:effectLst/>
                <a:latin typeface="Times New Roman"/>
                <a:ea typeface="Calibri" panose="020F0502020204030204" pitchFamily="34" charset="0"/>
                <a:cs typeface="Times New Roman"/>
              </a:rPr>
              <a:t>, </a:t>
            </a:r>
            <a:r>
              <a:rPr lang="en-IN" sz="1400" i="1" spc="-10" dirty="0">
                <a:effectLst/>
                <a:latin typeface="Times New Roman"/>
                <a:ea typeface="Calibri" panose="020F0502020204030204" pitchFamily="34" charset="0"/>
                <a:cs typeface="Times New Roman"/>
              </a:rPr>
              <a:t>90</a:t>
            </a:r>
            <a:r>
              <a:rPr lang="en-IN" sz="1400" spc="-10" dirty="0">
                <a:effectLst/>
                <a:latin typeface="Times New Roman"/>
                <a:ea typeface="Calibri" panose="020F0502020204030204" pitchFamily="34" charset="0"/>
                <a:cs typeface="Times New Roman"/>
              </a:rPr>
              <a:t>(10), 6240–6246. </a:t>
            </a:r>
            <a:r>
              <a:rPr lang="en-IN" sz="1400" u="sng" spc="-10" dirty="0">
                <a:solidFill>
                  <a:srgbClr val="0000FF"/>
                </a:solidFill>
                <a:effectLst/>
                <a:latin typeface="Times New Roman"/>
                <a:ea typeface="Calibri" panose="020F0502020204030204" pitchFamily="34" charset="0"/>
                <a:cs typeface="Times New Roman"/>
                <a:hlinkClick r:id="rId6"/>
              </a:rPr>
              <a:t>[5]</a:t>
            </a:r>
            <a:endParaRPr lang="en-IN" sz="1400" spc="-10" dirty="0">
              <a:effectLst/>
              <a:latin typeface="Times New Roman"/>
              <a:ea typeface="Calibri" panose="020F0502020204030204" pitchFamily="34" charset="0"/>
              <a:cs typeface="Times New Roman"/>
            </a:endParaRPr>
          </a:p>
        </p:txBody>
      </p:sp>
      <p:grpSp>
        <p:nvGrpSpPr>
          <p:cNvPr id="7" name="Google Shape;113;p76">
            <a:extLst>
              <a:ext uri="{FF2B5EF4-FFF2-40B4-BE49-F238E27FC236}">
                <a16:creationId xmlns:a16="http://schemas.microsoft.com/office/drawing/2014/main" id="{2DE1D31F-5637-4443-BA68-C235C7E773B6}"/>
              </a:ext>
            </a:extLst>
          </p:cNvPr>
          <p:cNvGrpSpPr/>
          <p:nvPr/>
        </p:nvGrpSpPr>
        <p:grpSpPr>
          <a:xfrm>
            <a:off x="11963667" y="727122"/>
            <a:ext cx="223520" cy="497812"/>
            <a:chOff x="9734551" y="3062659"/>
            <a:chExt cx="2457449" cy="1403846"/>
          </a:xfrm>
        </p:grpSpPr>
        <p:sp>
          <p:nvSpPr>
            <p:cNvPr id="5" name="Google Shape;114;p76">
              <a:extLst>
                <a:ext uri="{FF2B5EF4-FFF2-40B4-BE49-F238E27FC236}">
                  <a16:creationId xmlns:a16="http://schemas.microsoft.com/office/drawing/2014/main" id="{A2421409-19B8-A3F2-4BDE-C1B993CD9FC2}"/>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D6223727-008B-76BB-612B-CA460DAAC70B}"/>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10" name="Google Shape;111;p76">
            <a:extLst>
              <a:ext uri="{FF2B5EF4-FFF2-40B4-BE49-F238E27FC236}">
                <a16:creationId xmlns:a16="http://schemas.microsoft.com/office/drawing/2014/main" id="{FC408371-2268-6033-6BD2-94E690DE4F80}"/>
              </a:ext>
            </a:extLst>
          </p:cNvPr>
          <p:cNvPicPr preferRelativeResize="0"/>
          <p:nvPr/>
        </p:nvPicPr>
        <p:blipFill rotWithShape="1">
          <a:blip r:embed="rId7">
            <a:alphaModFix/>
          </a:blip>
          <a:srcRect l="22326" t="32664" r="11836" b="35101"/>
          <a:stretch/>
        </p:blipFill>
        <p:spPr>
          <a:xfrm>
            <a:off x="4732" y="22911"/>
            <a:ext cx="1504951" cy="423333"/>
          </a:xfrm>
          <a:prstGeom prst="rect">
            <a:avLst/>
          </a:prstGeom>
          <a:noFill/>
          <a:ln>
            <a:noFill/>
          </a:ln>
        </p:spPr>
      </p:pic>
      <p:pic>
        <p:nvPicPr>
          <p:cNvPr id="12" name="Picture 11" descr="A logo with text overlay&#10;&#10;Description automatically generated">
            <a:extLst>
              <a:ext uri="{FF2B5EF4-FFF2-40B4-BE49-F238E27FC236}">
                <a16:creationId xmlns:a16="http://schemas.microsoft.com/office/drawing/2014/main" id="{BBD3E8C7-8832-8EE9-2A66-F14597900AE2}"/>
              </a:ext>
            </a:extLst>
          </p:cNvPr>
          <p:cNvPicPr>
            <a:picLocks noChangeAspect="1"/>
          </p:cNvPicPr>
          <p:nvPr/>
        </p:nvPicPr>
        <p:blipFill rotWithShape="1">
          <a:blip r:embed="rId8"/>
          <a:srcRect l="37906" t="34096" r="9606" b="36394"/>
          <a:stretch/>
        </p:blipFill>
        <p:spPr>
          <a:xfrm>
            <a:off x="11125200" y="52051"/>
            <a:ext cx="1066800" cy="599768"/>
          </a:xfrm>
          <a:prstGeom prst="rect">
            <a:avLst/>
          </a:prstGeom>
        </p:spPr>
      </p:pic>
    </p:spTree>
    <p:extLst>
      <p:ext uri="{BB962C8B-B14F-4D97-AF65-F5344CB8AC3E}">
        <p14:creationId xmlns:p14="http://schemas.microsoft.com/office/powerpoint/2010/main" val="224751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80F77BB6-F279-F80B-8B6C-82E244ED1751}"/>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A2478E9E-1A06-0CED-DC0A-8C3092A0931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D0AFB53C-CB13-C5A9-D191-13FF197534A4}"/>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979B6920-A2BD-1F3C-4B6D-70CE50091CD7}"/>
              </a:ext>
            </a:extLst>
          </p:cNvPr>
          <p:cNvPicPr preferRelativeResize="0"/>
          <p:nvPr/>
        </p:nvPicPr>
        <p:blipFill rotWithShape="1">
          <a:blip r:embed="rId3">
            <a:alphaModFix/>
          </a:blip>
          <a:srcRect l="22326" t="32664" r="11836" b="35101"/>
          <a:stretch/>
        </p:blipFill>
        <p:spPr>
          <a:xfrm>
            <a:off x="4732" y="-10707"/>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E7F51D14-FC9E-D4C5-2E4C-85AFAAEE07A4}"/>
              </a:ext>
            </a:extLst>
          </p:cNvPr>
          <p:cNvPicPr>
            <a:picLocks noChangeAspect="1"/>
          </p:cNvPicPr>
          <p:nvPr/>
        </p:nvPicPr>
        <p:blipFill rotWithShape="1">
          <a:blip r:embed="rId4"/>
          <a:srcRect l="37906" t="34096" r="9606" b="36394"/>
          <a:stretch/>
        </p:blipFill>
        <p:spPr>
          <a:xfrm>
            <a:off x="11125200" y="52051"/>
            <a:ext cx="1066800" cy="599768"/>
          </a:xfrm>
          <a:prstGeom prst="rect">
            <a:avLst/>
          </a:prstGeom>
        </p:spPr>
      </p:pic>
      <p:sp>
        <p:nvSpPr>
          <p:cNvPr id="10" name="Google Shape;125;p3">
            <a:extLst>
              <a:ext uri="{FF2B5EF4-FFF2-40B4-BE49-F238E27FC236}">
                <a16:creationId xmlns:a16="http://schemas.microsoft.com/office/drawing/2014/main" id="{915C85BD-32F1-562E-A97C-7D9E3D351820}"/>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Montserrat"/>
                <a:sym typeface="Montserrat"/>
              </a:rPr>
              <a:t>Research Gap</a:t>
            </a:r>
            <a:endParaRPr/>
          </a:p>
        </p:txBody>
      </p:sp>
      <p:sp>
        <p:nvSpPr>
          <p:cNvPr id="4" name="Rectangle 2">
            <a:extLst>
              <a:ext uri="{FF2B5EF4-FFF2-40B4-BE49-F238E27FC236}">
                <a16:creationId xmlns:a16="http://schemas.microsoft.com/office/drawing/2014/main" id="{CBE0243E-09E3-7B53-EB9E-8939CADE3EC8}"/>
              </a:ext>
            </a:extLst>
          </p:cNvPr>
          <p:cNvSpPr>
            <a:spLocks noChangeArrowheads="1"/>
          </p:cNvSpPr>
          <p:nvPr/>
        </p:nvSpPr>
        <p:spPr bwMode="auto">
          <a:xfrm>
            <a:off x="267621" y="648681"/>
            <a:ext cx="11390979" cy="628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US" altLang="en-US" sz="1400" dirty="0">
                <a:latin typeface="Verdana" panose="020B0604030504040204" pitchFamily="34" charset="0"/>
                <a:ea typeface="Verdana" panose="020B0604030504040204" pitchFamily="34" charset="0"/>
              </a:rPr>
              <a:t>While portable potentiostat have been developed for electrochemical sensing applications using microcontrollers like the ESP32,seeed studio there is limited research on applying these low-cost, open-source platforms specifically for continuous glucose monitoring. Most existing work has focused on prototypes or smartphone-based systems, but has not explored the potential of customized PCB designs with integrated microcontrollers for long-term glucose tracking. This project aims to address this gap by developing a dedicated, portable continuous glucose monitoring system built on a custom PCB with an ESP32 or Seeed studio microcontroller. The custom PCB will enable a compact, integrated design optimized for glucose sensing, with the ESP32 providing processing power, wireless connectivity, and programmability to create a flexible, user-friendly glucose monitoring platform. By leveraging the ESP32's capabilities and a custom PCB layout, this project seeks to create an affordable, accessible solution for continuous glucose monitoring that can be readily adapted for different electrochemical sensing applications beyond just glucose detection. </a:t>
            </a:r>
          </a:p>
          <a:p>
            <a:pPr algn="just">
              <a:lnSpc>
                <a:spcPct val="150000"/>
              </a:lnSpc>
            </a:pPr>
            <a:r>
              <a:rPr lang="en-US" altLang="en-US" sz="1400" b="1" dirty="0">
                <a:latin typeface="Verdana" panose="020B0604030504040204" pitchFamily="34" charset="0"/>
                <a:ea typeface="Verdana" panose="020B0604030504040204" pitchFamily="34" charset="0"/>
              </a:rPr>
              <a:t>Differences:</a:t>
            </a:r>
          </a:p>
          <a:p>
            <a:pPr algn="just">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Existing CGM technologies use wired communication between the user and the device, limiting flexibility.</a:t>
            </a:r>
          </a:p>
          <a:p>
            <a:pPr algn="just">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Current CGMs have relatively high power consumption, reducing efficiency.</a:t>
            </a:r>
          </a:p>
          <a:p>
            <a:pPr algn="just">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Most traditional and research-based CGMs are invasive, impacting user comfort.</a:t>
            </a:r>
          </a:p>
          <a:p>
            <a:pPr algn="just">
              <a:lnSpc>
                <a:spcPct val="150000"/>
              </a:lnSpc>
            </a:pPr>
            <a:r>
              <a:rPr lang="en-US" sz="1400" b="1" dirty="0">
                <a:latin typeface="Verdana" panose="020B0604030504040204" pitchFamily="34" charset="0"/>
                <a:ea typeface="Verdana" panose="020B0604030504040204" pitchFamily="34" charset="0"/>
              </a:rPr>
              <a:t>Our implementation:</a:t>
            </a:r>
            <a:endParaRPr lang="en-US" sz="1400" dirty="0">
              <a:latin typeface="Verdana" panose="020B0604030504040204" pitchFamily="34" charset="0"/>
              <a:ea typeface="Verdana" panose="020B0604030504040204" pitchFamily="34" charset="0"/>
            </a:endParaRPr>
          </a:p>
          <a:p>
            <a:pPr algn="just">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Incorporating wireless communication for seamless data transfer between the user and the device.</a:t>
            </a:r>
          </a:p>
          <a:p>
            <a:pPr algn="just">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Focusing on power-efficient, low-power utilization for extended battery life.</a:t>
            </a:r>
          </a:p>
          <a:p>
            <a:pPr algn="just">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Designing a compact, non-invasive PCB to enhance user comfort.</a:t>
            </a:r>
          </a:p>
          <a:p>
            <a:pPr algn="just">
              <a:lnSpc>
                <a:spcPct val="150000"/>
              </a:lnSpc>
            </a:pPr>
            <a:endParaRPr lang="en-US" altLang="en-US" sz="1600" dirty="0">
              <a:latin typeface="+mn-lt"/>
            </a:endParaRPr>
          </a:p>
        </p:txBody>
      </p:sp>
    </p:spTree>
    <p:extLst>
      <p:ext uri="{BB962C8B-B14F-4D97-AF65-F5344CB8AC3E}">
        <p14:creationId xmlns:p14="http://schemas.microsoft.com/office/powerpoint/2010/main" val="174176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E2774-B694-328D-E50E-B2442FF38593}"/>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CFDB30E2-84DE-FFD4-CA81-CC47459C0ED8}"/>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2AB6007E-F6BA-EE98-D649-608856874C1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C2F67B3A-8460-2F63-63ED-F2725FC93BA1}"/>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9AB46F8C-9163-8F8B-8ADE-D94E9B1E1E99}"/>
              </a:ext>
            </a:extLst>
          </p:cNvPr>
          <p:cNvPicPr preferRelativeResize="0"/>
          <p:nvPr/>
        </p:nvPicPr>
        <p:blipFill rotWithShape="1">
          <a:blip r:embed="rId42">
            <a:alphaModFix/>
          </a:blip>
          <a:srcRect l="22326" t="32664" r="11836" b="35101"/>
          <a:stretch/>
        </p:blipFill>
        <p:spPr>
          <a:xfrm>
            <a:off x="4732" y="-10707"/>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FE5A5991-2834-5F84-DCB3-8F957FD4D0AA}"/>
              </a:ext>
            </a:extLst>
          </p:cNvPr>
          <p:cNvPicPr>
            <a:picLocks noChangeAspect="1"/>
          </p:cNvPicPr>
          <p:nvPr/>
        </p:nvPicPr>
        <p:blipFill rotWithShape="1">
          <a:blip r:embed="rId43"/>
          <a:srcRect l="37906" t="34096" r="9606" b="36394"/>
          <a:stretch/>
        </p:blipFill>
        <p:spPr>
          <a:xfrm>
            <a:off x="11125200" y="52051"/>
            <a:ext cx="1066800" cy="599768"/>
          </a:xfrm>
          <a:prstGeom prst="rect">
            <a:avLst/>
          </a:prstGeom>
        </p:spPr>
      </p:pic>
      <p:sp>
        <p:nvSpPr>
          <p:cNvPr id="2" name="Slide Number Placeholder 1">
            <a:extLst>
              <a:ext uri="{FF2B5EF4-FFF2-40B4-BE49-F238E27FC236}">
                <a16:creationId xmlns:a16="http://schemas.microsoft.com/office/drawing/2014/main" id="{D0A74F16-2EC0-7563-A17E-10F61FB1E7C4}"/>
              </a:ext>
            </a:extLst>
          </p:cNvPr>
          <p:cNvSpPr>
            <a:spLocks noGrp="1"/>
          </p:cNvSpPr>
          <p:nvPr>
            <p:ph type="sldNum" idx="12"/>
          </p:nvPr>
        </p:nvSpPr>
        <p:spPr>
          <a:xfrm>
            <a:off x="9349510" y="6457661"/>
            <a:ext cx="2743200" cy="365125"/>
          </a:xfrm>
        </p:spPr>
        <p:txBody>
          <a:bodyPr/>
          <a:lstStyle/>
          <a:p>
            <a:fld id="{00000000-1234-1234-1234-123412341234}" type="slidenum">
              <a:rPr lang="en-US" smtClean="0"/>
              <a:pPr/>
              <a:t>13</a:t>
            </a:fld>
            <a:endParaRPr lang="en-US" dirty="0"/>
          </a:p>
        </p:txBody>
      </p:sp>
      <p:sp>
        <p:nvSpPr>
          <p:cNvPr id="3" name="OTLSHAPE_SL2A_afdadb2ba6b744ac8e50b4396ba71e4a_BackgroundRectangle">
            <a:extLst>
              <a:ext uri="{FF2B5EF4-FFF2-40B4-BE49-F238E27FC236}">
                <a16:creationId xmlns:a16="http://schemas.microsoft.com/office/drawing/2014/main" id="{02C5285D-8E27-0348-D4A2-4DFB08B7609F}"/>
              </a:ext>
            </a:extLst>
          </p:cNvPr>
          <p:cNvSpPr/>
          <p:nvPr>
            <p:custDataLst>
              <p:tags r:id="rId1"/>
            </p:custDataLst>
          </p:nvPr>
        </p:nvSpPr>
        <p:spPr>
          <a:xfrm>
            <a:off x="905212" y="2006600"/>
            <a:ext cx="10452100" cy="966893"/>
          </a:xfrm>
          <a:prstGeom prst="rect">
            <a:avLst/>
          </a:prstGeom>
          <a:solidFill>
            <a:srgbClr val="C8C8C8">
              <a:alpha val="2000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TLSHAPE_SL2A_453bf07cdf9f4047a703f1b9d2424434_BackgroundRectangle">
            <a:extLst>
              <a:ext uri="{FF2B5EF4-FFF2-40B4-BE49-F238E27FC236}">
                <a16:creationId xmlns:a16="http://schemas.microsoft.com/office/drawing/2014/main" id="{B3BA3970-45D5-19FE-6DA4-F226EA2D79A3}"/>
              </a:ext>
            </a:extLst>
          </p:cNvPr>
          <p:cNvSpPr/>
          <p:nvPr>
            <p:custDataLst>
              <p:tags r:id="rId2"/>
            </p:custDataLst>
          </p:nvPr>
        </p:nvSpPr>
        <p:spPr>
          <a:xfrm>
            <a:off x="905212" y="2973493"/>
            <a:ext cx="10452100" cy="1346031"/>
          </a:xfrm>
          <a:prstGeom prst="rect">
            <a:avLst/>
          </a:prstGeom>
          <a:solidFill>
            <a:srgbClr val="C8C8C8">
              <a:alpha val="2000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TLSHAPE_TB_00000000000000000000000000000000_RightEndCaps">
            <a:extLst>
              <a:ext uri="{FF2B5EF4-FFF2-40B4-BE49-F238E27FC236}">
                <a16:creationId xmlns:a16="http://schemas.microsoft.com/office/drawing/2014/main" id="{543FEF6D-20A9-7980-8291-0820015EC20A}"/>
              </a:ext>
            </a:extLst>
          </p:cNvPr>
          <p:cNvSpPr txBox="1"/>
          <p:nvPr>
            <p:custDataLst>
              <p:tags r:id="rId3"/>
            </p:custDataLst>
          </p:nvPr>
        </p:nvSpPr>
        <p:spPr>
          <a:xfrm>
            <a:off x="11474534" y="1701969"/>
            <a:ext cx="449610" cy="279061"/>
          </a:xfrm>
          <a:prstGeom prst="rect">
            <a:avLst/>
          </a:prstGeom>
          <a:noFill/>
        </p:spPr>
        <p:txBody>
          <a:bodyPr vert="horz" wrap="none" lIns="0" tIns="0" rIns="0" bIns="0" rtlCol="0" anchor="ctr" anchorCtr="0">
            <a:spAutoFit/>
          </a:bodyPr>
          <a:lstStyle/>
          <a:p>
            <a:pPr algn="ctr"/>
            <a:r>
              <a:rPr lang="en-IN" sz="1800" b="1" spc="-44">
                <a:solidFill>
                  <a:srgbClr val="9F2936"/>
                </a:solidFill>
                <a:latin typeface="Calibri" panose="020F0502020204030204" pitchFamily="34" charset="0"/>
              </a:rPr>
              <a:t>2024</a:t>
            </a:r>
          </a:p>
        </p:txBody>
      </p:sp>
      <p:cxnSp>
        <p:nvCxnSpPr>
          <p:cNvPr id="13" name="OTLSHAPE_SL2AL_00000000000000000000000000000000_ShapeBelow0">
            <a:extLst>
              <a:ext uri="{FF2B5EF4-FFF2-40B4-BE49-F238E27FC236}">
                <a16:creationId xmlns:a16="http://schemas.microsoft.com/office/drawing/2014/main" id="{F3ECC85A-DC7A-DE1C-65BF-DCCEE7162740}"/>
              </a:ext>
            </a:extLst>
          </p:cNvPr>
          <p:cNvCxnSpPr/>
          <p:nvPr>
            <p:custDataLst>
              <p:tags r:id="rId4"/>
            </p:custDataLst>
          </p:nvPr>
        </p:nvCxnSpPr>
        <p:spPr>
          <a:xfrm>
            <a:off x="905212" y="2973493"/>
            <a:ext cx="10442323" cy="0"/>
          </a:xfrm>
          <a:prstGeom prst="line">
            <a:avLst/>
          </a:prstGeom>
          <a:ln w="7620" cap="flat" cmpd="sng" algn="ctr">
            <a:solidFill>
              <a:schemeClr val="accent1">
                <a:alpha val="14902"/>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TLSHAPE_TB_00000000000000000000000000000000_ScaleContainer">
            <a:extLst>
              <a:ext uri="{FF2B5EF4-FFF2-40B4-BE49-F238E27FC236}">
                <a16:creationId xmlns:a16="http://schemas.microsoft.com/office/drawing/2014/main" id="{8D14FDFE-1EE6-27C6-D971-910DDB7CFBB6}"/>
              </a:ext>
            </a:extLst>
          </p:cNvPr>
          <p:cNvSpPr/>
          <p:nvPr>
            <p:custDataLst>
              <p:tags r:id="rId5"/>
            </p:custDataLst>
          </p:nvPr>
        </p:nvSpPr>
        <p:spPr>
          <a:xfrm>
            <a:off x="1997412" y="1714500"/>
            <a:ext cx="9359900" cy="254000"/>
          </a:xfrm>
          <a:prstGeom prst="roundRect">
            <a:avLst/>
          </a:prstGeom>
          <a:solidFill>
            <a:srgbClr val="323232"/>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TLSHAPE_SL_4e215e30baf649669e54e51691830198_HeaderRectangle">
            <a:extLst>
              <a:ext uri="{FF2B5EF4-FFF2-40B4-BE49-F238E27FC236}">
                <a16:creationId xmlns:a16="http://schemas.microsoft.com/office/drawing/2014/main" id="{2C8D4BD8-F261-5D79-4483-B80D4A3B8FF7}"/>
              </a:ext>
            </a:extLst>
          </p:cNvPr>
          <p:cNvSpPr/>
          <p:nvPr>
            <p:custDataLst>
              <p:tags r:id="rId6"/>
            </p:custDataLst>
          </p:nvPr>
        </p:nvSpPr>
        <p:spPr>
          <a:xfrm>
            <a:off x="63500" y="2006600"/>
            <a:ext cx="850900" cy="2312924"/>
          </a:xfrm>
          <a:prstGeom prst="rect">
            <a:avLst/>
          </a:prstGeom>
          <a:solidFill>
            <a:srgbClr val="F07F09"/>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TLSHAPE_SL2A_afdadb2ba6b744ac8e50b4396ba71e4a_HeaderRectangle">
            <a:extLst>
              <a:ext uri="{FF2B5EF4-FFF2-40B4-BE49-F238E27FC236}">
                <a16:creationId xmlns:a16="http://schemas.microsoft.com/office/drawing/2014/main" id="{05DCBD5D-A9A6-B7C6-E040-3687FD7E9F37}"/>
              </a:ext>
            </a:extLst>
          </p:cNvPr>
          <p:cNvSpPr/>
          <p:nvPr>
            <p:custDataLst>
              <p:tags r:id="rId7"/>
            </p:custDataLst>
          </p:nvPr>
        </p:nvSpPr>
        <p:spPr>
          <a:xfrm>
            <a:off x="905212" y="2006600"/>
            <a:ext cx="965200" cy="966893"/>
          </a:xfrm>
          <a:prstGeom prst="rect">
            <a:avLst/>
          </a:prstGeom>
          <a:solidFill>
            <a:srgbClr val="F07F09">
              <a:alpha val="49804"/>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TLSHAPE_SL2A_453bf07cdf9f4047a703f1b9d2424434_HeaderRectangle">
            <a:extLst>
              <a:ext uri="{FF2B5EF4-FFF2-40B4-BE49-F238E27FC236}">
                <a16:creationId xmlns:a16="http://schemas.microsoft.com/office/drawing/2014/main" id="{CF4C2833-150F-5281-D56B-4CF99CB63E95}"/>
              </a:ext>
            </a:extLst>
          </p:cNvPr>
          <p:cNvSpPr/>
          <p:nvPr>
            <p:custDataLst>
              <p:tags r:id="rId8"/>
            </p:custDataLst>
          </p:nvPr>
        </p:nvSpPr>
        <p:spPr>
          <a:xfrm>
            <a:off x="905212" y="2973493"/>
            <a:ext cx="965200" cy="1346031"/>
          </a:xfrm>
          <a:prstGeom prst="rect">
            <a:avLst/>
          </a:prstGeom>
          <a:solidFill>
            <a:schemeClr val="accent1">
              <a:alpha val="49804"/>
            </a:schemeClr>
          </a:soli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OTLSHAPE_G_00000000000000000000000000000000_ShapeBelow0">
            <a:extLst>
              <a:ext uri="{FF2B5EF4-FFF2-40B4-BE49-F238E27FC236}">
                <a16:creationId xmlns:a16="http://schemas.microsoft.com/office/drawing/2014/main" id="{5D9CE63A-C5B1-7D54-F3C1-7F7B4FF03EBF}"/>
              </a:ext>
            </a:extLst>
          </p:cNvPr>
          <p:cNvCxnSpPr/>
          <p:nvPr>
            <p:custDataLst>
              <p:tags r:id="rId9"/>
            </p:custDataLst>
          </p:nvPr>
        </p:nvCxnSpPr>
        <p:spPr>
          <a:xfrm>
            <a:off x="4353946" y="1968499"/>
            <a:ext cx="0" cy="2351024"/>
          </a:xfrm>
          <a:prstGeom prst="line">
            <a:avLst/>
          </a:prstGeom>
          <a:ln w="7620" cap="flat" cmpd="sng" algn="ctr">
            <a:solidFill>
              <a:srgbClr val="323232">
                <a:alpha val="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G_00000000000000000000000000000000_ShapeBelow1">
            <a:extLst>
              <a:ext uri="{FF2B5EF4-FFF2-40B4-BE49-F238E27FC236}">
                <a16:creationId xmlns:a16="http://schemas.microsoft.com/office/drawing/2014/main" id="{E92543E1-377E-65F9-5040-FF7E734ECBFA}"/>
              </a:ext>
            </a:extLst>
          </p:cNvPr>
          <p:cNvCxnSpPr/>
          <p:nvPr>
            <p:custDataLst>
              <p:tags r:id="rId10"/>
            </p:custDataLst>
          </p:nvPr>
        </p:nvCxnSpPr>
        <p:spPr>
          <a:xfrm>
            <a:off x="6710481" y="1968499"/>
            <a:ext cx="0" cy="2351024"/>
          </a:xfrm>
          <a:prstGeom prst="line">
            <a:avLst/>
          </a:prstGeom>
          <a:ln w="7620" cap="flat" cmpd="sng" algn="ctr">
            <a:solidFill>
              <a:srgbClr val="323232">
                <a:alpha val="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OTLSHAPE_G_00000000000000000000000000000000_ShapeBelow2">
            <a:extLst>
              <a:ext uri="{FF2B5EF4-FFF2-40B4-BE49-F238E27FC236}">
                <a16:creationId xmlns:a16="http://schemas.microsoft.com/office/drawing/2014/main" id="{3ED1F6CB-65C4-FBB3-EF66-0B8E9146E037}"/>
              </a:ext>
            </a:extLst>
          </p:cNvPr>
          <p:cNvCxnSpPr/>
          <p:nvPr>
            <p:custDataLst>
              <p:tags r:id="rId11"/>
            </p:custDataLst>
          </p:nvPr>
        </p:nvCxnSpPr>
        <p:spPr>
          <a:xfrm>
            <a:off x="8990999" y="1968499"/>
            <a:ext cx="0" cy="2351024"/>
          </a:xfrm>
          <a:prstGeom prst="line">
            <a:avLst/>
          </a:prstGeom>
          <a:ln w="7620" cap="flat" cmpd="sng" algn="ctr">
            <a:solidFill>
              <a:srgbClr val="323232">
                <a:alpha val="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TLSHAPE_SLT_dad0ff089fea4e7cac8a691365f5fe0a_Shape">
            <a:extLst>
              <a:ext uri="{FF2B5EF4-FFF2-40B4-BE49-F238E27FC236}">
                <a16:creationId xmlns:a16="http://schemas.microsoft.com/office/drawing/2014/main" id="{5DF92054-A611-D3E1-AB87-35E564C64067}"/>
              </a:ext>
            </a:extLst>
          </p:cNvPr>
          <p:cNvSpPr/>
          <p:nvPr>
            <p:custDataLst>
              <p:tags r:id="rId12"/>
            </p:custDataLst>
          </p:nvPr>
        </p:nvSpPr>
        <p:spPr>
          <a:xfrm>
            <a:off x="3669792" y="2236978"/>
            <a:ext cx="609600" cy="127000"/>
          </a:xfrm>
          <a:prstGeom prst="chevron">
            <a:avLst/>
          </a:prstGeom>
          <a:solidFill>
            <a:srgbClr val="EA161E"/>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OTLSHAPE_SLT_d28b3f51d2274e669916e7127cacf2f4_Shape">
            <a:extLst>
              <a:ext uri="{FF2B5EF4-FFF2-40B4-BE49-F238E27FC236}">
                <a16:creationId xmlns:a16="http://schemas.microsoft.com/office/drawing/2014/main" id="{46D4A447-0646-C9EB-F70C-9B7CC5202A53}"/>
              </a:ext>
            </a:extLst>
          </p:cNvPr>
          <p:cNvSpPr/>
          <p:nvPr>
            <p:custDataLst>
              <p:tags r:id="rId13"/>
            </p:custDataLst>
          </p:nvPr>
        </p:nvSpPr>
        <p:spPr>
          <a:xfrm>
            <a:off x="3973861" y="2701375"/>
            <a:ext cx="762000" cy="127000"/>
          </a:xfrm>
          <a:prstGeom prst="chevron">
            <a:avLst/>
          </a:prstGeom>
          <a:solidFill>
            <a:srgbClr val="1B587C"/>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OTLSHAPE_SLT_4878dffe7c374359b310e35000abd4fa_Shape">
            <a:extLst>
              <a:ext uri="{FF2B5EF4-FFF2-40B4-BE49-F238E27FC236}">
                <a16:creationId xmlns:a16="http://schemas.microsoft.com/office/drawing/2014/main" id="{DB1D9845-28CC-F957-1343-AA39997B2455}"/>
              </a:ext>
            </a:extLst>
          </p:cNvPr>
          <p:cNvSpPr/>
          <p:nvPr>
            <p:custDataLst>
              <p:tags r:id="rId14"/>
            </p:custDataLst>
          </p:nvPr>
        </p:nvSpPr>
        <p:spPr>
          <a:xfrm>
            <a:off x="4658016" y="3203871"/>
            <a:ext cx="1295400" cy="127000"/>
          </a:xfrm>
          <a:prstGeom prst="chevron">
            <a:avLst/>
          </a:prstGeom>
          <a:solidFill>
            <a:schemeClr val="accent5"/>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OTLSHAPE_SLT_9ec10a0e52dc4e1b992e5163125b0551_Shape">
            <a:extLst>
              <a:ext uri="{FF2B5EF4-FFF2-40B4-BE49-F238E27FC236}">
                <a16:creationId xmlns:a16="http://schemas.microsoft.com/office/drawing/2014/main" id="{D2F740B3-A07A-776A-E242-77FD67DC6DDA}"/>
              </a:ext>
            </a:extLst>
          </p:cNvPr>
          <p:cNvSpPr/>
          <p:nvPr>
            <p:custDataLst>
              <p:tags r:id="rId15"/>
            </p:custDataLst>
          </p:nvPr>
        </p:nvSpPr>
        <p:spPr>
          <a:xfrm>
            <a:off x="5874292" y="3753527"/>
            <a:ext cx="1600200" cy="127000"/>
          </a:xfrm>
          <a:prstGeom prst="chevron">
            <a:avLst/>
          </a:prstGeom>
          <a:solidFill>
            <a:srgbClr val="F07F09"/>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OTLSHAPE_SLT_7c951c52389c4e81bc913a2d4493c89a_Shape">
            <a:extLst>
              <a:ext uri="{FF2B5EF4-FFF2-40B4-BE49-F238E27FC236}">
                <a16:creationId xmlns:a16="http://schemas.microsoft.com/office/drawing/2014/main" id="{6B678420-C886-D7F9-C207-9F06E74C210A}"/>
              </a:ext>
            </a:extLst>
          </p:cNvPr>
          <p:cNvSpPr/>
          <p:nvPr>
            <p:custDataLst>
              <p:tags r:id="rId16"/>
            </p:custDataLst>
          </p:nvPr>
        </p:nvSpPr>
        <p:spPr>
          <a:xfrm>
            <a:off x="8458879" y="4132665"/>
            <a:ext cx="762000" cy="127000"/>
          </a:xfrm>
          <a:prstGeom prst="chevron">
            <a:avLst/>
          </a:prstGeom>
          <a:solidFill>
            <a:srgbClr val="F07F09"/>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OTLSHAPE_TB_00000000000000000000000000000000_ElapsedTime">
            <a:extLst>
              <a:ext uri="{FF2B5EF4-FFF2-40B4-BE49-F238E27FC236}">
                <a16:creationId xmlns:a16="http://schemas.microsoft.com/office/drawing/2014/main" id="{1EC4D8F0-6461-93B1-2CA9-576AD1F2E76B}"/>
              </a:ext>
            </a:extLst>
          </p:cNvPr>
          <p:cNvSpPr/>
          <p:nvPr>
            <p:custDataLst>
              <p:tags r:id="rId17"/>
            </p:custDataLst>
          </p:nvPr>
        </p:nvSpPr>
        <p:spPr>
          <a:xfrm>
            <a:off x="1997412" y="1714500"/>
            <a:ext cx="7569200" cy="50800"/>
          </a:xfrm>
          <a:prstGeom prst="roundRect">
            <a:avLst/>
          </a:prstGeom>
          <a:solidFill>
            <a:srgbClr val="FF0000">
              <a:alpha val="74902"/>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TLSHAPE_SL_4e215e30baf649669e54e51691830198_Header">
            <a:extLst>
              <a:ext uri="{FF2B5EF4-FFF2-40B4-BE49-F238E27FC236}">
                <a16:creationId xmlns:a16="http://schemas.microsoft.com/office/drawing/2014/main" id="{C2E8D970-2F2C-EDDE-F780-045E93D5B92A}"/>
              </a:ext>
            </a:extLst>
          </p:cNvPr>
          <p:cNvSpPr txBox="1"/>
          <p:nvPr>
            <p:custDataLst>
              <p:tags r:id="rId18"/>
            </p:custDataLst>
          </p:nvPr>
        </p:nvSpPr>
        <p:spPr>
          <a:xfrm>
            <a:off x="63500" y="2915031"/>
            <a:ext cx="850900" cy="496062"/>
          </a:xfrm>
          <a:prstGeom prst="rect">
            <a:avLst/>
          </a:prstGeom>
          <a:noFill/>
        </p:spPr>
        <p:txBody>
          <a:bodyPr vert="horz" wrap="square" lIns="0" tIns="0" rIns="0" bIns="0" rtlCol="0" anchor="ctr" anchorCtr="0">
            <a:noAutofit/>
          </a:bodyPr>
          <a:lstStyle/>
          <a:p>
            <a:pPr algn="ctr"/>
            <a:r>
              <a:rPr lang="en-IN" sz="1600" b="1" dirty="0">
                <a:solidFill>
                  <a:schemeClr val="lt1"/>
                </a:solidFill>
                <a:latin typeface="Calibri" panose="020F0502020204030204" pitchFamily="34" charset="0"/>
              </a:rPr>
              <a:t>Capstone Project</a:t>
            </a:r>
          </a:p>
        </p:txBody>
      </p:sp>
      <p:sp>
        <p:nvSpPr>
          <p:cNvPr id="28" name="OTLSHAPE_SL2A_afdadb2ba6b744ac8e50b4396ba71e4a_Header">
            <a:extLst>
              <a:ext uri="{FF2B5EF4-FFF2-40B4-BE49-F238E27FC236}">
                <a16:creationId xmlns:a16="http://schemas.microsoft.com/office/drawing/2014/main" id="{91A57B1E-08FD-3410-D810-63A72082D324}"/>
              </a:ext>
            </a:extLst>
          </p:cNvPr>
          <p:cNvSpPr txBox="1"/>
          <p:nvPr>
            <p:custDataLst>
              <p:tags r:id="rId19"/>
            </p:custDataLst>
          </p:nvPr>
        </p:nvSpPr>
        <p:spPr>
          <a:xfrm>
            <a:off x="968712" y="2141241"/>
            <a:ext cx="838200" cy="697611"/>
          </a:xfrm>
          <a:prstGeom prst="rect">
            <a:avLst/>
          </a:prstGeom>
          <a:noFill/>
        </p:spPr>
        <p:txBody>
          <a:bodyPr vert="horz" wrap="square" lIns="0" tIns="0" rIns="0" bIns="0" rtlCol="0" anchor="ctr" anchorCtr="0">
            <a:noAutofit/>
          </a:bodyPr>
          <a:lstStyle/>
          <a:p>
            <a:r>
              <a:rPr lang="en-IN" sz="1500" i="1" dirty="0">
                <a:solidFill>
                  <a:schemeClr val="dk1"/>
                </a:solidFill>
                <a:latin typeface="Calibri" panose="020F0502020204030204" pitchFamily="34" charset="0"/>
              </a:rPr>
              <a:t>Pre-Project work</a:t>
            </a:r>
          </a:p>
        </p:txBody>
      </p:sp>
      <p:sp>
        <p:nvSpPr>
          <p:cNvPr id="29" name="OTLSHAPE_SL2A_453bf07cdf9f4047a703f1b9d2424434_Header">
            <a:extLst>
              <a:ext uri="{FF2B5EF4-FFF2-40B4-BE49-F238E27FC236}">
                <a16:creationId xmlns:a16="http://schemas.microsoft.com/office/drawing/2014/main" id="{61647674-F89A-2184-66C6-7EEE7C54D654}"/>
              </a:ext>
            </a:extLst>
          </p:cNvPr>
          <p:cNvSpPr txBox="1"/>
          <p:nvPr>
            <p:custDataLst>
              <p:tags r:id="rId20"/>
            </p:custDataLst>
          </p:nvPr>
        </p:nvSpPr>
        <p:spPr>
          <a:xfrm>
            <a:off x="968712" y="3181435"/>
            <a:ext cx="838200" cy="930148"/>
          </a:xfrm>
          <a:prstGeom prst="rect">
            <a:avLst/>
          </a:prstGeom>
          <a:noFill/>
        </p:spPr>
        <p:txBody>
          <a:bodyPr vert="horz" wrap="square" lIns="0" tIns="0" rIns="0" bIns="0" rtlCol="0" anchor="ctr" anchorCtr="0">
            <a:noAutofit/>
          </a:bodyPr>
          <a:lstStyle/>
          <a:p>
            <a:r>
              <a:rPr lang="en-IN" sz="1500" i="1" dirty="0">
                <a:solidFill>
                  <a:schemeClr val="dk1"/>
                </a:solidFill>
                <a:latin typeface="Calibri" panose="020F0502020204030204" pitchFamily="34" charset="0"/>
              </a:rPr>
              <a:t>Circuit design and simulation</a:t>
            </a:r>
          </a:p>
        </p:txBody>
      </p:sp>
      <p:sp>
        <p:nvSpPr>
          <p:cNvPr id="30" name="OTLSHAPE_TB_00000000000000000000000000000000_TodayMarkerShape">
            <a:extLst>
              <a:ext uri="{FF2B5EF4-FFF2-40B4-BE49-F238E27FC236}">
                <a16:creationId xmlns:a16="http://schemas.microsoft.com/office/drawing/2014/main" id="{A6DBAA52-D1C0-AB0F-7002-7E09C39E9AE5}"/>
              </a:ext>
            </a:extLst>
          </p:cNvPr>
          <p:cNvSpPr/>
          <p:nvPr>
            <p:custDataLst>
              <p:tags r:id="rId21"/>
            </p:custDataLst>
          </p:nvPr>
        </p:nvSpPr>
        <p:spPr>
          <a:xfrm flipV="1">
            <a:off x="9520999" y="1629833"/>
            <a:ext cx="76200" cy="84667"/>
          </a:xfrm>
          <a:prstGeom prst="triangle">
            <a:avLst/>
          </a:prstGeom>
          <a:solidFill>
            <a:srgbClr val="FF00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TLSHAPE_TB_00000000000000000000000000000000_TodayMarkerText">
            <a:extLst>
              <a:ext uri="{FF2B5EF4-FFF2-40B4-BE49-F238E27FC236}">
                <a16:creationId xmlns:a16="http://schemas.microsoft.com/office/drawing/2014/main" id="{77BAC10B-C904-E55E-284B-47950E5CC795}"/>
              </a:ext>
            </a:extLst>
          </p:cNvPr>
          <p:cNvSpPr txBox="1"/>
          <p:nvPr>
            <p:custDataLst>
              <p:tags r:id="rId22"/>
            </p:custDataLst>
          </p:nvPr>
        </p:nvSpPr>
        <p:spPr>
          <a:xfrm>
            <a:off x="9377156" y="1443778"/>
            <a:ext cx="364522" cy="186055"/>
          </a:xfrm>
          <a:prstGeom prst="rect">
            <a:avLst/>
          </a:prstGeom>
          <a:noFill/>
        </p:spPr>
        <p:txBody>
          <a:bodyPr vert="horz" wrap="none" lIns="0" tIns="0" rIns="0" bIns="0" rtlCol="0" anchor="ctr" anchorCtr="0">
            <a:spAutoFit/>
          </a:bodyPr>
          <a:lstStyle/>
          <a:p>
            <a:pPr algn="ctr"/>
            <a:r>
              <a:rPr lang="en-IN" sz="1200" spc="-34">
                <a:solidFill>
                  <a:schemeClr val="dk1"/>
                </a:solidFill>
                <a:latin typeface="Calibri" panose="020F0502020204030204" pitchFamily="34" charset="0"/>
              </a:rPr>
              <a:t>Today</a:t>
            </a:r>
          </a:p>
        </p:txBody>
      </p:sp>
      <p:sp>
        <p:nvSpPr>
          <p:cNvPr id="32" name="OTLSHAPE_TB_00000000000000000000000000000000_TimescaleInterval1">
            <a:extLst>
              <a:ext uri="{FF2B5EF4-FFF2-40B4-BE49-F238E27FC236}">
                <a16:creationId xmlns:a16="http://schemas.microsoft.com/office/drawing/2014/main" id="{D66A5F98-D898-A078-623A-03468AB15437}"/>
              </a:ext>
            </a:extLst>
          </p:cNvPr>
          <p:cNvSpPr txBox="1"/>
          <p:nvPr>
            <p:custDataLst>
              <p:tags r:id="rId23"/>
            </p:custDataLst>
          </p:nvPr>
        </p:nvSpPr>
        <p:spPr>
          <a:xfrm>
            <a:off x="2060912" y="1748473"/>
            <a:ext cx="158185" cy="186055"/>
          </a:xfrm>
          <a:prstGeom prst="rect">
            <a:avLst/>
          </a:prstGeom>
          <a:noFill/>
        </p:spPr>
        <p:txBody>
          <a:bodyPr vert="horz" wrap="none" lIns="0" tIns="0" rIns="0" bIns="0" rtlCol="0" anchor="ctr" anchorCtr="0">
            <a:noAutofit/>
          </a:bodyPr>
          <a:lstStyle/>
          <a:p>
            <a:r>
              <a:rPr lang="en-IN" sz="1200" spc="-20">
                <a:solidFill>
                  <a:srgbClr val="E3DED1"/>
                </a:solidFill>
                <a:latin typeface="Calibri" panose="020F0502020204030204" pitchFamily="34" charset="0"/>
              </a:rPr>
              <a:t>Jul</a:t>
            </a:r>
          </a:p>
        </p:txBody>
      </p:sp>
      <p:sp>
        <p:nvSpPr>
          <p:cNvPr id="33" name="OTLSHAPE_TB_00000000000000000000000000000000_TimescaleInterval2">
            <a:extLst>
              <a:ext uri="{FF2B5EF4-FFF2-40B4-BE49-F238E27FC236}">
                <a16:creationId xmlns:a16="http://schemas.microsoft.com/office/drawing/2014/main" id="{9A4405AE-E8DE-1EE7-D743-F8EF98F5B232}"/>
              </a:ext>
            </a:extLst>
          </p:cNvPr>
          <p:cNvSpPr txBox="1"/>
          <p:nvPr>
            <p:custDataLst>
              <p:tags r:id="rId24"/>
            </p:custDataLst>
          </p:nvPr>
        </p:nvSpPr>
        <p:spPr>
          <a:xfrm>
            <a:off x="4417447" y="1748473"/>
            <a:ext cx="241300" cy="186055"/>
          </a:xfrm>
          <a:prstGeom prst="rect">
            <a:avLst/>
          </a:prstGeom>
          <a:noFill/>
        </p:spPr>
        <p:txBody>
          <a:bodyPr vert="horz" wrap="none" lIns="0" tIns="0" rIns="0" bIns="0" rtlCol="0" anchor="ctr" anchorCtr="0">
            <a:noAutofit/>
          </a:bodyPr>
          <a:lstStyle/>
          <a:p>
            <a:r>
              <a:rPr lang="en-IN" sz="1200" spc="-20">
                <a:solidFill>
                  <a:srgbClr val="E3DED1"/>
                </a:solidFill>
                <a:latin typeface="Calibri" panose="020F0502020204030204" pitchFamily="34" charset="0"/>
              </a:rPr>
              <a:t>Aug</a:t>
            </a:r>
          </a:p>
        </p:txBody>
      </p:sp>
      <p:sp>
        <p:nvSpPr>
          <p:cNvPr id="34" name="OTLSHAPE_TB_00000000000000000000000000000000_TimescaleInterval3">
            <a:extLst>
              <a:ext uri="{FF2B5EF4-FFF2-40B4-BE49-F238E27FC236}">
                <a16:creationId xmlns:a16="http://schemas.microsoft.com/office/drawing/2014/main" id="{20306F83-C88A-8752-3230-05C221686E97}"/>
              </a:ext>
            </a:extLst>
          </p:cNvPr>
          <p:cNvSpPr txBox="1"/>
          <p:nvPr>
            <p:custDataLst>
              <p:tags r:id="rId25"/>
            </p:custDataLst>
          </p:nvPr>
        </p:nvSpPr>
        <p:spPr>
          <a:xfrm>
            <a:off x="6773983" y="1748473"/>
            <a:ext cx="228600" cy="186055"/>
          </a:xfrm>
          <a:prstGeom prst="rect">
            <a:avLst/>
          </a:prstGeom>
          <a:noFill/>
        </p:spPr>
        <p:txBody>
          <a:bodyPr vert="horz" wrap="none" lIns="0" tIns="0" rIns="0" bIns="0" rtlCol="0" anchor="ctr" anchorCtr="0">
            <a:noAutofit/>
          </a:bodyPr>
          <a:lstStyle/>
          <a:p>
            <a:r>
              <a:rPr lang="en-IN" sz="1200" spc="-18">
                <a:solidFill>
                  <a:srgbClr val="E3DED1"/>
                </a:solidFill>
                <a:latin typeface="Calibri" panose="020F0502020204030204" pitchFamily="34" charset="0"/>
              </a:rPr>
              <a:t>Sep</a:t>
            </a:r>
          </a:p>
        </p:txBody>
      </p:sp>
      <p:sp>
        <p:nvSpPr>
          <p:cNvPr id="35" name="OTLSHAPE_TB_00000000000000000000000000000000_TimescaleInterval4">
            <a:extLst>
              <a:ext uri="{FF2B5EF4-FFF2-40B4-BE49-F238E27FC236}">
                <a16:creationId xmlns:a16="http://schemas.microsoft.com/office/drawing/2014/main" id="{8E07B69C-8D4D-3656-590E-DBC0C75E2C2C}"/>
              </a:ext>
            </a:extLst>
          </p:cNvPr>
          <p:cNvSpPr txBox="1"/>
          <p:nvPr>
            <p:custDataLst>
              <p:tags r:id="rId26"/>
            </p:custDataLst>
          </p:nvPr>
        </p:nvSpPr>
        <p:spPr>
          <a:xfrm>
            <a:off x="9054500" y="1748473"/>
            <a:ext cx="211148" cy="186055"/>
          </a:xfrm>
          <a:prstGeom prst="rect">
            <a:avLst/>
          </a:prstGeom>
          <a:noFill/>
        </p:spPr>
        <p:txBody>
          <a:bodyPr vert="horz" wrap="none" lIns="0" tIns="0" rIns="0" bIns="0" rtlCol="0" anchor="ctr" anchorCtr="0">
            <a:noAutofit/>
          </a:bodyPr>
          <a:lstStyle/>
          <a:p>
            <a:r>
              <a:rPr lang="en-IN" sz="1200" spc="-22">
                <a:solidFill>
                  <a:srgbClr val="E3DED1"/>
                </a:solidFill>
                <a:latin typeface="Calibri" panose="020F0502020204030204" pitchFamily="34" charset="0"/>
              </a:rPr>
              <a:t>Oct</a:t>
            </a:r>
          </a:p>
        </p:txBody>
      </p:sp>
      <p:sp>
        <p:nvSpPr>
          <p:cNvPr id="36" name="OTLSHAPE_SLT_dad0ff089fea4e7cac8a691365f5fe0a_Title">
            <a:extLst>
              <a:ext uri="{FF2B5EF4-FFF2-40B4-BE49-F238E27FC236}">
                <a16:creationId xmlns:a16="http://schemas.microsoft.com/office/drawing/2014/main" id="{B537B546-FE67-883E-43F9-10E72C31D728}"/>
              </a:ext>
            </a:extLst>
          </p:cNvPr>
          <p:cNvSpPr txBox="1"/>
          <p:nvPr>
            <p:custDataLst>
              <p:tags r:id="rId27"/>
            </p:custDataLst>
          </p:nvPr>
        </p:nvSpPr>
        <p:spPr>
          <a:xfrm>
            <a:off x="3074289" y="2044700"/>
            <a:ext cx="546100" cy="511556"/>
          </a:xfrm>
          <a:prstGeom prst="rect">
            <a:avLst/>
          </a:prstGeom>
          <a:noFill/>
        </p:spPr>
        <p:txBody>
          <a:bodyPr vert="horz" wrap="square" lIns="0" tIns="0" rIns="0" bIns="0" rtlCol="0" anchor="ctr" anchorCtr="0">
            <a:noAutofit/>
          </a:bodyPr>
          <a:lstStyle/>
          <a:p>
            <a:pPr algn="ctr"/>
            <a:r>
              <a:rPr lang="en-IN" sz="1100" spc="-2" dirty="0">
                <a:solidFill>
                  <a:schemeClr val="dk1"/>
                </a:solidFill>
                <a:latin typeface="Calibri" panose="020F0502020204030204" pitchFamily="34" charset="0"/>
              </a:rPr>
              <a:t>Research paper gathering</a:t>
            </a:r>
          </a:p>
        </p:txBody>
      </p:sp>
      <p:sp>
        <p:nvSpPr>
          <p:cNvPr id="37" name="OTLSHAPE_SLT_dad0ff089fea4e7cac8a691365f5fe0a_JoinedDate">
            <a:extLst>
              <a:ext uri="{FF2B5EF4-FFF2-40B4-BE49-F238E27FC236}">
                <a16:creationId xmlns:a16="http://schemas.microsoft.com/office/drawing/2014/main" id="{293A8C31-14B1-90EA-B081-1C74FC40499A}"/>
              </a:ext>
            </a:extLst>
          </p:cNvPr>
          <p:cNvSpPr txBox="1"/>
          <p:nvPr>
            <p:custDataLst>
              <p:tags r:id="rId28"/>
            </p:custDataLst>
          </p:nvPr>
        </p:nvSpPr>
        <p:spPr>
          <a:xfrm>
            <a:off x="4328677" y="2222966"/>
            <a:ext cx="685800" cy="155025"/>
          </a:xfrm>
          <a:prstGeom prst="rect">
            <a:avLst/>
          </a:prstGeom>
          <a:noFill/>
        </p:spPr>
        <p:txBody>
          <a:bodyPr vert="horz" wrap="square" lIns="0" tIns="0" rIns="0" bIns="0" rtlCol="0" anchor="ctr" anchorCtr="0">
            <a:spAutoFit/>
          </a:bodyPr>
          <a:lstStyle/>
          <a:p>
            <a:r>
              <a:rPr lang="en-IN" sz="1000" spc="-4">
                <a:solidFill>
                  <a:srgbClr val="323232"/>
                </a:solidFill>
                <a:latin typeface="Calibri" panose="020F0502020204030204" pitchFamily="34" charset="0"/>
              </a:rPr>
              <a:t>Jul 23 - Jul 30</a:t>
            </a:r>
          </a:p>
        </p:txBody>
      </p:sp>
      <p:sp>
        <p:nvSpPr>
          <p:cNvPr id="38" name="OTLSHAPE_SLT_d28b3f51d2274e669916e7127cacf2f4_Title">
            <a:extLst>
              <a:ext uri="{FF2B5EF4-FFF2-40B4-BE49-F238E27FC236}">
                <a16:creationId xmlns:a16="http://schemas.microsoft.com/office/drawing/2014/main" id="{4C03BAD8-D747-7EBD-12D1-801CDC3AF05C}"/>
              </a:ext>
            </a:extLst>
          </p:cNvPr>
          <p:cNvSpPr txBox="1"/>
          <p:nvPr>
            <p:custDataLst>
              <p:tags r:id="rId29"/>
            </p:custDataLst>
          </p:nvPr>
        </p:nvSpPr>
        <p:spPr>
          <a:xfrm>
            <a:off x="3418138" y="2594356"/>
            <a:ext cx="508000" cy="341037"/>
          </a:xfrm>
          <a:prstGeom prst="rect">
            <a:avLst/>
          </a:prstGeom>
          <a:noFill/>
        </p:spPr>
        <p:txBody>
          <a:bodyPr vert="horz" wrap="square" lIns="0" tIns="0" rIns="0" bIns="0" rtlCol="0" anchor="ctr" anchorCtr="0">
            <a:noAutofit/>
          </a:bodyPr>
          <a:lstStyle/>
          <a:p>
            <a:pPr algn="ctr"/>
            <a:r>
              <a:rPr lang="en-IN" sz="1100" dirty="0">
                <a:solidFill>
                  <a:schemeClr val="dk1"/>
                </a:solidFill>
                <a:latin typeface="Calibri" panose="020F0502020204030204" pitchFamily="34" charset="0"/>
              </a:rPr>
              <a:t>Problem finding</a:t>
            </a:r>
          </a:p>
        </p:txBody>
      </p:sp>
      <p:sp>
        <p:nvSpPr>
          <p:cNvPr id="39" name="OTLSHAPE_SLT_d28b3f51d2274e669916e7127cacf2f4_JoinedDate">
            <a:extLst>
              <a:ext uri="{FF2B5EF4-FFF2-40B4-BE49-F238E27FC236}">
                <a16:creationId xmlns:a16="http://schemas.microsoft.com/office/drawing/2014/main" id="{254E72B1-E75B-D3F7-6012-4A128D90ACF7}"/>
              </a:ext>
            </a:extLst>
          </p:cNvPr>
          <p:cNvSpPr txBox="1"/>
          <p:nvPr>
            <p:custDataLst>
              <p:tags r:id="rId30"/>
            </p:custDataLst>
          </p:nvPr>
        </p:nvSpPr>
        <p:spPr>
          <a:xfrm>
            <a:off x="4784780" y="2687362"/>
            <a:ext cx="685800" cy="155025"/>
          </a:xfrm>
          <a:prstGeom prst="rect">
            <a:avLst/>
          </a:prstGeom>
          <a:noFill/>
        </p:spPr>
        <p:txBody>
          <a:bodyPr vert="horz" wrap="square" lIns="0" tIns="0" rIns="0" bIns="0" rtlCol="0" anchor="ctr" anchorCtr="0">
            <a:spAutoFit/>
          </a:bodyPr>
          <a:lstStyle/>
          <a:p>
            <a:r>
              <a:rPr lang="en-IN" sz="1000" spc="-4">
                <a:solidFill>
                  <a:srgbClr val="323232"/>
                </a:solidFill>
                <a:latin typeface="Calibri" panose="020F0502020204030204" pitchFamily="34" charset="0"/>
              </a:rPr>
              <a:t>Jul 27 - Aug 5</a:t>
            </a:r>
          </a:p>
        </p:txBody>
      </p:sp>
      <p:sp>
        <p:nvSpPr>
          <p:cNvPr id="40" name="OTLSHAPE_SLT_4878dffe7c374359b310e35000abd4fa_JoinedDate">
            <a:extLst>
              <a:ext uri="{FF2B5EF4-FFF2-40B4-BE49-F238E27FC236}">
                <a16:creationId xmlns:a16="http://schemas.microsoft.com/office/drawing/2014/main" id="{7A460872-B378-CE77-A0A5-69C7CE60ABBD}"/>
              </a:ext>
            </a:extLst>
          </p:cNvPr>
          <p:cNvSpPr txBox="1"/>
          <p:nvPr>
            <p:custDataLst>
              <p:tags r:id="rId31"/>
            </p:custDataLst>
          </p:nvPr>
        </p:nvSpPr>
        <p:spPr>
          <a:xfrm>
            <a:off x="3860414" y="3189859"/>
            <a:ext cx="749300" cy="155025"/>
          </a:xfrm>
          <a:prstGeom prst="rect">
            <a:avLst/>
          </a:prstGeom>
          <a:noFill/>
        </p:spPr>
        <p:txBody>
          <a:bodyPr vert="horz" wrap="square" lIns="0" tIns="0" rIns="0" bIns="0" rtlCol="0" anchor="ctr" anchorCtr="0">
            <a:spAutoFit/>
          </a:bodyPr>
          <a:lstStyle/>
          <a:p>
            <a:pPr algn="r"/>
            <a:r>
              <a:rPr lang="en-IN" sz="1000" spc="-4">
                <a:solidFill>
                  <a:srgbClr val="323232"/>
                </a:solidFill>
                <a:latin typeface="Calibri" panose="020F0502020204030204" pitchFamily="34" charset="0"/>
              </a:rPr>
              <a:t>Aug 5 - Aug 21</a:t>
            </a:r>
          </a:p>
        </p:txBody>
      </p:sp>
      <p:sp>
        <p:nvSpPr>
          <p:cNvPr id="41" name="OTLSHAPE_SLT_4878dffe7c374359b310e35000abd4fa_Title">
            <a:extLst>
              <a:ext uri="{FF2B5EF4-FFF2-40B4-BE49-F238E27FC236}">
                <a16:creationId xmlns:a16="http://schemas.microsoft.com/office/drawing/2014/main" id="{ABE1A2E7-C2BB-D004-49FD-40F247360213}"/>
              </a:ext>
            </a:extLst>
          </p:cNvPr>
          <p:cNvSpPr txBox="1"/>
          <p:nvPr>
            <p:custDataLst>
              <p:tags r:id="rId32"/>
            </p:custDataLst>
          </p:nvPr>
        </p:nvSpPr>
        <p:spPr>
          <a:xfrm>
            <a:off x="6001057" y="3011593"/>
            <a:ext cx="690075" cy="511556"/>
          </a:xfrm>
          <a:prstGeom prst="rect">
            <a:avLst/>
          </a:prstGeom>
          <a:noFill/>
        </p:spPr>
        <p:txBody>
          <a:bodyPr vert="horz" wrap="square" lIns="0" tIns="0" rIns="0" bIns="0" rtlCol="0" anchor="ctr" anchorCtr="0">
            <a:noAutofit/>
          </a:bodyPr>
          <a:lstStyle/>
          <a:p>
            <a:r>
              <a:rPr lang="en-IN" sz="1100" dirty="0">
                <a:solidFill>
                  <a:schemeClr val="dk1"/>
                </a:solidFill>
                <a:latin typeface="Calibri" panose="020F0502020204030204" pitchFamily="34" charset="0"/>
              </a:rPr>
              <a:t>Software information gathering</a:t>
            </a:r>
          </a:p>
        </p:txBody>
      </p:sp>
      <p:sp>
        <p:nvSpPr>
          <p:cNvPr id="42" name="OTLSHAPE_SLT_9ec10a0e52dc4e1b992e5163125b0551_JoinedDate">
            <a:extLst>
              <a:ext uri="{FF2B5EF4-FFF2-40B4-BE49-F238E27FC236}">
                <a16:creationId xmlns:a16="http://schemas.microsoft.com/office/drawing/2014/main" id="{809E179C-02FD-7A81-EE36-5CB8F1449915}"/>
              </a:ext>
            </a:extLst>
          </p:cNvPr>
          <p:cNvSpPr txBox="1"/>
          <p:nvPr>
            <p:custDataLst>
              <p:tags r:id="rId33"/>
            </p:custDataLst>
          </p:nvPr>
        </p:nvSpPr>
        <p:spPr>
          <a:xfrm>
            <a:off x="5024027" y="3739515"/>
            <a:ext cx="800100" cy="155025"/>
          </a:xfrm>
          <a:prstGeom prst="rect">
            <a:avLst/>
          </a:prstGeom>
          <a:noFill/>
        </p:spPr>
        <p:txBody>
          <a:bodyPr vert="horz" wrap="square" lIns="0" tIns="0" rIns="0" bIns="0" rtlCol="0" anchor="ctr" anchorCtr="0">
            <a:spAutoFit/>
          </a:bodyPr>
          <a:lstStyle/>
          <a:p>
            <a:pPr algn="r"/>
            <a:r>
              <a:rPr lang="en-IN" sz="1000" spc="-4">
                <a:solidFill>
                  <a:srgbClr val="323232"/>
                </a:solidFill>
                <a:latin typeface="Calibri" panose="020F0502020204030204" pitchFamily="34" charset="0"/>
              </a:rPr>
              <a:t>Aug 21 - Sep 10</a:t>
            </a:r>
          </a:p>
        </p:txBody>
      </p:sp>
      <p:sp>
        <p:nvSpPr>
          <p:cNvPr id="43" name="OTLSHAPE_SLT_9ec10a0e52dc4e1b992e5163125b0551_Title">
            <a:extLst>
              <a:ext uri="{FF2B5EF4-FFF2-40B4-BE49-F238E27FC236}">
                <a16:creationId xmlns:a16="http://schemas.microsoft.com/office/drawing/2014/main" id="{7E2207E4-9C71-5A65-CBF9-DB8730FC9D78}"/>
              </a:ext>
            </a:extLst>
          </p:cNvPr>
          <p:cNvSpPr txBox="1"/>
          <p:nvPr>
            <p:custDataLst>
              <p:tags r:id="rId34"/>
            </p:custDataLst>
          </p:nvPr>
        </p:nvSpPr>
        <p:spPr>
          <a:xfrm>
            <a:off x="7521402" y="3561249"/>
            <a:ext cx="885084" cy="511556"/>
          </a:xfrm>
          <a:prstGeom prst="rect">
            <a:avLst/>
          </a:prstGeom>
          <a:noFill/>
        </p:spPr>
        <p:txBody>
          <a:bodyPr vert="horz" wrap="square" lIns="0" tIns="0" rIns="0" bIns="0" rtlCol="0" anchor="ctr" anchorCtr="0">
            <a:noAutofit/>
          </a:bodyPr>
          <a:lstStyle/>
          <a:p>
            <a:r>
              <a:rPr lang="en-IN" sz="1100" dirty="0">
                <a:solidFill>
                  <a:schemeClr val="dk1"/>
                </a:solidFill>
                <a:latin typeface="Calibri" panose="020F0502020204030204" pitchFamily="34" charset="0"/>
              </a:rPr>
              <a:t>Circuit optimization</a:t>
            </a:r>
          </a:p>
        </p:txBody>
      </p:sp>
      <p:sp>
        <p:nvSpPr>
          <p:cNvPr id="44" name="OTLSHAPE_SLT_7c951c52389c4e81bc913a2d4493c89a_JoinedDate">
            <a:extLst>
              <a:ext uri="{FF2B5EF4-FFF2-40B4-BE49-F238E27FC236}">
                <a16:creationId xmlns:a16="http://schemas.microsoft.com/office/drawing/2014/main" id="{807EF886-9A0C-365C-6231-DFA5BA6682F2}"/>
              </a:ext>
            </a:extLst>
          </p:cNvPr>
          <p:cNvSpPr txBox="1"/>
          <p:nvPr>
            <p:custDataLst>
              <p:tags r:id="rId35"/>
            </p:custDataLst>
          </p:nvPr>
        </p:nvSpPr>
        <p:spPr>
          <a:xfrm>
            <a:off x="7692646" y="4118652"/>
            <a:ext cx="723900" cy="155025"/>
          </a:xfrm>
          <a:prstGeom prst="rect">
            <a:avLst/>
          </a:prstGeom>
          <a:noFill/>
        </p:spPr>
        <p:txBody>
          <a:bodyPr vert="horz" wrap="square" lIns="0" tIns="0" rIns="0" bIns="0" rtlCol="0" anchor="ctr" anchorCtr="0">
            <a:spAutoFit/>
          </a:bodyPr>
          <a:lstStyle/>
          <a:p>
            <a:pPr algn="r"/>
            <a:r>
              <a:rPr lang="en-IN" sz="1000" spc="-4">
                <a:solidFill>
                  <a:srgbClr val="323232"/>
                </a:solidFill>
                <a:latin typeface="Calibri" panose="020F0502020204030204" pitchFamily="34" charset="0"/>
              </a:rPr>
              <a:t>Sep 24 - Oct 3</a:t>
            </a:r>
          </a:p>
        </p:txBody>
      </p:sp>
      <p:sp>
        <p:nvSpPr>
          <p:cNvPr id="45" name="OTLSHAPE_SLT_7c951c52389c4e81bc913a2d4493c89a_Title">
            <a:extLst>
              <a:ext uri="{FF2B5EF4-FFF2-40B4-BE49-F238E27FC236}">
                <a16:creationId xmlns:a16="http://schemas.microsoft.com/office/drawing/2014/main" id="{992FD00E-A4DD-D776-208A-495FE136609B}"/>
              </a:ext>
            </a:extLst>
          </p:cNvPr>
          <p:cNvSpPr txBox="1"/>
          <p:nvPr>
            <p:custDataLst>
              <p:tags r:id="rId36"/>
            </p:custDataLst>
          </p:nvPr>
        </p:nvSpPr>
        <p:spPr>
          <a:xfrm>
            <a:off x="9269798" y="4111526"/>
            <a:ext cx="2016989" cy="169277"/>
          </a:xfrm>
          <a:prstGeom prst="rect">
            <a:avLst/>
          </a:prstGeom>
          <a:noFill/>
        </p:spPr>
        <p:txBody>
          <a:bodyPr vert="horz" wrap="square" lIns="0" tIns="0" rIns="0" bIns="0" rtlCol="0" anchor="ctr" anchorCtr="0">
            <a:spAutoFit/>
          </a:bodyPr>
          <a:lstStyle/>
          <a:p>
            <a:r>
              <a:rPr lang="en-IN" sz="1100" spc="-2" dirty="0">
                <a:solidFill>
                  <a:schemeClr val="dk1"/>
                </a:solidFill>
                <a:latin typeface="Calibri" panose="020F0502020204030204" pitchFamily="34" charset="0"/>
              </a:rPr>
              <a:t>Circuit simulation and PCB design</a:t>
            </a:r>
          </a:p>
        </p:txBody>
      </p:sp>
      <p:cxnSp>
        <p:nvCxnSpPr>
          <p:cNvPr id="46" name="OTLSHAPE_TB_00000000000000000000000000000000_Separator1">
            <a:extLst>
              <a:ext uri="{FF2B5EF4-FFF2-40B4-BE49-F238E27FC236}">
                <a16:creationId xmlns:a16="http://schemas.microsoft.com/office/drawing/2014/main" id="{8F13D5C8-82A5-AB75-BBD1-13BA5EFF1638}"/>
              </a:ext>
            </a:extLst>
          </p:cNvPr>
          <p:cNvCxnSpPr/>
          <p:nvPr>
            <p:custDataLst>
              <p:tags r:id="rId37"/>
            </p:custDataLst>
          </p:nvPr>
        </p:nvCxnSpPr>
        <p:spPr>
          <a:xfrm>
            <a:off x="4353946" y="1714500"/>
            <a:ext cx="0" cy="254000"/>
          </a:xfrm>
          <a:prstGeom prst="line">
            <a:avLst/>
          </a:prstGeom>
          <a:ln w="7620" cap="flat" cmpd="sng" algn="ctr">
            <a:solidFill>
              <a:srgbClr val="E3DED1">
                <a:alpha val="2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OTLSHAPE_TB_00000000000000000000000000000000_Separator2">
            <a:extLst>
              <a:ext uri="{FF2B5EF4-FFF2-40B4-BE49-F238E27FC236}">
                <a16:creationId xmlns:a16="http://schemas.microsoft.com/office/drawing/2014/main" id="{10072423-88CE-C3D4-3FB4-BFF7850819BA}"/>
              </a:ext>
            </a:extLst>
          </p:cNvPr>
          <p:cNvCxnSpPr/>
          <p:nvPr>
            <p:custDataLst>
              <p:tags r:id="rId38"/>
            </p:custDataLst>
          </p:nvPr>
        </p:nvCxnSpPr>
        <p:spPr>
          <a:xfrm>
            <a:off x="6710481" y="1714500"/>
            <a:ext cx="0" cy="254000"/>
          </a:xfrm>
          <a:prstGeom prst="line">
            <a:avLst/>
          </a:prstGeom>
          <a:ln w="7620" cap="flat" cmpd="sng" algn="ctr">
            <a:solidFill>
              <a:srgbClr val="E3DED1">
                <a:alpha val="2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OTLSHAPE_TB_00000000000000000000000000000000_Separator3">
            <a:extLst>
              <a:ext uri="{FF2B5EF4-FFF2-40B4-BE49-F238E27FC236}">
                <a16:creationId xmlns:a16="http://schemas.microsoft.com/office/drawing/2014/main" id="{BF636D52-7AC4-AE86-001C-E792AB01EC5F}"/>
              </a:ext>
            </a:extLst>
          </p:cNvPr>
          <p:cNvCxnSpPr/>
          <p:nvPr>
            <p:custDataLst>
              <p:tags r:id="rId39"/>
            </p:custDataLst>
          </p:nvPr>
        </p:nvCxnSpPr>
        <p:spPr>
          <a:xfrm>
            <a:off x="8990999" y="1714500"/>
            <a:ext cx="0" cy="254000"/>
          </a:xfrm>
          <a:prstGeom prst="line">
            <a:avLst/>
          </a:prstGeom>
          <a:ln w="7620" cap="flat" cmpd="sng" algn="ctr">
            <a:solidFill>
              <a:srgbClr val="E3DED1">
                <a:alpha val="2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Google Shape;125;p3">
            <a:extLst>
              <a:ext uri="{FF2B5EF4-FFF2-40B4-BE49-F238E27FC236}">
                <a16:creationId xmlns:a16="http://schemas.microsoft.com/office/drawing/2014/main" id="{4A6CD84A-3A3B-C199-5A66-14BAC4418A6D}"/>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spTree>
    <p:extLst>
      <p:ext uri="{BB962C8B-B14F-4D97-AF65-F5344CB8AC3E}">
        <p14:creationId xmlns:p14="http://schemas.microsoft.com/office/powerpoint/2010/main" val="342093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2C348-2A80-6BB3-DA25-2A63F7EB471A}"/>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A3F0B0EC-6B71-D6EE-4015-CF830D424B50}"/>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FAEF98AC-B6D7-7DE9-F7D1-4C2DE76CD18A}"/>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894AF1BB-A45A-4A3C-D6B7-2929A0CE835F}"/>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B8AC3768-C369-7420-8E72-D1A1018DB4BE}"/>
              </a:ext>
            </a:extLst>
          </p:cNvPr>
          <p:cNvPicPr preferRelativeResize="0"/>
          <p:nvPr/>
        </p:nvPicPr>
        <p:blipFill rotWithShape="1">
          <a:blip r:embed="rId3">
            <a:alphaModFix/>
          </a:blip>
          <a:srcRect l="22326" t="32664" r="11836" b="35101"/>
          <a:stretch/>
        </p:blipFill>
        <p:spPr>
          <a:xfrm>
            <a:off x="4732" y="-10707"/>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14FCCF7C-8FD9-9B55-A28F-229CF36227E6}"/>
              </a:ext>
            </a:extLst>
          </p:cNvPr>
          <p:cNvPicPr>
            <a:picLocks noChangeAspect="1"/>
          </p:cNvPicPr>
          <p:nvPr/>
        </p:nvPicPr>
        <p:blipFill rotWithShape="1">
          <a:blip r:embed="rId4"/>
          <a:srcRect l="37906" t="34096" r="9606" b="36394"/>
          <a:stretch/>
        </p:blipFill>
        <p:spPr>
          <a:xfrm>
            <a:off x="11125200" y="52051"/>
            <a:ext cx="1066800" cy="599768"/>
          </a:xfrm>
          <a:prstGeom prst="rect">
            <a:avLst/>
          </a:prstGeom>
        </p:spPr>
      </p:pic>
      <p:sp>
        <p:nvSpPr>
          <p:cNvPr id="2" name="Google Shape;221;p8">
            <a:extLst>
              <a:ext uri="{FF2B5EF4-FFF2-40B4-BE49-F238E27FC236}">
                <a16:creationId xmlns:a16="http://schemas.microsoft.com/office/drawing/2014/main" id="{AE689038-56BA-936D-9566-DE6BCA71EB8F}"/>
              </a:ext>
            </a:extLst>
          </p:cNvPr>
          <p:cNvSpPr txBox="1">
            <a:spLocks noGrp="1"/>
          </p:cNvSpPr>
          <p:nvPr>
            <p:ph type="sldNum" idx="12"/>
          </p:nvPr>
        </p:nvSpPr>
        <p:spPr>
          <a:xfrm>
            <a:off x="9215654" y="6440824"/>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3" name="Google Shape;222;p8">
            <a:extLst>
              <a:ext uri="{FF2B5EF4-FFF2-40B4-BE49-F238E27FC236}">
                <a16:creationId xmlns:a16="http://schemas.microsoft.com/office/drawing/2014/main" id="{41A3A8C1-EEAD-4884-2654-3A03FE46E1D0}"/>
              </a:ext>
            </a:extLst>
          </p:cNvPr>
          <p:cNvSpPr txBox="1"/>
          <p:nvPr/>
        </p:nvSpPr>
        <p:spPr>
          <a:xfrm>
            <a:off x="766979" y="180224"/>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Analysis - SWOT</a:t>
            </a:r>
            <a:endParaRPr sz="1400" b="0" i="0" u="none" strike="noStrike" cap="none">
              <a:solidFill>
                <a:srgbClr val="000000"/>
              </a:solidFill>
              <a:latin typeface="Arial"/>
              <a:ea typeface="Arial"/>
              <a:cs typeface="Arial"/>
              <a:sym typeface="Arial"/>
            </a:endParaRPr>
          </a:p>
        </p:txBody>
      </p:sp>
      <p:grpSp>
        <p:nvGrpSpPr>
          <p:cNvPr id="92" name="Google Shape;503;p10">
            <a:extLst>
              <a:ext uri="{FF2B5EF4-FFF2-40B4-BE49-F238E27FC236}">
                <a16:creationId xmlns:a16="http://schemas.microsoft.com/office/drawing/2014/main" id="{4972E0CD-3D20-E3B7-45A5-FDFA71288317}"/>
              </a:ext>
            </a:extLst>
          </p:cNvPr>
          <p:cNvGrpSpPr/>
          <p:nvPr/>
        </p:nvGrpSpPr>
        <p:grpSpPr>
          <a:xfrm>
            <a:off x="3804920" y="1235075"/>
            <a:ext cx="3978275" cy="3823970"/>
            <a:chOff x="0" y="0"/>
            <a:chExt cx="3978569" cy="3824127"/>
          </a:xfrm>
        </p:grpSpPr>
        <p:grpSp>
          <p:nvGrpSpPr>
            <p:cNvPr id="113" name="Google Shape;504;p10">
              <a:extLst>
                <a:ext uri="{FF2B5EF4-FFF2-40B4-BE49-F238E27FC236}">
                  <a16:creationId xmlns:a16="http://schemas.microsoft.com/office/drawing/2014/main" id="{026A2EC5-65AC-8A88-3D39-466E52370192}"/>
                </a:ext>
              </a:extLst>
            </p:cNvPr>
            <p:cNvGrpSpPr/>
            <p:nvPr/>
          </p:nvGrpSpPr>
          <p:grpSpPr>
            <a:xfrm>
              <a:off x="0" y="0"/>
              <a:ext cx="3978569" cy="3824127"/>
              <a:chOff x="0" y="0"/>
              <a:chExt cx="3978569" cy="3824127"/>
            </a:xfrm>
          </p:grpSpPr>
          <p:sp>
            <p:nvSpPr>
              <p:cNvPr id="118" name="Google Shape;505;p10">
                <a:extLst>
                  <a:ext uri="{FF2B5EF4-FFF2-40B4-BE49-F238E27FC236}">
                    <a16:creationId xmlns:a16="http://schemas.microsoft.com/office/drawing/2014/main" id="{73B99A81-7B7C-C20D-0E1A-1AA8D8B99488}"/>
                  </a:ext>
                </a:extLst>
              </p:cNvPr>
              <p:cNvSpPr/>
              <p:nvPr/>
            </p:nvSpPr>
            <p:spPr>
              <a:xfrm>
                <a:off x="0" y="0"/>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endParaRPr lang="en-IN"/>
              </a:p>
            </p:txBody>
          </p:sp>
          <p:grpSp>
            <p:nvGrpSpPr>
              <p:cNvPr id="119" name="Google Shape;506;p10">
                <a:extLst>
                  <a:ext uri="{FF2B5EF4-FFF2-40B4-BE49-F238E27FC236}">
                    <a16:creationId xmlns:a16="http://schemas.microsoft.com/office/drawing/2014/main" id="{31E54862-E10E-F1D1-D2F7-D73D1EAD9A00}"/>
                  </a:ext>
                </a:extLst>
              </p:cNvPr>
              <p:cNvGrpSpPr/>
              <p:nvPr/>
            </p:nvGrpSpPr>
            <p:grpSpPr>
              <a:xfrm>
                <a:off x="198031" y="198712"/>
                <a:ext cx="3582662" cy="3426984"/>
                <a:chOff x="198031" y="198712"/>
                <a:chExt cx="2687063" cy="2570302"/>
              </a:xfrm>
            </p:grpSpPr>
            <p:sp>
              <p:nvSpPr>
                <p:cNvPr id="169" name="Google Shape;507;p10">
                  <a:extLst>
                    <a:ext uri="{FF2B5EF4-FFF2-40B4-BE49-F238E27FC236}">
                      <a16:creationId xmlns:a16="http://schemas.microsoft.com/office/drawing/2014/main" id="{BEC790A4-3ADE-CC0A-E162-5C3BAAD843D1}"/>
                    </a:ext>
                  </a:extLst>
                </p:cNvPr>
                <p:cNvSpPr/>
                <p:nvPr/>
              </p:nvSpPr>
              <p:spPr>
                <a:xfrm>
                  <a:off x="198031" y="694280"/>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endParaRPr lang="en-IN"/>
                </a:p>
              </p:txBody>
            </p:sp>
            <p:sp>
              <p:nvSpPr>
                <p:cNvPr id="170" name="Google Shape;508;p10">
                  <a:extLst>
                    <a:ext uri="{FF2B5EF4-FFF2-40B4-BE49-F238E27FC236}">
                      <a16:creationId xmlns:a16="http://schemas.microsoft.com/office/drawing/2014/main" id="{8B5D94CB-EF68-7A6E-554A-F2A35E8DD195}"/>
                    </a:ext>
                  </a:extLst>
                </p:cNvPr>
                <p:cNvSpPr/>
                <p:nvPr/>
              </p:nvSpPr>
              <p:spPr>
                <a:xfrm>
                  <a:off x="797403" y="198712"/>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endParaRPr lang="en-IN"/>
                </a:p>
              </p:txBody>
            </p:sp>
            <p:sp>
              <p:nvSpPr>
                <p:cNvPr id="171" name="Google Shape;509;p10">
                  <a:extLst>
                    <a:ext uri="{FF2B5EF4-FFF2-40B4-BE49-F238E27FC236}">
                      <a16:creationId xmlns:a16="http://schemas.microsoft.com/office/drawing/2014/main" id="{2C878170-B72E-B26D-212C-B2B28A9BF03D}"/>
                    </a:ext>
                  </a:extLst>
                </p:cNvPr>
                <p:cNvSpPr/>
                <p:nvPr/>
              </p:nvSpPr>
              <p:spPr>
                <a:xfrm>
                  <a:off x="2250179" y="743188"/>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endParaRPr lang="en-IN"/>
                </a:p>
              </p:txBody>
            </p:sp>
            <p:sp>
              <p:nvSpPr>
                <p:cNvPr id="172" name="Google Shape;510;p10">
                  <a:extLst>
                    <a:ext uri="{FF2B5EF4-FFF2-40B4-BE49-F238E27FC236}">
                      <a16:creationId xmlns:a16="http://schemas.microsoft.com/office/drawing/2014/main" id="{B62E25CC-96F0-262F-2911-786EE2A87D57}"/>
                    </a:ext>
                  </a:extLst>
                </p:cNvPr>
                <p:cNvSpPr/>
                <p:nvPr/>
              </p:nvSpPr>
              <p:spPr>
                <a:xfrm>
                  <a:off x="800890" y="2147063"/>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endParaRPr lang="en-IN"/>
                </a:p>
              </p:txBody>
            </p:sp>
          </p:grpSp>
          <p:grpSp>
            <p:nvGrpSpPr>
              <p:cNvPr id="120" name="Google Shape;511;p10">
                <a:extLst>
                  <a:ext uri="{FF2B5EF4-FFF2-40B4-BE49-F238E27FC236}">
                    <a16:creationId xmlns:a16="http://schemas.microsoft.com/office/drawing/2014/main" id="{17A3F4B7-E997-5B46-9ADA-B5DAFFDF8139}"/>
                  </a:ext>
                </a:extLst>
              </p:cNvPr>
              <p:cNvGrpSpPr/>
              <p:nvPr/>
            </p:nvGrpSpPr>
            <p:grpSpPr>
              <a:xfrm>
                <a:off x="735034" y="1912160"/>
                <a:ext cx="1254293" cy="1254316"/>
                <a:chOff x="735034" y="1912160"/>
                <a:chExt cx="940720" cy="940737"/>
              </a:xfrm>
            </p:grpSpPr>
            <p:sp>
              <p:nvSpPr>
                <p:cNvPr id="167" name="Google Shape;512;p10">
                  <a:extLst>
                    <a:ext uri="{FF2B5EF4-FFF2-40B4-BE49-F238E27FC236}">
                      <a16:creationId xmlns:a16="http://schemas.microsoft.com/office/drawing/2014/main" id="{23F642BA-E685-EB4C-377E-63AD1D02A545}"/>
                    </a:ext>
                  </a:extLst>
                </p:cNvPr>
                <p:cNvSpPr/>
                <p:nvPr/>
              </p:nvSpPr>
              <p:spPr>
                <a:xfrm>
                  <a:off x="735034" y="191216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endParaRPr lang="en-IN"/>
                </a:p>
              </p:txBody>
            </p:sp>
            <p:sp>
              <p:nvSpPr>
                <p:cNvPr id="168" name="Google Shape;513;p10">
                  <a:extLst>
                    <a:ext uri="{FF2B5EF4-FFF2-40B4-BE49-F238E27FC236}">
                      <a16:creationId xmlns:a16="http://schemas.microsoft.com/office/drawing/2014/main" id="{8229A34C-B825-FE55-DA8D-ED4BB8E07CAA}"/>
                    </a:ext>
                  </a:extLst>
                </p:cNvPr>
                <p:cNvSpPr/>
                <p:nvPr/>
              </p:nvSpPr>
              <p:spPr>
                <a:xfrm>
                  <a:off x="902127" y="207927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endParaRPr lang="en-IN"/>
                </a:p>
              </p:txBody>
            </p:sp>
          </p:grpSp>
          <p:sp>
            <p:nvSpPr>
              <p:cNvPr id="121" name="Google Shape;514;p10">
                <a:extLst>
                  <a:ext uri="{FF2B5EF4-FFF2-40B4-BE49-F238E27FC236}">
                    <a16:creationId xmlns:a16="http://schemas.microsoft.com/office/drawing/2014/main" id="{E93C84C9-B2E5-0244-B60D-F89263B3C129}"/>
                  </a:ext>
                </a:extLst>
              </p:cNvPr>
              <p:cNvSpPr/>
              <p:nvPr/>
            </p:nvSpPr>
            <p:spPr>
              <a:xfrm>
                <a:off x="1098696" y="2331551"/>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endParaRPr lang="en-IN"/>
              </a:p>
            </p:txBody>
          </p:sp>
          <p:grpSp>
            <p:nvGrpSpPr>
              <p:cNvPr id="122" name="Google Shape;515;p10">
                <a:extLst>
                  <a:ext uri="{FF2B5EF4-FFF2-40B4-BE49-F238E27FC236}">
                    <a16:creationId xmlns:a16="http://schemas.microsoft.com/office/drawing/2014/main" id="{AEDE9906-9079-400F-3410-74864268F26E}"/>
                  </a:ext>
                </a:extLst>
              </p:cNvPr>
              <p:cNvGrpSpPr/>
              <p:nvPr/>
            </p:nvGrpSpPr>
            <p:grpSpPr>
              <a:xfrm>
                <a:off x="735034" y="657812"/>
                <a:ext cx="1254293" cy="1254293"/>
                <a:chOff x="735034" y="657812"/>
                <a:chExt cx="940720" cy="940720"/>
              </a:xfrm>
            </p:grpSpPr>
            <p:sp>
              <p:nvSpPr>
                <p:cNvPr id="165" name="Google Shape;516;p10">
                  <a:extLst>
                    <a:ext uri="{FF2B5EF4-FFF2-40B4-BE49-F238E27FC236}">
                      <a16:creationId xmlns:a16="http://schemas.microsoft.com/office/drawing/2014/main" id="{9CB45FF1-FF7C-4C65-8271-865B62500B5C}"/>
                    </a:ext>
                  </a:extLst>
                </p:cNvPr>
                <p:cNvSpPr/>
                <p:nvPr/>
              </p:nvSpPr>
              <p:spPr>
                <a:xfrm>
                  <a:off x="735034" y="657812"/>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endParaRPr lang="en-IN"/>
                </a:p>
              </p:txBody>
            </p:sp>
            <p:sp>
              <p:nvSpPr>
                <p:cNvPr id="166" name="Google Shape;517;p10">
                  <a:extLst>
                    <a:ext uri="{FF2B5EF4-FFF2-40B4-BE49-F238E27FC236}">
                      <a16:creationId xmlns:a16="http://schemas.microsoft.com/office/drawing/2014/main" id="{FDCE14C5-C9FA-E25E-97D5-D0B17FD5BA2C}"/>
                    </a:ext>
                  </a:extLst>
                </p:cNvPr>
                <p:cNvSpPr/>
                <p:nvPr/>
              </p:nvSpPr>
              <p:spPr>
                <a:xfrm>
                  <a:off x="902127" y="824906"/>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endParaRPr lang="en-IN"/>
                </a:p>
              </p:txBody>
            </p:sp>
          </p:grpSp>
          <p:grpSp>
            <p:nvGrpSpPr>
              <p:cNvPr id="123" name="Google Shape;518;p10">
                <a:extLst>
                  <a:ext uri="{FF2B5EF4-FFF2-40B4-BE49-F238E27FC236}">
                    <a16:creationId xmlns:a16="http://schemas.microsoft.com/office/drawing/2014/main" id="{A1F41112-4174-D668-33E0-3D54375E72C9}"/>
                  </a:ext>
                </a:extLst>
              </p:cNvPr>
              <p:cNvGrpSpPr/>
              <p:nvPr/>
            </p:nvGrpSpPr>
            <p:grpSpPr>
              <a:xfrm>
                <a:off x="1989377" y="657812"/>
                <a:ext cx="1254316" cy="1254293"/>
                <a:chOff x="1989377" y="657812"/>
                <a:chExt cx="940737" cy="940720"/>
              </a:xfrm>
            </p:grpSpPr>
            <p:sp>
              <p:nvSpPr>
                <p:cNvPr id="163" name="Google Shape;519;p10">
                  <a:extLst>
                    <a:ext uri="{FF2B5EF4-FFF2-40B4-BE49-F238E27FC236}">
                      <a16:creationId xmlns:a16="http://schemas.microsoft.com/office/drawing/2014/main" id="{546705E9-9872-A012-BB6D-79BEC1B07440}"/>
                    </a:ext>
                  </a:extLst>
                </p:cNvPr>
                <p:cNvSpPr/>
                <p:nvPr/>
              </p:nvSpPr>
              <p:spPr>
                <a:xfrm>
                  <a:off x="1989377" y="657812"/>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endParaRPr lang="en-IN"/>
                </a:p>
              </p:txBody>
            </p:sp>
            <p:sp>
              <p:nvSpPr>
                <p:cNvPr id="164" name="Google Shape;520;p10">
                  <a:extLst>
                    <a:ext uri="{FF2B5EF4-FFF2-40B4-BE49-F238E27FC236}">
                      <a16:creationId xmlns:a16="http://schemas.microsoft.com/office/drawing/2014/main" id="{9F669839-7012-B07E-1F13-6999C217C554}"/>
                    </a:ext>
                  </a:extLst>
                </p:cNvPr>
                <p:cNvSpPr/>
                <p:nvPr/>
              </p:nvSpPr>
              <p:spPr>
                <a:xfrm>
                  <a:off x="2156488" y="824906"/>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endParaRPr lang="en-IN"/>
                </a:p>
              </p:txBody>
            </p:sp>
          </p:grpSp>
          <p:grpSp>
            <p:nvGrpSpPr>
              <p:cNvPr id="124" name="Google Shape;521;p10">
                <a:extLst>
                  <a:ext uri="{FF2B5EF4-FFF2-40B4-BE49-F238E27FC236}">
                    <a16:creationId xmlns:a16="http://schemas.microsoft.com/office/drawing/2014/main" id="{71C768E3-E526-3388-286C-4F28AE351250}"/>
                  </a:ext>
                </a:extLst>
              </p:cNvPr>
              <p:cNvGrpSpPr/>
              <p:nvPr/>
            </p:nvGrpSpPr>
            <p:grpSpPr>
              <a:xfrm>
                <a:off x="2438850" y="1126990"/>
                <a:ext cx="401739" cy="405369"/>
                <a:chOff x="2438850" y="1126990"/>
                <a:chExt cx="301304" cy="304027"/>
              </a:xfrm>
            </p:grpSpPr>
            <p:sp>
              <p:nvSpPr>
                <p:cNvPr id="161" name="Google Shape;522;p10">
                  <a:extLst>
                    <a:ext uri="{FF2B5EF4-FFF2-40B4-BE49-F238E27FC236}">
                      <a16:creationId xmlns:a16="http://schemas.microsoft.com/office/drawing/2014/main" id="{E4C48DC3-98AF-BF51-FD75-55D257A1EA7B}"/>
                    </a:ext>
                  </a:extLst>
                </p:cNvPr>
                <p:cNvSpPr/>
                <p:nvPr/>
              </p:nvSpPr>
              <p:spPr>
                <a:xfrm>
                  <a:off x="2515517" y="1126990"/>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endParaRPr lang="en-IN"/>
                </a:p>
              </p:txBody>
            </p:sp>
            <p:sp>
              <p:nvSpPr>
                <p:cNvPr id="162" name="Google Shape;523;p10">
                  <a:extLst>
                    <a:ext uri="{FF2B5EF4-FFF2-40B4-BE49-F238E27FC236}">
                      <a16:creationId xmlns:a16="http://schemas.microsoft.com/office/drawing/2014/main" id="{263CEA43-8760-EC17-F148-8812B35E26BD}"/>
                    </a:ext>
                  </a:extLst>
                </p:cNvPr>
                <p:cNvSpPr/>
                <p:nvPr/>
              </p:nvSpPr>
              <p:spPr>
                <a:xfrm>
                  <a:off x="2438850" y="1155354"/>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endParaRPr lang="en-IN"/>
                </a:p>
              </p:txBody>
            </p:sp>
          </p:grpSp>
          <p:grpSp>
            <p:nvGrpSpPr>
              <p:cNvPr id="125" name="Google Shape;524;p10">
                <a:extLst>
                  <a:ext uri="{FF2B5EF4-FFF2-40B4-BE49-F238E27FC236}">
                    <a16:creationId xmlns:a16="http://schemas.microsoft.com/office/drawing/2014/main" id="{8375B08C-F136-2EE2-E675-4AFBAC128A45}"/>
                  </a:ext>
                </a:extLst>
              </p:cNvPr>
              <p:cNvGrpSpPr/>
              <p:nvPr/>
            </p:nvGrpSpPr>
            <p:grpSpPr>
              <a:xfrm>
                <a:off x="1989377" y="1912160"/>
                <a:ext cx="1254316" cy="1254316"/>
                <a:chOff x="1989377" y="1912160"/>
                <a:chExt cx="940737" cy="940737"/>
              </a:xfrm>
            </p:grpSpPr>
            <p:sp>
              <p:nvSpPr>
                <p:cNvPr id="159" name="Google Shape;525;p10">
                  <a:extLst>
                    <a:ext uri="{FF2B5EF4-FFF2-40B4-BE49-F238E27FC236}">
                      <a16:creationId xmlns:a16="http://schemas.microsoft.com/office/drawing/2014/main" id="{FF5FA9F7-F8F8-A9A9-6A3F-433CBF3E25C6}"/>
                    </a:ext>
                  </a:extLst>
                </p:cNvPr>
                <p:cNvSpPr/>
                <p:nvPr/>
              </p:nvSpPr>
              <p:spPr>
                <a:xfrm>
                  <a:off x="1989377" y="191216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60" name="Google Shape;526;p10">
                  <a:extLst>
                    <a:ext uri="{FF2B5EF4-FFF2-40B4-BE49-F238E27FC236}">
                      <a16:creationId xmlns:a16="http://schemas.microsoft.com/office/drawing/2014/main" id="{05804F4B-CA75-B2D7-35CE-0F1C21524CAA}"/>
                    </a:ext>
                  </a:extLst>
                </p:cNvPr>
                <p:cNvSpPr/>
                <p:nvPr/>
              </p:nvSpPr>
              <p:spPr>
                <a:xfrm>
                  <a:off x="2156488" y="207927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endParaRPr lang="en-IN"/>
                </a:p>
              </p:txBody>
            </p:sp>
          </p:grpSp>
          <p:grpSp>
            <p:nvGrpSpPr>
              <p:cNvPr id="126" name="Google Shape;527;p10">
                <a:extLst>
                  <a:ext uri="{FF2B5EF4-FFF2-40B4-BE49-F238E27FC236}">
                    <a16:creationId xmlns:a16="http://schemas.microsoft.com/office/drawing/2014/main" id="{09903864-6FB2-098D-3529-C7BE86B2DF14}"/>
                  </a:ext>
                </a:extLst>
              </p:cNvPr>
              <p:cNvGrpSpPr/>
              <p:nvPr/>
            </p:nvGrpSpPr>
            <p:grpSpPr>
              <a:xfrm>
                <a:off x="2402666" y="2336973"/>
                <a:ext cx="473868" cy="460705"/>
                <a:chOff x="2402666" y="2336959"/>
                <a:chExt cx="355401" cy="345527"/>
              </a:xfrm>
            </p:grpSpPr>
            <p:sp>
              <p:nvSpPr>
                <p:cNvPr id="148" name="Google Shape;528;p10">
                  <a:extLst>
                    <a:ext uri="{FF2B5EF4-FFF2-40B4-BE49-F238E27FC236}">
                      <a16:creationId xmlns:a16="http://schemas.microsoft.com/office/drawing/2014/main" id="{E95707DA-5BEB-CAD2-289D-782B1520F661}"/>
                    </a:ext>
                  </a:extLst>
                </p:cNvPr>
                <p:cNvSpPr/>
                <p:nvPr/>
              </p:nvSpPr>
              <p:spPr>
                <a:xfrm>
                  <a:off x="2475431" y="2411330"/>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49" name="Google Shape;529;p10">
                  <a:extLst>
                    <a:ext uri="{FF2B5EF4-FFF2-40B4-BE49-F238E27FC236}">
                      <a16:creationId xmlns:a16="http://schemas.microsoft.com/office/drawing/2014/main" id="{D53976F6-66E9-5081-5C7F-52D847EEB8B0}"/>
                    </a:ext>
                  </a:extLst>
                </p:cNvPr>
                <p:cNvSpPr/>
                <p:nvPr/>
              </p:nvSpPr>
              <p:spPr>
                <a:xfrm>
                  <a:off x="2527429" y="2639520"/>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50" name="Google Shape;530;p10">
                  <a:extLst>
                    <a:ext uri="{FF2B5EF4-FFF2-40B4-BE49-F238E27FC236}">
                      <a16:creationId xmlns:a16="http://schemas.microsoft.com/office/drawing/2014/main" id="{C590379B-D2B9-88F5-955C-E527539655D3}"/>
                    </a:ext>
                  </a:extLst>
                </p:cNvPr>
                <p:cNvSpPr/>
                <p:nvPr/>
              </p:nvSpPr>
              <p:spPr>
                <a:xfrm>
                  <a:off x="2572245" y="2336959"/>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51" name="Google Shape;531;p10">
                  <a:extLst>
                    <a:ext uri="{FF2B5EF4-FFF2-40B4-BE49-F238E27FC236}">
                      <a16:creationId xmlns:a16="http://schemas.microsoft.com/office/drawing/2014/main" id="{1FC79249-1814-99B5-6A04-35958E6BA14D}"/>
                    </a:ext>
                  </a:extLst>
                </p:cNvPr>
                <p:cNvSpPr/>
                <p:nvPr/>
              </p:nvSpPr>
              <p:spPr>
                <a:xfrm>
                  <a:off x="2486117" y="2360213"/>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52" name="Google Shape;532;p10">
                  <a:extLst>
                    <a:ext uri="{FF2B5EF4-FFF2-40B4-BE49-F238E27FC236}">
                      <a16:creationId xmlns:a16="http://schemas.microsoft.com/office/drawing/2014/main" id="{9E795BAD-C3A5-863F-9347-0A1FE4C9303B}"/>
                    </a:ext>
                  </a:extLst>
                </p:cNvPr>
                <p:cNvSpPr/>
                <p:nvPr/>
              </p:nvSpPr>
              <p:spPr>
                <a:xfrm>
                  <a:off x="2424038" y="2423000"/>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53" name="Google Shape;533;p10">
                  <a:extLst>
                    <a:ext uri="{FF2B5EF4-FFF2-40B4-BE49-F238E27FC236}">
                      <a16:creationId xmlns:a16="http://schemas.microsoft.com/office/drawing/2014/main" id="{B3361767-6F1E-818C-4A5E-D3B14A0906DD}"/>
                    </a:ext>
                  </a:extLst>
                </p:cNvPr>
                <p:cNvSpPr/>
                <p:nvPr/>
              </p:nvSpPr>
              <p:spPr>
                <a:xfrm>
                  <a:off x="2402666" y="2508386"/>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54" name="Google Shape;534;p10">
                  <a:extLst>
                    <a:ext uri="{FF2B5EF4-FFF2-40B4-BE49-F238E27FC236}">
                      <a16:creationId xmlns:a16="http://schemas.microsoft.com/office/drawing/2014/main" id="{A74394C1-0C8A-7E3F-811C-DA22F251C12D}"/>
                    </a:ext>
                  </a:extLst>
                </p:cNvPr>
                <p:cNvSpPr/>
                <p:nvPr/>
              </p:nvSpPr>
              <p:spPr>
                <a:xfrm>
                  <a:off x="2424866" y="2577268"/>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55" name="Google Shape;535;p10">
                  <a:extLst>
                    <a:ext uri="{FF2B5EF4-FFF2-40B4-BE49-F238E27FC236}">
                      <a16:creationId xmlns:a16="http://schemas.microsoft.com/office/drawing/2014/main" id="{840CEB96-F56A-195D-D4CB-028F0C51E8C3}"/>
                    </a:ext>
                  </a:extLst>
                </p:cNvPr>
                <p:cNvSpPr/>
                <p:nvPr/>
              </p:nvSpPr>
              <p:spPr>
                <a:xfrm>
                  <a:off x="2692071" y="2575628"/>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56" name="Google Shape;536;p10">
                  <a:extLst>
                    <a:ext uri="{FF2B5EF4-FFF2-40B4-BE49-F238E27FC236}">
                      <a16:creationId xmlns:a16="http://schemas.microsoft.com/office/drawing/2014/main" id="{4DBD303A-E6B7-0F95-E1D6-AA296901FEDE}"/>
                    </a:ext>
                  </a:extLst>
                </p:cNvPr>
                <p:cNvSpPr/>
                <p:nvPr/>
              </p:nvSpPr>
              <p:spPr>
                <a:xfrm>
                  <a:off x="2711182" y="2506539"/>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57" name="Google Shape;537;p10">
                  <a:extLst>
                    <a:ext uri="{FF2B5EF4-FFF2-40B4-BE49-F238E27FC236}">
                      <a16:creationId xmlns:a16="http://schemas.microsoft.com/office/drawing/2014/main" id="{F7CEB9BB-970F-3E5E-4108-5BCB382F5B48}"/>
                    </a:ext>
                  </a:extLst>
                </p:cNvPr>
                <p:cNvSpPr/>
                <p:nvPr/>
              </p:nvSpPr>
              <p:spPr>
                <a:xfrm>
                  <a:off x="2691242" y="2421464"/>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58" name="Google Shape;538;p10">
                  <a:extLst>
                    <a:ext uri="{FF2B5EF4-FFF2-40B4-BE49-F238E27FC236}">
                      <a16:creationId xmlns:a16="http://schemas.microsoft.com/office/drawing/2014/main" id="{8B5A71EB-2982-6B8D-FB42-A0448C38F5C4}"/>
                    </a:ext>
                  </a:extLst>
                </p:cNvPr>
                <p:cNvSpPr/>
                <p:nvPr/>
              </p:nvSpPr>
              <p:spPr>
                <a:xfrm>
                  <a:off x="2640281" y="2359401"/>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endParaRPr lang="en-IN"/>
                </a:p>
              </p:txBody>
            </p:sp>
          </p:grpSp>
          <p:grpSp>
            <p:nvGrpSpPr>
              <p:cNvPr id="127" name="Google Shape;539;p10">
                <a:extLst>
                  <a:ext uri="{FF2B5EF4-FFF2-40B4-BE49-F238E27FC236}">
                    <a16:creationId xmlns:a16="http://schemas.microsoft.com/office/drawing/2014/main" id="{2F74FAAB-417E-EB53-6380-451CB751FCE4}"/>
                  </a:ext>
                </a:extLst>
              </p:cNvPr>
              <p:cNvGrpSpPr/>
              <p:nvPr/>
            </p:nvGrpSpPr>
            <p:grpSpPr>
              <a:xfrm>
                <a:off x="1238737" y="1190840"/>
                <a:ext cx="1499581" cy="1442921"/>
                <a:chOff x="1238737" y="1190842"/>
                <a:chExt cx="1124686" cy="1082191"/>
              </a:xfrm>
            </p:grpSpPr>
            <p:sp>
              <p:nvSpPr>
                <p:cNvPr id="135" name="Google Shape;540;p10">
                  <a:extLst>
                    <a:ext uri="{FF2B5EF4-FFF2-40B4-BE49-F238E27FC236}">
                      <a16:creationId xmlns:a16="http://schemas.microsoft.com/office/drawing/2014/main" id="{7493D733-7C04-B6E7-3BFD-7A98CE5B2D7C}"/>
                    </a:ext>
                  </a:extLst>
                </p:cNvPr>
                <p:cNvSpPr/>
                <p:nvPr/>
              </p:nvSpPr>
              <p:spPr>
                <a:xfrm>
                  <a:off x="1240187" y="1192085"/>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endParaRPr lang="en-IN"/>
                </a:p>
              </p:txBody>
            </p:sp>
            <p:grpSp>
              <p:nvGrpSpPr>
                <p:cNvPr id="136" name="Google Shape;541;p10">
                  <a:extLst>
                    <a:ext uri="{FF2B5EF4-FFF2-40B4-BE49-F238E27FC236}">
                      <a16:creationId xmlns:a16="http://schemas.microsoft.com/office/drawing/2014/main" id="{C8737600-55A2-2A0F-9F05-4BBDD7BF8BC1}"/>
                    </a:ext>
                  </a:extLst>
                </p:cNvPr>
                <p:cNvGrpSpPr/>
                <p:nvPr/>
              </p:nvGrpSpPr>
              <p:grpSpPr>
                <a:xfrm>
                  <a:off x="1633381" y="1897096"/>
                  <a:ext cx="636781" cy="375937"/>
                  <a:chOff x="1633381" y="1897096"/>
                  <a:chExt cx="636781" cy="375937"/>
                </a:xfrm>
              </p:grpSpPr>
              <p:sp>
                <p:nvSpPr>
                  <p:cNvPr id="146" name="Google Shape;542;p10">
                    <a:extLst>
                      <a:ext uri="{FF2B5EF4-FFF2-40B4-BE49-F238E27FC236}">
                        <a16:creationId xmlns:a16="http://schemas.microsoft.com/office/drawing/2014/main" id="{565D34DA-BF69-C1F6-4872-76A314F67879}"/>
                      </a:ext>
                    </a:extLst>
                  </p:cNvPr>
                  <p:cNvSpPr/>
                  <p:nvPr/>
                </p:nvSpPr>
                <p:spPr>
                  <a:xfrm>
                    <a:off x="1633381" y="2091742"/>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endParaRPr lang="en-IN"/>
                  </a:p>
                </p:txBody>
              </p:sp>
              <p:sp>
                <p:nvSpPr>
                  <p:cNvPr id="147" name="Google Shape;543;p10">
                    <a:extLst>
                      <a:ext uri="{FF2B5EF4-FFF2-40B4-BE49-F238E27FC236}">
                        <a16:creationId xmlns:a16="http://schemas.microsoft.com/office/drawing/2014/main" id="{66795B23-4525-2FCC-6ADA-07AAFB23F913}"/>
                      </a:ext>
                    </a:extLst>
                  </p:cNvPr>
                  <p:cNvSpPr/>
                  <p:nvPr/>
                </p:nvSpPr>
                <p:spPr>
                  <a:xfrm>
                    <a:off x="1967188" y="1897096"/>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endParaRPr lang="en-IN"/>
                  </a:p>
                </p:txBody>
              </p:sp>
            </p:grpSp>
            <p:grpSp>
              <p:nvGrpSpPr>
                <p:cNvPr id="137" name="Google Shape;544;p10">
                  <a:extLst>
                    <a:ext uri="{FF2B5EF4-FFF2-40B4-BE49-F238E27FC236}">
                      <a16:creationId xmlns:a16="http://schemas.microsoft.com/office/drawing/2014/main" id="{A0914CC8-1D4B-91F3-50D0-18B743922E23}"/>
                    </a:ext>
                  </a:extLst>
                </p:cNvPr>
                <p:cNvGrpSpPr/>
                <p:nvPr/>
              </p:nvGrpSpPr>
              <p:grpSpPr>
                <a:xfrm>
                  <a:off x="1967188" y="1263401"/>
                  <a:ext cx="375747" cy="636160"/>
                  <a:chOff x="1967188" y="1263401"/>
                  <a:chExt cx="375747" cy="636160"/>
                </a:xfrm>
              </p:grpSpPr>
              <p:sp>
                <p:nvSpPr>
                  <p:cNvPr id="144" name="Google Shape;545;p10">
                    <a:extLst>
                      <a:ext uri="{FF2B5EF4-FFF2-40B4-BE49-F238E27FC236}">
                        <a16:creationId xmlns:a16="http://schemas.microsoft.com/office/drawing/2014/main" id="{43654DF9-D387-D75B-91A6-74B7E9EB488C}"/>
                      </a:ext>
                    </a:extLst>
                  </p:cNvPr>
                  <p:cNvSpPr/>
                  <p:nvPr/>
                </p:nvSpPr>
                <p:spPr>
                  <a:xfrm>
                    <a:off x="2161627" y="1563080"/>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endParaRPr lang="en-IN"/>
                  </a:p>
                </p:txBody>
              </p:sp>
              <p:sp>
                <p:nvSpPr>
                  <p:cNvPr id="145" name="Google Shape;546;p10">
                    <a:extLst>
                      <a:ext uri="{FF2B5EF4-FFF2-40B4-BE49-F238E27FC236}">
                        <a16:creationId xmlns:a16="http://schemas.microsoft.com/office/drawing/2014/main" id="{764608D4-E470-55E7-E9C7-32067AA0578C}"/>
                      </a:ext>
                    </a:extLst>
                  </p:cNvPr>
                  <p:cNvSpPr/>
                  <p:nvPr/>
                </p:nvSpPr>
                <p:spPr>
                  <a:xfrm>
                    <a:off x="1967188" y="1263401"/>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endParaRPr lang="en-IN"/>
                  </a:p>
                </p:txBody>
              </p:sp>
            </p:grpSp>
            <p:grpSp>
              <p:nvGrpSpPr>
                <p:cNvPr id="138" name="Google Shape;547;p10">
                  <a:extLst>
                    <a:ext uri="{FF2B5EF4-FFF2-40B4-BE49-F238E27FC236}">
                      <a16:creationId xmlns:a16="http://schemas.microsoft.com/office/drawing/2014/main" id="{2E1A007F-AB6D-77A2-DDC7-4BF877468BAF}"/>
                    </a:ext>
                  </a:extLst>
                </p:cNvPr>
                <p:cNvGrpSpPr/>
                <p:nvPr/>
              </p:nvGrpSpPr>
              <p:grpSpPr>
                <a:xfrm>
                  <a:off x="1238737" y="1563080"/>
                  <a:ext cx="397112" cy="637197"/>
                  <a:chOff x="1238737" y="1563080"/>
                  <a:chExt cx="397112" cy="637197"/>
                </a:xfrm>
              </p:grpSpPr>
              <p:sp>
                <p:nvSpPr>
                  <p:cNvPr id="142" name="Google Shape;548;p10">
                    <a:extLst>
                      <a:ext uri="{FF2B5EF4-FFF2-40B4-BE49-F238E27FC236}">
                        <a16:creationId xmlns:a16="http://schemas.microsoft.com/office/drawing/2014/main" id="{4714B3B1-B326-B7D6-A1D3-C75129717DC2}"/>
                      </a:ext>
                    </a:extLst>
                  </p:cNvPr>
                  <p:cNvSpPr/>
                  <p:nvPr/>
                </p:nvSpPr>
                <p:spPr>
                  <a:xfrm>
                    <a:off x="1238737" y="1563080"/>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endParaRPr lang="en-IN"/>
                  </a:p>
                </p:txBody>
              </p:sp>
              <p:sp>
                <p:nvSpPr>
                  <p:cNvPr id="143" name="Google Shape;549;p10">
                    <a:extLst>
                      <a:ext uri="{FF2B5EF4-FFF2-40B4-BE49-F238E27FC236}">
                        <a16:creationId xmlns:a16="http://schemas.microsoft.com/office/drawing/2014/main" id="{E0EAA080-D8F7-0666-C189-2FA0CCA73C6E}"/>
                      </a:ext>
                    </a:extLst>
                  </p:cNvPr>
                  <p:cNvSpPr/>
                  <p:nvPr/>
                </p:nvSpPr>
                <p:spPr>
                  <a:xfrm>
                    <a:off x="1333289" y="1897096"/>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endParaRPr lang="en-IN"/>
                  </a:p>
                </p:txBody>
              </p:sp>
            </p:grpSp>
            <p:grpSp>
              <p:nvGrpSpPr>
                <p:cNvPr id="139" name="Google Shape;550;p10">
                  <a:extLst>
                    <a:ext uri="{FF2B5EF4-FFF2-40B4-BE49-F238E27FC236}">
                      <a16:creationId xmlns:a16="http://schemas.microsoft.com/office/drawing/2014/main" id="{4C9F4506-E34B-F5C4-3A1F-3428E6298776}"/>
                    </a:ext>
                  </a:extLst>
                </p:cNvPr>
                <p:cNvGrpSpPr/>
                <p:nvPr/>
              </p:nvGrpSpPr>
              <p:grpSpPr>
                <a:xfrm>
                  <a:off x="1333289" y="1190842"/>
                  <a:ext cx="636573" cy="374705"/>
                  <a:chOff x="1333289" y="1190842"/>
                  <a:chExt cx="636573" cy="374705"/>
                </a:xfrm>
              </p:grpSpPr>
              <p:sp>
                <p:nvSpPr>
                  <p:cNvPr id="140" name="Google Shape;551;p10">
                    <a:extLst>
                      <a:ext uri="{FF2B5EF4-FFF2-40B4-BE49-F238E27FC236}">
                        <a16:creationId xmlns:a16="http://schemas.microsoft.com/office/drawing/2014/main" id="{1901B4EC-FAE6-1C5A-771A-CFA363C449BF}"/>
                      </a:ext>
                    </a:extLst>
                  </p:cNvPr>
                  <p:cNvSpPr/>
                  <p:nvPr/>
                </p:nvSpPr>
                <p:spPr>
                  <a:xfrm>
                    <a:off x="1633174" y="1190842"/>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endParaRPr lang="en-IN"/>
                  </a:p>
                </p:txBody>
              </p:sp>
              <p:sp>
                <p:nvSpPr>
                  <p:cNvPr id="141" name="Google Shape;552;p10">
                    <a:extLst>
                      <a:ext uri="{FF2B5EF4-FFF2-40B4-BE49-F238E27FC236}">
                        <a16:creationId xmlns:a16="http://schemas.microsoft.com/office/drawing/2014/main" id="{422B5657-B4E5-3A4C-0D4D-41438B07851B}"/>
                      </a:ext>
                    </a:extLst>
                  </p:cNvPr>
                  <p:cNvSpPr/>
                  <p:nvPr/>
                </p:nvSpPr>
                <p:spPr>
                  <a:xfrm>
                    <a:off x="1333289" y="1263401"/>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endParaRPr lang="en-IN"/>
                  </a:p>
                </p:txBody>
              </p:sp>
            </p:grpSp>
          </p:grpSp>
          <p:grpSp>
            <p:nvGrpSpPr>
              <p:cNvPr id="128" name="Google Shape;553;p10">
                <a:extLst>
                  <a:ext uri="{FF2B5EF4-FFF2-40B4-BE49-F238E27FC236}">
                    <a16:creationId xmlns:a16="http://schemas.microsoft.com/office/drawing/2014/main" id="{4422193F-8695-9DF7-2151-0F614CDF820F}"/>
                  </a:ext>
                </a:extLst>
              </p:cNvPr>
              <p:cNvGrpSpPr/>
              <p:nvPr/>
            </p:nvGrpSpPr>
            <p:grpSpPr>
              <a:xfrm>
                <a:off x="1833570" y="1734607"/>
                <a:ext cx="311835" cy="355294"/>
                <a:chOff x="1833577" y="1734596"/>
                <a:chExt cx="259950" cy="296175"/>
              </a:xfrm>
            </p:grpSpPr>
            <p:sp>
              <p:nvSpPr>
                <p:cNvPr id="129" name="Google Shape;554;p10">
                  <a:extLst>
                    <a:ext uri="{FF2B5EF4-FFF2-40B4-BE49-F238E27FC236}">
                      <a16:creationId xmlns:a16="http://schemas.microsoft.com/office/drawing/2014/main" id="{63F5C62C-E260-F4D8-2602-D5E1CE3E2CA1}"/>
                    </a:ext>
                  </a:extLst>
                </p:cNvPr>
                <p:cNvSpPr/>
                <p:nvPr/>
              </p:nvSpPr>
              <p:spPr>
                <a:xfrm>
                  <a:off x="2041527" y="1926796"/>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endParaRPr lang="en-IN"/>
                </a:p>
              </p:txBody>
            </p:sp>
            <p:sp>
              <p:nvSpPr>
                <p:cNvPr id="130" name="Google Shape;555;p10">
                  <a:extLst>
                    <a:ext uri="{FF2B5EF4-FFF2-40B4-BE49-F238E27FC236}">
                      <a16:creationId xmlns:a16="http://schemas.microsoft.com/office/drawing/2014/main" id="{719CFC7C-80C8-0DDD-FEB4-4F08298469EA}"/>
                    </a:ext>
                  </a:extLst>
                </p:cNvPr>
                <p:cNvSpPr/>
                <p:nvPr/>
              </p:nvSpPr>
              <p:spPr>
                <a:xfrm>
                  <a:off x="1902902" y="1926796"/>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endParaRPr lang="en-IN"/>
                </a:p>
              </p:txBody>
            </p:sp>
            <p:sp>
              <p:nvSpPr>
                <p:cNvPr id="131" name="Google Shape;556;p10">
                  <a:extLst>
                    <a:ext uri="{FF2B5EF4-FFF2-40B4-BE49-F238E27FC236}">
                      <a16:creationId xmlns:a16="http://schemas.microsoft.com/office/drawing/2014/main" id="{ABF38D15-F25C-0F53-69B7-273756145EDB}"/>
                    </a:ext>
                  </a:extLst>
                </p:cNvPr>
                <p:cNvSpPr/>
                <p:nvPr/>
              </p:nvSpPr>
              <p:spPr>
                <a:xfrm>
                  <a:off x="1902902" y="1982721"/>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endParaRPr lang="en-IN"/>
                </a:p>
              </p:txBody>
            </p:sp>
            <p:sp>
              <p:nvSpPr>
                <p:cNvPr id="132" name="Google Shape;557;p10">
                  <a:extLst>
                    <a:ext uri="{FF2B5EF4-FFF2-40B4-BE49-F238E27FC236}">
                      <a16:creationId xmlns:a16="http://schemas.microsoft.com/office/drawing/2014/main" id="{1C2B35FF-A264-61E9-7CEF-F2843703CFD6}"/>
                    </a:ext>
                  </a:extLst>
                </p:cNvPr>
                <p:cNvSpPr/>
                <p:nvPr/>
              </p:nvSpPr>
              <p:spPr>
                <a:xfrm>
                  <a:off x="1833577" y="1925996"/>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endParaRPr lang="en-IN"/>
                </a:p>
              </p:txBody>
            </p:sp>
            <p:sp>
              <p:nvSpPr>
                <p:cNvPr id="133" name="Google Shape;558;p10">
                  <a:extLst>
                    <a:ext uri="{FF2B5EF4-FFF2-40B4-BE49-F238E27FC236}">
                      <a16:creationId xmlns:a16="http://schemas.microsoft.com/office/drawing/2014/main" id="{2E0710A2-90F6-AF51-A062-2E2D42F7C248}"/>
                    </a:ext>
                  </a:extLst>
                </p:cNvPr>
                <p:cNvSpPr/>
                <p:nvPr/>
              </p:nvSpPr>
              <p:spPr>
                <a:xfrm>
                  <a:off x="1910777" y="1821246"/>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endParaRPr lang="en-IN"/>
                </a:p>
              </p:txBody>
            </p:sp>
            <p:sp>
              <p:nvSpPr>
                <p:cNvPr id="134" name="Google Shape;559;p10">
                  <a:extLst>
                    <a:ext uri="{FF2B5EF4-FFF2-40B4-BE49-F238E27FC236}">
                      <a16:creationId xmlns:a16="http://schemas.microsoft.com/office/drawing/2014/main" id="{0509B39A-E5B5-1C89-9E3E-687DFF901AB8}"/>
                    </a:ext>
                  </a:extLst>
                </p:cNvPr>
                <p:cNvSpPr/>
                <p:nvPr/>
              </p:nvSpPr>
              <p:spPr>
                <a:xfrm>
                  <a:off x="1866652" y="1734596"/>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endParaRPr lang="en-IN"/>
                </a:p>
              </p:txBody>
            </p:sp>
          </p:grpSp>
        </p:grpSp>
        <p:grpSp>
          <p:nvGrpSpPr>
            <p:cNvPr id="114" name="Google Shape;560;p10">
              <a:extLst>
                <a:ext uri="{FF2B5EF4-FFF2-40B4-BE49-F238E27FC236}">
                  <a16:creationId xmlns:a16="http://schemas.microsoft.com/office/drawing/2014/main" id="{DC8387E6-CA52-2F26-2165-766844D4EC92}"/>
                </a:ext>
              </a:extLst>
            </p:cNvPr>
            <p:cNvGrpSpPr/>
            <p:nvPr/>
          </p:nvGrpSpPr>
          <p:grpSpPr>
            <a:xfrm>
              <a:off x="1060759" y="1180373"/>
              <a:ext cx="462347" cy="245835"/>
              <a:chOff x="1060761" y="1180373"/>
              <a:chExt cx="346769" cy="184381"/>
            </a:xfrm>
          </p:grpSpPr>
          <p:sp>
            <p:nvSpPr>
              <p:cNvPr id="115" name="Google Shape;561;p10">
                <a:extLst>
                  <a:ext uri="{FF2B5EF4-FFF2-40B4-BE49-F238E27FC236}">
                    <a16:creationId xmlns:a16="http://schemas.microsoft.com/office/drawing/2014/main" id="{80599BC0-3C3B-8533-621A-CFDE396D55A1}"/>
                  </a:ext>
                </a:extLst>
              </p:cNvPr>
              <p:cNvSpPr/>
              <p:nvPr/>
            </p:nvSpPr>
            <p:spPr>
              <a:xfrm>
                <a:off x="1119146" y="1180373"/>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endParaRPr lang="en-IN"/>
              </a:p>
            </p:txBody>
          </p:sp>
          <p:sp>
            <p:nvSpPr>
              <p:cNvPr id="116" name="Google Shape;562;p10">
                <a:extLst>
                  <a:ext uri="{FF2B5EF4-FFF2-40B4-BE49-F238E27FC236}">
                    <a16:creationId xmlns:a16="http://schemas.microsoft.com/office/drawing/2014/main" id="{C0C5AAA9-B889-97F2-CE45-66E942346196}"/>
                  </a:ext>
                </a:extLst>
              </p:cNvPr>
              <p:cNvSpPr/>
              <p:nvPr/>
            </p:nvSpPr>
            <p:spPr>
              <a:xfrm>
                <a:off x="1356537" y="1198258"/>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endParaRPr lang="en-IN"/>
              </a:p>
            </p:txBody>
          </p:sp>
          <p:sp>
            <p:nvSpPr>
              <p:cNvPr id="117" name="Google Shape;563;p10">
                <a:extLst>
                  <a:ext uri="{FF2B5EF4-FFF2-40B4-BE49-F238E27FC236}">
                    <a16:creationId xmlns:a16="http://schemas.microsoft.com/office/drawing/2014/main" id="{0B0B3F3D-B874-2B06-721E-9B81C0051684}"/>
                  </a:ext>
                </a:extLst>
              </p:cNvPr>
              <p:cNvSpPr/>
              <p:nvPr/>
            </p:nvSpPr>
            <p:spPr>
              <a:xfrm>
                <a:off x="1060761" y="1198258"/>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endParaRPr lang="en-IN"/>
              </a:p>
            </p:txBody>
          </p:sp>
        </p:grpSp>
      </p:grpSp>
      <p:grpSp>
        <p:nvGrpSpPr>
          <p:cNvPr id="93" name="Google Shape;488;p10">
            <a:extLst>
              <a:ext uri="{FF2B5EF4-FFF2-40B4-BE49-F238E27FC236}">
                <a16:creationId xmlns:a16="http://schemas.microsoft.com/office/drawing/2014/main" id="{269C34FF-CDA4-B8DA-6F30-CF6FDF5266E1}"/>
              </a:ext>
            </a:extLst>
          </p:cNvPr>
          <p:cNvGrpSpPr/>
          <p:nvPr/>
        </p:nvGrpSpPr>
        <p:grpSpPr>
          <a:xfrm>
            <a:off x="931229" y="1285887"/>
            <a:ext cx="4383801" cy="1121696"/>
            <a:chOff x="418338" y="673093"/>
            <a:chExt cx="2784782" cy="1000838"/>
          </a:xfrm>
        </p:grpSpPr>
        <p:sp>
          <p:nvSpPr>
            <p:cNvPr id="109" name="Google Shape;489;p10">
              <a:extLst>
                <a:ext uri="{FF2B5EF4-FFF2-40B4-BE49-F238E27FC236}">
                  <a16:creationId xmlns:a16="http://schemas.microsoft.com/office/drawing/2014/main" id="{F9A37DA5-F2CD-1F6B-42EC-AAC693394F99}"/>
                </a:ext>
              </a:extLst>
            </p:cNvPr>
            <p:cNvSpPr/>
            <p:nvPr/>
          </p:nvSpPr>
          <p:spPr>
            <a:xfrm>
              <a:off x="1525339" y="673093"/>
              <a:ext cx="1351863" cy="693232"/>
            </a:xfrm>
            <a:custGeom>
              <a:avLst/>
              <a:gdLst/>
              <a:ahLst/>
              <a:cxnLst/>
              <a:rect l="l" t="t" r="r" b="b"/>
              <a:pathLst>
                <a:path w="52055" h="25004" fill="none" extrusionOk="0">
                  <a:moveTo>
                    <a:pt x="52055" y="25004"/>
                  </a:moveTo>
                  <a:lnTo>
                    <a:pt x="27052" y="1"/>
                  </a:lnTo>
                  <a:lnTo>
                    <a:pt x="1" y="1"/>
                  </a:lnTo>
                </a:path>
              </a:pathLst>
            </a:custGeom>
            <a:ln>
              <a:headEnd type="none" w="sm" len="sm"/>
              <a:tailEnd type="none" w="sm" len="sm"/>
            </a:ln>
          </p:spPr>
          <p:style>
            <a:lnRef idx="3">
              <a:schemeClr val="accent2"/>
            </a:lnRef>
            <a:fillRef idx="0">
              <a:schemeClr val="accent2"/>
            </a:fillRef>
            <a:effectRef idx="2">
              <a:schemeClr val="accent2"/>
            </a:effectRef>
            <a:fontRef idx="minor">
              <a:schemeClr val="tx1"/>
            </a:fontRef>
          </p:style>
          <p:txBody>
            <a:bodyPr spcFirstLastPara="1" wrap="square" lIns="121900" tIns="121900" rIns="121900" bIns="121900" anchor="ctr" anchorCtr="0">
              <a:noAutofit/>
            </a:bodyPr>
            <a:lstStyle/>
            <a:p>
              <a:endParaRPr lang="en-IN"/>
            </a:p>
          </p:txBody>
        </p:sp>
        <p:grpSp>
          <p:nvGrpSpPr>
            <p:cNvPr id="110" name="Google Shape;490;p10">
              <a:extLst>
                <a:ext uri="{FF2B5EF4-FFF2-40B4-BE49-F238E27FC236}">
                  <a16:creationId xmlns:a16="http://schemas.microsoft.com/office/drawing/2014/main" id="{3842D460-7852-7143-8294-DAE6FB2A59E6}"/>
                </a:ext>
              </a:extLst>
            </p:cNvPr>
            <p:cNvGrpSpPr/>
            <p:nvPr/>
          </p:nvGrpSpPr>
          <p:grpSpPr>
            <a:xfrm>
              <a:off x="418338" y="684086"/>
              <a:ext cx="2784782" cy="989845"/>
              <a:chOff x="418338" y="684086"/>
              <a:chExt cx="2784782" cy="989845"/>
            </a:xfrm>
          </p:grpSpPr>
          <p:sp>
            <p:nvSpPr>
              <p:cNvPr id="111" name="Google Shape;491;p10">
                <a:extLst>
                  <a:ext uri="{FF2B5EF4-FFF2-40B4-BE49-F238E27FC236}">
                    <a16:creationId xmlns:a16="http://schemas.microsoft.com/office/drawing/2014/main" id="{E5FE54F9-1A63-D277-24B9-BD4404A327F6}"/>
                  </a:ext>
                </a:extLst>
              </p:cNvPr>
              <p:cNvSpPr txBox="1"/>
              <p:nvPr/>
            </p:nvSpPr>
            <p:spPr>
              <a:xfrm>
                <a:off x="580867" y="824365"/>
                <a:ext cx="2622253" cy="849566"/>
              </a:xfrm>
              <a:prstGeom prst="rect">
                <a:avLst/>
              </a:prstGeom>
              <a:noFill/>
              <a:ln>
                <a:noFill/>
              </a:ln>
            </p:spPr>
            <p:txBody>
              <a:bodyPr spcFirstLastPara="1" wrap="square" lIns="121900" tIns="121900" rIns="121900" bIns="121900" anchor="ctr" anchorCtr="0">
                <a:noAutofit/>
              </a:bodyPr>
              <a:lstStyle/>
              <a:p>
                <a:pPr>
                  <a:lnSpc>
                    <a:spcPct val="115000"/>
                  </a:lnSpc>
                </a:pPr>
                <a:r>
                  <a:rPr lang="en-US" sz="1400" dirty="0">
                    <a:effectLst/>
                    <a:latin typeface="Roboto" panose="02000000000000000000" pitchFamily="2" charset="0"/>
                    <a:ea typeface="Roboto" panose="02000000000000000000" pitchFamily="2" charset="0"/>
                    <a:cs typeface="Roboto" panose="02000000000000000000" pitchFamily="2" charset="0"/>
                  </a:rPr>
                  <a:t>1. Real-Time Monitoring</a:t>
                </a:r>
                <a:endParaRPr lang="en-IN" sz="1200" dirty="0">
                  <a:effectLst/>
                  <a:latin typeface="Arial" panose="020B0604020202020204" pitchFamily="34" charset="0"/>
                  <a:ea typeface="Arial" panose="020B0604020202020204" pitchFamily="34" charset="0"/>
                </a:endParaRPr>
              </a:p>
              <a:p>
                <a:pPr>
                  <a:lnSpc>
                    <a:spcPct val="115000"/>
                  </a:lnSpc>
                </a:pPr>
                <a:r>
                  <a:rPr lang="en-US" sz="1400" dirty="0">
                    <a:effectLst/>
                    <a:latin typeface="Roboto" panose="02000000000000000000" pitchFamily="2" charset="0"/>
                    <a:ea typeface="Roboto" panose="02000000000000000000" pitchFamily="2" charset="0"/>
                    <a:cs typeface="Roboto" panose="02000000000000000000" pitchFamily="2" charset="0"/>
                  </a:rPr>
                  <a:t>2. Proven Health Benefits</a:t>
                </a:r>
                <a:endParaRPr lang="en-IN" sz="1200" dirty="0">
                  <a:effectLst/>
                  <a:latin typeface="Arial" panose="020B0604020202020204" pitchFamily="34" charset="0"/>
                  <a:ea typeface="Arial" panose="020B0604020202020204" pitchFamily="34" charset="0"/>
                </a:endParaRPr>
              </a:p>
              <a:p>
                <a:pPr>
                  <a:lnSpc>
                    <a:spcPct val="115000"/>
                  </a:lnSpc>
                </a:pPr>
                <a:r>
                  <a:rPr lang="en-US" sz="1400" dirty="0">
                    <a:effectLst/>
                    <a:latin typeface="Roboto" panose="02000000000000000000" pitchFamily="2" charset="0"/>
                    <a:ea typeface="Roboto" panose="02000000000000000000" pitchFamily="2" charset="0"/>
                    <a:cs typeface="Roboto" panose="02000000000000000000" pitchFamily="2" charset="0"/>
                  </a:rPr>
                  <a:t>3. Patient Convenience (Non- invasive)</a:t>
                </a:r>
                <a:endParaRPr lang="en-IN" sz="1200" dirty="0">
                  <a:effectLst/>
                  <a:latin typeface="Arial" panose="020B0604020202020204" pitchFamily="34" charset="0"/>
                  <a:ea typeface="Arial" panose="020B0604020202020204" pitchFamily="34" charset="0"/>
                </a:endParaRPr>
              </a:p>
            </p:txBody>
          </p:sp>
          <p:sp>
            <p:nvSpPr>
              <p:cNvPr id="112" name="Google Shape;492;p10">
                <a:extLst>
                  <a:ext uri="{FF2B5EF4-FFF2-40B4-BE49-F238E27FC236}">
                    <a16:creationId xmlns:a16="http://schemas.microsoft.com/office/drawing/2014/main" id="{E4482AD6-2715-CF44-0AD5-5E77FB24E6FD}"/>
                  </a:ext>
                </a:extLst>
              </p:cNvPr>
              <p:cNvSpPr txBox="1"/>
              <p:nvPr/>
            </p:nvSpPr>
            <p:spPr>
              <a:xfrm>
                <a:off x="418338" y="684086"/>
                <a:ext cx="1181530" cy="321534"/>
              </a:xfrm>
              <a:prstGeom prst="rect">
                <a:avLst/>
              </a:prstGeom>
              <a:noFill/>
              <a:ln>
                <a:noFill/>
              </a:ln>
            </p:spPr>
            <p:txBody>
              <a:bodyPr spcFirstLastPara="1" wrap="square" lIns="121900" tIns="121900" rIns="121900" bIns="121900" anchor="ctr" anchorCtr="0">
                <a:noAutofit/>
              </a:bodyPr>
              <a:lstStyle/>
              <a:p>
                <a:pPr algn="ctr">
                  <a:lnSpc>
                    <a:spcPct val="115000"/>
                  </a:lnSpc>
                </a:pPr>
                <a:r>
                  <a:rPr lang="en-US" b="1" dirty="0">
                    <a:solidFill>
                      <a:srgbClr val="FF0000"/>
                    </a:solidFill>
                    <a:effectLst/>
                    <a:latin typeface="Arial" panose="020B0604020202020204" pitchFamily="34" charset="0"/>
                    <a:ea typeface="Arial" panose="020B0604020202020204" pitchFamily="34" charset="0"/>
                  </a:rPr>
                  <a:t>Strengths</a:t>
                </a:r>
                <a:endParaRPr lang="en-IN" sz="1100" dirty="0">
                  <a:effectLst/>
                  <a:latin typeface="Arial" panose="020B0604020202020204" pitchFamily="34" charset="0"/>
                  <a:ea typeface="Arial" panose="020B0604020202020204" pitchFamily="34" charset="0"/>
                </a:endParaRPr>
              </a:p>
              <a:p>
                <a:pPr algn="ctr">
                  <a:lnSpc>
                    <a:spcPct val="115000"/>
                  </a:lnSpc>
                </a:pPr>
                <a:r>
                  <a:rPr lang="en-US" b="1" dirty="0">
                    <a:solidFill>
                      <a:srgbClr val="F79646"/>
                    </a:solidFill>
                    <a:effectLst/>
                    <a:latin typeface="Arial" panose="020B0604020202020204" pitchFamily="34" charset="0"/>
                    <a:ea typeface="Arial" panose="020B0604020202020204" pitchFamily="34" charset="0"/>
                  </a:rPr>
                  <a:t> </a:t>
                </a:r>
                <a:endParaRPr lang="en-IN" sz="1100" dirty="0">
                  <a:effectLst/>
                  <a:latin typeface="Arial" panose="020B0604020202020204" pitchFamily="34" charset="0"/>
                  <a:ea typeface="Arial" panose="020B0604020202020204" pitchFamily="34" charset="0"/>
                </a:endParaRPr>
              </a:p>
            </p:txBody>
          </p:sp>
        </p:grpSp>
      </p:grpSp>
      <p:grpSp>
        <p:nvGrpSpPr>
          <p:cNvPr id="94" name="Google Shape;493;p10">
            <a:extLst>
              <a:ext uri="{FF2B5EF4-FFF2-40B4-BE49-F238E27FC236}">
                <a16:creationId xmlns:a16="http://schemas.microsoft.com/office/drawing/2014/main" id="{851F0995-F55B-90A8-117C-17925C68C4C1}"/>
              </a:ext>
            </a:extLst>
          </p:cNvPr>
          <p:cNvGrpSpPr/>
          <p:nvPr/>
        </p:nvGrpSpPr>
        <p:grpSpPr>
          <a:xfrm>
            <a:off x="995056" y="4135203"/>
            <a:ext cx="3746783" cy="1638990"/>
            <a:chOff x="608128" y="-83866"/>
            <a:chExt cx="4817594" cy="1440545"/>
          </a:xfrm>
        </p:grpSpPr>
        <p:sp>
          <p:nvSpPr>
            <p:cNvPr id="105" name="Google Shape;494;p10">
              <a:extLst>
                <a:ext uri="{FF2B5EF4-FFF2-40B4-BE49-F238E27FC236}">
                  <a16:creationId xmlns:a16="http://schemas.microsoft.com/office/drawing/2014/main" id="{B778ABFC-F572-C69A-D4CA-CCE0E3C52B75}"/>
                </a:ext>
              </a:extLst>
            </p:cNvPr>
            <p:cNvSpPr/>
            <p:nvPr/>
          </p:nvSpPr>
          <p:spPr>
            <a:xfrm flipH="1">
              <a:off x="2295502" y="-83866"/>
              <a:ext cx="3130220" cy="435320"/>
            </a:xfrm>
            <a:custGeom>
              <a:avLst/>
              <a:gdLst/>
              <a:ahLst/>
              <a:cxnLst/>
              <a:rect l="l" t="t" r="r" b="b"/>
              <a:pathLst>
                <a:path w="52055" h="25004" fill="none" extrusionOk="0">
                  <a:moveTo>
                    <a:pt x="0" y="1"/>
                  </a:moveTo>
                  <a:lnTo>
                    <a:pt x="25003" y="25004"/>
                  </a:lnTo>
                  <a:lnTo>
                    <a:pt x="52054" y="25004"/>
                  </a:lnTo>
                </a:path>
              </a:pathLst>
            </a:custGeom>
            <a:ln>
              <a:headEnd type="none" w="sm" len="sm"/>
              <a:tailEnd type="none" w="sm" len="sm"/>
            </a:ln>
          </p:spPr>
          <p:style>
            <a:lnRef idx="3">
              <a:schemeClr val="accent5"/>
            </a:lnRef>
            <a:fillRef idx="0">
              <a:schemeClr val="accent5"/>
            </a:fillRef>
            <a:effectRef idx="2">
              <a:schemeClr val="accent5"/>
            </a:effectRef>
            <a:fontRef idx="minor">
              <a:schemeClr val="tx1"/>
            </a:fontRef>
          </p:style>
          <p:txBody>
            <a:bodyPr spcFirstLastPara="1" wrap="square" lIns="121900" tIns="121900" rIns="121900" bIns="121900" anchor="ctr" anchorCtr="0">
              <a:noAutofit/>
            </a:bodyPr>
            <a:lstStyle/>
            <a:p>
              <a:endParaRPr lang="en-IN" dirty="0"/>
            </a:p>
          </p:txBody>
        </p:sp>
        <p:grpSp>
          <p:nvGrpSpPr>
            <p:cNvPr id="106" name="Google Shape;495;p10">
              <a:extLst>
                <a:ext uri="{FF2B5EF4-FFF2-40B4-BE49-F238E27FC236}">
                  <a16:creationId xmlns:a16="http://schemas.microsoft.com/office/drawing/2014/main" id="{5EAB7177-C39F-1239-7629-99522C12A496}"/>
                </a:ext>
              </a:extLst>
            </p:cNvPr>
            <p:cNvGrpSpPr/>
            <p:nvPr/>
          </p:nvGrpSpPr>
          <p:grpSpPr>
            <a:xfrm>
              <a:off x="608128" y="72257"/>
              <a:ext cx="4641331" cy="1284422"/>
              <a:chOff x="608128" y="72257"/>
              <a:chExt cx="4641331" cy="1284422"/>
            </a:xfrm>
          </p:grpSpPr>
          <p:sp>
            <p:nvSpPr>
              <p:cNvPr id="107" name="Google Shape;496;p10">
                <a:extLst>
                  <a:ext uri="{FF2B5EF4-FFF2-40B4-BE49-F238E27FC236}">
                    <a16:creationId xmlns:a16="http://schemas.microsoft.com/office/drawing/2014/main" id="{5212DB45-A20F-41FD-6D1A-C0A3D72DE187}"/>
                  </a:ext>
                </a:extLst>
              </p:cNvPr>
              <p:cNvSpPr txBox="1"/>
              <p:nvPr/>
            </p:nvSpPr>
            <p:spPr>
              <a:xfrm>
                <a:off x="608128" y="72257"/>
                <a:ext cx="1884599" cy="495929"/>
              </a:xfrm>
              <a:prstGeom prst="rect">
                <a:avLst/>
              </a:prstGeom>
              <a:noFill/>
              <a:ln>
                <a:noFill/>
              </a:ln>
            </p:spPr>
            <p:txBody>
              <a:bodyPr spcFirstLastPara="1" wrap="square" lIns="121900" tIns="121900" rIns="121900" bIns="121900" anchor="ctr" anchorCtr="0">
                <a:noAutofit/>
              </a:bodyPr>
              <a:lstStyle/>
              <a:p>
                <a:pPr algn="ctr">
                  <a:lnSpc>
                    <a:spcPct val="115000"/>
                  </a:lnSpc>
                </a:pPr>
                <a:r>
                  <a:rPr lang="en-US" b="1">
                    <a:solidFill>
                      <a:srgbClr val="4BACC6"/>
                    </a:solidFill>
                    <a:effectLst/>
                    <a:latin typeface="Arial" panose="020B0604020202020204" pitchFamily="34" charset="0"/>
                    <a:ea typeface="Arial" panose="020B0604020202020204" pitchFamily="34" charset="0"/>
                  </a:rPr>
                  <a:t>Threats</a:t>
                </a:r>
                <a:endParaRPr lang="en-IN" sz="1100">
                  <a:effectLst/>
                  <a:latin typeface="Arial" panose="020B0604020202020204" pitchFamily="34" charset="0"/>
                  <a:ea typeface="Arial" panose="020B0604020202020204" pitchFamily="34" charset="0"/>
                </a:endParaRPr>
              </a:p>
            </p:txBody>
          </p:sp>
          <p:sp>
            <p:nvSpPr>
              <p:cNvPr id="108" name="Google Shape;497;p10">
                <a:extLst>
                  <a:ext uri="{FF2B5EF4-FFF2-40B4-BE49-F238E27FC236}">
                    <a16:creationId xmlns:a16="http://schemas.microsoft.com/office/drawing/2014/main" id="{B04B8B1B-38AA-9E17-833E-007F20119B83}"/>
                  </a:ext>
                </a:extLst>
              </p:cNvPr>
              <p:cNvSpPr txBox="1"/>
              <p:nvPr/>
            </p:nvSpPr>
            <p:spPr>
              <a:xfrm>
                <a:off x="839889" y="330979"/>
                <a:ext cx="4409570" cy="1025700"/>
              </a:xfrm>
              <a:prstGeom prst="rect">
                <a:avLst/>
              </a:prstGeom>
              <a:noFill/>
              <a:ln>
                <a:noFill/>
              </a:ln>
            </p:spPr>
            <p:txBody>
              <a:bodyPr spcFirstLastPara="1" wrap="square" lIns="121900" tIns="121900" rIns="121900" bIns="121900" anchor="ctr" anchorCtr="0">
                <a:noAutofit/>
              </a:bodyPr>
              <a:lstStyle/>
              <a:p>
                <a:pPr>
                  <a:lnSpc>
                    <a:spcPct val="115000"/>
                  </a:lnSpc>
                </a:pPr>
                <a:r>
                  <a:rPr lang="en-US" sz="1400" dirty="0">
                    <a:effectLst/>
                    <a:latin typeface="Roboto" panose="02000000000000000000" pitchFamily="2" charset="0"/>
                    <a:ea typeface="Roboto" panose="02000000000000000000" pitchFamily="2" charset="0"/>
                    <a:cs typeface="Roboto" panose="02000000000000000000" pitchFamily="2" charset="0"/>
                  </a:rPr>
                  <a:t>1. </a:t>
                </a:r>
                <a:r>
                  <a:rPr lang="en-IN" sz="1400" dirty="0">
                    <a:effectLst/>
                    <a:latin typeface="Roboto" panose="02000000000000000000" pitchFamily="2" charset="0"/>
                    <a:ea typeface="Roboto" panose="02000000000000000000" pitchFamily="2" charset="0"/>
                    <a:cs typeface="Roboto" panose="02000000000000000000" pitchFamily="2" charset="0"/>
                  </a:rPr>
                  <a:t>Device malfunction</a:t>
                </a:r>
                <a:endParaRPr lang="en-IN" sz="1200" dirty="0">
                  <a:effectLst/>
                  <a:latin typeface="Arial" panose="020B0604020202020204" pitchFamily="34" charset="0"/>
                  <a:ea typeface="Arial" panose="020B0604020202020204" pitchFamily="34" charset="0"/>
                </a:endParaRPr>
              </a:p>
              <a:p>
                <a:pPr>
                  <a:lnSpc>
                    <a:spcPct val="115000"/>
                  </a:lnSpc>
                </a:pPr>
                <a:r>
                  <a:rPr lang="en-US" sz="1400" dirty="0">
                    <a:effectLst/>
                    <a:latin typeface="Roboto" panose="02000000000000000000" pitchFamily="2" charset="0"/>
                    <a:ea typeface="Roboto" panose="02000000000000000000" pitchFamily="2" charset="0"/>
                    <a:cs typeface="Roboto" panose="02000000000000000000" pitchFamily="2" charset="0"/>
                  </a:rPr>
                  <a:t>2. </a:t>
                </a:r>
                <a:r>
                  <a:rPr lang="en-US" sz="1400" dirty="0">
                    <a:latin typeface="Roboto" panose="02000000000000000000" pitchFamily="2" charset="0"/>
                    <a:ea typeface="Roboto" panose="02000000000000000000" pitchFamily="2" charset="0"/>
                    <a:cs typeface="Roboto" panose="02000000000000000000" pitchFamily="2" charset="0"/>
                  </a:rPr>
                  <a:t>Device range for communication affects the device performance</a:t>
                </a:r>
                <a:endParaRPr lang="en-IN" sz="1200" dirty="0">
                  <a:effectLst/>
                  <a:latin typeface="Arial" panose="020B0604020202020204" pitchFamily="34" charset="0"/>
                  <a:ea typeface="Arial" panose="020B0604020202020204" pitchFamily="34" charset="0"/>
                </a:endParaRPr>
              </a:p>
            </p:txBody>
          </p:sp>
        </p:grpSp>
      </p:grpSp>
      <p:grpSp>
        <p:nvGrpSpPr>
          <p:cNvPr id="95" name="Google Shape;483;p10">
            <a:extLst>
              <a:ext uri="{FF2B5EF4-FFF2-40B4-BE49-F238E27FC236}">
                <a16:creationId xmlns:a16="http://schemas.microsoft.com/office/drawing/2014/main" id="{A77B6CF2-86FF-F242-427B-686D0329AF30}"/>
              </a:ext>
            </a:extLst>
          </p:cNvPr>
          <p:cNvGrpSpPr/>
          <p:nvPr/>
        </p:nvGrpSpPr>
        <p:grpSpPr>
          <a:xfrm>
            <a:off x="6853593" y="989683"/>
            <a:ext cx="4685718" cy="1277681"/>
            <a:chOff x="-1089428" y="93630"/>
            <a:chExt cx="4963860" cy="1039967"/>
          </a:xfrm>
        </p:grpSpPr>
        <p:sp>
          <p:nvSpPr>
            <p:cNvPr id="101" name="Google Shape;484;p10">
              <a:extLst>
                <a:ext uri="{FF2B5EF4-FFF2-40B4-BE49-F238E27FC236}">
                  <a16:creationId xmlns:a16="http://schemas.microsoft.com/office/drawing/2014/main" id="{6800CA5A-EB54-7A93-DB12-7831175802B6}"/>
                </a:ext>
              </a:extLst>
            </p:cNvPr>
            <p:cNvSpPr/>
            <p:nvPr/>
          </p:nvSpPr>
          <p:spPr>
            <a:xfrm>
              <a:off x="-1089428" y="293088"/>
              <a:ext cx="1988027" cy="727355"/>
            </a:xfrm>
            <a:custGeom>
              <a:avLst/>
              <a:gdLst/>
              <a:ahLst/>
              <a:cxnLst/>
              <a:rect l="l" t="t" r="r" b="b"/>
              <a:pathLst>
                <a:path w="52055" h="25004" fill="none" extrusionOk="0">
                  <a:moveTo>
                    <a:pt x="0" y="25004"/>
                  </a:moveTo>
                  <a:lnTo>
                    <a:pt x="25003" y="1"/>
                  </a:lnTo>
                  <a:lnTo>
                    <a:pt x="52054" y="1"/>
                  </a:lnTo>
                </a:path>
              </a:pathLst>
            </a:custGeom>
            <a:ln>
              <a:headEnd type="none" w="sm" len="sm"/>
              <a:tailEnd type="none" w="sm" len="sm"/>
            </a:ln>
          </p:spPr>
          <p:style>
            <a:lnRef idx="3">
              <a:schemeClr val="accent1"/>
            </a:lnRef>
            <a:fillRef idx="0">
              <a:schemeClr val="accent1"/>
            </a:fillRef>
            <a:effectRef idx="2">
              <a:schemeClr val="accent1"/>
            </a:effectRef>
            <a:fontRef idx="minor">
              <a:schemeClr val="tx1"/>
            </a:fontRef>
          </p:style>
          <p:txBody>
            <a:bodyPr spcFirstLastPara="1" wrap="square" lIns="121900" tIns="121900" rIns="121900" bIns="121900" anchor="ctr" anchorCtr="0">
              <a:noAutofit/>
            </a:bodyPr>
            <a:lstStyle/>
            <a:p>
              <a:endParaRPr lang="en-IN" dirty="0"/>
            </a:p>
          </p:txBody>
        </p:sp>
        <p:grpSp>
          <p:nvGrpSpPr>
            <p:cNvPr id="102" name="Google Shape;485;p10">
              <a:extLst>
                <a:ext uri="{FF2B5EF4-FFF2-40B4-BE49-F238E27FC236}">
                  <a16:creationId xmlns:a16="http://schemas.microsoft.com/office/drawing/2014/main" id="{3A1B4FA6-53DA-BECD-B941-81C8CB1EFA80}"/>
                </a:ext>
              </a:extLst>
            </p:cNvPr>
            <p:cNvGrpSpPr/>
            <p:nvPr/>
          </p:nvGrpSpPr>
          <p:grpSpPr>
            <a:xfrm>
              <a:off x="312425" y="93630"/>
              <a:ext cx="3562007" cy="1039967"/>
              <a:chOff x="312425" y="93630"/>
              <a:chExt cx="3562007" cy="1039967"/>
            </a:xfrm>
          </p:grpSpPr>
          <p:sp>
            <p:nvSpPr>
              <p:cNvPr id="103" name="Google Shape;486;p10">
                <a:extLst>
                  <a:ext uri="{FF2B5EF4-FFF2-40B4-BE49-F238E27FC236}">
                    <a16:creationId xmlns:a16="http://schemas.microsoft.com/office/drawing/2014/main" id="{972EB651-2134-7EAB-B40B-35978B6FCF59}"/>
                  </a:ext>
                </a:extLst>
              </p:cNvPr>
              <p:cNvSpPr txBox="1"/>
              <p:nvPr/>
            </p:nvSpPr>
            <p:spPr>
              <a:xfrm>
                <a:off x="312425" y="93630"/>
                <a:ext cx="2819389" cy="4296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US" b="1" dirty="0">
                    <a:solidFill>
                      <a:srgbClr val="4F81BD"/>
                    </a:solidFill>
                    <a:effectLst/>
                    <a:latin typeface="Arial" panose="020B0604020202020204" pitchFamily="34" charset="0"/>
                    <a:ea typeface="Arial" panose="020B0604020202020204" pitchFamily="34" charset="0"/>
                  </a:rPr>
                  <a:t>Weaknesses</a:t>
                </a:r>
                <a:endParaRPr lang="en-IN" sz="1100" dirty="0">
                  <a:effectLst/>
                  <a:latin typeface="Arial" panose="020B0604020202020204" pitchFamily="34" charset="0"/>
                  <a:ea typeface="Arial" panose="020B0604020202020204" pitchFamily="34" charset="0"/>
                </a:endParaRPr>
              </a:p>
            </p:txBody>
          </p:sp>
          <p:sp>
            <p:nvSpPr>
              <p:cNvPr id="104" name="Google Shape;487;p10">
                <a:extLst>
                  <a:ext uri="{FF2B5EF4-FFF2-40B4-BE49-F238E27FC236}">
                    <a16:creationId xmlns:a16="http://schemas.microsoft.com/office/drawing/2014/main" id="{C0ADCA5D-65F3-914E-8EA9-6F13EA0D1DE6}"/>
                  </a:ext>
                </a:extLst>
              </p:cNvPr>
              <p:cNvSpPr txBox="1"/>
              <p:nvPr/>
            </p:nvSpPr>
            <p:spPr>
              <a:xfrm>
                <a:off x="892006" y="413530"/>
                <a:ext cx="2982426" cy="720067"/>
              </a:xfrm>
              <a:prstGeom prst="rect">
                <a:avLst/>
              </a:prstGeom>
              <a:noFill/>
              <a:ln>
                <a:noFill/>
              </a:ln>
            </p:spPr>
            <p:txBody>
              <a:bodyPr spcFirstLastPara="1" wrap="square" lIns="121900" tIns="121900" rIns="121900" bIns="121900" anchor="ctr" anchorCtr="0">
                <a:noAutofit/>
              </a:bodyPr>
              <a:lstStyle/>
              <a:p>
                <a:pPr>
                  <a:lnSpc>
                    <a:spcPct val="115000"/>
                  </a:lnSpc>
                </a:pPr>
                <a:r>
                  <a:rPr lang="en-US" sz="1400" dirty="0">
                    <a:effectLst/>
                    <a:latin typeface="Roboto" panose="02000000000000000000" pitchFamily="2" charset="0"/>
                    <a:ea typeface="Roboto" panose="02000000000000000000" pitchFamily="2" charset="0"/>
                    <a:cs typeface="Roboto" panose="02000000000000000000" pitchFamily="2" charset="0"/>
                  </a:rPr>
                  <a:t>1. Sensor Life and Accuracy</a:t>
                </a:r>
                <a:endParaRPr lang="en-IN" sz="1200" dirty="0">
                  <a:effectLst/>
                  <a:latin typeface="Arial" panose="020B0604020202020204" pitchFamily="34" charset="0"/>
                  <a:ea typeface="Arial" panose="020B0604020202020204" pitchFamily="34" charset="0"/>
                </a:endParaRPr>
              </a:p>
              <a:p>
                <a:pPr>
                  <a:lnSpc>
                    <a:spcPct val="115000"/>
                  </a:lnSpc>
                </a:pPr>
                <a:r>
                  <a:rPr lang="en-US" sz="1400" dirty="0">
                    <a:effectLst/>
                    <a:latin typeface="Roboto" panose="02000000000000000000" pitchFamily="2" charset="0"/>
                    <a:ea typeface="Roboto" panose="02000000000000000000" pitchFamily="2" charset="0"/>
                    <a:cs typeface="Roboto" panose="02000000000000000000" pitchFamily="2" charset="0"/>
                  </a:rPr>
                  <a:t>2. Battery Life</a:t>
                </a:r>
                <a:endParaRPr lang="en-IN" sz="1200" dirty="0">
                  <a:effectLst/>
                  <a:latin typeface="Arial" panose="020B0604020202020204" pitchFamily="34" charset="0"/>
                  <a:ea typeface="Arial" panose="020B0604020202020204" pitchFamily="34" charset="0"/>
                </a:endParaRPr>
              </a:p>
              <a:p>
                <a:pPr>
                  <a:lnSpc>
                    <a:spcPct val="115000"/>
                  </a:lnSpc>
                </a:pPr>
                <a:r>
                  <a:rPr lang="en-US" sz="1400" dirty="0">
                    <a:effectLst/>
                    <a:latin typeface="Roboto" panose="02000000000000000000" pitchFamily="2" charset="0"/>
                    <a:ea typeface="Roboto" panose="02000000000000000000" pitchFamily="2" charset="0"/>
                    <a:cs typeface="Roboto" panose="02000000000000000000" pitchFamily="2" charset="0"/>
                  </a:rPr>
                  <a:t>3. Dependence on Smartphone</a:t>
                </a:r>
                <a:endParaRPr lang="en-IN" sz="1200" dirty="0">
                  <a:effectLst/>
                  <a:latin typeface="Arial" panose="020B0604020202020204" pitchFamily="34" charset="0"/>
                  <a:ea typeface="Arial" panose="020B0604020202020204" pitchFamily="34" charset="0"/>
                </a:endParaRPr>
              </a:p>
            </p:txBody>
          </p:sp>
        </p:grpSp>
      </p:grpSp>
      <p:grpSp>
        <p:nvGrpSpPr>
          <p:cNvPr id="96" name="Google Shape;498;p10">
            <a:extLst>
              <a:ext uri="{FF2B5EF4-FFF2-40B4-BE49-F238E27FC236}">
                <a16:creationId xmlns:a16="http://schemas.microsoft.com/office/drawing/2014/main" id="{0CBBCAA6-6560-FA17-7D57-8348284DB434}"/>
              </a:ext>
            </a:extLst>
          </p:cNvPr>
          <p:cNvGrpSpPr/>
          <p:nvPr/>
        </p:nvGrpSpPr>
        <p:grpSpPr>
          <a:xfrm>
            <a:off x="6681241" y="4123386"/>
            <a:ext cx="5530490" cy="1766224"/>
            <a:chOff x="-700466" y="-91573"/>
            <a:chExt cx="5735630" cy="1438838"/>
          </a:xfrm>
        </p:grpSpPr>
        <p:sp>
          <p:nvSpPr>
            <p:cNvPr id="97" name="Google Shape;499;p10">
              <a:extLst>
                <a:ext uri="{FF2B5EF4-FFF2-40B4-BE49-F238E27FC236}">
                  <a16:creationId xmlns:a16="http://schemas.microsoft.com/office/drawing/2014/main" id="{FCCD4B41-5E74-FF67-70B0-F0BC132EC36D}"/>
                </a:ext>
              </a:extLst>
            </p:cNvPr>
            <p:cNvSpPr/>
            <p:nvPr/>
          </p:nvSpPr>
          <p:spPr>
            <a:xfrm flipH="1">
              <a:off x="-700466" y="-91573"/>
              <a:ext cx="1588894" cy="464914"/>
            </a:xfrm>
            <a:custGeom>
              <a:avLst/>
              <a:gdLst/>
              <a:ahLst/>
              <a:cxnLst/>
              <a:rect l="l" t="t" r="r" b="b"/>
              <a:pathLst>
                <a:path w="52055" h="25004" fill="none" extrusionOk="0">
                  <a:moveTo>
                    <a:pt x="52055" y="1"/>
                  </a:moveTo>
                  <a:lnTo>
                    <a:pt x="27052" y="25004"/>
                  </a:lnTo>
                  <a:lnTo>
                    <a:pt x="1" y="25004"/>
                  </a:lnTo>
                </a:path>
              </a:pathLst>
            </a:custGeom>
            <a:ln>
              <a:headEnd type="none" w="sm" len="sm"/>
              <a:tailEnd type="none" w="sm" len="sm"/>
            </a:ln>
          </p:spPr>
          <p:style>
            <a:lnRef idx="3">
              <a:schemeClr val="accent4"/>
            </a:lnRef>
            <a:fillRef idx="0">
              <a:schemeClr val="accent4"/>
            </a:fillRef>
            <a:effectRef idx="2">
              <a:schemeClr val="accent4"/>
            </a:effectRef>
            <a:fontRef idx="minor">
              <a:schemeClr val="tx1"/>
            </a:fontRef>
          </p:style>
          <p:txBody>
            <a:bodyPr spcFirstLastPara="1" wrap="square" lIns="121900" tIns="121900" rIns="121900" bIns="121900" anchor="ctr" anchorCtr="0">
              <a:noAutofit/>
            </a:bodyPr>
            <a:lstStyle/>
            <a:p>
              <a:endParaRPr lang="en-IN" dirty="0"/>
            </a:p>
          </p:txBody>
        </p:sp>
        <p:grpSp>
          <p:nvGrpSpPr>
            <p:cNvPr id="98" name="Google Shape;500;p10">
              <a:extLst>
                <a:ext uri="{FF2B5EF4-FFF2-40B4-BE49-F238E27FC236}">
                  <a16:creationId xmlns:a16="http://schemas.microsoft.com/office/drawing/2014/main" id="{17FE35FF-8B7E-E9E7-8527-E09AB60643CC}"/>
                </a:ext>
              </a:extLst>
            </p:cNvPr>
            <p:cNvGrpSpPr/>
            <p:nvPr/>
          </p:nvGrpSpPr>
          <p:grpSpPr>
            <a:xfrm>
              <a:off x="888428" y="126711"/>
              <a:ext cx="4146736" cy="1220554"/>
              <a:chOff x="888428" y="126711"/>
              <a:chExt cx="4146736" cy="1220554"/>
            </a:xfrm>
          </p:grpSpPr>
          <p:sp>
            <p:nvSpPr>
              <p:cNvPr id="99" name="Google Shape;501;p10">
                <a:extLst>
                  <a:ext uri="{FF2B5EF4-FFF2-40B4-BE49-F238E27FC236}">
                    <a16:creationId xmlns:a16="http://schemas.microsoft.com/office/drawing/2014/main" id="{03503BC4-C7F7-58DD-2A9E-CB57CF9F3C02}"/>
                  </a:ext>
                </a:extLst>
              </p:cNvPr>
              <p:cNvSpPr txBox="1"/>
              <p:nvPr/>
            </p:nvSpPr>
            <p:spPr>
              <a:xfrm>
                <a:off x="888428" y="126711"/>
                <a:ext cx="2336798" cy="429600"/>
              </a:xfrm>
              <a:prstGeom prst="rect">
                <a:avLst/>
              </a:prstGeom>
              <a:noFill/>
              <a:ln>
                <a:noFill/>
              </a:ln>
            </p:spPr>
            <p:txBody>
              <a:bodyPr spcFirstLastPara="1" wrap="square" lIns="121900" tIns="121900" rIns="121900" bIns="121900" anchor="ctr" anchorCtr="0">
                <a:noAutofit/>
              </a:bodyPr>
              <a:lstStyle/>
              <a:p>
                <a:pPr>
                  <a:lnSpc>
                    <a:spcPct val="115000"/>
                  </a:lnSpc>
                </a:pPr>
                <a:r>
                  <a:rPr lang="en-IN" b="1">
                    <a:solidFill>
                      <a:srgbClr val="FFC000"/>
                    </a:solidFill>
                    <a:effectLst/>
                    <a:latin typeface="Arial" panose="020B0604020202020204" pitchFamily="34" charset="0"/>
                    <a:ea typeface="Arial" panose="020B0604020202020204" pitchFamily="34" charset="0"/>
                  </a:rPr>
                  <a:t>Opportunities</a:t>
                </a:r>
                <a:endParaRPr lang="en-IN" sz="1100">
                  <a:effectLst/>
                  <a:latin typeface="Arial" panose="020B0604020202020204" pitchFamily="34" charset="0"/>
                  <a:ea typeface="Arial" panose="020B0604020202020204" pitchFamily="34" charset="0"/>
                </a:endParaRPr>
              </a:p>
            </p:txBody>
          </p:sp>
          <p:sp>
            <p:nvSpPr>
              <p:cNvPr id="100" name="Google Shape;502;p10">
                <a:extLst>
                  <a:ext uri="{FF2B5EF4-FFF2-40B4-BE49-F238E27FC236}">
                    <a16:creationId xmlns:a16="http://schemas.microsoft.com/office/drawing/2014/main" id="{AC7A30F9-F59B-EFB5-7884-DDBA25372777}"/>
                  </a:ext>
                </a:extLst>
              </p:cNvPr>
              <p:cNvSpPr txBox="1"/>
              <p:nvPr/>
            </p:nvSpPr>
            <p:spPr>
              <a:xfrm>
                <a:off x="935034" y="480313"/>
                <a:ext cx="4100130" cy="866952"/>
              </a:xfrm>
              <a:prstGeom prst="rect">
                <a:avLst/>
              </a:prstGeom>
              <a:noFill/>
              <a:ln>
                <a:noFill/>
              </a:ln>
            </p:spPr>
            <p:txBody>
              <a:bodyPr spcFirstLastPara="1" wrap="square" lIns="121900" tIns="121900" rIns="121900" bIns="121900" anchor="ctr" anchorCtr="0">
                <a:noAutofit/>
              </a:bodyPr>
              <a:lstStyle/>
              <a:p>
                <a:pPr algn="just">
                  <a:lnSpc>
                    <a:spcPct val="115000"/>
                  </a:lnSpc>
                </a:pPr>
                <a:r>
                  <a:rPr lang="en-US" sz="1400" dirty="0">
                    <a:effectLst/>
                    <a:latin typeface="Roboto" panose="02000000000000000000" pitchFamily="2" charset="0"/>
                    <a:ea typeface="Roboto" panose="02000000000000000000" pitchFamily="2" charset="0"/>
                    <a:cs typeface="Roboto" panose="02000000000000000000" pitchFamily="2" charset="0"/>
                  </a:rPr>
                  <a:t>1. Increased health awareness</a:t>
                </a:r>
                <a:endParaRPr lang="en-IN" sz="1200" dirty="0">
                  <a:effectLst/>
                  <a:latin typeface="Arial" panose="020B0604020202020204" pitchFamily="34" charset="0"/>
                  <a:ea typeface="Arial" panose="020B0604020202020204" pitchFamily="34" charset="0"/>
                </a:endParaRPr>
              </a:p>
              <a:p>
                <a:pPr algn="just">
                  <a:lnSpc>
                    <a:spcPct val="115000"/>
                  </a:lnSpc>
                </a:pPr>
                <a:r>
                  <a:rPr lang="en-US" sz="1400" dirty="0">
                    <a:effectLst/>
                    <a:latin typeface="Roboto" panose="02000000000000000000" pitchFamily="2" charset="0"/>
                    <a:ea typeface="Roboto" panose="02000000000000000000" pitchFamily="2" charset="0"/>
                    <a:cs typeface="Roboto" panose="02000000000000000000" pitchFamily="2" charset="0"/>
                  </a:rPr>
                  <a:t>2. </a:t>
                </a:r>
                <a:r>
                  <a:rPr lang="en-IN" sz="1400" dirty="0">
                    <a:effectLst/>
                    <a:latin typeface="Roboto" panose="02000000000000000000" pitchFamily="2" charset="0"/>
                    <a:ea typeface="Roboto" panose="02000000000000000000" pitchFamily="2" charset="0"/>
                    <a:cs typeface="Roboto" panose="02000000000000000000" pitchFamily="2" charset="0"/>
                  </a:rPr>
                  <a:t>Technology advancements</a:t>
                </a:r>
                <a:endParaRPr lang="en-IN" sz="1200" dirty="0">
                  <a:effectLst/>
                  <a:latin typeface="Arial" panose="020B0604020202020204" pitchFamily="34" charset="0"/>
                  <a:ea typeface="Arial" panose="020B0604020202020204" pitchFamily="34" charset="0"/>
                </a:endParaRPr>
              </a:p>
              <a:p>
                <a:pPr algn="just">
                  <a:lnSpc>
                    <a:spcPct val="115000"/>
                  </a:lnSpc>
                </a:pPr>
                <a:r>
                  <a:rPr lang="en-US" sz="1400" dirty="0">
                    <a:effectLst/>
                    <a:latin typeface="Roboto" panose="02000000000000000000" pitchFamily="2" charset="0"/>
                    <a:ea typeface="Roboto" panose="02000000000000000000" pitchFamily="2" charset="0"/>
                    <a:cs typeface="Roboto" panose="02000000000000000000" pitchFamily="2" charset="0"/>
                  </a:rPr>
                  <a:t>3. Shift towards preventive Healthcare</a:t>
                </a:r>
              </a:p>
              <a:p>
                <a:pPr algn="just">
                  <a:lnSpc>
                    <a:spcPct val="115000"/>
                  </a:lnSpc>
                </a:pPr>
                <a:r>
                  <a:rPr lang="en-US" sz="1400" dirty="0">
                    <a:latin typeface="Roboto" panose="02000000000000000000" pitchFamily="2" charset="0"/>
                    <a:ea typeface="Roboto" panose="02000000000000000000" pitchFamily="2" charset="0"/>
                    <a:cs typeface="Roboto" panose="02000000000000000000" pitchFamily="2" charset="0"/>
                  </a:rPr>
                  <a:t>4. Telemedicine and remote patient monitoring</a:t>
                </a:r>
                <a:endParaRPr lang="en-IN" sz="1200" dirty="0">
                  <a:effectLst/>
                  <a:latin typeface="Arial" panose="020B0604020202020204" pitchFamily="34" charset="0"/>
                  <a:ea typeface="Arial" panose="020B0604020202020204" pitchFamily="34" charset="0"/>
                </a:endParaRPr>
              </a:p>
            </p:txBody>
          </p:sp>
        </p:grpSp>
      </p:grpSp>
    </p:spTree>
    <p:extLst>
      <p:ext uri="{BB962C8B-B14F-4D97-AF65-F5344CB8AC3E}">
        <p14:creationId xmlns:p14="http://schemas.microsoft.com/office/powerpoint/2010/main" val="116740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9C841-2CE8-2AC4-2558-7F8770B81D23}"/>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5B3A7070-DC03-681F-2F18-624EC21880E2}"/>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57982A75-9F7C-2FF8-6F55-9B13727A85E5}"/>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593EF218-BE9C-0623-A150-9294BB9EEF23}"/>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90ED8918-8F8A-50C4-C676-F53F93C9DA7F}"/>
              </a:ext>
            </a:extLst>
          </p:cNvPr>
          <p:cNvPicPr preferRelativeResize="0"/>
          <p:nvPr/>
        </p:nvPicPr>
        <p:blipFill rotWithShape="1">
          <a:blip r:embed="rId3">
            <a:alphaModFix/>
          </a:blip>
          <a:srcRect l="22326" t="32664" r="11836" b="35101"/>
          <a:stretch/>
        </p:blipFill>
        <p:spPr>
          <a:xfrm>
            <a:off x="4732" y="-10707"/>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C2D54D2E-2929-8BDD-26BA-7809552E59E6}"/>
              </a:ext>
            </a:extLst>
          </p:cNvPr>
          <p:cNvPicPr>
            <a:picLocks noChangeAspect="1"/>
          </p:cNvPicPr>
          <p:nvPr/>
        </p:nvPicPr>
        <p:blipFill rotWithShape="1">
          <a:blip r:embed="rId4"/>
          <a:srcRect l="37906" t="34096" r="9606" b="36394"/>
          <a:stretch/>
        </p:blipFill>
        <p:spPr>
          <a:xfrm>
            <a:off x="11125200" y="52051"/>
            <a:ext cx="1066800" cy="599768"/>
          </a:xfrm>
          <a:prstGeom prst="rect">
            <a:avLst/>
          </a:prstGeom>
        </p:spPr>
      </p:pic>
      <p:sp>
        <p:nvSpPr>
          <p:cNvPr id="2" name="Google Shape;125;p3">
            <a:extLst>
              <a:ext uri="{FF2B5EF4-FFF2-40B4-BE49-F238E27FC236}">
                <a16:creationId xmlns:a16="http://schemas.microsoft.com/office/drawing/2014/main" id="{CAA4902C-CD84-54DA-850F-6B60E0E2F51B}"/>
              </a:ext>
            </a:extLst>
          </p:cNvPr>
          <p:cNvSpPr txBox="1"/>
          <p:nvPr/>
        </p:nvSpPr>
        <p:spPr>
          <a:xfrm>
            <a:off x="378542" y="578157"/>
            <a:ext cx="11434916" cy="605843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Why: </a:t>
            </a:r>
            <a:r>
              <a:rPr lang="en-US" sz="1600" dirty="0">
                <a:latin typeface="Verdana" panose="020B0604030504040204" pitchFamily="34" charset="0"/>
                <a:ea typeface="Verdana" panose="020B0604030504040204" pitchFamily="34" charset="0"/>
              </a:rPr>
              <a:t>The project focuses on developing a wearable Continuous Glucose Monitoring (CGM) device through the design of a customized Printed Circuit Board (PCB). This PCB will integrate various subsystems, including an electrochemical glucose sensor, microcontroller, power management system, and wireless communication module, into a compact and efficient platform. </a:t>
            </a:r>
            <a:endParaRPr lang="en-IN" sz="1600"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What:  </a:t>
            </a:r>
            <a:r>
              <a:rPr lang="en-IN" sz="1600" dirty="0">
                <a:latin typeface="Verdana" panose="020B0604030504040204" pitchFamily="34" charset="0"/>
                <a:ea typeface="Verdana" panose="020B0604030504040204" pitchFamily="34" charset="0"/>
              </a:rPr>
              <a:t>The objective is to develop a PCB for Continuous Glucose monitoring system. This system will integrate electrochemical sensors, microcontrollers, power management systems, and wireless communication into a compact Printed Circuit Board (PCB).</a:t>
            </a: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Where: </a:t>
            </a:r>
            <a:r>
              <a:rPr lang="en-US" sz="1600" dirty="0">
                <a:latin typeface="Verdana" panose="020B0604030504040204" pitchFamily="34" charset="0"/>
                <a:ea typeface="Verdana" panose="020B0604030504040204" pitchFamily="34" charset="0"/>
              </a:rPr>
              <a:t>The project is conducted within the Department of Electrical, Electronics and Communication Engineering at GITAM School of Technology in Bengaluru, Karnataka, India. Product is focused for individuals who are willing to have their own personal health care management</a:t>
            </a:r>
            <a:r>
              <a:rPr lang="en-US" dirty="0">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When: </a:t>
            </a:r>
            <a:r>
              <a:rPr lang="en-US" sz="1600" dirty="0">
                <a:latin typeface="Verdana" panose="020B0604030504040204" pitchFamily="34" charset="0"/>
                <a:ea typeface="Verdana" panose="020B0604030504040204" pitchFamily="34" charset="0"/>
              </a:rPr>
              <a:t>The project duration spans from July 2024 to an unspecified date in 2024, aligning with the academic year 2024-2025</a:t>
            </a: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How: </a:t>
            </a:r>
            <a:r>
              <a:rPr lang="en-US" sz="1600" dirty="0">
                <a:latin typeface="Verdana" panose="020B0604030504040204" pitchFamily="34" charset="0"/>
                <a:ea typeface="Verdana" panose="020B0604030504040204" pitchFamily="34" charset="0"/>
              </a:rPr>
              <a:t>The methodology includes component selection, circuit design and simulation, integration of components onto the PCB, microcontroller programming, calibration and testing of the system, and data collection and analysis. Key tools involve electrochemical sensors and microcontrollers designed for low power consumption and efficient data transmission.</a:t>
            </a:r>
            <a:endParaRPr lang="en-IN" sz="1600"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Refined Objective: </a:t>
            </a:r>
            <a:r>
              <a:rPr lang="en-US" sz="1600" dirty="0">
                <a:latin typeface="Verdana" panose="020B0604030504040204" pitchFamily="34" charset="0"/>
                <a:ea typeface="Verdana" panose="020B0604030504040204" pitchFamily="34" charset="0"/>
              </a:rPr>
              <a:t>The primary goal is to create a reliable and cost-effective PCB for a wearable CGM device that enhances user experience through non-invasive monitoring while addressing challenges such as invasiveness, customization needs, miniaturization, power efficiency, data transmission reliability, and overall user comfort.</a:t>
            </a: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3" name="Google Shape;125;p3">
            <a:extLst>
              <a:ext uri="{FF2B5EF4-FFF2-40B4-BE49-F238E27FC236}">
                <a16:creationId xmlns:a16="http://schemas.microsoft.com/office/drawing/2014/main" id="{02302EDC-13A6-5449-4870-C3ACFEAC4280}"/>
              </a:ext>
            </a:extLst>
          </p:cNvPr>
          <p:cNvSpPr txBox="1"/>
          <p:nvPr/>
        </p:nvSpPr>
        <p:spPr>
          <a:xfrm>
            <a:off x="838200" y="154824"/>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Tree>
    <p:extLst>
      <p:ext uri="{BB962C8B-B14F-4D97-AF65-F5344CB8AC3E}">
        <p14:creationId xmlns:p14="http://schemas.microsoft.com/office/powerpoint/2010/main" val="1330769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5AD8EC54-998A-8573-B8DB-F0B84025080D}"/>
              </a:ext>
            </a:extLst>
          </p:cNvPr>
          <p:cNvGrpSpPr/>
          <p:nvPr/>
        </p:nvGrpSpPr>
        <p:grpSpPr>
          <a:xfrm>
            <a:off x="11918844" y="592651"/>
            <a:ext cx="223520" cy="497812"/>
            <a:chOff x="9734551" y="3062659"/>
            <a:chExt cx="2457449" cy="1403846"/>
          </a:xfrm>
        </p:grpSpPr>
        <p:sp>
          <p:nvSpPr>
            <p:cNvPr id="4" name="Google Shape;114;p76">
              <a:extLst>
                <a:ext uri="{FF2B5EF4-FFF2-40B4-BE49-F238E27FC236}">
                  <a16:creationId xmlns:a16="http://schemas.microsoft.com/office/drawing/2014/main" id="{705FDB07-F636-FC6C-EA56-EC30589D19D2}"/>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3EC29F26-0C0B-C4C9-E3F7-DF2D1C1BAE14}"/>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F2C66485-BC30-3F76-EBAE-5492C7BAD46C}"/>
              </a:ext>
            </a:extLst>
          </p:cNvPr>
          <p:cNvPicPr preferRelativeResize="0"/>
          <p:nvPr/>
        </p:nvPicPr>
        <p:blipFill rotWithShape="1">
          <a:blip r:embed="rId2">
            <a:alphaModFix/>
          </a:blip>
          <a:srcRect l="22326" t="32664" r="11836" b="35101"/>
          <a:stretch/>
        </p:blipFill>
        <p:spPr>
          <a:xfrm>
            <a:off x="4732" y="499"/>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0D08B1D2-5EE1-FA58-E2C3-D6B7AFA725AB}"/>
              </a:ext>
            </a:extLst>
          </p:cNvPr>
          <p:cNvPicPr>
            <a:picLocks noChangeAspect="1"/>
          </p:cNvPicPr>
          <p:nvPr/>
        </p:nvPicPr>
        <p:blipFill rotWithShape="1">
          <a:blip r:embed="rId3"/>
          <a:srcRect l="37906" t="34096" r="9606" b="36394"/>
          <a:stretch/>
        </p:blipFill>
        <p:spPr>
          <a:xfrm>
            <a:off x="11125200" y="-3978"/>
            <a:ext cx="1066800" cy="599768"/>
          </a:xfrm>
          <a:prstGeom prst="rect">
            <a:avLst/>
          </a:prstGeom>
        </p:spPr>
      </p:pic>
      <p:sp>
        <p:nvSpPr>
          <p:cNvPr id="184" name="Rectangle: Rounded Corners 183">
            <a:extLst>
              <a:ext uri="{FF2B5EF4-FFF2-40B4-BE49-F238E27FC236}">
                <a16:creationId xmlns:a16="http://schemas.microsoft.com/office/drawing/2014/main" id="{673FD514-B895-4788-B264-061D39F08BF8}"/>
              </a:ext>
            </a:extLst>
          </p:cNvPr>
          <p:cNvSpPr/>
          <p:nvPr/>
        </p:nvSpPr>
        <p:spPr>
          <a:xfrm>
            <a:off x="2856704" y="1387978"/>
            <a:ext cx="2246072" cy="684079"/>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Literature survey and abstract</a:t>
            </a:r>
          </a:p>
        </p:txBody>
      </p:sp>
      <p:sp>
        <p:nvSpPr>
          <p:cNvPr id="1027" name="Google Shape;125;p3">
            <a:extLst>
              <a:ext uri="{FF2B5EF4-FFF2-40B4-BE49-F238E27FC236}">
                <a16:creationId xmlns:a16="http://schemas.microsoft.com/office/drawing/2014/main" id="{D92A072E-D82C-4AF6-48AB-B2A5115BB1C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Montserrat"/>
                <a:sym typeface="Montserrat"/>
              </a:rPr>
              <a:t>Block Diagram</a:t>
            </a:r>
            <a:endParaRPr/>
          </a:p>
        </p:txBody>
      </p:sp>
      <p:sp>
        <p:nvSpPr>
          <p:cNvPr id="2" name="Oval 1">
            <a:extLst>
              <a:ext uri="{FF2B5EF4-FFF2-40B4-BE49-F238E27FC236}">
                <a16:creationId xmlns:a16="http://schemas.microsoft.com/office/drawing/2014/main" id="{7C5E26EE-2398-41AD-2C67-36424116A37B}"/>
              </a:ext>
            </a:extLst>
          </p:cNvPr>
          <p:cNvSpPr/>
          <p:nvPr/>
        </p:nvSpPr>
        <p:spPr>
          <a:xfrm>
            <a:off x="255638" y="1090463"/>
            <a:ext cx="2113935" cy="127911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Continuous Glucose Monitoring</a:t>
            </a:r>
          </a:p>
        </p:txBody>
      </p:sp>
      <p:sp>
        <p:nvSpPr>
          <p:cNvPr id="13" name="Rectangle 12">
            <a:extLst>
              <a:ext uri="{FF2B5EF4-FFF2-40B4-BE49-F238E27FC236}">
                <a16:creationId xmlns:a16="http://schemas.microsoft.com/office/drawing/2014/main" id="{CC8ABD8D-DD4E-0A1B-F6AA-AE1C13F478E9}"/>
              </a:ext>
            </a:extLst>
          </p:cNvPr>
          <p:cNvSpPr/>
          <p:nvPr/>
        </p:nvSpPr>
        <p:spPr>
          <a:xfrm>
            <a:off x="2856704" y="2743200"/>
            <a:ext cx="2246072" cy="8062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Circuit design and simulation</a:t>
            </a:r>
          </a:p>
        </p:txBody>
      </p:sp>
      <p:sp>
        <p:nvSpPr>
          <p:cNvPr id="15" name="Rectangle: Rounded Corners 14">
            <a:extLst>
              <a:ext uri="{FF2B5EF4-FFF2-40B4-BE49-F238E27FC236}">
                <a16:creationId xmlns:a16="http://schemas.microsoft.com/office/drawing/2014/main" id="{FB82C45C-D678-FE2B-0674-7B0EF67AFD6E}"/>
              </a:ext>
            </a:extLst>
          </p:cNvPr>
          <p:cNvSpPr/>
          <p:nvPr/>
        </p:nvSpPr>
        <p:spPr>
          <a:xfrm>
            <a:off x="5329084" y="2752303"/>
            <a:ext cx="2153264" cy="806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Testing </a:t>
            </a:r>
          </a:p>
        </p:txBody>
      </p:sp>
      <p:cxnSp>
        <p:nvCxnSpPr>
          <p:cNvPr id="18" name="Straight Arrow Connector 17">
            <a:extLst>
              <a:ext uri="{FF2B5EF4-FFF2-40B4-BE49-F238E27FC236}">
                <a16:creationId xmlns:a16="http://schemas.microsoft.com/office/drawing/2014/main" id="{80AFA118-99AA-F7A0-C1C7-F42FB710143E}"/>
              </a:ext>
            </a:extLst>
          </p:cNvPr>
          <p:cNvCxnSpPr>
            <a:stCxn id="2" idx="6"/>
            <a:endCxn id="184" idx="1"/>
          </p:cNvCxnSpPr>
          <p:nvPr/>
        </p:nvCxnSpPr>
        <p:spPr>
          <a:xfrm flipV="1">
            <a:off x="2369573" y="1730018"/>
            <a:ext cx="4871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4D6A8F2-0C6F-80FD-1091-12D98F425F1C}"/>
              </a:ext>
            </a:extLst>
          </p:cNvPr>
          <p:cNvCxnSpPr>
            <a:stCxn id="184" idx="2"/>
            <a:endCxn id="13" idx="0"/>
          </p:cNvCxnSpPr>
          <p:nvPr/>
        </p:nvCxnSpPr>
        <p:spPr>
          <a:xfrm>
            <a:off x="3979740" y="2072057"/>
            <a:ext cx="0" cy="67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42B684E-F5A7-3924-C6F9-26F557AFF76B}"/>
              </a:ext>
            </a:extLst>
          </p:cNvPr>
          <p:cNvCxnSpPr>
            <a:stCxn id="13" idx="3"/>
            <a:endCxn id="15" idx="1"/>
          </p:cNvCxnSpPr>
          <p:nvPr/>
        </p:nvCxnSpPr>
        <p:spPr>
          <a:xfrm>
            <a:off x="5102776" y="3146323"/>
            <a:ext cx="226308" cy="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Decision 23">
            <a:extLst>
              <a:ext uri="{FF2B5EF4-FFF2-40B4-BE49-F238E27FC236}">
                <a16:creationId xmlns:a16="http://schemas.microsoft.com/office/drawing/2014/main" id="{3E0E14D0-025A-6479-504A-7F455C5EA77B}"/>
              </a:ext>
            </a:extLst>
          </p:cNvPr>
          <p:cNvSpPr/>
          <p:nvPr/>
        </p:nvSpPr>
        <p:spPr>
          <a:xfrm>
            <a:off x="5412658" y="4129547"/>
            <a:ext cx="1986117" cy="875071"/>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analysis</a:t>
            </a:r>
          </a:p>
        </p:txBody>
      </p:sp>
      <p:cxnSp>
        <p:nvCxnSpPr>
          <p:cNvPr id="26" name="Straight Arrow Connector 25">
            <a:extLst>
              <a:ext uri="{FF2B5EF4-FFF2-40B4-BE49-F238E27FC236}">
                <a16:creationId xmlns:a16="http://schemas.microsoft.com/office/drawing/2014/main" id="{4131725E-4B3D-5F0C-9A73-986F9033CA4E}"/>
              </a:ext>
            </a:extLst>
          </p:cNvPr>
          <p:cNvCxnSpPr>
            <a:cxnSpLocks/>
            <a:stCxn id="15" idx="2"/>
            <a:endCxn id="24" idx="0"/>
          </p:cNvCxnSpPr>
          <p:nvPr/>
        </p:nvCxnSpPr>
        <p:spPr>
          <a:xfrm>
            <a:off x="6405716" y="3558548"/>
            <a:ext cx="1" cy="570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6435E78-0A41-2ECE-BE39-0D3B3B9C5083}"/>
              </a:ext>
            </a:extLst>
          </p:cNvPr>
          <p:cNvCxnSpPr>
            <a:cxnSpLocks/>
            <a:stCxn id="24" idx="1"/>
            <a:endCxn id="13" idx="2"/>
          </p:cNvCxnSpPr>
          <p:nvPr/>
        </p:nvCxnSpPr>
        <p:spPr>
          <a:xfrm rot="10800000">
            <a:off x="3979740" y="3549445"/>
            <a:ext cx="1432918" cy="10176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0171995F-1B56-211A-AFD6-C11D9AD7703D}"/>
              </a:ext>
            </a:extLst>
          </p:cNvPr>
          <p:cNvSpPr/>
          <p:nvPr/>
        </p:nvSpPr>
        <p:spPr>
          <a:xfrm>
            <a:off x="8971936" y="4163195"/>
            <a:ext cx="2153264" cy="8302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PCB design and testing</a:t>
            </a:r>
          </a:p>
        </p:txBody>
      </p:sp>
      <p:sp>
        <p:nvSpPr>
          <p:cNvPr id="31" name="TextBox 30">
            <a:extLst>
              <a:ext uri="{FF2B5EF4-FFF2-40B4-BE49-F238E27FC236}">
                <a16:creationId xmlns:a16="http://schemas.microsoft.com/office/drawing/2014/main" id="{E4F0CE95-1002-028B-441C-19D05CA8ACB2}"/>
              </a:ext>
            </a:extLst>
          </p:cNvPr>
          <p:cNvSpPr txBox="1"/>
          <p:nvPr/>
        </p:nvSpPr>
        <p:spPr>
          <a:xfrm>
            <a:off x="4399613" y="4203742"/>
            <a:ext cx="845574" cy="369332"/>
          </a:xfrm>
          <a:prstGeom prst="rect">
            <a:avLst/>
          </a:prstGeom>
          <a:noFill/>
        </p:spPr>
        <p:txBody>
          <a:bodyPr wrap="square" rtlCol="0">
            <a:spAutoFit/>
          </a:bodyPr>
          <a:lstStyle/>
          <a:p>
            <a:r>
              <a:rPr lang="en-IN"/>
              <a:t>NO</a:t>
            </a:r>
          </a:p>
        </p:txBody>
      </p:sp>
      <p:sp>
        <p:nvSpPr>
          <p:cNvPr id="32" name="TextBox 31">
            <a:extLst>
              <a:ext uri="{FF2B5EF4-FFF2-40B4-BE49-F238E27FC236}">
                <a16:creationId xmlns:a16="http://schemas.microsoft.com/office/drawing/2014/main" id="{25FDB1D8-5B52-8B99-9028-9068CB7892EC}"/>
              </a:ext>
            </a:extLst>
          </p:cNvPr>
          <p:cNvSpPr txBox="1"/>
          <p:nvPr/>
        </p:nvSpPr>
        <p:spPr>
          <a:xfrm>
            <a:off x="7482348" y="4220183"/>
            <a:ext cx="683344" cy="369332"/>
          </a:xfrm>
          <a:prstGeom prst="rect">
            <a:avLst/>
          </a:prstGeom>
          <a:noFill/>
        </p:spPr>
        <p:txBody>
          <a:bodyPr wrap="square" rtlCol="0">
            <a:spAutoFit/>
          </a:bodyPr>
          <a:lstStyle/>
          <a:p>
            <a:r>
              <a:rPr lang="en-IN"/>
              <a:t>YES</a:t>
            </a:r>
          </a:p>
        </p:txBody>
      </p:sp>
      <p:cxnSp>
        <p:nvCxnSpPr>
          <p:cNvPr id="34" name="Straight Arrow Connector 33">
            <a:extLst>
              <a:ext uri="{FF2B5EF4-FFF2-40B4-BE49-F238E27FC236}">
                <a16:creationId xmlns:a16="http://schemas.microsoft.com/office/drawing/2014/main" id="{A732884F-8734-175C-6D70-332A9B4E98ED}"/>
              </a:ext>
            </a:extLst>
          </p:cNvPr>
          <p:cNvCxnSpPr>
            <a:cxnSpLocks/>
            <a:endCxn id="30" idx="1"/>
          </p:cNvCxnSpPr>
          <p:nvPr/>
        </p:nvCxnSpPr>
        <p:spPr>
          <a:xfrm>
            <a:off x="7398774" y="4567082"/>
            <a:ext cx="1573162" cy="11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9F375015-CD40-EBDA-E45C-52810BBD0774}"/>
              </a:ext>
            </a:extLst>
          </p:cNvPr>
          <p:cNvSpPr/>
          <p:nvPr/>
        </p:nvSpPr>
        <p:spPr>
          <a:xfrm>
            <a:off x="8971936" y="5422275"/>
            <a:ext cx="2153264" cy="806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PCB </a:t>
            </a:r>
          </a:p>
        </p:txBody>
      </p:sp>
      <p:cxnSp>
        <p:nvCxnSpPr>
          <p:cNvPr id="40" name="Straight Arrow Connector 39">
            <a:extLst>
              <a:ext uri="{FF2B5EF4-FFF2-40B4-BE49-F238E27FC236}">
                <a16:creationId xmlns:a16="http://schemas.microsoft.com/office/drawing/2014/main" id="{625511E1-7FCE-968D-098F-A67EF683B40A}"/>
              </a:ext>
            </a:extLst>
          </p:cNvPr>
          <p:cNvCxnSpPr>
            <a:cxnSpLocks/>
            <a:stCxn id="30" idx="2"/>
            <a:endCxn id="39" idx="0"/>
          </p:cNvCxnSpPr>
          <p:nvPr/>
        </p:nvCxnSpPr>
        <p:spPr>
          <a:xfrm>
            <a:off x="10048568" y="4993400"/>
            <a:ext cx="0"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57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5AD8EC54-998A-8573-B8DB-F0B84025080D}"/>
              </a:ext>
            </a:extLst>
          </p:cNvPr>
          <p:cNvGrpSpPr/>
          <p:nvPr/>
        </p:nvGrpSpPr>
        <p:grpSpPr>
          <a:xfrm>
            <a:off x="11918844" y="592651"/>
            <a:ext cx="223520" cy="497812"/>
            <a:chOff x="9734551" y="3062659"/>
            <a:chExt cx="2457449" cy="1403846"/>
          </a:xfrm>
        </p:grpSpPr>
        <p:sp>
          <p:nvSpPr>
            <p:cNvPr id="4" name="Google Shape;114;p76">
              <a:extLst>
                <a:ext uri="{FF2B5EF4-FFF2-40B4-BE49-F238E27FC236}">
                  <a16:creationId xmlns:a16="http://schemas.microsoft.com/office/drawing/2014/main" id="{705FDB07-F636-FC6C-EA56-EC30589D19D2}"/>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3EC29F26-0C0B-C4C9-E3F7-DF2D1C1BAE14}"/>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F2C66485-BC30-3F76-EBAE-5492C7BAD46C}"/>
              </a:ext>
            </a:extLst>
          </p:cNvPr>
          <p:cNvPicPr preferRelativeResize="0"/>
          <p:nvPr/>
        </p:nvPicPr>
        <p:blipFill rotWithShape="1">
          <a:blip r:embed="rId2">
            <a:alphaModFix/>
          </a:blip>
          <a:srcRect l="22326" t="32664" r="11836" b="35101"/>
          <a:stretch/>
        </p:blipFill>
        <p:spPr>
          <a:xfrm>
            <a:off x="4732" y="499"/>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0D08B1D2-5EE1-FA58-E2C3-D6B7AFA725AB}"/>
              </a:ext>
            </a:extLst>
          </p:cNvPr>
          <p:cNvPicPr>
            <a:picLocks noChangeAspect="1"/>
          </p:cNvPicPr>
          <p:nvPr/>
        </p:nvPicPr>
        <p:blipFill rotWithShape="1">
          <a:blip r:embed="rId3"/>
          <a:srcRect l="37906" t="34096" r="9606" b="36394"/>
          <a:stretch/>
        </p:blipFill>
        <p:spPr>
          <a:xfrm>
            <a:off x="11125200" y="-3978"/>
            <a:ext cx="1066800" cy="599768"/>
          </a:xfrm>
          <a:prstGeom prst="rect">
            <a:avLst/>
          </a:prstGeom>
        </p:spPr>
      </p:pic>
      <p:sp>
        <p:nvSpPr>
          <p:cNvPr id="3" name="Rectangle 2">
            <a:extLst>
              <a:ext uri="{FF2B5EF4-FFF2-40B4-BE49-F238E27FC236}">
                <a16:creationId xmlns:a16="http://schemas.microsoft.com/office/drawing/2014/main" id="{E99F6497-9218-54B6-06E8-065A3C400C5B}"/>
              </a:ext>
            </a:extLst>
          </p:cNvPr>
          <p:cNvSpPr/>
          <p:nvPr/>
        </p:nvSpPr>
        <p:spPr>
          <a:xfrm>
            <a:off x="2525078" y="1090463"/>
            <a:ext cx="2939845" cy="550606"/>
          </a:xfrm>
          <a:prstGeom prst="rect">
            <a:avLst/>
          </a:prstGeom>
          <a:gradFill>
            <a:gsLst>
              <a:gs pos="0">
                <a:schemeClr val="accent1">
                  <a:lumMod val="5000"/>
                  <a:lumOff val="95000"/>
                </a:schemeClr>
              </a:gs>
              <a:gs pos="0">
                <a:schemeClr val="accent1">
                  <a:lumMod val="60000"/>
                  <a:lumOff val="40000"/>
                </a:schemeClr>
              </a:gs>
              <a:gs pos="83000">
                <a:schemeClr val="accent1">
                  <a:lumMod val="45000"/>
                  <a:lumOff val="55000"/>
                </a:schemeClr>
              </a:gs>
              <a:gs pos="100000">
                <a:schemeClr val="accent1">
                  <a:lumMod val="30000"/>
                  <a:lumOff val="70000"/>
                </a:schemeClr>
              </a:gs>
            </a:gsLst>
            <a:lin ang="5400000" scaled="1"/>
          </a:gra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Electrode</a:t>
            </a:r>
          </a:p>
        </p:txBody>
      </p:sp>
      <p:sp>
        <p:nvSpPr>
          <p:cNvPr id="5" name="Rectangle: Rounded Corners 4">
            <a:extLst>
              <a:ext uri="{FF2B5EF4-FFF2-40B4-BE49-F238E27FC236}">
                <a16:creationId xmlns:a16="http://schemas.microsoft.com/office/drawing/2014/main" id="{BA62C630-0560-5903-4B6F-BACFFE52512D}"/>
              </a:ext>
            </a:extLst>
          </p:cNvPr>
          <p:cNvSpPr/>
          <p:nvPr/>
        </p:nvSpPr>
        <p:spPr>
          <a:xfrm>
            <a:off x="16959" y="3056210"/>
            <a:ext cx="2088923" cy="934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Control amplifier</a:t>
            </a:r>
          </a:p>
        </p:txBody>
      </p:sp>
      <p:sp>
        <p:nvSpPr>
          <p:cNvPr id="8" name="Rectangle: Rounded Corners 7">
            <a:extLst>
              <a:ext uri="{FF2B5EF4-FFF2-40B4-BE49-F238E27FC236}">
                <a16:creationId xmlns:a16="http://schemas.microsoft.com/office/drawing/2014/main" id="{9B8525A5-F046-DBD3-2E82-C21F3F311DF9}"/>
              </a:ext>
            </a:extLst>
          </p:cNvPr>
          <p:cNvSpPr/>
          <p:nvPr/>
        </p:nvSpPr>
        <p:spPr>
          <a:xfrm>
            <a:off x="5475168" y="3065419"/>
            <a:ext cx="2088923" cy="934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a:effectLst/>
                <a:latin typeface="__fkGroteskNeue_598ab8"/>
              </a:rPr>
              <a:t>Transimpedance Amplifier</a:t>
            </a:r>
            <a:endParaRPr lang="en-IN"/>
          </a:p>
        </p:txBody>
      </p:sp>
      <p:sp>
        <p:nvSpPr>
          <p:cNvPr id="10" name="Rectangle: Rounded Corners 9">
            <a:extLst>
              <a:ext uri="{FF2B5EF4-FFF2-40B4-BE49-F238E27FC236}">
                <a16:creationId xmlns:a16="http://schemas.microsoft.com/office/drawing/2014/main" id="{70DCEE6B-B0B1-3F3F-9598-270E5F3BAE9A}"/>
              </a:ext>
            </a:extLst>
          </p:cNvPr>
          <p:cNvSpPr/>
          <p:nvPr/>
        </p:nvSpPr>
        <p:spPr>
          <a:xfrm>
            <a:off x="2944781" y="3065419"/>
            <a:ext cx="2088923" cy="934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Voltage buffer</a:t>
            </a:r>
          </a:p>
        </p:txBody>
      </p:sp>
      <p:sp>
        <p:nvSpPr>
          <p:cNvPr id="12" name="Oval 11">
            <a:extLst>
              <a:ext uri="{FF2B5EF4-FFF2-40B4-BE49-F238E27FC236}">
                <a16:creationId xmlns:a16="http://schemas.microsoft.com/office/drawing/2014/main" id="{4D24B656-0297-82AE-A9B1-437B9FE37B2E}"/>
              </a:ext>
            </a:extLst>
          </p:cNvPr>
          <p:cNvSpPr/>
          <p:nvPr/>
        </p:nvSpPr>
        <p:spPr>
          <a:xfrm>
            <a:off x="5464922" y="4252617"/>
            <a:ext cx="2088923" cy="934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Current(I) </a:t>
            </a:r>
          </a:p>
        </p:txBody>
      </p:sp>
      <p:sp>
        <p:nvSpPr>
          <p:cNvPr id="14" name="Oval 13">
            <a:extLst>
              <a:ext uri="{FF2B5EF4-FFF2-40B4-BE49-F238E27FC236}">
                <a16:creationId xmlns:a16="http://schemas.microsoft.com/office/drawing/2014/main" id="{3B95E108-9BF4-978E-A14B-4682B7812287}"/>
              </a:ext>
            </a:extLst>
          </p:cNvPr>
          <p:cNvSpPr/>
          <p:nvPr/>
        </p:nvSpPr>
        <p:spPr>
          <a:xfrm>
            <a:off x="1308974" y="4067591"/>
            <a:ext cx="2088923" cy="934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Voltage(E-potential) </a:t>
            </a:r>
          </a:p>
        </p:txBody>
      </p:sp>
      <p:cxnSp>
        <p:nvCxnSpPr>
          <p:cNvPr id="16" name="Straight Arrow Connector 15">
            <a:extLst>
              <a:ext uri="{FF2B5EF4-FFF2-40B4-BE49-F238E27FC236}">
                <a16:creationId xmlns:a16="http://schemas.microsoft.com/office/drawing/2014/main" id="{A57194BA-1558-69A6-415E-A686ECE2DFF0}"/>
              </a:ext>
            </a:extLst>
          </p:cNvPr>
          <p:cNvCxnSpPr>
            <a:cxnSpLocks/>
            <a:stCxn id="3" idx="2"/>
            <a:endCxn id="102" idx="0"/>
          </p:cNvCxnSpPr>
          <p:nvPr/>
        </p:nvCxnSpPr>
        <p:spPr>
          <a:xfrm flipH="1">
            <a:off x="3989242" y="1641069"/>
            <a:ext cx="5759" cy="223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6A44E0E-A971-6123-69B2-5A1D8B0DBF3E}"/>
              </a:ext>
            </a:extLst>
          </p:cNvPr>
          <p:cNvCxnSpPr>
            <a:cxnSpLocks/>
            <a:stCxn id="3" idx="1"/>
            <a:endCxn id="93" idx="0"/>
          </p:cNvCxnSpPr>
          <p:nvPr/>
        </p:nvCxnSpPr>
        <p:spPr>
          <a:xfrm rot="10800000" flipV="1">
            <a:off x="1055568" y="1365765"/>
            <a:ext cx="1469510" cy="4936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81EA54F-B4F7-13D7-E949-AE4F09A51459}"/>
              </a:ext>
            </a:extLst>
          </p:cNvPr>
          <p:cNvCxnSpPr>
            <a:cxnSpLocks/>
            <a:stCxn id="3" idx="3"/>
            <a:endCxn id="109" idx="0"/>
          </p:cNvCxnSpPr>
          <p:nvPr/>
        </p:nvCxnSpPr>
        <p:spPr>
          <a:xfrm>
            <a:off x="5464923" y="1365766"/>
            <a:ext cx="1044461" cy="4936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46FA2A6-065D-94AD-277A-FF3CA93EAA8A}"/>
              </a:ext>
            </a:extLst>
          </p:cNvPr>
          <p:cNvCxnSpPr>
            <a:cxnSpLocks/>
            <a:stCxn id="8" idx="2"/>
            <a:endCxn id="12" idx="0"/>
          </p:cNvCxnSpPr>
          <p:nvPr/>
        </p:nvCxnSpPr>
        <p:spPr>
          <a:xfrm flipH="1">
            <a:off x="6509384" y="3999483"/>
            <a:ext cx="10246" cy="253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E7B1E111-EE51-A7E9-E93A-E9252CD83E77}"/>
              </a:ext>
            </a:extLst>
          </p:cNvPr>
          <p:cNvCxnSpPr>
            <a:cxnSpLocks/>
            <a:stCxn id="5" idx="2"/>
            <a:endCxn id="14" idx="2"/>
          </p:cNvCxnSpPr>
          <p:nvPr/>
        </p:nvCxnSpPr>
        <p:spPr>
          <a:xfrm rot="16200000" flipH="1">
            <a:off x="913023" y="4138671"/>
            <a:ext cx="544349" cy="2475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704CD5E6-9834-1E6A-C83B-1527DDA490DF}"/>
              </a:ext>
            </a:extLst>
          </p:cNvPr>
          <p:cNvCxnSpPr>
            <a:cxnSpLocks/>
            <a:stCxn id="10" idx="2"/>
            <a:endCxn id="14" idx="6"/>
          </p:cNvCxnSpPr>
          <p:nvPr/>
        </p:nvCxnSpPr>
        <p:spPr>
          <a:xfrm rot="5400000">
            <a:off x="3426000" y="3971380"/>
            <a:ext cx="535140" cy="591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B5B27E5D-4218-0F81-0A54-E6383B448D14}"/>
              </a:ext>
            </a:extLst>
          </p:cNvPr>
          <p:cNvSpPr/>
          <p:nvPr/>
        </p:nvSpPr>
        <p:spPr>
          <a:xfrm>
            <a:off x="1308974" y="6022246"/>
            <a:ext cx="2432208" cy="5746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Microcontroller (Transmitter)</a:t>
            </a:r>
          </a:p>
        </p:txBody>
      </p:sp>
      <p:cxnSp>
        <p:nvCxnSpPr>
          <p:cNvPr id="61" name="Connector: Elbow 60">
            <a:extLst>
              <a:ext uri="{FF2B5EF4-FFF2-40B4-BE49-F238E27FC236}">
                <a16:creationId xmlns:a16="http://schemas.microsoft.com/office/drawing/2014/main" id="{E8AC811D-50A6-071E-7904-91E54F78A4EC}"/>
              </a:ext>
            </a:extLst>
          </p:cNvPr>
          <p:cNvCxnSpPr>
            <a:cxnSpLocks/>
            <a:stCxn id="14" idx="4"/>
            <a:endCxn id="41" idx="1"/>
          </p:cNvCxnSpPr>
          <p:nvPr/>
        </p:nvCxnSpPr>
        <p:spPr>
          <a:xfrm rot="5400000">
            <a:off x="1177237" y="5133392"/>
            <a:ext cx="1307936" cy="1044462"/>
          </a:xfrm>
          <a:prstGeom prst="bentConnector4">
            <a:avLst>
              <a:gd name="adj1" fmla="val 39015"/>
              <a:gd name="adj2" fmla="val 1218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5BE73927-92A0-E6EC-9605-0BF23F6B40C0}"/>
              </a:ext>
            </a:extLst>
          </p:cNvPr>
          <p:cNvCxnSpPr>
            <a:cxnSpLocks/>
            <a:stCxn id="12" idx="2"/>
            <a:endCxn id="1033" idx="0"/>
          </p:cNvCxnSpPr>
          <p:nvPr/>
        </p:nvCxnSpPr>
        <p:spPr>
          <a:xfrm rot="10800000" flipV="1">
            <a:off x="4721666" y="4719648"/>
            <a:ext cx="743256" cy="1524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Diamond 92">
            <a:extLst>
              <a:ext uri="{FF2B5EF4-FFF2-40B4-BE49-F238E27FC236}">
                <a16:creationId xmlns:a16="http://schemas.microsoft.com/office/drawing/2014/main" id="{8E530561-6C2C-AC29-EC5E-40D698F12F26}"/>
              </a:ext>
            </a:extLst>
          </p:cNvPr>
          <p:cNvSpPr/>
          <p:nvPr/>
        </p:nvSpPr>
        <p:spPr>
          <a:xfrm>
            <a:off x="601452" y="1859459"/>
            <a:ext cx="908231" cy="750205"/>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CE</a:t>
            </a:r>
          </a:p>
        </p:txBody>
      </p:sp>
      <p:sp>
        <p:nvSpPr>
          <p:cNvPr id="102" name="Diamond 101">
            <a:extLst>
              <a:ext uri="{FF2B5EF4-FFF2-40B4-BE49-F238E27FC236}">
                <a16:creationId xmlns:a16="http://schemas.microsoft.com/office/drawing/2014/main" id="{90F45782-7236-375F-B216-FA15925B09EE}"/>
              </a:ext>
            </a:extLst>
          </p:cNvPr>
          <p:cNvSpPr/>
          <p:nvPr/>
        </p:nvSpPr>
        <p:spPr>
          <a:xfrm>
            <a:off x="3535126" y="1864694"/>
            <a:ext cx="908231" cy="750205"/>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RE</a:t>
            </a:r>
          </a:p>
        </p:txBody>
      </p:sp>
      <p:sp>
        <p:nvSpPr>
          <p:cNvPr id="109" name="Diamond 108">
            <a:extLst>
              <a:ext uri="{FF2B5EF4-FFF2-40B4-BE49-F238E27FC236}">
                <a16:creationId xmlns:a16="http://schemas.microsoft.com/office/drawing/2014/main" id="{16F8B88A-D13D-979C-38ED-15526EEBB77C}"/>
              </a:ext>
            </a:extLst>
          </p:cNvPr>
          <p:cNvSpPr/>
          <p:nvPr/>
        </p:nvSpPr>
        <p:spPr>
          <a:xfrm>
            <a:off x="5994868" y="1859459"/>
            <a:ext cx="1029032" cy="750205"/>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WE</a:t>
            </a:r>
          </a:p>
        </p:txBody>
      </p:sp>
      <p:cxnSp>
        <p:nvCxnSpPr>
          <p:cNvPr id="112" name="Straight Arrow Connector 111">
            <a:extLst>
              <a:ext uri="{FF2B5EF4-FFF2-40B4-BE49-F238E27FC236}">
                <a16:creationId xmlns:a16="http://schemas.microsoft.com/office/drawing/2014/main" id="{935F84BC-AA68-7112-BA44-8346F2D000E6}"/>
              </a:ext>
            </a:extLst>
          </p:cNvPr>
          <p:cNvCxnSpPr>
            <a:cxnSpLocks/>
            <a:stCxn id="102" idx="2"/>
            <a:endCxn id="10" idx="0"/>
          </p:cNvCxnSpPr>
          <p:nvPr/>
        </p:nvCxnSpPr>
        <p:spPr>
          <a:xfrm>
            <a:off x="3989242" y="2614899"/>
            <a:ext cx="1" cy="450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238A9DE-1E99-97A1-CA48-1F22E7D60015}"/>
              </a:ext>
            </a:extLst>
          </p:cNvPr>
          <p:cNvCxnSpPr>
            <a:cxnSpLocks/>
            <a:stCxn id="93" idx="2"/>
            <a:endCxn id="5" idx="0"/>
          </p:cNvCxnSpPr>
          <p:nvPr/>
        </p:nvCxnSpPr>
        <p:spPr>
          <a:xfrm>
            <a:off x="1055568" y="2609664"/>
            <a:ext cx="5853" cy="446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749A59D-AB05-8956-1DBC-4F39CFA99617}"/>
              </a:ext>
            </a:extLst>
          </p:cNvPr>
          <p:cNvCxnSpPr>
            <a:cxnSpLocks/>
            <a:stCxn id="109" idx="2"/>
            <a:endCxn id="8" idx="0"/>
          </p:cNvCxnSpPr>
          <p:nvPr/>
        </p:nvCxnSpPr>
        <p:spPr>
          <a:xfrm>
            <a:off x="6509384" y="2609664"/>
            <a:ext cx="10246" cy="45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04294744-49FF-7EDF-CF50-474E2760ADF9}"/>
              </a:ext>
            </a:extLst>
          </p:cNvPr>
          <p:cNvSpPr/>
          <p:nvPr/>
        </p:nvSpPr>
        <p:spPr>
          <a:xfrm>
            <a:off x="9162547" y="4623459"/>
            <a:ext cx="2432208" cy="5746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GUI (Graphical User Interface) </a:t>
            </a:r>
          </a:p>
        </p:txBody>
      </p:sp>
      <p:sp>
        <p:nvSpPr>
          <p:cNvPr id="154" name="Rectangle: Rounded Corners 153">
            <a:extLst>
              <a:ext uri="{FF2B5EF4-FFF2-40B4-BE49-F238E27FC236}">
                <a16:creationId xmlns:a16="http://schemas.microsoft.com/office/drawing/2014/main" id="{6BC03589-594A-13DD-B6C9-A2544168E689}"/>
              </a:ext>
            </a:extLst>
          </p:cNvPr>
          <p:cNvSpPr/>
          <p:nvPr/>
        </p:nvSpPr>
        <p:spPr>
          <a:xfrm>
            <a:off x="9334189" y="3402051"/>
            <a:ext cx="2088923" cy="934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__fkGroteskNeue_598ab8"/>
              </a:rPr>
              <a:t>plotter</a:t>
            </a:r>
            <a:endParaRPr lang="en-IN"/>
          </a:p>
        </p:txBody>
      </p:sp>
      <p:sp>
        <p:nvSpPr>
          <p:cNvPr id="160" name="Rectangle 159">
            <a:extLst>
              <a:ext uri="{FF2B5EF4-FFF2-40B4-BE49-F238E27FC236}">
                <a16:creationId xmlns:a16="http://schemas.microsoft.com/office/drawing/2014/main" id="{BC8195B3-F224-9D09-9F03-4FB7DE633351}"/>
              </a:ext>
            </a:extLst>
          </p:cNvPr>
          <p:cNvSpPr/>
          <p:nvPr/>
        </p:nvSpPr>
        <p:spPr>
          <a:xfrm>
            <a:off x="7867884" y="6022245"/>
            <a:ext cx="2432208" cy="5746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Microcontroller (Receiver)</a:t>
            </a:r>
          </a:p>
        </p:txBody>
      </p:sp>
      <p:cxnSp>
        <p:nvCxnSpPr>
          <p:cNvPr id="169" name="Straight Arrow Connector 168">
            <a:extLst>
              <a:ext uri="{FF2B5EF4-FFF2-40B4-BE49-F238E27FC236}">
                <a16:creationId xmlns:a16="http://schemas.microsoft.com/office/drawing/2014/main" id="{BD12B52F-0BA5-C5DB-FDA5-0E3DF84E44C0}"/>
              </a:ext>
            </a:extLst>
          </p:cNvPr>
          <p:cNvCxnSpPr>
            <a:cxnSpLocks/>
            <a:stCxn id="41" idx="3"/>
            <a:endCxn id="160" idx="1"/>
          </p:cNvCxnSpPr>
          <p:nvPr/>
        </p:nvCxnSpPr>
        <p:spPr>
          <a:xfrm flipV="1">
            <a:off x="3741182" y="6309590"/>
            <a:ext cx="412670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06B0878F-8F09-A6D8-7F18-ED980B39C2FF}"/>
              </a:ext>
            </a:extLst>
          </p:cNvPr>
          <p:cNvCxnSpPr>
            <a:stCxn id="160" idx="3"/>
            <a:endCxn id="145" idx="2"/>
          </p:cNvCxnSpPr>
          <p:nvPr/>
        </p:nvCxnSpPr>
        <p:spPr>
          <a:xfrm flipV="1">
            <a:off x="10300092" y="5198148"/>
            <a:ext cx="78559" cy="11114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1F458D45-66C9-BA0D-F337-678E2A91670E}"/>
              </a:ext>
            </a:extLst>
          </p:cNvPr>
          <p:cNvCxnSpPr>
            <a:cxnSpLocks/>
            <a:stCxn id="145" idx="0"/>
            <a:endCxn id="154" idx="2"/>
          </p:cNvCxnSpPr>
          <p:nvPr/>
        </p:nvCxnSpPr>
        <p:spPr>
          <a:xfrm flipV="1">
            <a:off x="10378651" y="4336115"/>
            <a:ext cx="0" cy="28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Rectangle: Rounded Corners 183">
            <a:extLst>
              <a:ext uri="{FF2B5EF4-FFF2-40B4-BE49-F238E27FC236}">
                <a16:creationId xmlns:a16="http://schemas.microsoft.com/office/drawing/2014/main" id="{673FD514-B895-4788-B264-061D39F08BF8}"/>
              </a:ext>
            </a:extLst>
          </p:cNvPr>
          <p:cNvSpPr/>
          <p:nvPr/>
        </p:nvSpPr>
        <p:spPr>
          <a:xfrm>
            <a:off x="9255614" y="1033360"/>
            <a:ext cx="2246072" cy="201027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5" name="Picture 2" descr="Cyclic Voltammetry 2/4- What is a Cyclic Voltammogram? - PalmSens">
            <a:extLst>
              <a:ext uri="{FF2B5EF4-FFF2-40B4-BE49-F238E27FC236}">
                <a16:creationId xmlns:a16="http://schemas.microsoft.com/office/drawing/2014/main" id="{D563E2C1-02B9-4C62-D847-D22C08DC0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6029" y="1307895"/>
            <a:ext cx="1730064" cy="1500317"/>
          </a:xfrm>
          <a:prstGeom prst="rect">
            <a:avLst/>
          </a:prstGeom>
          <a:noFill/>
          <a:extLst>
            <a:ext uri="{909E8E84-426E-40DD-AFC4-6F175D3DCCD1}">
              <a14:hiddenFill xmlns:a14="http://schemas.microsoft.com/office/drawing/2010/main">
                <a:solidFill>
                  <a:srgbClr val="FFFFFF"/>
                </a:solidFill>
              </a14:hiddenFill>
            </a:ext>
          </a:extLst>
        </p:spPr>
      </p:pic>
      <p:cxnSp>
        <p:nvCxnSpPr>
          <p:cNvPr id="186" name="Straight Arrow Connector 185">
            <a:extLst>
              <a:ext uri="{FF2B5EF4-FFF2-40B4-BE49-F238E27FC236}">
                <a16:creationId xmlns:a16="http://schemas.microsoft.com/office/drawing/2014/main" id="{62840A22-F947-AD2C-0C58-36829A233E02}"/>
              </a:ext>
            </a:extLst>
          </p:cNvPr>
          <p:cNvCxnSpPr>
            <a:cxnSpLocks/>
            <a:stCxn id="154" idx="0"/>
            <a:endCxn id="184" idx="2"/>
          </p:cNvCxnSpPr>
          <p:nvPr/>
        </p:nvCxnSpPr>
        <p:spPr>
          <a:xfrm flipH="1" flipV="1">
            <a:off x="10378650" y="3043634"/>
            <a:ext cx="1" cy="35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7" name="Google Shape;125;p3">
            <a:extLst>
              <a:ext uri="{FF2B5EF4-FFF2-40B4-BE49-F238E27FC236}">
                <a16:creationId xmlns:a16="http://schemas.microsoft.com/office/drawing/2014/main" id="{D92A072E-D82C-4AF6-48AB-B2A5115BB1C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Readout circuit</a:t>
            </a:r>
            <a:endParaRPr dirty="0"/>
          </a:p>
        </p:txBody>
      </p:sp>
      <p:sp>
        <p:nvSpPr>
          <p:cNvPr id="1033" name="Diamond 1032">
            <a:extLst>
              <a:ext uri="{FF2B5EF4-FFF2-40B4-BE49-F238E27FC236}">
                <a16:creationId xmlns:a16="http://schemas.microsoft.com/office/drawing/2014/main" id="{04A5579B-6DC5-804C-5388-85FC296BE00D}"/>
              </a:ext>
            </a:extLst>
          </p:cNvPr>
          <p:cNvSpPr/>
          <p:nvPr/>
        </p:nvSpPr>
        <p:spPr>
          <a:xfrm>
            <a:off x="4131020" y="4872120"/>
            <a:ext cx="1181292" cy="750205"/>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ADC</a:t>
            </a:r>
          </a:p>
        </p:txBody>
      </p:sp>
      <p:cxnSp>
        <p:nvCxnSpPr>
          <p:cNvPr id="1046" name="Connector: Elbow 1045">
            <a:extLst>
              <a:ext uri="{FF2B5EF4-FFF2-40B4-BE49-F238E27FC236}">
                <a16:creationId xmlns:a16="http://schemas.microsoft.com/office/drawing/2014/main" id="{FE21D39F-F0A9-55BD-2CDF-E32CDB92C90F}"/>
              </a:ext>
            </a:extLst>
          </p:cNvPr>
          <p:cNvCxnSpPr>
            <a:cxnSpLocks/>
            <a:stCxn id="1033" idx="2"/>
            <a:endCxn id="41" idx="0"/>
          </p:cNvCxnSpPr>
          <p:nvPr/>
        </p:nvCxnSpPr>
        <p:spPr>
          <a:xfrm rot="5400000">
            <a:off x="3423412" y="4723991"/>
            <a:ext cx="399921" cy="21965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33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4AE4-B7F6-51BA-74CB-981296402ADA}"/>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9BD6367F-E38D-5CBC-31C3-964963EBEEF1}"/>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5B88F2CC-2441-34DB-6325-78096BD54CE2}"/>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F2282832-5C1D-F679-9B63-CFE450DC4F96}"/>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46C18C11-ED42-966D-5BD2-60279D48D915}"/>
              </a:ext>
            </a:extLst>
          </p:cNvPr>
          <p:cNvPicPr preferRelativeResize="0"/>
          <p:nvPr/>
        </p:nvPicPr>
        <p:blipFill rotWithShape="1">
          <a:blip r:embed="rId3">
            <a:alphaModFix/>
          </a:blip>
          <a:srcRect l="22326" t="32664" r="11836" b="35101"/>
          <a:stretch/>
        </p:blipFill>
        <p:spPr>
          <a:xfrm>
            <a:off x="4732" y="-10707"/>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B540D8DC-5DD4-EF09-541D-C9C7F95D360C}"/>
              </a:ext>
            </a:extLst>
          </p:cNvPr>
          <p:cNvPicPr>
            <a:picLocks noChangeAspect="1"/>
          </p:cNvPicPr>
          <p:nvPr/>
        </p:nvPicPr>
        <p:blipFill rotWithShape="1">
          <a:blip r:embed="rId4"/>
          <a:srcRect l="37906" t="34096" r="9606" b="36394"/>
          <a:stretch/>
        </p:blipFill>
        <p:spPr>
          <a:xfrm>
            <a:off x="11125200" y="52051"/>
            <a:ext cx="1066800" cy="599768"/>
          </a:xfrm>
          <a:prstGeom prst="rect">
            <a:avLst/>
          </a:prstGeom>
        </p:spPr>
      </p:pic>
      <p:sp>
        <p:nvSpPr>
          <p:cNvPr id="2" name="Google Shape;125;p3">
            <a:extLst>
              <a:ext uri="{FF2B5EF4-FFF2-40B4-BE49-F238E27FC236}">
                <a16:creationId xmlns:a16="http://schemas.microsoft.com/office/drawing/2014/main" id="{3D9E583E-6DE7-B2EB-985C-D4BB7563AC2D}"/>
              </a:ext>
            </a:extLst>
          </p:cNvPr>
          <p:cNvSpPr txBox="1"/>
          <p:nvPr/>
        </p:nvSpPr>
        <p:spPr>
          <a:xfrm>
            <a:off x="0" y="644746"/>
            <a:ext cx="11965977" cy="6058430"/>
          </a:xfrm>
          <a:prstGeom prst="rect">
            <a:avLst/>
          </a:prstGeom>
          <a:noFill/>
          <a:ln>
            <a:noFill/>
          </a:ln>
        </p:spPr>
        <p:txBody>
          <a:bodyPr spcFirstLastPara="1" wrap="square" lIns="91425" tIns="45700" rIns="91425" bIns="45700" anchor="t" anchorCtr="0">
            <a:noAutofit/>
          </a:bodyPr>
          <a:lstStyle/>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4" name="Slide Number Placeholder 2">
            <a:extLst>
              <a:ext uri="{FF2B5EF4-FFF2-40B4-BE49-F238E27FC236}">
                <a16:creationId xmlns:a16="http://schemas.microsoft.com/office/drawing/2014/main" id="{544FF63F-79A1-5E71-F762-D154F2D329DE}"/>
              </a:ext>
            </a:extLst>
          </p:cNvPr>
          <p:cNvSpPr>
            <a:spLocks noGrp="1"/>
          </p:cNvSpPr>
          <p:nvPr>
            <p:ph type="sldNum" idx="12"/>
          </p:nvPr>
        </p:nvSpPr>
        <p:spPr>
          <a:xfrm>
            <a:off x="9448799" y="6492875"/>
            <a:ext cx="2743200" cy="365125"/>
          </a:xfrm>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8" name="Google Shape;125;p3">
            <a:extLst>
              <a:ext uri="{FF2B5EF4-FFF2-40B4-BE49-F238E27FC236}">
                <a16:creationId xmlns:a16="http://schemas.microsoft.com/office/drawing/2014/main" id="{800902D6-8050-E98D-6111-9DF630F2150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10" name="Google Shape;125;p3">
            <a:extLst>
              <a:ext uri="{FF2B5EF4-FFF2-40B4-BE49-F238E27FC236}">
                <a16:creationId xmlns:a16="http://schemas.microsoft.com/office/drawing/2014/main" id="{BE23F5B4-8C20-E99D-3467-B832511FB2F5}"/>
              </a:ext>
            </a:extLst>
          </p:cNvPr>
          <p:cNvSpPr txBox="1"/>
          <p:nvPr/>
        </p:nvSpPr>
        <p:spPr>
          <a:xfrm>
            <a:off x="339434"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pPr marL="285750" marR="0" lvl="0" indent="-285750" rtl="0">
              <a:lnSpc>
                <a:spcPct val="150000"/>
              </a:lnSpc>
              <a:spcBef>
                <a:spcPts val="0"/>
              </a:spcBef>
              <a:spcAft>
                <a:spcPts val="0"/>
              </a:spcAft>
              <a:buFont typeface="Arial" panose="020B0604020202020204" pitchFamily="34" charset="0"/>
              <a:buChar char="•"/>
            </a:pPr>
            <a:r>
              <a:rPr lang="en-IN" b="1" dirty="0">
                <a:latin typeface="Verdana" panose="020B0604030504040204" pitchFamily="34" charset="0"/>
                <a:ea typeface="Verdana" panose="020B0604030504040204" pitchFamily="34" charset="0"/>
              </a:rPr>
              <a:t>Continuous Glucose Monitoring</a:t>
            </a:r>
            <a:r>
              <a:rPr lang="en-IN" sz="1600" b="1"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n-IN" sz="1600" dirty="0">
                <a:latin typeface="Verdana" panose="020B0604030504040204" pitchFamily="34" charset="0"/>
                <a:ea typeface="Verdana" panose="020B0604030504040204" pitchFamily="34" charset="0"/>
              </a:rPr>
              <a:t>PCB design for Continuous glucose  monitoring for an individual using non-invasive techniques.</a:t>
            </a:r>
          </a:p>
          <a:p>
            <a:pPr marL="285750" marR="0" lvl="0" indent="-285750" rtl="0">
              <a:lnSpc>
                <a:spcPct val="150000"/>
              </a:lnSpc>
              <a:spcBef>
                <a:spcPts val="0"/>
              </a:spcBef>
              <a:spcAft>
                <a:spcPts val="0"/>
              </a:spcAft>
              <a:buFont typeface="Arial" panose="020B0604020202020204" pitchFamily="34" charset="0"/>
              <a:buChar char="•"/>
            </a:pPr>
            <a:r>
              <a:rPr lang="en-IN" sz="1600" b="1" dirty="0">
                <a:latin typeface="Verdana" panose="020B0604030504040204" pitchFamily="34" charset="0"/>
                <a:ea typeface="Verdana" panose="020B0604030504040204" pitchFamily="34" charset="0"/>
              </a:rPr>
              <a:t>Individual usage</a:t>
            </a:r>
          </a:p>
          <a:p>
            <a:pPr lvl="1">
              <a:lnSpc>
                <a:spcPct val="150000"/>
              </a:lnSpc>
              <a:buFont typeface="Arial" panose="020B0604020202020204" pitchFamily="34" charset="0"/>
              <a:buChar char="•"/>
            </a:pPr>
            <a:r>
              <a:rPr lang="en-US" sz="1600" b="0" i="0" dirty="0">
                <a:effectLst/>
                <a:latin typeface="Verdana" panose="020B0604030504040204" pitchFamily="34" charset="0"/>
                <a:ea typeface="Verdana" panose="020B0604030504040204" pitchFamily="34" charset="0"/>
              </a:rPr>
              <a:t>Personal Health Management</a:t>
            </a:r>
          </a:p>
          <a:p>
            <a:pPr lvl="1">
              <a:lnSpc>
                <a:spcPct val="150000"/>
              </a:lnSpc>
              <a:buFont typeface="Arial" panose="020B0604020202020204" pitchFamily="34" charset="0"/>
              <a:buChar char="•"/>
            </a:pPr>
            <a:r>
              <a:rPr lang="en-US" sz="1600" b="0" i="0" dirty="0">
                <a:effectLst/>
                <a:latin typeface="Verdana" panose="020B0604030504040204" pitchFamily="34" charset="0"/>
                <a:ea typeface="Verdana" panose="020B0604030504040204" pitchFamily="34" charset="0"/>
              </a:rPr>
              <a:t>User-Friendly Interfaces</a:t>
            </a:r>
            <a:endParaRPr lang="en-IN" b="1" dirty="0">
              <a:latin typeface="Verdana" panose="020B0604030504040204" pitchFamily="34" charset="0"/>
              <a:ea typeface="Verdana" panose="020B0604030504040204" pitchFamily="34" charset="0"/>
            </a:endParaRPr>
          </a:p>
          <a:p>
            <a:pPr marL="285750" marR="0" lvl="0" indent="-285750" rtl="0">
              <a:lnSpc>
                <a:spcPct val="150000"/>
              </a:lnSpc>
              <a:spcBef>
                <a:spcPts val="0"/>
              </a:spcBef>
              <a:spcAft>
                <a:spcPts val="0"/>
              </a:spcAft>
              <a:buFont typeface="Arial" panose="020B0604020202020204" pitchFamily="34" charset="0"/>
              <a:buChar char="•"/>
            </a:pPr>
            <a:r>
              <a:rPr lang="en-IN" sz="1600" b="1" dirty="0">
                <a:latin typeface="Verdana" panose="020B0604030504040204" pitchFamily="34" charset="0"/>
                <a:ea typeface="Verdana" panose="020B0604030504040204" pitchFamily="34" charset="0"/>
              </a:rPr>
              <a:t>Clinical settings</a:t>
            </a:r>
          </a:p>
          <a:p>
            <a:pPr lvl="1">
              <a:lnSpc>
                <a:spcPct val="150000"/>
              </a:lnSpc>
              <a:buFont typeface="Arial" panose="020B0604020202020204" pitchFamily="34" charset="0"/>
              <a:buChar char="•"/>
            </a:pPr>
            <a:r>
              <a:rPr lang="en-US" sz="1600" b="0" i="0" dirty="0">
                <a:effectLst/>
                <a:latin typeface="Verdana" panose="020B0604030504040204" pitchFamily="34" charset="0"/>
                <a:ea typeface="Verdana" panose="020B0604030504040204" pitchFamily="34" charset="0"/>
              </a:rPr>
              <a:t>Patient Monitoring </a:t>
            </a:r>
            <a:endParaRPr lang="en-US" sz="1600" dirty="0">
              <a:latin typeface="Verdana" panose="020B0604030504040204" pitchFamily="34" charset="0"/>
              <a:ea typeface="Verdana" panose="020B0604030504040204" pitchFamily="34" charset="0"/>
            </a:endParaRPr>
          </a:p>
          <a:p>
            <a:pPr lvl="1">
              <a:lnSpc>
                <a:spcPct val="150000"/>
              </a:lnSpc>
              <a:buFont typeface="Arial" panose="020B0604020202020204" pitchFamily="34" charset="0"/>
              <a:buChar char="•"/>
            </a:pPr>
            <a:r>
              <a:rPr lang="en-US" sz="1600" b="0" i="0" dirty="0">
                <a:effectLst/>
                <a:latin typeface="Verdana" panose="020B0604030504040204" pitchFamily="34" charset="0"/>
                <a:ea typeface="Verdana" panose="020B0604030504040204" pitchFamily="34" charset="0"/>
              </a:rPr>
              <a:t>Research and Trials</a:t>
            </a:r>
          </a:p>
          <a:p>
            <a:pPr lvl="1">
              <a:lnSpc>
                <a:spcPct val="150000"/>
              </a:lnSpc>
              <a:buFont typeface="Arial" panose="020B0604020202020204" pitchFamily="34" charset="0"/>
              <a:buChar char="•"/>
            </a:pPr>
            <a:r>
              <a:rPr lang="en-US" sz="1600" b="0" i="0" dirty="0">
                <a:effectLst/>
                <a:latin typeface="Verdana" panose="020B0604030504040204" pitchFamily="34" charset="0"/>
                <a:ea typeface="Verdana" panose="020B0604030504040204" pitchFamily="34" charset="0"/>
              </a:rPr>
              <a:t>Emergency Situations</a:t>
            </a: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12" name="Google Shape;125;p3">
            <a:extLst>
              <a:ext uri="{FF2B5EF4-FFF2-40B4-BE49-F238E27FC236}">
                <a16:creationId xmlns:a16="http://schemas.microsoft.com/office/drawing/2014/main" id="{D0E43FFA-7EC6-1DE5-E9C5-E8EFB90EE14E}"/>
              </a:ext>
            </a:extLst>
          </p:cNvPr>
          <p:cNvSpPr txBox="1"/>
          <p:nvPr/>
        </p:nvSpPr>
        <p:spPr>
          <a:xfrm>
            <a:off x="631487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Test Cases </a:t>
            </a: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pPr marL="285750" marR="0" lvl="0" indent="-285750" rtl="0">
              <a:lnSpc>
                <a:spcPct val="150000"/>
              </a:lnSpc>
              <a:spcBef>
                <a:spcPts val="0"/>
              </a:spcBef>
              <a:spcAft>
                <a:spcPts val="0"/>
              </a:spcAft>
              <a:buFont typeface="Arial" panose="020B0604020202020204" pitchFamily="34" charset="0"/>
              <a:buChar char="•"/>
            </a:pPr>
            <a:r>
              <a:rPr lang="en-IN" sz="1600" b="1" dirty="0">
                <a:latin typeface="Verdana" panose="020B0604030504040204" pitchFamily="34" charset="0"/>
                <a:ea typeface="Verdana" panose="020B0604030504040204" pitchFamily="34" charset="0"/>
              </a:rPr>
              <a:t>Laboratory settings:</a:t>
            </a:r>
          </a:p>
          <a:p>
            <a:pPr lvl="1">
              <a:lnSpc>
                <a:spcPct val="150000"/>
              </a:lnSpc>
            </a:pPr>
            <a:r>
              <a:rPr lang="en-IN" sz="1600" dirty="0">
                <a:latin typeface="Verdana" panose="020B0604030504040204" pitchFamily="34" charset="0"/>
                <a:ea typeface="Verdana" panose="020B0604030504040204" pitchFamily="34" charset="0"/>
              </a:rPr>
              <a:t>Initial testing phase for measuring the sensor accuracy and responsiveness for given initial conditions.</a:t>
            </a:r>
          </a:p>
          <a:p>
            <a:pPr lvl="1">
              <a:lnSpc>
                <a:spcPct val="150000"/>
              </a:lnSpc>
            </a:pPr>
            <a:r>
              <a:rPr lang="en-US" sz="1600" dirty="0">
                <a:latin typeface="Verdana" panose="020B0604030504040204" pitchFamily="34" charset="0"/>
                <a:ea typeface="Verdana" panose="020B0604030504040204" pitchFamily="34" charset="0"/>
              </a:rPr>
              <a:t>Key parameters to evaluate include:</a:t>
            </a:r>
          </a:p>
          <a:p>
            <a:pPr marL="742950" lvl="1" indent="-285750">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Calibration Accuracy</a:t>
            </a:r>
          </a:p>
          <a:p>
            <a:pPr marL="742950" lvl="1" indent="-285750">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Response Time</a:t>
            </a:r>
          </a:p>
          <a:p>
            <a:pPr marL="742950" lvl="1" indent="-285750">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Environmental Stability</a:t>
            </a:r>
            <a:endParaRPr lang="en-IN" sz="1600" dirty="0">
              <a:latin typeface="Verdana" panose="020B0604030504040204" pitchFamily="34" charset="0"/>
              <a:ea typeface="Verdana" panose="020B0604030504040204" pitchFamily="34" charset="0"/>
            </a:endParaRPr>
          </a:p>
          <a:p>
            <a:pPr marL="285750" marR="0" lvl="0" indent="-285750" rtl="0">
              <a:lnSpc>
                <a:spcPct val="150000"/>
              </a:lnSpc>
              <a:spcBef>
                <a:spcPts val="0"/>
              </a:spcBef>
              <a:spcAft>
                <a:spcPts val="0"/>
              </a:spcAft>
              <a:buFont typeface="Arial" panose="020B0604020202020204" pitchFamily="34" charset="0"/>
              <a:buChar char="•"/>
            </a:pPr>
            <a:r>
              <a:rPr lang="en-IN" sz="1600" b="1" dirty="0">
                <a:latin typeface="Verdana" panose="020B0604030504040204" pitchFamily="34" charset="0"/>
                <a:ea typeface="Verdana" panose="020B0604030504040204" pitchFamily="34" charset="0"/>
              </a:rPr>
              <a:t>Individual and Clinical settings:</a:t>
            </a:r>
          </a:p>
          <a:p>
            <a:pPr marL="742950" lvl="1" indent="-285750">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Real-Time Monitoring </a:t>
            </a:r>
          </a:p>
          <a:p>
            <a:pPr marL="742950" lvl="1" indent="-285750">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User Comfort and Compliance </a:t>
            </a:r>
          </a:p>
          <a:p>
            <a:pPr marL="742950" lvl="1" indent="-285750">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Data Accuracy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cxnSp>
        <p:nvCxnSpPr>
          <p:cNvPr id="13" name="Straight Connector 12">
            <a:extLst>
              <a:ext uri="{FF2B5EF4-FFF2-40B4-BE49-F238E27FC236}">
                <a16:creationId xmlns:a16="http://schemas.microsoft.com/office/drawing/2014/main" id="{C4F3F694-8C4C-BF6D-66A0-0B1DEA0D9FD0}"/>
              </a:ext>
            </a:extLst>
          </p:cNvPr>
          <p:cNvCxnSpPr/>
          <p:nvPr/>
        </p:nvCxnSpPr>
        <p:spPr>
          <a:xfrm>
            <a:off x="6096000" y="873304"/>
            <a:ext cx="0" cy="5619571"/>
          </a:xfrm>
          <a:prstGeom prst="line">
            <a:avLst/>
          </a:prstGeom>
          <a:ln w="19050">
            <a:prstDash val="lgDashDot"/>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240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B80B7-E4DC-7F3C-DF98-3ED405ADA01C}"/>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B0C73E81-A39A-DA39-AEC8-BF3A4130FCB9}"/>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30492F75-F165-08F3-BC11-7DA429FA8B4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598BDEAE-35C5-3914-142E-C154E8640BCE}"/>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7CE0E263-EC20-A344-FFC0-3A30228D7A87}"/>
              </a:ext>
            </a:extLst>
          </p:cNvPr>
          <p:cNvPicPr preferRelativeResize="0"/>
          <p:nvPr/>
        </p:nvPicPr>
        <p:blipFill rotWithShape="1">
          <a:blip r:embed="rId3">
            <a:alphaModFix/>
          </a:blip>
          <a:srcRect l="22326" t="32664" r="11836" b="35101"/>
          <a:stretch/>
        </p:blipFill>
        <p:spPr>
          <a:xfrm>
            <a:off x="4732" y="-10707"/>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77C43706-74E6-0B3D-4FC9-E4DDD4F59DA0}"/>
              </a:ext>
            </a:extLst>
          </p:cNvPr>
          <p:cNvPicPr>
            <a:picLocks noChangeAspect="1"/>
          </p:cNvPicPr>
          <p:nvPr/>
        </p:nvPicPr>
        <p:blipFill rotWithShape="1">
          <a:blip r:embed="rId4"/>
          <a:srcRect l="37906" t="34096" r="9606" b="36394"/>
          <a:stretch/>
        </p:blipFill>
        <p:spPr>
          <a:xfrm>
            <a:off x="11125200" y="52051"/>
            <a:ext cx="1066800" cy="599768"/>
          </a:xfrm>
          <a:prstGeom prst="rect">
            <a:avLst/>
          </a:prstGeom>
        </p:spPr>
      </p:pic>
      <p:sp>
        <p:nvSpPr>
          <p:cNvPr id="2" name="Google Shape;125;p3">
            <a:extLst>
              <a:ext uri="{FF2B5EF4-FFF2-40B4-BE49-F238E27FC236}">
                <a16:creationId xmlns:a16="http://schemas.microsoft.com/office/drawing/2014/main" id="{9C48293E-F950-F6B7-8C91-8B7E790009F5}"/>
              </a:ext>
            </a:extLst>
          </p:cNvPr>
          <p:cNvSpPr txBox="1"/>
          <p:nvPr/>
        </p:nvSpPr>
        <p:spPr>
          <a:xfrm>
            <a:off x="0" y="644746"/>
            <a:ext cx="11965977" cy="6058430"/>
          </a:xfrm>
          <a:prstGeom prst="rect">
            <a:avLst/>
          </a:prstGeom>
          <a:noFill/>
          <a:ln>
            <a:noFill/>
          </a:ln>
        </p:spPr>
        <p:txBody>
          <a:bodyPr spcFirstLastPara="1" wrap="square" lIns="91425" tIns="45700" rIns="91425" bIns="45700" anchor="t" anchorCtr="0">
            <a:noAutofit/>
          </a:bodyPr>
          <a:lstStyle/>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4" name="Slide Number Placeholder 2">
            <a:extLst>
              <a:ext uri="{FF2B5EF4-FFF2-40B4-BE49-F238E27FC236}">
                <a16:creationId xmlns:a16="http://schemas.microsoft.com/office/drawing/2014/main" id="{102569FB-C98C-DC40-80E2-28238BABE362}"/>
              </a:ext>
            </a:extLst>
          </p:cNvPr>
          <p:cNvSpPr>
            <a:spLocks noGrp="1"/>
          </p:cNvSpPr>
          <p:nvPr>
            <p:ph type="sldNum" idx="12"/>
          </p:nvPr>
        </p:nvSpPr>
        <p:spPr>
          <a:xfrm>
            <a:off x="9448799" y="6492875"/>
            <a:ext cx="2743200" cy="365125"/>
          </a:xfrm>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14" name="Google Shape;125;p3">
            <a:extLst>
              <a:ext uri="{FF2B5EF4-FFF2-40B4-BE49-F238E27FC236}">
                <a16:creationId xmlns:a16="http://schemas.microsoft.com/office/drawing/2014/main" id="{66496A5A-4113-F931-445F-33D83E7CAA1E}"/>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15" name="Google Shape;125;p3">
            <a:extLst>
              <a:ext uri="{FF2B5EF4-FFF2-40B4-BE49-F238E27FC236}">
                <a16:creationId xmlns:a16="http://schemas.microsoft.com/office/drawing/2014/main" id="{A54152AD-3E2F-8F4A-539C-125E1ABC77AB}"/>
              </a:ext>
            </a:extLst>
          </p:cNvPr>
          <p:cNvSpPr txBox="1"/>
          <p:nvPr/>
        </p:nvSpPr>
        <p:spPr>
          <a:xfrm>
            <a:off x="334296"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None/>
            </a:pPr>
            <a:r>
              <a:rPr lang="en-IN" b="1" dirty="0">
                <a:latin typeface="Verdana" panose="020B0604030504040204" pitchFamily="34" charset="0"/>
                <a:ea typeface="Verdana" panose="020B0604030504040204" pitchFamily="34" charset="0"/>
              </a:rPr>
              <a:t>Team Progress and Movement</a:t>
            </a:r>
          </a:p>
          <a:p>
            <a:pPr marL="0" marR="0" lvl="0" indent="0" rtl="0">
              <a:lnSpc>
                <a:spcPct val="15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marR="0" lvl="0" indent="-285750" rtl="0">
              <a:lnSpc>
                <a:spcPct val="150000"/>
              </a:lnSpc>
              <a:spcBef>
                <a:spcPts val="0"/>
              </a:spcBef>
              <a:spcAft>
                <a:spcPts val="0"/>
              </a:spcAft>
              <a:buFont typeface="Arial" panose="020B0604020202020204" pitchFamily="34" charset="0"/>
              <a:buChar char="•"/>
            </a:pPr>
            <a:r>
              <a:rPr lang="en-IN" sz="1600" b="1" dirty="0">
                <a:latin typeface="Verdana" panose="020B0604030504040204" pitchFamily="34" charset="0"/>
                <a:ea typeface="Verdana" panose="020B0604030504040204" pitchFamily="34" charset="0"/>
              </a:rPr>
              <a:t>Literature review:</a:t>
            </a:r>
          </a:p>
          <a:p>
            <a:pPr marL="742950" lvl="1" indent="-285750">
              <a:lnSpc>
                <a:spcPct val="150000"/>
              </a:lnSpc>
              <a:buFont typeface="Arial" panose="020B0604020202020204" pitchFamily="34" charset="0"/>
              <a:buChar char="•"/>
            </a:pPr>
            <a:r>
              <a:rPr lang="en-IN" sz="1600" dirty="0">
                <a:latin typeface="Verdana" panose="020B0604030504040204" pitchFamily="34" charset="0"/>
                <a:ea typeface="Verdana" panose="020B0604030504040204" pitchFamily="34" charset="0"/>
              </a:rPr>
              <a:t>Literature review done on existing CGM technologies using various research papers. </a:t>
            </a:r>
          </a:p>
          <a:p>
            <a:pPr marL="285750" marR="0" lvl="0" indent="-285750" rtl="0">
              <a:lnSpc>
                <a:spcPct val="150000"/>
              </a:lnSpc>
              <a:spcBef>
                <a:spcPts val="0"/>
              </a:spcBef>
              <a:spcAft>
                <a:spcPts val="0"/>
              </a:spcAft>
              <a:buFont typeface="Arial" panose="020B0604020202020204" pitchFamily="34" charset="0"/>
              <a:buChar char="•"/>
            </a:pPr>
            <a:r>
              <a:rPr lang="en-IN" sz="1600" b="1" dirty="0">
                <a:latin typeface="Verdana" panose="020B0604030504040204" pitchFamily="34" charset="0"/>
                <a:ea typeface="Verdana" panose="020B0604030504040204" pitchFamily="34" charset="0"/>
              </a:rPr>
              <a:t>Circuit design:</a:t>
            </a:r>
          </a:p>
          <a:p>
            <a:pPr marL="742950" lvl="1" indent="-285750">
              <a:lnSpc>
                <a:spcPct val="150000"/>
              </a:lnSpc>
              <a:buFont typeface="Arial" panose="020B0604020202020204" pitchFamily="34" charset="0"/>
              <a:buChar char="•"/>
            </a:pPr>
            <a:r>
              <a:rPr lang="en-IN" sz="1600" dirty="0">
                <a:latin typeface="Verdana" panose="020B0604030504040204" pitchFamily="34" charset="0"/>
                <a:ea typeface="Verdana" panose="020B0604030504040204" pitchFamily="34" charset="0"/>
              </a:rPr>
              <a:t>Designing the circuit based on the required calibration </a:t>
            </a:r>
          </a:p>
          <a:p>
            <a:pPr marL="285750" marR="0" lvl="0" indent="-285750" rtl="0">
              <a:lnSpc>
                <a:spcPct val="150000"/>
              </a:lnSpc>
              <a:spcBef>
                <a:spcPts val="0"/>
              </a:spcBef>
              <a:spcAft>
                <a:spcPts val="0"/>
              </a:spcAft>
              <a:buFont typeface="Arial" panose="020B0604020202020204" pitchFamily="34" charset="0"/>
              <a:buChar char="•"/>
            </a:pPr>
            <a:r>
              <a:rPr lang="en-IN" sz="1600" b="1" dirty="0">
                <a:latin typeface="Verdana" panose="020B0604030504040204" pitchFamily="34" charset="0"/>
                <a:ea typeface="Verdana" panose="020B0604030504040204" pitchFamily="34" charset="0"/>
              </a:rPr>
              <a:t>Circuit simulation and analysis:</a:t>
            </a:r>
          </a:p>
          <a:p>
            <a:pPr marL="742950" lvl="1" indent="-285750">
              <a:lnSpc>
                <a:spcPct val="150000"/>
              </a:lnSpc>
              <a:buFont typeface="Arial" panose="020B0604020202020204" pitchFamily="34" charset="0"/>
              <a:buChar char="•"/>
            </a:pPr>
            <a:r>
              <a:rPr lang="en-IN" sz="1600" dirty="0">
                <a:latin typeface="Verdana" panose="020B0604030504040204" pitchFamily="34" charset="0"/>
                <a:ea typeface="Verdana" panose="020B0604030504040204" pitchFamily="34" charset="0"/>
              </a:rPr>
              <a:t>Simulating the circuit to analyze the data generated for improvement</a:t>
            </a:r>
          </a:p>
          <a:p>
            <a:pPr marL="285750" marR="0" lvl="0" indent="-285750" rtl="0">
              <a:lnSpc>
                <a:spcPct val="150000"/>
              </a:lnSpc>
              <a:spcBef>
                <a:spcPts val="0"/>
              </a:spcBef>
              <a:spcAft>
                <a:spcPts val="0"/>
              </a:spcAft>
              <a:buFont typeface="Arial" panose="020B0604020202020204" pitchFamily="34" charset="0"/>
              <a:buChar char="•"/>
            </a:pPr>
            <a:r>
              <a:rPr lang="en-IN" sz="1600" b="1" dirty="0">
                <a:latin typeface="Verdana" panose="020B0604030504040204" pitchFamily="34" charset="0"/>
                <a:ea typeface="Verdana" panose="020B0604030504040204" pitchFamily="34" charset="0"/>
              </a:rPr>
              <a:t>PCB design:</a:t>
            </a:r>
          </a:p>
          <a:p>
            <a:pPr marL="742950" lvl="1" indent="-285750">
              <a:lnSpc>
                <a:spcPct val="150000"/>
              </a:lnSpc>
              <a:buFont typeface="Arial" panose="020B0604020202020204" pitchFamily="34" charset="0"/>
              <a:buChar char="•"/>
            </a:pPr>
            <a:r>
              <a:rPr lang="en-IN" sz="1600" dirty="0">
                <a:latin typeface="Verdana" panose="020B0604030504040204" pitchFamily="34" charset="0"/>
                <a:ea typeface="Verdana" panose="020B0604030504040204" pitchFamily="34" charset="0"/>
              </a:rPr>
              <a:t>Designing the finalized circuit using PCB design software</a:t>
            </a:r>
          </a:p>
          <a:p>
            <a:pPr marL="285750" marR="0" lvl="0" indent="-285750" rtl="0">
              <a:lnSpc>
                <a:spcPct val="15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16" name="Google Shape;125;p3">
            <a:extLst>
              <a:ext uri="{FF2B5EF4-FFF2-40B4-BE49-F238E27FC236}">
                <a16:creationId xmlns:a16="http://schemas.microsoft.com/office/drawing/2014/main" id="{BD1A3E3E-DB83-3711-9029-918B1BB12156}"/>
              </a:ext>
            </a:extLst>
          </p:cNvPr>
          <p:cNvSpPr txBox="1"/>
          <p:nvPr/>
        </p:nvSpPr>
        <p:spPr>
          <a:xfrm>
            <a:off x="6314878" y="757113"/>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None/>
            </a:pPr>
            <a:r>
              <a:rPr lang="en-IN" b="1" dirty="0">
                <a:latin typeface="Verdana" panose="020B0604030504040204" pitchFamily="34" charset="0"/>
                <a:ea typeface="Verdana" panose="020B0604030504040204" pitchFamily="34" charset="0"/>
              </a:rPr>
              <a:t>Individual Contribution </a:t>
            </a:r>
          </a:p>
          <a:p>
            <a:pPr marL="0" marR="0" lvl="0" indent="0" rtl="0">
              <a:lnSpc>
                <a:spcPct val="15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342900" marR="0" lvl="0" indent="-342900" rtl="0">
              <a:lnSpc>
                <a:spcPct val="150000"/>
              </a:lnSpc>
              <a:spcBef>
                <a:spcPts val="0"/>
              </a:spcBef>
              <a:spcAft>
                <a:spcPts val="0"/>
              </a:spcAft>
              <a:buFont typeface="+mj-lt"/>
              <a:buAutoNum type="arabicPeriod"/>
            </a:pPr>
            <a:r>
              <a:rPr lang="en-IN" sz="1600" b="1" dirty="0">
                <a:latin typeface="Verdana" panose="020B0604030504040204" pitchFamily="34" charset="0"/>
                <a:ea typeface="Verdana" panose="020B0604030504040204" pitchFamily="34" charset="0"/>
              </a:rPr>
              <a:t>PCB design</a:t>
            </a:r>
            <a:r>
              <a:rPr lang="en-IN" sz="1600" dirty="0">
                <a:latin typeface="Verdana" panose="020B0604030504040204" pitchFamily="34" charset="0"/>
                <a:ea typeface="Verdana" panose="020B0604030504040204" pitchFamily="34" charset="0"/>
              </a:rPr>
              <a:t>: B. Jashwanth rishi</a:t>
            </a:r>
          </a:p>
          <a:p>
            <a:pPr marL="800100" lvl="2" indent="-342900">
              <a:lnSpc>
                <a:spcPct val="150000"/>
              </a:lnSpc>
              <a:buFont typeface="Arial" panose="020B0604020202020204" pitchFamily="34" charset="0"/>
              <a:buChar char="•"/>
            </a:pPr>
            <a:r>
              <a:rPr lang="en-IN" sz="1600" dirty="0">
                <a:latin typeface="Verdana" panose="020B0604030504040204" pitchFamily="34" charset="0"/>
                <a:ea typeface="Verdana" panose="020B0604030504040204" pitchFamily="34" charset="0"/>
              </a:rPr>
              <a:t>Circuit design and analysis</a:t>
            </a:r>
          </a:p>
          <a:p>
            <a:pPr marL="800100" lvl="2" indent="-342900">
              <a:lnSpc>
                <a:spcPct val="150000"/>
              </a:lnSpc>
              <a:buFont typeface="Arial" panose="020B0604020202020204" pitchFamily="34" charset="0"/>
              <a:buChar char="•"/>
            </a:pPr>
            <a:r>
              <a:rPr lang="en-IN" sz="1600" dirty="0">
                <a:latin typeface="Verdana" panose="020B0604030504040204" pitchFamily="34" charset="0"/>
                <a:ea typeface="Verdana" panose="020B0604030504040204" pitchFamily="34" charset="0"/>
              </a:rPr>
              <a:t>PCB design </a:t>
            </a:r>
          </a:p>
          <a:p>
            <a:pPr marL="342900" marR="0" lvl="0" indent="-342900" rtl="0">
              <a:lnSpc>
                <a:spcPct val="150000"/>
              </a:lnSpc>
              <a:spcBef>
                <a:spcPts val="0"/>
              </a:spcBef>
              <a:spcAft>
                <a:spcPts val="0"/>
              </a:spcAft>
              <a:buFont typeface="+mj-lt"/>
              <a:buAutoNum type="arabicPeriod"/>
            </a:pPr>
            <a:r>
              <a:rPr lang="en-IN" sz="1600" b="1" dirty="0">
                <a:latin typeface="Verdana" panose="020B0604030504040204" pitchFamily="34" charset="0"/>
                <a:ea typeface="Verdana" panose="020B0604030504040204" pitchFamily="34" charset="0"/>
              </a:rPr>
              <a:t>GUI interface design</a:t>
            </a:r>
            <a:r>
              <a:rPr lang="en-IN" sz="1600" dirty="0">
                <a:latin typeface="Verdana" panose="020B0604030504040204" pitchFamily="34" charset="0"/>
                <a:ea typeface="Verdana" panose="020B0604030504040204" pitchFamily="34" charset="0"/>
              </a:rPr>
              <a:t>: B. Dileep</a:t>
            </a:r>
          </a:p>
          <a:p>
            <a:pPr marL="800100" lvl="2" indent="-342900">
              <a:lnSpc>
                <a:spcPct val="150000"/>
              </a:lnSpc>
              <a:buFont typeface="Arial" panose="020B0604020202020204" pitchFamily="34" charset="0"/>
              <a:buChar char="•"/>
            </a:pPr>
            <a:r>
              <a:rPr lang="en-IN" sz="1600" dirty="0">
                <a:latin typeface="Verdana" panose="020B0604030504040204" pitchFamily="34" charset="0"/>
                <a:ea typeface="Verdana" panose="020B0604030504040204" pitchFamily="34" charset="0"/>
              </a:rPr>
              <a:t>GUI interface design</a:t>
            </a:r>
          </a:p>
          <a:p>
            <a:pPr marL="800100" lvl="1" indent="-342900">
              <a:lnSpc>
                <a:spcPct val="150000"/>
              </a:lnSpc>
              <a:buFont typeface="Arial" panose="020B0604020202020204" pitchFamily="34" charset="0"/>
              <a:buChar char="•"/>
            </a:pPr>
            <a:r>
              <a:rPr lang="en-IN" sz="1600" dirty="0">
                <a:latin typeface="Verdana" panose="020B0604030504040204" pitchFamily="34" charset="0"/>
                <a:ea typeface="Verdana" panose="020B0604030504040204" pitchFamily="34" charset="0"/>
              </a:rPr>
              <a:t>Interface for glucose monitoring</a:t>
            </a:r>
          </a:p>
          <a:p>
            <a:pPr marL="342900" marR="0" lvl="0" indent="-342900" rtl="0">
              <a:lnSpc>
                <a:spcPct val="150000"/>
              </a:lnSpc>
              <a:spcBef>
                <a:spcPts val="0"/>
              </a:spcBef>
              <a:spcAft>
                <a:spcPts val="0"/>
              </a:spcAft>
              <a:buFont typeface="+mj-lt"/>
              <a:buAutoNum type="arabicPeriod"/>
            </a:pPr>
            <a:r>
              <a:rPr lang="en-IN" sz="1600" b="1" dirty="0">
                <a:latin typeface="Verdana" panose="020B0604030504040204" pitchFamily="34" charset="0"/>
                <a:ea typeface="Verdana" panose="020B0604030504040204" pitchFamily="34" charset="0"/>
              </a:rPr>
              <a:t>Data analysis algorithm</a:t>
            </a:r>
            <a:r>
              <a:rPr lang="en-IN" sz="1600" dirty="0">
                <a:latin typeface="Verdana" panose="020B0604030504040204" pitchFamily="34" charset="0"/>
                <a:ea typeface="Verdana" panose="020B0604030504040204" pitchFamily="34" charset="0"/>
              </a:rPr>
              <a:t>: D. Sai Bhargavi </a:t>
            </a:r>
          </a:p>
          <a:p>
            <a:pPr marL="800100" lvl="2" indent="-342900">
              <a:lnSpc>
                <a:spcPct val="150000"/>
              </a:lnSpc>
              <a:buFont typeface="Arial" panose="020B0604020202020204" pitchFamily="34" charset="0"/>
              <a:buChar char="•"/>
            </a:pPr>
            <a:r>
              <a:rPr lang="en-IN" sz="1600" dirty="0">
                <a:latin typeface="Verdana" panose="020B0604030504040204" pitchFamily="34" charset="0"/>
                <a:ea typeface="Verdana" panose="020B0604030504040204" pitchFamily="34" charset="0"/>
              </a:rPr>
              <a:t>Algorithm for data analysis</a:t>
            </a:r>
          </a:p>
          <a:p>
            <a:pPr marL="800100" lvl="1" indent="-342900">
              <a:lnSpc>
                <a:spcPct val="150000"/>
              </a:lnSpc>
              <a:buFont typeface="Arial" panose="020B0604020202020204" pitchFamily="34" charset="0"/>
              <a:buChar char="•"/>
            </a:pPr>
            <a:r>
              <a:rPr lang="en-IN" sz="1600" dirty="0">
                <a:latin typeface="Verdana" panose="020B0604030504040204" pitchFamily="34" charset="0"/>
                <a:ea typeface="Verdana" panose="020B0604030504040204" pitchFamily="34" charset="0"/>
              </a:rPr>
              <a:t>Data trend analysis</a:t>
            </a:r>
          </a:p>
          <a:p>
            <a:pPr marR="0" lvl="0" rtl="0">
              <a:lnSpc>
                <a:spcPct val="150000"/>
              </a:lnSpc>
              <a:spcBef>
                <a:spcPts val="0"/>
              </a:spcBef>
              <a:spcAft>
                <a:spcPts val="0"/>
              </a:spcAft>
            </a:pPr>
            <a:endParaRPr lang="en-IN" dirty="0">
              <a:latin typeface="Verdana" panose="020B0604030504040204" pitchFamily="34" charset="0"/>
              <a:ea typeface="Verdana" panose="020B0604030504040204" pitchFamily="34" charset="0"/>
            </a:endParaRPr>
          </a:p>
        </p:txBody>
      </p:sp>
      <p:cxnSp>
        <p:nvCxnSpPr>
          <p:cNvPr id="3" name="Straight Connector 2">
            <a:extLst>
              <a:ext uri="{FF2B5EF4-FFF2-40B4-BE49-F238E27FC236}">
                <a16:creationId xmlns:a16="http://schemas.microsoft.com/office/drawing/2014/main" id="{E148543D-8E70-0D8E-6FB4-DC57DE18C082}"/>
              </a:ext>
            </a:extLst>
          </p:cNvPr>
          <p:cNvCxnSpPr/>
          <p:nvPr/>
        </p:nvCxnSpPr>
        <p:spPr>
          <a:xfrm>
            <a:off x="6096000" y="873304"/>
            <a:ext cx="0" cy="5619571"/>
          </a:xfrm>
          <a:prstGeom prst="line">
            <a:avLst/>
          </a:prstGeom>
          <a:ln w="19050">
            <a:prstDash val="lgDashDot"/>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351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Montserrat"/>
                <a:ea typeface="Montserrat"/>
                <a:cs typeface="Montserrat"/>
                <a:sym typeface="Montserrat"/>
              </a:rPr>
              <a:t>Project Group – Details</a:t>
            </a:r>
            <a:endParaRPr/>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Photo </a:t>
              </a:r>
              <a:endParaRPr sz="1000" b="1" i="0" u="none" strike="noStrike" cap="none">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Track</a:t>
              </a:r>
              <a:endParaRPr sz="1000" b="1" i="0" u="none" strike="noStrike" cap="none">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Roll No</a:t>
              </a:r>
              <a:endParaRPr sz="1000" b="1" i="0" u="none" strike="noStrike" cap="none">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Name</a:t>
              </a:r>
              <a:endParaRPr lang="en-US" sz="1000" b="1">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759164" y="1691318"/>
            <a:ext cx="8756560" cy="541578"/>
            <a:chOff x="2759164" y="1557376"/>
            <a:chExt cx="8756560" cy="369096"/>
          </a:xfrm>
        </p:grpSpPr>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a:t>
              </a:r>
              <a:endParaRPr sz="900" b="0" i="0" u="none" strike="noStrike" cap="none">
                <a:solidFill>
                  <a:srgbClr val="000000"/>
                </a:solidFill>
                <a:latin typeface="Arial"/>
                <a:ea typeface="Arial"/>
                <a:cs typeface="Arial"/>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a:solidFill>
                    <a:schemeClr val="lt1"/>
                  </a:solidFill>
                  <a:latin typeface="Verdana"/>
                  <a:ea typeface="Verdana"/>
                  <a:cs typeface="Verdana"/>
                  <a:sym typeface="Verdana"/>
                </a:rPr>
                <a:t>BU21EECE0100352</a:t>
              </a:r>
              <a:endParaRPr sz="500" b="0" i="0" u="none" strike="noStrike" cap="none">
                <a:solidFill>
                  <a:srgbClr val="000000"/>
                </a:solidFill>
                <a:latin typeface="Arial"/>
                <a:ea typeface="Arial"/>
                <a:cs typeface="Arial"/>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B. Jashwanth rishi</a:t>
              </a:r>
              <a:endParaRPr sz="900" b="0" i="0" u="none" strike="noStrike" cap="none">
                <a:solidFill>
                  <a:srgbClr val="000000"/>
                </a:solidFill>
                <a:latin typeface="Arial"/>
                <a:ea typeface="Arial"/>
                <a:cs typeface="Arial"/>
                <a:sym typeface="Arial"/>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759164" y="3611982"/>
            <a:ext cx="8756560" cy="587810"/>
            <a:chOff x="2759164" y="1557376"/>
            <a:chExt cx="8756560"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AI/ML</a:t>
              </a:r>
              <a:endParaRPr sz="900" b="0" i="0" u="none" strike="noStrike" cap="none">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D. </a:t>
              </a:r>
              <a:r>
                <a:rPr lang="en-US" sz="1800">
                  <a:solidFill>
                    <a:schemeClr val="lt1"/>
                  </a:solidFill>
                  <a:latin typeface="Verdana"/>
                  <a:ea typeface="Verdana"/>
                  <a:cs typeface="Verdana"/>
                  <a:sym typeface="Verdana"/>
                </a:rPr>
                <a:t>Sai Bhargavi</a:t>
              </a:r>
              <a:endParaRPr sz="900" b="0" i="0" u="none" strike="noStrike" cap="none">
                <a:solidFill>
                  <a:srgbClr val="000000"/>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759164" y="5225333"/>
            <a:ext cx="8756560" cy="587810"/>
            <a:chOff x="2759164" y="1557376"/>
            <a:chExt cx="8756560"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a:t>
              </a:r>
              <a:endParaRPr sz="900" b="0" i="0" u="none" strike="noStrike" cap="none">
                <a:solidFill>
                  <a:srgbClr val="000000"/>
                </a:solidFill>
                <a:latin typeface="Arial"/>
                <a:ea typeface="Arial"/>
                <a:cs typeface="Arial"/>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a:solidFill>
                    <a:schemeClr val="lt1"/>
                  </a:solidFill>
                  <a:latin typeface="Verdana"/>
                  <a:ea typeface="Verdana"/>
                  <a:cs typeface="Verdana"/>
                  <a:sym typeface="Verdana"/>
                </a:rPr>
                <a:t>BU21EECE0100141</a:t>
              </a:r>
              <a:endParaRPr sz="500" b="0" i="0" u="none" strike="noStrike" cap="none">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B. Dileep</a:t>
              </a:r>
              <a:endParaRPr sz="900" b="0" i="0" u="none" strike="noStrike" cap="none">
                <a:solidFill>
                  <a:srgbClr val="000000"/>
                </a:solidFill>
                <a:latin typeface="Arial"/>
                <a:ea typeface="Arial"/>
                <a:cs typeface="Arial"/>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Google Shape;120;p76">
            <a:extLst>
              <a:ext uri="{FF2B5EF4-FFF2-40B4-BE49-F238E27FC236}">
                <a16:creationId xmlns:a16="http://schemas.microsoft.com/office/drawing/2014/main" id="{975CB4B7-FBC8-FF57-ADAE-1085EF2B8A03}"/>
              </a:ext>
            </a:extLst>
          </p:cNvPr>
          <p:cNvSpPr/>
          <p:nvPr/>
        </p:nvSpPr>
        <p:spPr>
          <a:xfrm>
            <a:off x="4799359" y="3582162"/>
            <a:ext cx="2004564" cy="58781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a:solidFill>
                  <a:schemeClr val="lt1"/>
                </a:solidFill>
                <a:latin typeface="Verdana"/>
                <a:ea typeface="Verdana"/>
                <a:cs typeface="Verdana"/>
                <a:sym typeface="Verdana"/>
              </a:rPr>
              <a:t>BU21EECE0100454</a:t>
            </a:r>
            <a:endParaRPr sz="500" b="0" i="0" u="none" strike="noStrike" cap="none">
              <a:solidFill>
                <a:srgbClr val="000000"/>
              </a:solidFill>
              <a:latin typeface="Arial"/>
              <a:ea typeface="Arial"/>
              <a:cs typeface="Arial"/>
              <a:sym typeface="Arial"/>
            </a:endParaRPr>
          </a:p>
        </p:txBody>
      </p:sp>
      <p:pic>
        <p:nvPicPr>
          <p:cNvPr id="32" name="Picture 31">
            <a:extLst>
              <a:ext uri="{FF2B5EF4-FFF2-40B4-BE49-F238E27FC236}">
                <a16:creationId xmlns:a16="http://schemas.microsoft.com/office/drawing/2014/main" id="{ABDECD57-2C98-77AF-2323-BA10258E9221}"/>
              </a:ext>
            </a:extLst>
          </p:cNvPr>
          <p:cNvPicPr>
            <a:picLocks noChangeAspect="1"/>
          </p:cNvPicPr>
          <p:nvPr/>
        </p:nvPicPr>
        <p:blipFill rotWithShape="1">
          <a:blip r:embed="rId5"/>
          <a:srcRect l="5504" t="5648" r="7866" b="2530"/>
          <a:stretch/>
        </p:blipFill>
        <p:spPr>
          <a:xfrm>
            <a:off x="1026970" y="1297851"/>
            <a:ext cx="1505595" cy="1440000"/>
          </a:xfrm>
          <a:prstGeom prst="rect">
            <a:avLst/>
          </a:prstGeom>
        </p:spPr>
      </p:pic>
      <p:pic>
        <p:nvPicPr>
          <p:cNvPr id="20" name="Picture 19">
            <a:extLst>
              <a:ext uri="{FF2B5EF4-FFF2-40B4-BE49-F238E27FC236}">
                <a16:creationId xmlns:a16="http://schemas.microsoft.com/office/drawing/2014/main" id="{2E0EBB9B-FC7C-592A-6114-44EA68722E9A}"/>
              </a:ext>
            </a:extLst>
          </p:cNvPr>
          <p:cNvPicPr>
            <a:picLocks noChangeAspect="1"/>
          </p:cNvPicPr>
          <p:nvPr/>
        </p:nvPicPr>
        <p:blipFill>
          <a:blip r:embed="rId6"/>
          <a:stretch>
            <a:fillRect/>
          </a:stretch>
        </p:blipFill>
        <p:spPr>
          <a:xfrm>
            <a:off x="1000124" y="4895892"/>
            <a:ext cx="1505595" cy="1440000"/>
          </a:xfrm>
          <a:prstGeom prst="rect">
            <a:avLst/>
          </a:prstGeom>
        </p:spPr>
      </p:pic>
      <p:pic>
        <p:nvPicPr>
          <p:cNvPr id="28" name="Picture 27">
            <a:extLst>
              <a:ext uri="{FF2B5EF4-FFF2-40B4-BE49-F238E27FC236}">
                <a16:creationId xmlns:a16="http://schemas.microsoft.com/office/drawing/2014/main" id="{5FA8F92D-A7A7-BB14-2A0D-7D23ACD24F4B}"/>
              </a:ext>
            </a:extLst>
          </p:cNvPr>
          <p:cNvPicPr>
            <a:picLocks noChangeAspect="1"/>
          </p:cNvPicPr>
          <p:nvPr/>
        </p:nvPicPr>
        <p:blipFill>
          <a:blip r:embed="rId7"/>
          <a:stretch>
            <a:fillRect/>
          </a:stretch>
        </p:blipFill>
        <p:spPr>
          <a:xfrm>
            <a:off x="1026722" y="3079807"/>
            <a:ext cx="1505843" cy="165215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80F77BB6-F279-F80B-8B6C-82E244ED1751}"/>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A2478E9E-1A06-0CED-DC0A-8C3092A0931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D0AFB53C-CB13-C5A9-D191-13FF197534A4}"/>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979B6920-A2BD-1F3C-4B6D-70CE50091CD7}"/>
              </a:ext>
            </a:extLst>
          </p:cNvPr>
          <p:cNvPicPr preferRelativeResize="0"/>
          <p:nvPr/>
        </p:nvPicPr>
        <p:blipFill rotWithShape="1">
          <a:blip r:embed="rId3">
            <a:alphaModFix/>
          </a:blip>
          <a:srcRect l="22326" t="32664" r="11836" b="35101"/>
          <a:stretch/>
        </p:blipFill>
        <p:spPr>
          <a:xfrm>
            <a:off x="4732" y="-10707"/>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E7F51D14-FC9E-D4C5-2E4C-85AFAAEE07A4}"/>
              </a:ext>
            </a:extLst>
          </p:cNvPr>
          <p:cNvPicPr>
            <a:picLocks noChangeAspect="1"/>
          </p:cNvPicPr>
          <p:nvPr/>
        </p:nvPicPr>
        <p:blipFill rotWithShape="1">
          <a:blip r:embed="rId4"/>
          <a:srcRect l="37906" t="34096" r="9606" b="36394"/>
          <a:stretch/>
        </p:blipFill>
        <p:spPr>
          <a:xfrm>
            <a:off x="11125200" y="52051"/>
            <a:ext cx="1066800" cy="599768"/>
          </a:xfrm>
          <a:prstGeom prst="rect">
            <a:avLst/>
          </a:prstGeom>
        </p:spPr>
      </p:pic>
      <p:sp>
        <p:nvSpPr>
          <p:cNvPr id="10" name="Google Shape;125;p3">
            <a:extLst>
              <a:ext uri="{FF2B5EF4-FFF2-40B4-BE49-F238E27FC236}">
                <a16:creationId xmlns:a16="http://schemas.microsoft.com/office/drawing/2014/main" id="{915C85BD-32F1-562E-A97C-7D9E3D351820}"/>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Montserrat"/>
                <a:sym typeface="Montserrat"/>
              </a:rPr>
              <a:t>Software/ Hardware information</a:t>
            </a:r>
            <a:endParaRPr/>
          </a:p>
        </p:txBody>
      </p:sp>
      <p:sp>
        <p:nvSpPr>
          <p:cNvPr id="2" name="Google Shape;120;p76">
            <a:extLst>
              <a:ext uri="{FF2B5EF4-FFF2-40B4-BE49-F238E27FC236}">
                <a16:creationId xmlns:a16="http://schemas.microsoft.com/office/drawing/2014/main" id="{3F5CF036-463F-B754-0FAE-E9968FD8524B}"/>
              </a:ext>
            </a:extLst>
          </p:cNvPr>
          <p:cNvSpPr/>
          <p:nvPr/>
        </p:nvSpPr>
        <p:spPr>
          <a:xfrm>
            <a:off x="545793"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Software </a:t>
            </a:r>
            <a:endParaRPr sz="1000" b="1" i="0" u="none" strike="noStrike" cap="none">
              <a:solidFill>
                <a:srgbClr val="000000"/>
              </a:solidFill>
              <a:latin typeface="Arial"/>
              <a:ea typeface="Arial"/>
              <a:cs typeface="Arial"/>
              <a:sym typeface="Arial"/>
            </a:endParaRPr>
          </a:p>
        </p:txBody>
      </p:sp>
      <p:sp>
        <p:nvSpPr>
          <p:cNvPr id="8" name="Google Shape;120;p76">
            <a:extLst>
              <a:ext uri="{FF2B5EF4-FFF2-40B4-BE49-F238E27FC236}">
                <a16:creationId xmlns:a16="http://schemas.microsoft.com/office/drawing/2014/main" id="{1AD2C42C-6ADD-B39C-6FED-4608F4517A27}"/>
              </a:ext>
            </a:extLst>
          </p:cNvPr>
          <p:cNvSpPr/>
          <p:nvPr/>
        </p:nvSpPr>
        <p:spPr>
          <a:xfrm>
            <a:off x="545793" y="394664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a:solidFill>
                  <a:schemeClr val="lt1"/>
                </a:solidFill>
                <a:latin typeface="Verdana"/>
                <a:ea typeface="Verdana"/>
                <a:cs typeface="Verdana"/>
                <a:sym typeface="Verdana"/>
              </a:rPr>
              <a:t>Hard</a:t>
            </a:r>
            <a:r>
              <a:rPr lang="en-US" sz="2000" b="1" i="0" u="none" strike="noStrike" cap="none">
                <a:solidFill>
                  <a:schemeClr val="lt1"/>
                </a:solidFill>
                <a:latin typeface="Verdana"/>
                <a:ea typeface="Verdana"/>
                <a:cs typeface="Verdana"/>
                <a:sym typeface="Verdana"/>
              </a:rPr>
              <a:t>ware </a:t>
            </a:r>
            <a:endParaRPr sz="1000" b="1" i="0" u="none" strike="noStrike" cap="none">
              <a:solidFill>
                <a:srgbClr val="000000"/>
              </a:solidFill>
              <a:latin typeface="Arial"/>
              <a:ea typeface="Arial"/>
              <a:cs typeface="Arial"/>
              <a:sym typeface="Arial"/>
            </a:endParaRPr>
          </a:p>
        </p:txBody>
      </p:sp>
      <p:sp>
        <p:nvSpPr>
          <p:cNvPr id="12" name="TextBox 11">
            <a:extLst>
              <a:ext uri="{FF2B5EF4-FFF2-40B4-BE49-F238E27FC236}">
                <a16:creationId xmlns:a16="http://schemas.microsoft.com/office/drawing/2014/main" id="{070C7188-4FC5-3BF9-1E4A-C4AE0333FC07}"/>
              </a:ext>
            </a:extLst>
          </p:cNvPr>
          <p:cNvSpPr txBox="1"/>
          <p:nvPr/>
        </p:nvSpPr>
        <p:spPr>
          <a:xfrm>
            <a:off x="1000124" y="1356852"/>
            <a:ext cx="1619475"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a:t>Multisim</a:t>
            </a:r>
          </a:p>
          <a:p>
            <a:pPr marL="285750" indent="-285750">
              <a:lnSpc>
                <a:spcPct val="150000"/>
              </a:lnSpc>
              <a:buFont typeface="Arial" panose="020B0604020202020204" pitchFamily="34" charset="0"/>
              <a:buChar char="•"/>
            </a:pPr>
            <a:r>
              <a:rPr lang="en-IN"/>
              <a:t>Simulink</a:t>
            </a:r>
          </a:p>
          <a:p>
            <a:pPr marL="285750" indent="-285750">
              <a:lnSpc>
                <a:spcPct val="150000"/>
              </a:lnSpc>
              <a:buFont typeface="Arial" panose="020B0604020202020204" pitchFamily="34" charset="0"/>
              <a:buChar char="•"/>
            </a:pPr>
            <a:r>
              <a:rPr lang="en-IN"/>
              <a:t>Easy EDA</a:t>
            </a:r>
          </a:p>
          <a:p>
            <a:pPr marL="285750" indent="-285750">
              <a:lnSpc>
                <a:spcPct val="150000"/>
              </a:lnSpc>
              <a:buFont typeface="Arial" panose="020B0604020202020204" pitchFamily="34" charset="0"/>
              <a:buChar char="•"/>
            </a:pPr>
            <a:r>
              <a:rPr lang="en-IN"/>
              <a:t>Wokwi</a:t>
            </a:r>
          </a:p>
        </p:txBody>
      </p:sp>
      <p:sp>
        <p:nvSpPr>
          <p:cNvPr id="13" name="TextBox 12">
            <a:extLst>
              <a:ext uri="{FF2B5EF4-FFF2-40B4-BE49-F238E27FC236}">
                <a16:creationId xmlns:a16="http://schemas.microsoft.com/office/drawing/2014/main" id="{B340ECFC-E45C-233C-95EB-14C0DA60B9D8}"/>
              </a:ext>
            </a:extLst>
          </p:cNvPr>
          <p:cNvSpPr txBox="1"/>
          <p:nvPr/>
        </p:nvSpPr>
        <p:spPr>
          <a:xfrm>
            <a:off x="1000123" y="4493065"/>
            <a:ext cx="4142147"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Op-amp-LM741</a:t>
            </a:r>
          </a:p>
          <a:p>
            <a:pPr marL="285750" indent="-285750">
              <a:lnSpc>
                <a:spcPct val="150000"/>
              </a:lnSpc>
              <a:buFont typeface="Arial" panose="020B0604020202020204" pitchFamily="34" charset="0"/>
              <a:buChar char="•"/>
            </a:pPr>
            <a:r>
              <a:rPr lang="en-IN" dirty="0"/>
              <a:t>555 timer</a:t>
            </a:r>
          </a:p>
          <a:p>
            <a:pPr marL="285750" indent="-285750">
              <a:lnSpc>
                <a:spcPct val="150000"/>
              </a:lnSpc>
              <a:buFont typeface="Arial" panose="020B0604020202020204" pitchFamily="34" charset="0"/>
              <a:buChar char="•"/>
            </a:pPr>
            <a:r>
              <a:rPr lang="en-IN" dirty="0"/>
              <a:t>ESP-32</a:t>
            </a:r>
          </a:p>
          <a:p>
            <a:pPr marL="285750" indent="-285750">
              <a:lnSpc>
                <a:spcPct val="150000"/>
              </a:lnSpc>
              <a:buFont typeface="Arial" panose="020B0604020202020204" pitchFamily="34" charset="0"/>
              <a:buChar char="•"/>
            </a:pPr>
            <a:r>
              <a:rPr lang="en-IN" dirty="0"/>
              <a:t>Seeed studio</a:t>
            </a:r>
          </a:p>
          <a:p>
            <a:pPr marL="285750" indent="-285750">
              <a:lnSpc>
                <a:spcPct val="150000"/>
              </a:lnSpc>
              <a:buFont typeface="Arial" panose="020B0604020202020204" pitchFamily="34" charset="0"/>
              <a:buChar char="•"/>
            </a:pPr>
            <a:endParaRPr lang="en-IN" dirty="0"/>
          </a:p>
        </p:txBody>
      </p:sp>
      <p:pic>
        <p:nvPicPr>
          <p:cNvPr id="15" name="Picture 14">
            <a:extLst>
              <a:ext uri="{FF2B5EF4-FFF2-40B4-BE49-F238E27FC236}">
                <a16:creationId xmlns:a16="http://schemas.microsoft.com/office/drawing/2014/main" id="{4F605073-21A8-9315-9BFE-B3CE2E0B1BD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008548" y="1356852"/>
            <a:ext cx="1781175" cy="1711366"/>
          </a:xfrm>
          <a:prstGeom prst="rect">
            <a:avLst/>
          </a:prstGeom>
        </p:spPr>
      </p:pic>
      <p:pic>
        <p:nvPicPr>
          <p:cNvPr id="1026" name="Picture 2" descr="digilent.com/blog/wp-content/uploads/2015/01/184_m...">
            <a:extLst>
              <a:ext uri="{FF2B5EF4-FFF2-40B4-BE49-F238E27FC236}">
                <a16:creationId xmlns:a16="http://schemas.microsoft.com/office/drawing/2014/main" id="{15438F08-D240-AAFE-9083-0B9E81B7E6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0616" y="1356852"/>
            <a:ext cx="1781175" cy="1771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okwi">
            <a:extLst>
              <a:ext uri="{FF2B5EF4-FFF2-40B4-BE49-F238E27FC236}">
                <a16:creationId xmlns:a16="http://schemas.microsoft.com/office/drawing/2014/main" id="{44E34E73-8512-B2A6-4058-B9C32461AB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82320" y="1356853"/>
            <a:ext cx="2143125" cy="17113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asyEDA">
            <a:extLst>
              <a:ext uri="{FF2B5EF4-FFF2-40B4-BE49-F238E27FC236}">
                <a16:creationId xmlns:a16="http://schemas.microsoft.com/office/drawing/2014/main" id="{806446EE-B3FD-15DA-45B0-5DCBF77BC5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6901" y="1356852"/>
            <a:ext cx="1873242" cy="17113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IP UA741/LM741 Operational Amplifier ...">
            <a:extLst>
              <a:ext uri="{FF2B5EF4-FFF2-40B4-BE49-F238E27FC236}">
                <a16:creationId xmlns:a16="http://schemas.microsoft.com/office/drawing/2014/main" id="{AB8F0702-CA33-375A-4206-F7BBE8E095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0616" y="4322361"/>
            <a:ext cx="20574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555 NE555P DIP-8 555 Timer-Based ...">
            <a:extLst>
              <a:ext uri="{FF2B5EF4-FFF2-40B4-BE49-F238E27FC236}">
                <a16:creationId xmlns:a16="http://schemas.microsoft.com/office/drawing/2014/main" id="{562F7718-AFE4-4596-BF28-BFC8E490ED4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91791" y="458791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spressif ESP32-DevKitC-32E">
            <a:extLst>
              <a:ext uri="{FF2B5EF4-FFF2-40B4-BE49-F238E27FC236}">
                <a16:creationId xmlns:a16="http://schemas.microsoft.com/office/drawing/2014/main" id="{52E9CC4C-9987-4A98-8664-58FBE6676B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06270" y="4493065"/>
            <a:ext cx="1175021" cy="18779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eed Studio XIAO ESP32C3 Download">
            <a:extLst>
              <a:ext uri="{FF2B5EF4-FFF2-40B4-BE49-F238E27FC236}">
                <a16:creationId xmlns:a16="http://schemas.microsoft.com/office/drawing/2014/main" id="{72BBE4D8-4E39-EDE2-59D3-FE16AA458C1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96901" y="4464091"/>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660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2B4DC-2834-D063-491B-9E92237C2173}"/>
              </a:ext>
            </a:extLst>
          </p:cNvPr>
          <p:cNvSpPr>
            <a:spLocks noGrp="1"/>
          </p:cNvSpPr>
          <p:nvPr>
            <p:ph idx="1"/>
          </p:nvPr>
        </p:nvSpPr>
        <p:spPr>
          <a:xfrm>
            <a:off x="323848" y="648681"/>
            <a:ext cx="11026115" cy="5944608"/>
          </a:xfrm>
        </p:spPr>
        <p:txBody>
          <a:bodyPr vert="horz" lIns="91440" tIns="45720" rIns="91440" bIns="45720" rtlCol="0" anchor="t">
            <a:noAutofit/>
          </a:bodyPr>
          <a:lstStyle/>
          <a:p>
            <a:pPr marL="380365" indent="-342900" algn="just">
              <a:lnSpc>
                <a:spcPct val="100000"/>
              </a:lnSpc>
            </a:pPr>
            <a:r>
              <a:rPr lang="en-US" sz="2000" b="1" i="1" dirty="0"/>
              <a:t>Component Selection:  </a:t>
            </a:r>
            <a:r>
              <a:rPr lang="en-US" sz="2000" dirty="0"/>
              <a:t>Choose the necessary components for the potentiostat circuit, such as the microcontroller, IC’s for suitable customization.</a:t>
            </a:r>
          </a:p>
          <a:p>
            <a:pPr marL="380365" indent="-342900" algn="just">
              <a:lnSpc>
                <a:spcPct val="100000"/>
              </a:lnSpc>
            </a:pPr>
            <a:r>
              <a:rPr lang="en-US" sz="2000" b="1" i="1" dirty="0"/>
              <a:t>Circuit Design and simulation: </a:t>
            </a:r>
            <a:r>
              <a:rPr lang="en-US" sz="2000" dirty="0"/>
              <a:t>Create a circuit layout based on the block diagram. Connect the components according to their functions and ensure proper grounding and power supply connections.</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80365" indent="-342900" algn="just">
              <a:lnSpc>
                <a:spcPct val="100000"/>
              </a:lnSpc>
            </a:pPr>
            <a:r>
              <a:rPr lang="en-US" sz="2000" b="1" i="1" dirty="0"/>
              <a:t>Component Integration: </a:t>
            </a:r>
            <a:r>
              <a:rPr lang="en-US" sz="2000" dirty="0"/>
              <a:t>Assemble the selected components onto the PCB board based on the circuit design. Follow the manufacturer's guidelines for component placement and soldering techniques.</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80365" indent="-342900" algn="just">
              <a:lnSpc>
                <a:spcPct val="100000"/>
              </a:lnSpc>
            </a:pPr>
            <a:r>
              <a:rPr lang="en-US" sz="2000" b="1" i="1" dirty="0"/>
              <a:t>Microcontroller Programming: </a:t>
            </a:r>
            <a:r>
              <a:rPr lang="en-US" sz="2000" dirty="0"/>
              <a:t>Program the microcontroller to control the DAC output voltage, read the ADC voltage, display data on the touch screen, store data on the SD card, and communicate with a computer via USB.</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80365" indent="-342900" algn="just">
              <a:lnSpc>
                <a:spcPct val="100000"/>
              </a:lnSpc>
            </a:pPr>
            <a:r>
              <a:rPr lang="en-US" sz="2000" b="1" i="1" dirty="0"/>
              <a:t>Calibration and Testing</a:t>
            </a:r>
            <a:r>
              <a:rPr lang="en-US" sz="2000" dirty="0"/>
              <a:t>: Calibrate the potentiostat circuit to ensure accurate results. Use reference solutions or standards to verify the circuit's performance. Conduct tests to check the functionality of each component and the overall system.</a:t>
            </a:r>
          </a:p>
          <a:p>
            <a:pPr marL="380365" indent="-342900" algn="just">
              <a:lnSpc>
                <a:spcPct val="100000"/>
              </a:lnSpc>
            </a:pPr>
            <a:r>
              <a:rPr lang="en-US" sz="2000" b="1" i="1" dirty="0"/>
              <a:t>Data Collection and Analysis: </a:t>
            </a:r>
            <a:r>
              <a:rPr lang="en-US" sz="2000" dirty="0"/>
              <a:t>Set the desired parameters on the interface, start the voltage sweep, and record the corresponding current values. Collect and store the data on the SD card. Analyze the data using appropriate software or tools</a:t>
            </a:r>
            <a:endParaRPr lang="en-US" sz="20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lnSpc>
                <a:spcPct val="100000"/>
              </a:lnSpc>
              <a:buNone/>
            </a:pPr>
            <a:br>
              <a:rPr lang="en-US" sz="1300" b="1" dirty="0"/>
            </a:br>
            <a:r>
              <a:rPr lang="en-US" sz="1300" b="1" dirty="0"/>
              <a:t> </a:t>
            </a:r>
            <a:endParaRPr lang="en-US" sz="1300" b="1"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grpSp>
        <p:nvGrpSpPr>
          <p:cNvPr id="7" name="Google Shape;113;p76">
            <a:extLst>
              <a:ext uri="{FF2B5EF4-FFF2-40B4-BE49-F238E27FC236}">
                <a16:creationId xmlns:a16="http://schemas.microsoft.com/office/drawing/2014/main" id="{80F77BB6-F279-F80B-8B6C-82E244ED1751}"/>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A2478E9E-1A06-0CED-DC0A-8C3092A0931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D0AFB53C-CB13-C5A9-D191-13FF197534A4}"/>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979B6920-A2BD-1F3C-4B6D-70CE50091CD7}"/>
              </a:ext>
            </a:extLst>
          </p:cNvPr>
          <p:cNvPicPr preferRelativeResize="0"/>
          <p:nvPr/>
        </p:nvPicPr>
        <p:blipFill rotWithShape="1">
          <a:blip r:embed="rId3">
            <a:alphaModFix/>
          </a:blip>
          <a:srcRect l="22326" t="32664" r="11836" b="35101"/>
          <a:stretch/>
        </p:blipFill>
        <p:spPr>
          <a:xfrm>
            <a:off x="4732" y="-10707"/>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E7F51D14-FC9E-D4C5-2E4C-85AFAAEE07A4}"/>
              </a:ext>
            </a:extLst>
          </p:cNvPr>
          <p:cNvPicPr>
            <a:picLocks noChangeAspect="1"/>
          </p:cNvPicPr>
          <p:nvPr/>
        </p:nvPicPr>
        <p:blipFill rotWithShape="1">
          <a:blip r:embed="rId4"/>
          <a:srcRect l="37906" t="34096" r="9606" b="36394"/>
          <a:stretch/>
        </p:blipFill>
        <p:spPr>
          <a:xfrm>
            <a:off x="11125200" y="52051"/>
            <a:ext cx="1066800" cy="599768"/>
          </a:xfrm>
          <a:prstGeom prst="rect">
            <a:avLst/>
          </a:prstGeom>
        </p:spPr>
      </p:pic>
      <p:sp>
        <p:nvSpPr>
          <p:cNvPr id="10" name="Google Shape;125;p3">
            <a:extLst>
              <a:ext uri="{FF2B5EF4-FFF2-40B4-BE49-F238E27FC236}">
                <a16:creationId xmlns:a16="http://schemas.microsoft.com/office/drawing/2014/main" id="{915C85BD-32F1-562E-A97C-7D9E3D351820}"/>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Montserrat"/>
                <a:sym typeface="Montserrat"/>
              </a:rPr>
              <a:t>Methodology</a:t>
            </a:r>
            <a:endParaRPr/>
          </a:p>
        </p:txBody>
      </p:sp>
    </p:spTree>
    <p:extLst>
      <p:ext uri="{BB962C8B-B14F-4D97-AF65-F5344CB8AC3E}">
        <p14:creationId xmlns:p14="http://schemas.microsoft.com/office/powerpoint/2010/main" val="1758963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2AE72-ACFE-3B4C-5501-D8FD228DD3FD}"/>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CA50047D-0227-64D6-7ECA-1C9D492D4FDC}"/>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485FF245-4859-D1CF-77C4-52B3E554CD2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AC1DE3C0-302B-6FDF-0A84-9E78BBBEE2E7}"/>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CA57CEC8-8249-68E2-BEA0-0F80F9A331EC}"/>
              </a:ext>
            </a:extLst>
          </p:cNvPr>
          <p:cNvPicPr preferRelativeResize="0"/>
          <p:nvPr/>
        </p:nvPicPr>
        <p:blipFill rotWithShape="1">
          <a:blip r:embed="rId2">
            <a:alphaModFix/>
          </a:blip>
          <a:srcRect l="22326" t="32664" r="11836" b="35101"/>
          <a:stretch/>
        </p:blipFill>
        <p:spPr>
          <a:xfrm>
            <a:off x="4732" y="499"/>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E0FD6CF6-A319-30FA-8096-B95CDD89CBF9}"/>
              </a:ext>
            </a:extLst>
          </p:cNvPr>
          <p:cNvPicPr>
            <a:picLocks noChangeAspect="1"/>
          </p:cNvPicPr>
          <p:nvPr/>
        </p:nvPicPr>
        <p:blipFill rotWithShape="1">
          <a:blip r:embed="rId3"/>
          <a:srcRect l="37906" t="34096" r="9606" b="36394"/>
          <a:stretch/>
        </p:blipFill>
        <p:spPr>
          <a:xfrm>
            <a:off x="11125200" y="-3978"/>
            <a:ext cx="1066800" cy="599768"/>
          </a:xfrm>
          <a:prstGeom prst="rect">
            <a:avLst/>
          </a:prstGeom>
        </p:spPr>
      </p:pic>
      <p:sp>
        <p:nvSpPr>
          <p:cNvPr id="8" name="Google Shape;125;p3">
            <a:extLst>
              <a:ext uri="{FF2B5EF4-FFF2-40B4-BE49-F238E27FC236}">
                <a16:creationId xmlns:a16="http://schemas.microsoft.com/office/drawing/2014/main" id="{781A9322-E644-B04C-2B69-DDE468C7F1A6}"/>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12" name="Google Shape;125;p3">
            <a:extLst>
              <a:ext uri="{FF2B5EF4-FFF2-40B4-BE49-F238E27FC236}">
                <a16:creationId xmlns:a16="http://schemas.microsoft.com/office/drawing/2014/main" id="{BFA4ED20-D63F-60D1-4F47-6D3BF3500FD0}"/>
              </a:ext>
            </a:extLst>
          </p:cNvPr>
          <p:cNvSpPr txBox="1"/>
          <p:nvPr/>
        </p:nvSpPr>
        <p:spPr>
          <a:xfrm>
            <a:off x="127552" y="726132"/>
            <a:ext cx="11531048" cy="5986468"/>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1 : BUFFER based readout circuit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algn="just" rtl="0">
              <a:lnSpc>
                <a:spcPct val="150000"/>
              </a:lnSpc>
              <a:spcBef>
                <a:spcPts val="0"/>
              </a:spcBef>
              <a:spcAft>
                <a:spcPts val="0"/>
              </a:spcAft>
              <a:buFont typeface="Arial" panose="020B0604020202020204" pitchFamily="34" charset="0"/>
              <a:buChar char="•"/>
            </a:pPr>
            <a:r>
              <a:rPr lang="en-US" sz="1600" b="1" dirty="0">
                <a:latin typeface="Verdana" panose="020B0604030504040204" pitchFamily="34" charset="0"/>
                <a:ea typeface="Verdana" panose="020B0604030504040204" pitchFamily="34" charset="0"/>
              </a:rPr>
              <a:t>Compatibility Check</a:t>
            </a:r>
          </a:p>
          <a:p>
            <a:pPr marL="742950" lvl="1" indent="-285750" algn="just">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Voltage Levels: Verify that the output voltage from the readout circuit matches the input voltage requirements of the microcontroller. Most microcontrollers operate at specific voltage levels (e.g., 3.3V or 5V).</a:t>
            </a:r>
          </a:p>
          <a:p>
            <a:pPr marL="742950" lvl="1" indent="-285750" algn="just">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Signal Integrity: Check for signal clarity to avoid data loss. Use tools like oscilloscopes to observe the waveform and ensure it is stable without noise.</a:t>
            </a:r>
          </a:p>
          <a:p>
            <a:pPr marL="285750" marR="0" lvl="0" indent="-285750" algn="just" rtl="0">
              <a:lnSpc>
                <a:spcPct val="150000"/>
              </a:lnSpc>
              <a:spcBef>
                <a:spcPts val="0"/>
              </a:spcBef>
              <a:spcAft>
                <a:spcPts val="0"/>
              </a:spcAft>
              <a:buFont typeface="Arial" panose="020B0604020202020204" pitchFamily="34" charset="0"/>
              <a:buChar char="•"/>
            </a:pPr>
            <a:r>
              <a:rPr lang="en-US" sz="1600" b="1" dirty="0">
                <a:latin typeface="Verdana" panose="020B0604030504040204" pitchFamily="34" charset="0"/>
                <a:ea typeface="Verdana" panose="020B0604030504040204" pitchFamily="34" charset="0"/>
              </a:rPr>
              <a:t>Multisim Simulation</a:t>
            </a:r>
          </a:p>
          <a:p>
            <a:pPr marL="742950" lvl="1" indent="-285750" algn="just">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Utilize Multisim software to simulate your circuit design:</a:t>
            </a:r>
          </a:p>
          <a:p>
            <a:pPr marL="742950" lvl="1" indent="-285750" algn="just">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Design the Circuit: Use Multisim's library to create your circuit with components such as resistors and capacitors.</a:t>
            </a:r>
          </a:p>
          <a:p>
            <a:pPr marL="742950" lvl="1" indent="-285750" algn="just">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Run Simulations: Perform various analyses (DC, AC, transient) to see how the circuit behaves under different conditions. This helps identify any problems before building it physically.</a:t>
            </a:r>
          </a:p>
          <a:p>
            <a:pPr marL="285750" marR="0" lvl="0" indent="-285750" algn="just" rtl="0">
              <a:lnSpc>
                <a:spcPct val="150000"/>
              </a:lnSpc>
              <a:spcBef>
                <a:spcPts val="0"/>
              </a:spcBef>
              <a:spcAft>
                <a:spcPts val="0"/>
              </a:spcAft>
              <a:buFont typeface="Arial" panose="020B0604020202020204" pitchFamily="34" charset="0"/>
              <a:buChar char="•"/>
            </a:pPr>
            <a:r>
              <a:rPr lang="en-US" sz="1600" b="1" dirty="0">
                <a:latin typeface="Verdana" panose="020B0604030504040204" pitchFamily="34" charset="0"/>
                <a:ea typeface="Verdana" panose="020B0604030504040204" pitchFamily="34" charset="0"/>
              </a:rPr>
              <a:t>Dummy Electrochemical Cell Circuit</a:t>
            </a:r>
          </a:p>
          <a:p>
            <a:pPr marL="742950" lvl="1" indent="-285750" algn="just">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Build a test circuit using a dummy electrochemical cell:</a:t>
            </a:r>
          </a:p>
          <a:p>
            <a:pPr marL="742950" lvl="1" indent="-285750" algn="just">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This setup allows you to test how well your readout circuit functions under controlled conditions.</a:t>
            </a:r>
          </a:p>
          <a:p>
            <a:pPr marL="742950" lvl="1" indent="-285750" algn="just">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Ensure that it accurately measures and responds as it would with real electrochemical sensors, which is crucial for reliable data collection.</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05573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70B27-CAA8-FC4B-13D0-525D28EF8E1E}"/>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E45B4BF2-D283-A965-6E84-895E6145682A}"/>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A32363FD-12F8-845B-875C-6CCDA04815BA}"/>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89FECA2D-7568-480F-2422-0C1C942F2B39}"/>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3B01EB86-6494-BB1F-5895-82B3776125F8}"/>
              </a:ext>
            </a:extLst>
          </p:cNvPr>
          <p:cNvPicPr preferRelativeResize="0"/>
          <p:nvPr/>
        </p:nvPicPr>
        <p:blipFill rotWithShape="1">
          <a:blip r:embed="rId2">
            <a:alphaModFix/>
          </a:blip>
          <a:srcRect l="22326" t="32664" r="11836" b="35101"/>
          <a:stretch/>
        </p:blipFill>
        <p:spPr>
          <a:xfrm>
            <a:off x="4732" y="499"/>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026B337B-AA4A-4965-B02C-214F60788C3A}"/>
              </a:ext>
            </a:extLst>
          </p:cNvPr>
          <p:cNvPicPr>
            <a:picLocks noChangeAspect="1"/>
          </p:cNvPicPr>
          <p:nvPr/>
        </p:nvPicPr>
        <p:blipFill rotWithShape="1">
          <a:blip r:embed="rId3"/>
          <a:srcRect l="37906" t="34096" r="9606" b="36394"/>
          <a:stretch/>
        </p:blipFill>
        <p:spPr>
          <a:xfrm>
            <a:off x="11125200" y="-3978"/>
            <a:ext cx="1066800" cy="599768"/>
          </a:xfrm>
          <a:prstGeom prst="rect">
            <a:avLst/>
          </a:prstGeom>
        </p:spPr>
      </p:pic>
      <p:sp>
        <p:nvSpPr>
          <p:cNvPr id="8" name="Google Shape;125;p3">
            <a:extLst>
              <a:ext uri="{FF2B5EF4-FFF2-40B4-BE49-F238E27FC236}">
                <a16:creationId xmlns:a16="http://schemas.microsoft.com/office/drawing/2014/main" id="{D9AF74B4-1A8F-0200-A862-60639813E2E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pic>
        <p:nvPicPr>
          <p:cNvPr id="18" name="Picture 17" descr="A diagram of a circuit">
            <a:extLst>
              <a:ext uri="{FF2B5EF4-FFF2-40B4-BE49-F238E27FC236}">
                <a16:creationId xmlns:a16="http://schemas.microsoft.com/office/drawing/2014/main" id="{F1930327-A95C-927C-F9B7-FD4DCF250F7C}"/>
              </a:ext>
            </a:extLst>
          </p:cNvPr>
          <p:cNvPicPr>
            <a:picLocks noChangeAspect="1"/>
          </p:cNvPicPr>
          <p:nvPr/>
        </p:nvPicPr>
        <p:blipFill>
          <a:blip r:embed="rId4"/>
          <a:stretch>
            <a:fillRect/>
          </a:stretch>
        </p:blipFill>
        <p:spPr>
          <a:xfrm>
            <a:off x="455177" y="1040865"/>
            <a:ext cx="11203423" cy="5359073"/>
          </a:xfrm>
          <a:prstGeom prst="rect">
            <a:avLst/>
          </a:prstGeom>
        </p:spPr>
      </p:pic>
      <p:sp>
        <p:nvSpPr>
          <p:cNvPr id="19" name="Rectangle 18">
            <a:extLst>
              <a:ext uri="{FF2B5EF4-FFF2-40B4-BE49-F238E27FC236}">
                <a16:creationId xmlns:a16="http://schemas.microsoft.com/office/drawing/2014/main" id="{E5F7ED12-DFDB-51BD-0191-1F12CA39FAD9}"/>
              </a:ext>
            </a:extLst>
          </p:cNvPr>
          <p:cNvSpPr/>
          <p:nvPr/>
        </p:nvSpPr>
        <p:spPr>
          <a:xfrm>
            <a:off x="2526730" y="2704775"/>
            <a:ext cx="3835896" cy="724225"/>
          </a:xfrm>
          <a:prstGeom prst="rect">
            <a:avLst/>
          </a:prstGeom>
          <a:noFill/>
          <a:ln w="38100"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0" name="Rectangle 19">
            <a:extLst>
              <a:ext uri="{FF2B5EF4-FFF2-40B4-BE49-F238E27FC236}">
                <a16:creationId xmlns:a16="http://schemas.microsoft.com/office/drawing/2014/main" id="{0A0FBE4F-1735-A8FF-21D7-1C293C82F291}"/>
              </a:ext>
            </a:extLst>
          </p:cNvPr>
          <p:cNvSpPr/>
          <p:nvPr/>
        </p:nvSpPr>
        <p:spPr>
          <a:xfrm>
            <a:off x="4348631" y="3798447"/>
            <a:ext cx="2013995" cy="706427"/>
          </a:xfrm>
          <a:prstGeom prst="rect">
            <a:avLst/>
          </a:prstGeom>
          <a:noFill/>
          <a:ln w="38100"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1" name="Rectangle 20">
            <a:extLst>
              <a:ext uri="{FF2B5EF4-FFF2-40B4-BE49-F238E27FC236}">
                <a16:creationId xmlns:a16="http://schemas.microsoft.com/office/drawing/2014/main" id="{60B3B6A5-2E5A-CF68-7B53-73CDA999CDBF}"/>
              </a:ext>
            </a:extLst>
          </p:cNvPr>
          <p:cNvSpPr/>
          <p:nvPr/>
        </p:nvSpPr>
        <p:spPr>
          <a:xfrm>
            <a:off x="3688021" y="5158881"/>
            <a:ext cx="3127731" cy="959345"/>
          </a:xfrm>
          <a:prstGeom prst="rect">
            <a:avLst/>
          </a:prstGeom>
          <a:noFill/>
          <a:ln w="38100" cap="flat" cmpd="sng" algn="ctr">
            <a:solidFill>
              <a:srgbClr val="00206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2" name="TextBox 21">
            <a:extLst>
              <a:ext uri="{FF2B5EF4-FFF2-40B4-BE49-F238E27FC236}">
                <a16:creationId xmlns:a16="http://schemas.microsoft.com/office/drawing/2014/main" id="{BB1AFE4B-D8CF-D649-5BE4-45A595AC52AF}"/>
              </a:ext>
            </a:extLst>
          </p:cNvPr>
          <p:cNvSpPr txBox="1"/>
          <p:nvPr/>
        </p:nvSpPr>
        <p:spPr>
          <a:xfrm>
            <a:off x="7248739" y="2520109"/>
            <a:ext cx="1955886"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IN" dirty="0"/>
              <a:t>Control amplifier</a:t>
            </a:r>
          </a:p>
        </p:txBody>
      </p:sp>
      <p:sp>
        <p:nvSpPr>
          <p:cNvPr id="23" name="TextBox 22">
            <a:extLst>
              <a:ext uri="{FF2B5EF4-FFF2-40B4-BE49-F238E27FC236}">
                <a16:creationId xmlns:a16="http://schemas.microsoft.com/office/drawing/2014/main" id="{CE02B919-CF18-34CC-BCB3-D889CD0F8CAB}"/>
              </a:ext>
            </a:extLst>
          </p:cNvPr>
          <p:cNvSpPr txBox="1"/>
          <p:nvPr/>
        </p:nvSpPr>
        <p:spPr>
          <a:xfrm>
            <a:off x="7053280" y="3599228"/>
            <a:ext cx="1955886" cy="369332"/>
          </a:xfrm>
          <a:prstGeom prst="rect">
            <a:avLst/>
          </a:prstGeom>
          <a:solidFill>
            <a:schemeClr val="accent1"/>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IN" dirty="0"/>
              <a:t>Voltage buffer</a:t>
            </a:r>
          </a:p>
        </p:txBody>
      </p:sp>
      <p:sp>
        <p:nvSpPr>
          <p:cNvPr id="24" name="TextBox 23">
            <a:extLst>
              <a:ext uri="{FF2B5EF4-FFF2-40B4-BE49-F238E27FC236}">
                <a16:creationId xmlns:a16="http://schemas.microsoft.com/office/drawing/2014/main" id="{A5143972-94D1-218B-A1B5-926F0A3CB77F}"/>
              </a:ext>
            </a:extLst>
          </p:cNvPr>
          <p:cNvSpPr txBox="1"/>
          <p:nvPr/>
        </p:nvSpPr>
        <p:spPr>
          <a:xfrm>
            <a:off x="7657144" y="4835715"/>
            <a:ext cx="1955886" cy="646331"/>
          </a:xfrm>
          <a:prstGeom prst="rect">
            <a:avLst/>
          </a:prstGeom>
          <a:solidFill>
            <a:srgbClr val="00206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IN" dirty="0"/>
              <a:t>Current to voltage converter</a:t>
            </a:r>
          </a:p>
        </p:txBody>
      </p:sp>
      <p:cxnSp>
        <p:nvCxnSpPr>
          <p:cNvPr id="25" name="Straight Arrow Connector 24">
            <a:extLst>
              <a:ext uri="{FF2B5EF4-FFF2-40B4-BE49-F238E27FC236}">
                <a16:creationId xmlns:a16="http://schemas.microsoft.com/office/drawing/2014/main" id="{D6CE2EB9-0A5E-4D69-C71E-0536E6E51749}"/>
              </a:ext>
            </a:extLst>
          </p:cNvPr>
          <p:cNvCxnSpPr>
            <a:endCxn id="22" idx="1"/>
          </p:cNvCxnSpPr>
          <p:nvPr/>
        </p:nvCxnSpPr>
        <p:spPr>
          <a:xfrm>
            <a:off x="6382766" y="2704775"/>
            <a:ext cx="86597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62004E94-72AB-AB1F-2FD9-E7B0A0099D56}"/>
              </a:ext>
            </a:extLst>
          </p:cNvPr>
          <p:cNvCxnSpPr>
            <a:cxnSpLocks/>
            <a:endCxn id="23" idx="1"/>
          </p:cNvCxnSpPr>
          <p:nvPr/>
        </p:nvCxnSpPr>
        <p:spPr>
          <a:xfrm>
            <a:off x="6310210" y="3783894"/>
            <a:ext cx="74307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63508F73-2252-8C16-7FB9-8EE3AC6DF767}"/>
              </a:ext>
            </a:extLst>
          </p:cNvPr>
          <p:cNvCxnSpPr>
            <a:cxnSpLocks/>
            <a:endCxn id="24" idx="1"/>
          </p:cNvCxnSpPr>
          <p:nvPr/>
        </p:nvCxnSpPr>
        <p:spPr>
          <a:xfrm>
            <a:off x="6815752" y="5158881"/>
            <a:ext cx="8413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C0817A05-7F1F-C86F-EB89-6F3391D52EA1}"/>
              </a:ext>
            </a:extLst>
          </p:cNvPr>
          <p:cNvSpPr txBox="1"/>
          <p:nvPr/>
        </p:nvSpPr>
        <p:spPr>
          <a:xfrm>
            <a:off x="4537649" y="6466468"/>
            <a:ext cx="3649953" cy="369332"/>
          </a:xfrm>
          <a:prstGeom prst="rect">
            <a:avLst/>
          </a:prstGeom>
          <a:noFill/>
        </p:spPr>
        <p:txBody>
          <a:bodyPr wrap="square" rtlCol="0">
            <a:spAutoFit/>
          </a:bodyPr>
          <a:lstStyle/>
          <a:p>
            <a:r>
              <a:rPr lang="en-IN" dirty="0"/>
              <a:t>FIG:- Glucose data read out circuit</a:t>
            </a:r>
          </a:p>
        </p:txBody>
      </p:sp>
    </p:spTree>
    <p:extLst>
      <p:ext uri="{BB962C8B-B14F-4D97-AF65-F5344CB8AC3E}">
        <p14:creationId xmlns:p14="http://schemas.microsoft.com/office/powerpoint/2010/main" val="373845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D6190-EE38-CC6A-3E0C-E08545DF3009}"/>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9BADBE14-9885-6845-0A83-AC8718B0D059}"/>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681102E1-BB09-A4BC-4355-F9662086E9D3}"/>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FC471113-F272-676E-268F-BD338AABC504}"/>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42369973-BF3D-E6F0-BF1E-4FCCE83D611B}"/>
              </a:ext>
            </a:extLst>
          </p:cNvPr>
          <p:cNvPicPr preferRelativeResize="0"/>
          <p:nvPr/>
        </p:nvPicPr>
        <p:blipFill rotWithShape="1">
          <a:blip r:embed="rId2">
            <a:alphaModFix/>
          </a:blip>
          <a:srcRect l="22326" t="32664" r="11836" b="35101"/>
          <a:stretch/>
        </p:blipFill>
        <p:spPr>
          <a:xfrm>
            <a:off x="4732" y="499"/>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529361EB-0D84-B0F6-76CB-BC1C74C7D390}"/>
              </a:ext>
            </a:extLst>
          </p:cNvPr>
          <p:cNvPicPr>
            <a:picLocks noChangeAspect="1"/>
          </p:cNvPicPr>
          <p:nvPr/>
        </p:nvPicPr>
        <p:blipFill rotWithShape="1">
          <a:blip r:embed="rId3"/>
          <a:srcRect l="37906" t="34096" r="9606" b="36394"/>
          <a:stretch/>
        </p:blipFill>
        <p:spPr>
          <a:xfrm>
            <a:off x="11125200" y="-3978"/>
            <a:ext cx="1066800" cy="599768"/>
          </a:xfrm>
          <a:prstGeom prst="rect">
            <a:avLst/>
          </a:prstGeom>
        </p:spPr>
      </p:pic>
      <p:sp>
        <p:nvSpPr>
          <p:cNvPr id="8" name="Google Shape;125;p3">
            <a:extLst>
              <a:ext uri="{FF2B5EF4-FFF2-40B4-BE49-F238E27FC236}">
                <a16:creationId xmlns:a16="http://schemas.microsoft.com/office/drawing/2014/main" id="{E7848D0F-3125-2228-431B-5AA787F11309}"/>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2 </a:t>
            </a:r>
            <a:endParaRPr lang="en-US" sz="1400" b="0" i="0" u="none" strike="noStrike" cap="none" dirty="0">
              <a:solidFill>
                <a:srgbClr val="000000"/>
              </a:solidFill>
              <a:latin typeface="Arial"/>
              <a:ea typeface="Arial"/>
              <a:cs typeface="Arial"/>
              <a:sym typeface="Arial"/>
            </a:endParaRPr>
          </a:p>
        </p:txBody>
      </p:sp>
      <p:sp>
        <p:nvSpPr>
          <p:cNvPr id="12" name="Google Shape;125;p3">
            <a:extLst>
              <a:ext uri="{FF2B5EF4-FFF2-40B4-BE49-F238E27FC236}">
                <a16:creationId xmlns:a16="http://schemas.microsoft.com/office/drawing/2014/main" id="{F6F68686-618F-B8A0-9086-50E1F50D5CA3}"/>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2 : Read out circuit</a:t>
            </a:r>
            <a:endParaRPr lang="en-US" sz="1200" dirty="0">
              <a:latin typeface="Verdana" panose="020B0604030504040204" pitchFamily="34" charset="0"/>
              <a:ea typeface="Verdana" panose="020B0604030504040204" pitchFamily="34" charset="0"/>
            </a:endParaRPr>
          </a:p>
          <a:p>
            <a:pPr marL="285750" marR="0" lvl="0" indent="-285750" rtl="0">
              <a:lnSpc>
                <a:spcPct val="150000"/>
              </a:lnSpc>
              <a:spcBef>
                <a:spcPts val="0"/>
              </a:spcBef>
              <a:spcAft>
                <a:spcPts val="0"/>
              </a:spcAft>
              <a:buFont typeface="Arial" panose="020B0604020202020204" pitchFamily="34" charset="0"/>
              <a:buChar char="•"/>
            </a:pPr>
            <a:r>
              <a:rPr lang="en-US" sz="1600" dirty="0">
                <a:latin typeface="Verdana" panose="020B0604030504040204" pitchFamily="34" charset="0"/>
                <a:ea typeface="Verdana" panose="020B0604030504040204" pitchFamily="34" charset="0"/>
              </a:rPr>
              <a:t>A potentiostat is an essential electronic device used in electrochemistry to control and measure the voltage difference between a working electrode and a reference electrode in a three-electrode system. It plays a crucial role in various electroanalytical experiments, including cyclic voltammetry.</a:t>
            </a:r>
          </a:p>
          <a:p>
            <a:pPr marL="285750" marR="0" lvl="0" indent="-285750" rtl="0">
              <a:lnSpc>
                <a:spcPct val="150000"/>
              </a:lnSpc>
              <a:spcBef>
                <a:spcPts val="0"/>
              </a:spcBef>
              <a:spcAft>
                <a:spcPts val="0"/>
              </a:spcAft>
              <a:buFont typeface="Arial" panose="020B0604020202020204" pitchFamily="34" charset="0"/>
              <a:buChar char="•"/>
            </a:pPr>
            <a:r>
              <a:rPr lang="en-US" sz="1600" b="1" dirty="0">
                <a:latin typeface="Verdana" panose="020B0604030504040204" pitchFamily="34" charset="0"/>
                <a:ea typeface="Verdana" panose="020B0604030504040204" pitchFamily="34" charset="0"/>
              </a:rPr>
              <a:t>Key Functions of a Potentiostat</a:t>
            </a:r>
          </a:p>
          <a:p>
            <a:pPr marL="742950" lvl="1" indent="-285750">
              <a:lnSpc>
                <a:spcPct val="150000"/>
              </a:lnSpc>
              <a:buFont typeface="Arial" panose="020B0604020202020204" pitchFamily="34" charset="0"/>
              <a:buChar char="•"/>
            </a:pPr>
            <a:r>
              <a:rPr lang="en-US" sz="1600" b="1" dirty="0">
                <a:latin typeface="Verdana" panose="020B0604030504040204" pitchFamily="34" charset="0"/>
                <a:ea typeface="Verdana" panose="020B0604030504040204" pitchFamily="34" charset="0"/>
              </a:rPr>
              <a:t>Voltage Control</a:t>
            </a:r>
            <a:r>
              <a:rPr lang="en-US" sz="1600" dirty="0">
                <a:latin typeface="Verdana" panose="020B0604030504040204" pitchFamily="34" charset="0"/>
                <a:ea typeface="Verdana" panose="020B0604030504040204" pitchFamily="34" charset="0"/>
              </a:rPr>
              <a:t>: The potentiostat maintains a constant voltage at the working electrode relative to the reference electrode by adjusting the current supplied through the auxiliary (counter) electrode.</a:t>
            </a:r>
          </a:p>
          <a:p>
            <a:pPr marL="742950" lvl="1" indent="-285750">
              <a:lnSpc>
                <a:spcPct val="150000"/>
              </a:lnSpc>
              <a:buFont typeface="Arial" panose="020B0604020202020204" pitchFamily="34" charset="0"/>
              <a:buChar char="•"/>
            </a:pPr>
            <a:r>
              <a:rPr lang="en-US" sz="1600" b="1" dirty="0">
                <a:latin typeface="Verdana" panose="020B0604030504040204" pitchFamily="34" charset="0"/>
                <a:ea typeface="Verdana" panose="020B0604030504040204" pitchFamily="34" charset="0"/>
              </a:rPr>
              <a:t>Current Measurement</a:t>
            </a:r>
            <a:r>
              <a:rPr lang="en-US" sz="1600" dirty="0">
                <a:latin typeface="Verdana" panose="020B0604030504040204" pitchFamily="34" charset="0"/>
                <a:ea typeface="Verdana" panose="020B0604030504040204" pitchFamily="34" charset="0"/>
              </a:rPr>
              <a:t>: It measures the current flowing between the working and counter electrodes, providing insights into electrochemical reactions occurring at the working electrode.</a:t>
            </a:r>
          </a:p>
          <a:p>
            <a:pPr marL="742950" lvl="1" indent="-285750">
              <a:lnSpc>
                <a:spcPct val="150000"/>
              </a:lnSpc>
              <a:buFont typeface="Arial" panose="020B0604020202020204" pitchFamily="34" charset="0"/>
              <a:buChar char="•"/>
            </a:pPr>
            <a:r>
              <a:rPr lang="en-US" sz="1600" b="1" dirty="0">
                <a:latin typeface="Verdana" panose="020B0604030504040204" pitchFamily="34" charset="0"/>
                <a:ea typeface="Verdana" panose="020B0604030504040204" pitchFamily="34" charset="0"/>
              </a:rPr>
              <a:t>Automated Operation</a:t>
            </a:r>
            <a:r>
              <a:rPr lang="en-US" sz="1600" dirty="0">
                <a:latin typeface="Verdana" panose="020B0604030504040204" pitchFamily="34" charset="0"/>
                <a:ea typeface="Verdana" panose="020B0604030504040204" pitchFamily="34" charset="0"/>
              </a:rPr>
              <a:t>: Modern potentiostat are often interfaced with computers, allowing for automated data collection and analysis through dedicated software.</a:t>
            </a:r>
          </a:p>
          <a:p>
            <a:pPr marL="285750" marR="0" lvl="0" indent="-285750" rtl="0">
              <a:lnSpc>
                <a:spcPct val="150000"/>
              </a:lnSpc>
              <a:spcBef>
                <a:spcPts val="0"/>
              </a:spcBef>
              <a:spcAft>
                <a:spcPts val="0"/>
              </a:spcAft>
              <a:buFont typeface="Arial" panose="020B0604020202020204" pitchFamily="34" charset="0"/>
              <a:buChar char="•"/>
            </a:pPr>
            <a:r>
              <a:rPr lang="en-US" sz="1600" b="1" dirty="0">
                <a:latin typeface="Verdana" panose="020B0604030504040204" pitchFamily="34" charset="0"/>
                <a:ea typeface="Verdana" panose="020B0604030504040204" pitchFamily="34" charset="0"/>
              </a:rPr>
              <a:t>Components of a Electrochemical cell:</a:t>
            </a:r>
          </a:p>
          <a:p>
            <a:pPr marL="742950" lvl="1" indent="-285750">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Working Electrode: Where the electrochemical reaction occurs.</a:t>
            </a:r>
          </a:p>
          <a:p>
            <a:pPr marL="742950" lvl="1" indent="-285750">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Reference Electrode: Maintains a stable potential against which the working electrode's potential is measured.</a:t>
            </a:r>
          </a:p>
          <a:p>
            <a:pPr marL="742950" lvl="1" indent="-285750">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Counter Electrode: Completes the circuit by carrying current</a:t>
            </a:r>
            <a:r>
              <a:rPr lang="en-US" dirty="0">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22944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B2EC7-7C16-7638-102F-5EADD586DE65}"/>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7E32386A-CA34-7A4B-88B0-AC1122502D0D}"/>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27C078F3-E77A-6C5E-1534-1B92DE68174B}"/>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E887A5A3-5F60-C342-4B95-43954559B5A4}"/>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1235CE98-B86E-5629-72CD-6C31C1906121}"/>
              </a:ext>
            </a:extLst>
          </p:cNvPr>
          <p:cNvPicPr preferRelativeResize="0"/>
          <p:nvPr/>
        </p:nvPicPr>
        <p:blipFill rotWithShape="1">
          <a:blip r:embed="rId2">
            <a:alphaModFix/>
          </a:blip>
          <a:srcRect l="22326" t="32664" r="11836" b="35101"/>
          <a:stretch/>
        </p:blipFill>
        <p:spPr>
          <a:xfrm>
            <a:off x="4732" y="499"/>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283111EE-A9AB-1C2E-6D9E-094E3FD45083}"/>
              </a:ext>
            </a:extLst>
          </p:cNvPr>
          <p:cNvPicPr>
            <a:picLocks noChangeAspect="1"/>
          </p:cNvPicPr>
          <p:nvPr/>
        </p:nvPicPr>
        <p:blipFill rotWithShape="1">
          <a:blip r:embed="rId3"/>
          <a:srcRect l="37906" t="34096" r="9606" b="36394"/>
          <a:stretch/>
        </p:blipFill>
        <p:spPr>
          <a:xfrm>
            <a:off x="11125200" y="-3978"/>
            <a:ext cx="1066800" cy="599768"/>
          </a:xfrm>
          <a:prstGeom prst="rect">
            <a:avLst/>
          </a:prstGeom>
        </p:spPr>
      </p:pic>
      <p:sp>
        <p:nvSpPr>
          <p:cNvPr id="8" name="Google Shape;125;p3">
            <a:extLst>
              <a:ext uri="{FF2B5EF4-FFF2-40B4-BE49-F238E27FC236}">
                <a16:creationId xmlns:a16="http://schemas.microsoft.com/office/drawing/2014/main" id="{F59DBC3A-01C3-3429-1214-E6EA50014BE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2 </a:t>
            </a:r>
            <a:endParaRPr lang="en-US" sz="1400" b="0" i="0" u="none" strike="noStrike" cap="none" dirty="0">
              <a:solidFill>
                <a:srgbClr val="000000"/>
              </a:solidFill>
              <a:latin typeface="Arial"/>
              <a:ea typeface="Arial"/>
              <a:cs typeface="Arial"/>
              <a:sym typeface="Arial"/>
            </a:endParaRPr>
          </a:p>
        </p:txBody>
      </p:sp>
      <p:sp>
        <p:nvSpPr>
          <p:cNvPr id="12" name="Google Shape;125;p3">
            <a:extLst>
              <a:ext uri="{FF2B5EF4-FFF2-40B4-BE49-F238E27FC236}">
                <a16:creationId xmlns:a16="http://schemas.microsoft.com/office/drawing/2014/main" id="{5ABBDF5E-F4B9-3A81-D3A3-3E2DA8733422}"/>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2 : Results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14" name="Picture 13">
            <a:extLst>
              <a:ext uri="{FF2B5EF4-FFF2-40B4-BE49-F238E27FC236}">
                <a16:creationId xmlns:a16="http://schemas.microsoft.com/office/drawing/2014/main" id="{39795838-D49C-40F1-E637-F501D8B9A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677" y="1737802"/>
            <a:ext cx="4753898" cy="3355308"/>
          </a:xfrm>
          <a:prstGeom prst="rect">
            <a:avLst/>
          </a:prstGeom>
        </p:spPr>
      </p:pic>
      <p:sp>
        <p:nvSpPr>
          <p:cNvPr id="16" name="TextBox 15">
            <a:extLst>
              <a:ext uri="{FF2B5EF4-FFF2-40B4-BE49-F238E27FC236}">
                <a16:creationId xmlns:a16="http://schemas.microsoft.com/office/drawing/2014/main" id="{7C3D3F67-0F6E-F4FB-88B8-28CE3CDFFE78}"/>
              </a:ext>
            </a:extLst>
          </p:cNvPr>
          <p:cNvSpPr txBox="1"/>
          <p:nvPr/>
        </p:nvSpPr>
        <p:spPr>
          <a:xfrm>
            <a:off x="1042902" y="5220929"/>
            <a:ext cx="3995448" cy="369332"/>
          </a:xfrm>
          <a:prstGeom prst="rect">
            <a:avLst/>
          </a:prstGeom>
          <a:noFill/>
        </p:spPr>
        <p:txBody>
          <a:bodyPr wrap="square" rtlCol="0">
            <a:spAutoFit/>
          </a:bodyPr>
          <a:lstStyle/>
          <a:p>
            <a:r>
              <a:rPr lang="en-IN" dirty="0"/>
              <a:t>FIG:- Dummy electrode read out circuit</a:t>
            </a:r>
          </a:p>
        </p:txBody>
      </p:sp>
      <p:cxnSp>
        <p:nvCxnSpPr>
          <p:cNvPr id="20" name="Straight Arrow Connector 19">
            <a:extLst>
              <a:ext uri="{FF2B5EF4-FFF2-40B4-BE49-F238E27FC236}">
                <a16:creationId xmlns:a16="http://schemas.microsoft.com/office/drawing/2014/main" id="{A1AB8ED0-002B-CE55-05B0-8A82843A9F65}"/>
              </a:ext>
            </a:extLst>
          </p:cNvPr>
          <p:cNvCxnSpPr>
            <a:cxnSpLocks/>
          </p:cNvCxnSpPr>
          <p:nvPr/>
        </p:nvCxnSpPr>
        <p:spPr>
          <a:xfrm>
            <a:off x="7757652" y="5014452"/>
            <a:ext cx="420601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97BE7E96-9A63-6091-C550-283D19F1F866}"/>
              </a:ext>
            </a:extLst>
          </p:cNvPr>
          <p:cNvCxnSpPr>
            <a:cxnSpLocks/>
          </p:cNvCxnSpPr>
          <p:nvPr/>
        </p:nvCxnSpPr>
        <p:spPr>
          <a:xfrm flipV="1">
            <a:off x="7757652" y="1407023"/>
            <a:ext cx="0" cy="36074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8AC31713-D78B-D388-C6B4-926A7561145A}"/>
              </a:ext>
            </a:extLst>
          </p:cNvPr>
          <p:cNvSpPr txBox="1"/>
          <p:nvPr/>
        </p:nvSpPr>
        <p:spPr>
          <a:xfrm>
            <a:off x="7862935" y="5356144"/>
            <a:ext cx="3995448" cy="369332"/>
          </a:xfrm>
          <a:prstGeom prst="rect">
            <a:avLst/>
          </a:prstGeom>
          <a:noFill/>
        </p:spPr>
        <p:txBody>
          <a:bodyPr wrap="square" rtlCol="0">
            <a:spAutoFit/>
          </a:bodyPr>
          <a:lstStyle/>
          <a:p>
            <a:r>
              <a:rPr lang="en-IN" dirty="0"/>
              <a:t>FIG:-Readout circuit output graph </a:t>
            </a:r>
          </a:p>
        </p:txBody>
      </p:sp>
      <p:sp>
        <p:nvSpPr>
          <p:cNvPr id="26" name="TextBox 25">
            <a:extLst>
              <a:ext uri="{FF2B5EF4-FFF2-40B4-BE49-F238E27FC236}">
                <a16:creationId xmlns:a16="http://schemas.microsoft.com/office/drawing/2014/main" id="{2579D243-0285-15AA-3C73-3F9CC2315C64}"/>
              </a:ext>
            </a:extLst>
          </p:cNvPr>
          <p:cNvSpPr txBox="1"/>
          <p:nvPr/>
        </p:nvSpPr>
        <p:spPr>
          <a:xfrm>
            <a:off x="6521326" y="3046124"/>
            <a:ext cx="1236326" cy="369332"/>
          </a:xfrm>
          <a:prstGeom prst="rect">
            <a:avLst/>
          </a:prstGeom>
          <a:noFill/>
        </p:spPr>
        <p:txBody>
          <a:bodyPr wrap="square" rtlCol="0">
            <a:spAutoFit/>
          </a:bodyPr>
          <a:lstStyle/>
          <a:p>
            <a:r>
              <a:rPr lang="en-IN" dirty="0"/>
              <a:t>Current(I)</a:t>
            </a:r>
          </a:p>
        </p:txBody>
      </p:sp>
      <p:sp>
        <p:nvSpPr>
          <p:cNvPr id="27" name="TextBox 26">
            <a:extLst>
              <a:ext uri="{FF2B5EF4-FFF2-40B4-BE49-F238E27FC236}">
                <a16:creationId xmlns:a16="http://schemas.microsoft.com/office/drawing/2014/main" id="{3338004A-8B79-787E-C3FF-A598B141A773}"/>
              </a:ext>
            </a:extLst>
          </p:cNvPr>
          <p:cNvSpPr txBox="1"/>
          <p:nvPr/>
        </p:nvSpPr>
        <p:spPr>
          <a:xfrm>
            <a:off x="8111613" y="4986812"/>
            <a:ext cx="2831687" cy="369332"/>
          </a:xfrm>
          <a:prstGeom prst="rect">
            <a:avLst/>
          </a:prstGeom>
          <a:noFill/>
        </p:spPr>
        <p:txBody>
          <a:bodyPr wrap="square" rtlCol="0">
            <a:spAutoFit/>
          </a:bodyPr>
          <a:lstStyle/>
          <a:p>
            <a:r>
              <a:rPr lang="en-IN" dirty="0"/>
              <a:t>Potential /Voltage(V)</a:t>
            </a:r>
          </a:p>
        </p:txBody>
      </p:sp>
      <p:pic>
        <p:nvPicPr>
          <p:cNvPr id="3" name="Picture 2">
            <a:extLst>
              <a:ext uri="{FF2B5EF4-FFF2-40B4-BE49-F238E27FC236}">
                <a16:creationId xmlns:a16="http://schemas.microsoft.com/office/drawing/2014/main" id="{667D1BDB-0B1E-2105-1889-DA354A47DE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0623" y="1501857"/>
            <a:ext cx="3995448" cy="3512596"/>
          </a:xfrm>
          <a:prstGeom prst="rect">
            <a:avLst/>
          </a:prstGeom>
        </p:spPr>
      </p:pic>
    </p:spTree>
    <p:extLst>
      <p:ext uri="{BB962C8B-B14F-4D97-AF65-F5344CB8AC3E}">
        <p14:creationId xmlns:p14="http://schemas.microsoft.com/office/powerpoint/2010/main" val="2512032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92792-5477-AA5D-5640-42BD20556D0C}"/>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36FE954E-32DF-847F-2DF3-A8662047BE22}"/>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3E13B0A4-2E3D-9FAA-1AFE-7D6C803DD3A2}"/>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E1241497-893F-928E-A0EF-5B614FE5BCB9}"/>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523DF8CC-E7E1-7F7B-3D11-8A702BB94D60}"/>
              </a:ext>
            </a:extLst>
          </p:cNvPr>
          <p:cNvPicPr preferRelativeResize="0"/>
          <p:nvPr/>
        </p:nvPicPr>
        <p:blipFill rotWithShape="1">
          <a:blip r:embed="rId2">
            <a:alphaModFix/>
          </a:blip>
          <a:srcRect l="22326" t="32664" r="11836" b="35101"/>
          <a:stretch/>
        </p:blipFill>
        <p:spPr>
          <a:xfrm>
            <a:off x="4732" y="499"/>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0FF19F3E-F955-9D74-3260-996BB5321F6E}"/>
              </a:ext>
            </a:extLst>
          </p:cNvPr>
          <p:cNvPicPr>
            <a:picLocks noChangeAspect="1"/>
          </p:cNvPicPr>
          <p:nvPr/>
        </p:nvPicPr>
        <p:blipFill rotWithShape="1">
          <a:blip r:embed="rId3"/>
          <a:srcRect l="37906" t="34096" r="9606" b="36394"/>
          <a:stretch/>
        </p:blipFill>
        <p:spPr>
          <a:xfrm>
            <a:off x="11125200" y="-3978"/>
            <a:ext cx="1066800" cy="599768"/>
          </a:xfrm>
          <a:prstGeom prst="rect">
            <a:avLst/>
          </a:prstGeom>
        </p:spPr>
      </p:pic>
      <p:sp>
        <p:nvSpPr>
          <p:cNvPr id="8" name="Google Shape;125;p3">
            <a:extLst>
              <a:ext uri="{FF2B5EF4-FFF2-40B4-BE49-F238E27FC236}">
                <a16:creationId xmlns:a16="http://schemas.microsoft.com/office/drawing/2014/main" id="{404B778F-FF7F-A16D-BF08-591C32C8AD1D}"/>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a:t>
            </a:r>
            <a:r>
              <a:rPr lang="en-US" sz="2400" b="1" dirty="0">
                <a:solidFill>
                  <a:srgbClr val="000000"/>
                </a:solidFill>
                <a:latin typeface="Montserrat"/>
                <a:ea typeface="Montserrat"/>
                <a:cs typeface="Montserrat"/>
                <a:sym typeface="Montserrat"/>
              </a:rPr>
              <a:t>3</a:t>
            </a:r>
            <a:endParaRPr lang="en-US" sz="1400" b="0" i="0" u="none" strike="noStrike" cap="none" dirty="0">
              <a:solidFill>
                <a:srgbClr val="000000"/>
              </a:solidFill>
              <a:latin typeface="Arial"/>
              <a:ea typeface="Arial"/>
              <a:cs typeface="Arial"/>
              <a:sym typeface="Arial"/>
            </a:endParaRPr>
          </a:p>
        </p:txBody>
      </p:sp>
      <p:sp>
        <p:nvSpPr>
          <p:cNvPr id="12" name="Google Shape;125;p3">
            <a:extLst>
              <a:ext uri="{FF2B5EF4-FFF2-40B4-BE49-F238E27FC236}">
                <a16:creationId xmlns:a16="http://schemas.microsoft.com/office/drawing/2014/main" id="{BCB236EE-67FF-B39B-B0AC-313A30A9C659}"/>
              </a:ext>
            </a:extLst>
          </p:cNvPr>
          <p:cNvSpPr txBox="1"/>
          <p:nvPr/>
        </p:nvSpPr>
        <p:spPr>
          <a:xfrm>
            <a:off x="432619" y="760992"/>
            <a:ext cx="11326761" cy="5735761"/>
          </a:xfrm>
          <a:prstGeom prst="rect">
            <a:avLst/>
          </a:prstGeom>
          <a:noFill/>
          <a:ln>
            <a:noFill/>
          </a:ln>
        </p:spPr>
        <p:txBody>
          <a:bodyPr spcFirstLastPara="1" wrap="square" lIns="91425" tIns="45700" rIns="91425" bIns="45700" anchor="t" anchorCtr="0">
            <a:noAutofit/>
          </a:bodyPr>
          <a:lstStyle/>
          <a:p>
            <a:pPr eaLnBrk="0" fontAlgn="base" hangingPunct="0">
              <a:spcBef>
                <a:spcPct val="0"/>
              </a:spcBef>
              <a:spcAft>
                <a:spcPct val="0"/>
              </a:spcAft>
            </a:pPr>
            <a:r>
              <a:rPr lang="en-IN" b="1" dirty="0">
                <a:latin typeface="Verdana" panose="020B0604030504040204" pitchFamily="34" charset="0"/>
                <a:ea typeface="Verdana" panose="020B0604030504040204" pitchFamily="34" charset="0"/>
              </a:rPr>
              <a:t>Iteration 2 : Power management system-3.3 V charger and regulator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Designed a PCB to handle charging of an onboard 3.3V LiPo battery, ensuring consistent power supply to the system.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Integrated a 3.3V voltage regulator to stabilize and control the input voltage from the battery, powering the microcontroller and allowing for seamless task execution.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Incorporated a USB Type-B connector to provide an alternative power source, useful for testing and calibration purposes.</a:t>
            </a:r>
          </a:p>
          <a:p>
            <a:pPr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The PCB design was integrated into the main circuit as part of a power management system to ensure efficient energy distribution and conservation across components. </a:t>
            </a:r>
          </a:p>
          <a:p>
            <a:pPr marL="0" marR="0" lvl="0" indent="0" algn="l" defTabSz="914400" rtl="0" eaLnBrk="0" fontAlgn="base" latinLnBrk="0" hangingPunct="0">
              <a:lnSpc>
                <a:spcPct val="100000"/>
              </a:lnSpc>
              <a:spcBef>
                <a:spcPct val="0"/>
              </a:spcBef>
              <a:spcAft>
                <a:spcPct val="0"/>
              </a:spcAft>
              <a:buClrTx/>
              <a:buSzTx/>
              <a:tabLst/>
            </a:pPr>
            <a:endParaRPr lang="en-IN"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BEAF6FE6-F0CC-69A7-9A4B-9919786FAF5D}"/>
              </a:ext>
            </a:extLst>
          </p:cNvPr>
          <p:cNvPicPr>
            <a:picLocks noChangeAspect="1"/>
          </p:cNvPicPr>
          <p:nvPr/>
        </p:nvPicPr>
        <p:blipFill>
          <a:blip r:embed="rId4"/>
          <a:stretch>
            <a:fillRect/>
          </a:stretch>
        </p:blipFill>
        <p:spPr>
          <a:xfrm>
            <a:off x="6581752" y="4016792"/>
            <a:ext cx="5327067" cy="2403673"/>
          </a:xfrm>
          <a:prstGeom prst="rect">
            <a:avLst/>
          </a:prstGeom>
        </p:spPr>
      </p:pic>
      <p:pic>
        <p:nvPicPr>
          <p:cNvPr id="10" name="Picture 9">
            <a:extLst>
              <a:ext uri="{FF2B5EF4-FFF2-40B4-BE49-F238E27FC236}">
                <a16:creationId xmlns:a16="http://schemas.microsoft.com/office/drawing/2014/main" id="{5664FE45-947A-11D8-F4C2-620E47B3F2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180" y="4016792"/>
            <a:ext cx="5974744" cy="2403673"/>
          </a:xfrm>
          <a:prstGeom prst="rect">
            <a:avLst/>
          </a:prstGeom>
        </p:spPr>
      </p:pic>
      <p:sp>
        <p:nvSpPr>
          <p:cNvPr id="2" name="TextBox 1">
            <a:extLst>
              <a:ext uri="{FF2B5EF4-FFF2-40B4-BE49-F238E27FC236}">
                <a16:creationId xmlns:a16="http://schemas.microsoft.com/office/drawing/2014/main" id="{91E7557D-7A80-DA70-533A-D43129F7F527}"/>
              </a:ext>
            </a:extLst>
          </p:cNvPr>
          <p:cNvSpPr txBox="1"/>
          <p:nvPr/>
        </p:nvSpPr>
        <p:spPr>
          <a:xfrm>
            <a:off x="3050304" y="6531613"/>
            <a:ext cx="6415240" cy="338554"/>
          </a:xfrm>
          <a:prstGeom prst="rect">
            <a:avLst/>
          </a:prstGeom>
          <a:noFill/>
        </p:spPr>
        <p:txBody>
          <a:bodyPr wrap="square" rtlCol="0">
            <a:spAutoFit/>
          </a:bodyPr>
          <a:lstStyle/>
          <a:p>
            <a:r>
              <a:rPr lang="en-IN" sz="1600" dirty="0">
                <a:latin typeface="Verdana" panose="020B0604030504040204" pitchFamily="34" charset="0"/>
                <a:ea typeface="Verdana" panose="020B0604030504040204" pitchFamily="34" charset="0"/>
              </a:rPr>
              <a:t>FIG: 3D view of Battery charger and voltage regulator</a:t>
            </a:r>
          </a:p>
        </p:txBody>
      </p:sp>
    </p:spTree>
    <p:extLst>
      <p:ext uri="{BB962C8B-B14F-4D97-AF65-F5344CB8AC3E}">
        <p14:creationId xmlns:p14="http://schemas.microsoft.com/office/powerpoint/2010/main" val="359326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43EF0-7A46-9E7E-D036-65F24B00F92F}"/>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51147251-1081-90C3-10FE-25EF71E7BD9B}"/>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6E46AD82-AD02-0526-A25B-5D40460B29DA}"/>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2D57FD27-2BC0-2F76-42DA-975DF150899B}"/>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F12CA354-BAED-20D5-52E4-CEEFC2BA6764}"/>
              </a:ext>
            </a:extLst>
          </p:cNvPr>
          <p:cNvPicPr preferRelativeResize="0"/>
          <p:nvPr/>
        </p:nvPicPr>
        <p:blipFill rotWithShape="1">
          <a:blip r:embed="rId3">
            <a:alphaModFix/>
          </a:blip>
          <a:srcRect l="22326" t="32664" r="11836" b="35101"/>
          <a:stretch/>
        </p:blipFill>
        <p:spPr>
          <a:xfrm>
            <a:off x="4732" y="499"/>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7F834CE7-CE9F-A948-9C3A-DBF5ED512226}"/>
              </a:ext>
            </a:extLst>
          </p:cNvPr>
          <p:cNvPicPr>
            <a:picLocks noChangeAspect="1"/>
          </p:cNvPicPr>
          <p:nvPr/>
        </p:nvPicPr>
        <p:blipFill rotWithShape="1">
          <a:blip r:embed="rId4"/>
          <a:srcRect l="37906" t="34096" r="9606" b="36394"/>
          <a:stretch/>
        </p:blipFill>
        <p:spPr>
          <a:xfrm>
            <a:off x="11125200" y="-3978"/>
            <a:ext cx="1066800" cy="599768"/>
          </a:xfrm>
          <a:prstGeom prst="rect">
            <a:avLst/>
          </a:prstGeom>
        </p:spPr>
      </p:pic>
      <p:sp>
        <p:nvSpPr>
          <p:cNvPr id="8" name="Google Shape;125;p3">
            <a:extLst>
              <a:ext uri="{FF2B5EF4-FFF2-40B4-BE49-F238E27FC236}">
                <a16:creationId xmlns:a16="http://schemas.microsoft.com/office/drawing/2014/main" id="{B8A6B81F-2CF3-BC47-FD1F-29CA318E7014}"/>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a:t>
            </a:r>
            <a:endParaRPr lang="en-US" sz="1400" b="0" i="0" u="none" strike="noStrike" cap="none" dirty="0">
              <a:solidFill>
                <a:srgbClr val="000000"/>
              </a:solidFill>
              <a:latin typeface="Arial"/>
              <a:ea typeface="Arial"/>
              <a:cs typeface="Arial"/>
              <a:sym typeface="Arial"/>
            </a:endParaRPr>
          </a:p>
        </p:txBody>
      </p:sp>
      <p:sp>
        <p:nvSpPr>
          <p:cNvPr id="12" name="Google Shape;125;p3">
            <a:extLst>
              <a:ext uri="{FF2B5EF4-FFF2-40B4-BE49-F238E27FC236}">
                <a16:creationId xmlns:a16="http://schemas.microsoft.com/office/drawing/2014/main" id="{0F3AE941-FBD1-A8C2-B6FB-D3038D9A591B}"/>
              </a:ext>
            </a:extLst>
          </p:cNvPr>
          <p:cNvSpPr txBox="1"/>
          <p:nvPr/>
        </p:nvSpPr>
        <p:spPr>
          <a:xfrm>
            <a:off x="594543" y="595790"/>
            <a:ext cx="11326761" cy="6074523"/>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endParaRPr lang="en-US" sz="2000" b="0" i="0" dirty="0">
              <a:effectLst/>
              <a:latin typeface="Verdana" panose="020B0604030504040204" pitchFamily="34" charset="0"/>
              <a:ea typeface="Verdana" panose="020B0604030504040204" pitchFamily="34" charset="0"/>
            </a:endParaRPr>
          </a:p>
          <a:p>
            <a:pPr marL="457200" indent="-457200" algn="l">
              <a:lnSpc>
                <a:spcPct val="150000"/>
              </a:lnSpc>
              <a:buFont typeface="+mj-lt"/>
              <a:buAutoNum type="arabicPeriod"/>
            </a:pPr>
            <a:r>
              <a:rPr lang="en-US" sz="1600" b="0" i="0" dirty="0">
                <a:effectLst/>
                <a:latin typeface="Verdana" panose="020B0604030504040204" pitchFamily="34" charset="0"/>
                <a:ea typeface="Verdana" panose="020B0604030504040204" pitchFamily="34" charset="0"/>
              </a:rPr>
              <a:t>The project centers on the design and development of a Customized Printed Circuit Board (PCB) for a Continuous Glucose Monitoring (CGM) device.</a:t>
            </a:r>
          </a:p>
          <a:p>
            <a:pPr marL="457200" indent="-457200" algn="l">
              <a:lnSpc>
                <a:spcPct val="150000"/>
              </a:lnSpc>
              <a:buFont typeface="+mj-lt"/>
              <a:buAutoNum type="arabicPeriod"/>
            </a:pPr>
            <a:r>
              <a:rPr lang="en-US" sz="1600" b="0" i="0" dirty="0">
                <a:effectLst/>
                <a:latin typeface="Verdana" panose="020B0604030504040204" pitchFamily="34" charset="0"/>
                <a:ea typeface="Verdana" panose="020B0604030504040204" pitchFamily="34" charset="0"/>
              </a:rPr>
              <a:t>Aiming to create a non-invasive solution that integrates various subsystems, including an electrochemical glucose sensor interface, microcontroller, power management system, and wireless communication module, into a compact and efficient platform.</a:t>
            </a:r>
          </a:p>
          <a:p>
            <a:pPr marL="457200" indent="-457200" algn="l">
              <a:lnSpc>
                <a:spcPct val="150000"/>
              </a:lnSpc>
              <a:buFont typeface="+mj-lt"/>
              <a:buAutoNum type="arabicPeriod"/>
            </a:pPr>
            <a:r>
              <a:rPr lang="en-US" sz="1600" b="0" i="0" dirty="0">
                <a:effectLst/>
                <a:latin typeface="Verdana" panose="020B0604030504040204" pitchFamily="34" charset="0"/>
                <a:ea typeface="Verdana" panose="020B0604030504040204" pitchFamily="34" charset="0"/>
              </a:rPr>
              <a:t>This PCB is intended to minimize user discomfort compared to traditional invasive methods, facilitating continuous glucose level monitoring in wearable formats such as smartwatches.</a:t>
            </a:r>
          </a:p>
          <a:p>
            <a:pPr marL="457200" indent="-457200" algn="l">
              <a:lnSpc>
                <a:spcPct val="150000"/>
              </a:lnSpc>
              <a:buFont typeface="+mj-lt"/>
              <a:buAutoNum type="arabicPeriod"/>
            </a:pPr>
            <a:r>
              <a:rPr lang="en-US" sz="1600" b="0" i="0" dirty="0">
                <a:effectLst/>
                <a:latin typeface="Verdana" panose="020B0604030504040204" pitchFamily="34" charset="0"/>
                <a:ea typeface="Verdana" panose="020B0604030504040204" pitchFamily="34" charset="0"/>
              </a:rPr>
              <a:t>The project emphasizes miniaturization, power efficiency, and robust data transmission capabilities to ensure reliable performance in diverse environments.</a:t>
            </a:r>
          </a:p>
          <a:p>
            <a:pPr marL="457200" indent="-457200" algn="l">
              <a:lnSpc>
                <a:spcPct val="150000"/>
              </a:lnSpc>
              <a:buFont typeface="+mj-lt"/>
              <a:buAutoNum type="arabicPeriod"/>
            </a:pPr>
            <a:r>
              <a:rPr lang="en-US" sz="1600" b="0" i="0" dirty="0">
                <a:effectLst/>
                <a:latin typeface="Verdana" panose="020B0604030504040204" pitchFamily="34" charset="0"/>
                <a:ea typeface="Verdana" panose="020B0604030504040204" pitchFamily="34" charset="0"/>
              </a:rPr>
              <a:t>Through thorough testing and prototyping, the team seeks to optimize the PCB for power consumption and user comfort, enabling extended operation periods of the device while addressing challenges such as invasiveness and customization needs.</a:t>
            </a:r>
          </a:p>
          <a:p>
            <a:pPr marL="457200" indent="-457200" algn="l">
              <a:lnSpc>
                <a:spcPct val="150000"/>
              </a:lnSpc>
              <a:buFont typeface="+mj-lt"/>
              <a:buAutoNum type="arabicPeriod"/>
            </a:pPr>
            <a:r>
              <a:rPr lang="en-US" sz="1600" b="0" i="0" dirty="0">
                <a:effectLst/>
                <a:latin typeface="Verdana" panose="020B0604030504040204" pitchFamily="34" charset="0"/>
                <a:ea typeface="Verdana" panose="020B0604030504040204" pitchFamily="34" charset="0"/>
              </a:rPr>
              <a:t>Future work will focus on extensive real-world testing, enhancing the user interface, integrating advanced features like alerts for abnormal glucose levels, and expanding the PCB design for other biosensors beyond glucose monitoring.</a:t>
            </a:r>
          </a:p>
          <a:p>
            <a:pPr marL="457200" indent="-457200" algn="l">
              <a:lnSpc>
                <a:spcPct val="150000"/>
              </a:lnSpc>
              <a:buFont typeface="+mj-lt"/>
              <a:buAutoNum type="arabicPeriod"/>
            </a:pPr>
            <a:r>
              <a:rPr lang="en-US" sz="1600" b="0" i="0" dirty="0">
                <a:effectLst/>
                <a:latin typeface="Verdana" panose="020B0604030504040204" pitchFamily="34" charset="0"/>
                <a:ea typeface="Verdana" panose="020B0604030504040204" pitchFamily="34" charset="0"/>
              </a:rPr>
              <a:t>Ultimately, the project contributes to improved diabetes management solutions</a:t>
            </a:r>
            <a:r>
              <a:rPr lang="en-US" b="0" i="0" dirty="0">
                <a:effectLst/>
                <a:latin typeface="Verdana" panose="020B0604030504040204" pitchFamily="34" charset="0"/>
                <a:ea typeface="Verdana" panose="020B0604030504040204" pitchFamily="34" charset="0"/>
              </a:rPr>
              <a:t>. </a:t>
            </a:r>
          </a:p>
          <a:p>
            <a:pPr marL="457200" indent="-457200" algn="l">
              <a:lnSpc>
                <a:spcPct val="150000"/>
              </a:lnSpc>
              <a:buFont typeface="+mj-lt"/>
              <a:buAutoNum type="arabicPeriod"/>
            </a:pPr>
            <a:endParaRPr lang="en-US" b="0" i="0" dirty="0">
              <a:effectLst/>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82882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EC907-4308-F086-E51C-E9B111657D38}"/>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40F9ED9D-2A3C-22E5-EED2-3DEF6E0B52B0}"/>
              </a:ext>
            </a:extLst>
          </p:cNvPr>
          <p:cNvGrpSpPr/>
          <p:nvPr/>
        </p:nvGrpSpPr>
        <p:grpSpPr>
          <a:xfrm>
            <a:off x="11963667" y="648681"/>
            <a:ext cx="223520" cy="497812"/>
            <a:chOff x="9734551" y="3062659"/>
            <a:chExt cx="2457449" cy="1403846"/>
          </a:xfrm>
        </p:grpSpPr>
        <p:sp>
          <p:nvSpPr>
            <p:cNvPr id="5" name="Google Shape;114;p76">
              <a:extLst>
                <a:ext uri="{FF2B5EF4-FFF2-40B4-BE49-F238E27FC236}">
                  <a16:creationId xmlns:a16="http://schemas.microsoft.com/office/drawing/2014/main" id="{73B328DF-EA0A-0FA6-7BEF-E218891D671B}"/>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D2043B1B-7545-A601-F8AD-F79F0D0C97A1}"/>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A31CE618-DDB9-561B-7EFB-435CEE3C778E}"/>
              </a:ext>
            </a:extLst>
          </p:cNvPr>
          <p:cNvPicPr preferRelativeResize="0"/>
          <p:nvPr/>
        </p:nvPicPr>
        <p:blipFill rotWithShape="1">
          <a:blip r:embed="rId2">
            <a:alphaModFix/>
          </a:blip>
          <a:srcRect l="22326" t="32664" r="11836" b="35101"/>
          <a:stretch/>
        </p:blipFill>
        <p:spPr>
          <a:xfrm>
            <a:off x="4732" y="499"/>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04B96DEB-4236-5B0F-A301-8148957B19E3}"/>
              </a:ext>
            </a:extLst>
          </p:cNvPr>
          <p:cNvPicPr>
            <a:picLocks noChangeAspect="1"/>
          </p:cNvPicPr>
          <p:nvPr/>
        </p:nvPicPr>
        <p:blipFill rotWithShape="1">
          <a:blip r:embed="rId3"/>
          <a:srcRect l="37906" t="34096" r="9606" b="36394"/>
          <a:stretch/>
        </p:blipFill>
        <p:spPr>
          <a:xfrm>
            <a:off x="11125200" y="-3978"/>
            <a:ext cx="1066800" cy="599768"/>
          </a:xfrm>
          <a:prstGeom prst="rect">
            <a:avLst/>
          </a:prstGeom>
        </p:spPr>
      </p:pic>
      <p:sp>
        <p:nvSpPr>
          <p:cNvPr id="8" name="Google Shape;125;p3">
            <a:extLst>
              <a:ext uri="{FF2B5EF4-FFF2-40B4-BE49-F238E27FC236}">
                <a16:creationId xmlns:a16="http://schemas.microsoft.com/office/drawing/2014/main" id="{8D74D03C-BB97-58D4-12D8-704E09EFA756}"/>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Future Work</a:t>
            </a:r>
            <a:endParaRPr lang="en-US" sz="1400" b="0" i="0" u="none" strike="noStrike" cap="none" dirty="0">
              <a:solidFill>
                <a:srgbClr val="000000"/>
              </a:solidFill>
              <a:latin typeface="Arial"/>
              <a:ea typeface="Arial"/>
              <a:cs typeface="Arial"/>
              <a:sym typeface="Arial"/>
            </a:endParaRPr>
          </a:p>
        </p:txBody>
      </p:sp>
      <p:sp>
        <p:nvSpPr>
          <p:cNvPr id="12" name="Google Shape;125;p3">
            <a:extLst>
              <a:ext uri="{FF2B5EF4-FFF2-40B4-BE49-F238E27FC236}">
                <a16:creationId xmlns:a16="http://schemas.microsoft.com/office/drawing/2014/main" id="{1C4B414F-F52F-FC2F-67C3-ED56869A8F74}"/>
              </a:ext>
            </a:extLst>
          </p:cNvPr>
          <p:cNvSpPr txBox="1"/>
          <p:nvPr/>
        </p:nvSpPr>
        <p:spPr>
          <a:xfrm>
            <a:off x="432619" y="684086"/>
            <a:ext cx="11326761" cy="6074523"/>
          </a:xfrm>
          <a:prstGeom prst="rect">
            <a:avLst/>
          </a:prstGeom>
          <a:noFill/>
          <a:ln>
            <a:noFill/>
          </a:ln>
        </p:spPr>
        <p:txBody>
          <a:bodyPr spcFirstLastPara="1" wrap="square" lIns="91425" tIns="45700" rIns="91425" bIns="45700" anchor="t" anchorCtr="0">
            <a:noAutofit/>
          </a:bodyPr>
          <a:lstStyle/>
          <a:p>
            <a:r>
              <a:rPr lang="en-IN"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pPr algn="l">
              <a:lnSpc>
                <a:spcPct val="150000"/>
              </a:lnSpc>
              <a:buFont typeface="+mj-lt"/>
              <a:buAutoNum type="arabicPeriod"/>
            </a:pPr>
            <a:r>
              <a:rPr lang="en-US" sz="1600" b="1" i="0" dirty="0">
                <a:effectLst/>
                <a:latin typeface="Verdana" panose="020B0604030504040204" pitchFamily="34" charset="0"/>
                <a:ea typeface="Verdana" panose="020B0604030504040204" pitchFamily="34" charset="0"/>
              </a:rPr>
              <a:t>Further Testing and Optimization</a:t>
            </a:r>
            <a:r>
              <a:rPr lang="en-US" sz="1600" b="0" i="0" dirty="0">
                <a:effectLst/>
                <a:latin typeface="Verdana" panose="020B0604030504040204" pitchFamily="34" charset="0"/>
                <a:ea typeface="Verdana" panose="020B0604030504040204" pitchFamily="34" charset="0"/>
              </a:rPr>
              <a:t>: Conduct extensive testing of the PCB in real-world scenarios to fine-tune its performance and ensure accuracy in glucose measurements.</a:t>
            </a:r>
          </a:p>
          <a:p>
            <a:pPr algn="l">
              <a:lnSpc>
                <a:spcPct val="150000"/>
              </a:lnSpc>
              <a:buFont typeface="+mj-lt"/>
              <a:buAutoNum type="arabicPeriod"/>
            </a:pPr>
            <a:r>
              <a:rPr lang="en-US" sz="1600" b="1" i="0" dirty="0">
                <a:effectLst/>
                <a:latin typeface="Verdana" panose="020B0604030504040204" pitchFamily="34" charset="0"/>
                <a:ea typeface="Verdana" panose="020B0604030504040204" pitchFamily="34" charset="0"/>
              </a:rPr>
              <a:t>Enhanced User Interface</a:t>
            </a:r>
            <a:r>
              <a:rPr lang="en-US" sz="1600" b="0" i="0" dirty="0">
                <a:effectLst/>
                <a:latin typeface="Verdana" panose="020B0604030504040204" pitchFamily="34" charset="0"/>
                <a:ea typeface="Verdana" panose="020B0604030504040204" pitchFamily="34" charset="0"/>
              </a:rPr>
              <a:t>: Develop a more intuitive graphical user interface (GUI) for easier interaction and data visualization.</a:t>
            </a:r>
          </a:p>
          <a:p>
            <a:pPr algn="l">
              <a:lnSpc>
                <a:spcPct val="150000"/>
              </a:lnSpc>
              <a:buFont typeface="+mj-lt"/>
              <a:buAutoNum type="arabicPeriod"/>
            </a:pPr>
            <a:r>
              <a:rPr lang="en-US" sz="1600" b="1" i="0" dirty="0">
                <a:effectLst/>
                <a:latin typeface="Verdana" panose="020B0604030504040204" pitchFamily="34" charset="0"/>
                <a:ea typeface="Verdana" panose="020B0604030504040204" pitchFamily="34" charset="0"/>
              </a:rPr>
              <a:t>Integration of Additional Features</a:t>
            </a:r>
            <a:r>
              <a:rPr lang="en-US" sz="1600" b="0" i="0" dirty="0">
                <a:effectLst/>
                <a:latin typeface="Verdana" panose="020B0604030504040204" pitchFamily="34" charset="0"/>
                <a:ea typeface="Verdana" panose="020B0604030504040204" pitchFamily="34" charset="0"/>
              </a:rPr>
              <a:t>: Explore the addition of features such as alerts for abnormal glucose levels and integration with mobile applications for better data tracking.</a:t>
            </a:r>
          </a:p>
          <a:p>
            <a:pPr algn="l">
              <a:lnSpc>
                <a:spcPct val="150000"/>
              </a:lnSpc>
              <a:buFont typeface="+mj-lt"/>
              <a:buAutoNum type="arabicPeriod"/>
            </a:pPr>
            <a:r>
              <a:rPr lang="en-US" sz="1600" b="1" i="0" dirty="0">
                <a:effectLst/>
                <a:latin typeface="Verdana" panose="020B0604030504040204" pitchFamily="34" charset="0"/>
                <a:ea typeface="Verdana" panose="020B0604030504040204" pitchFamily="34" charset="0"/>
              </a:rPr>
              <a:t>Long-term Stability Studies</a:t>
            </a:r>
            <a:r>
              <a:rPr lang="en-US" sz="1600" b="0" i="0" dirty="0">
                <a:effectLst/>
                <a:latin typeface="Verdana" panose="020B0604030504040204" pitchFamily="34" charset="0"/>
                <a:ea typeface="Verdana" panose="020B0604030504040204" pitchFamily="34" charset="0"/>
              </a:rPr>
              <a:t>: Investigate the long-term stability and reliability of the electrochemical sensors to ensure consistent performance over extended periods.</a:t>
            </a:r>
          </a:p>
          <a:p>
            <a:pPr algn="l">
              <a:lnSpc>
                <a:spcPct val="150000"/>
              </a:lnSpc>
              <a:buFont typeface="+mj-lt"/>
              <a:buAutoNum type="arabicPeriod"/>
            </a:pPr>
            <a:r>
              <a:rPr lang="en-US" sz="1600" b="1" i="0" dirty="0">
                <a:effectLst/>
                <a:latin typeface="Verdana" panose="020B0604030504040204" pitchFamily="34" charset="0"/>
                <a:ea typeface="Verdana" panose="020B0604030504040204" pitchFamily="34" charset="0"/>
              </a:rPr>
              <a:t>Expansion to Other Applications</a:t>
            </a:r>
            <a:r>
              <a:rPr lang="en-US" sz="1600" b="0" i="0" dirty="0">
                <a:effectLst/>
                <a:latin typeface="Verdana" panose="020B0604030504040204" pitchFamily="34" charset="0"/>
                <a:ea typeface="Verdana" panose="020B0604030504040204" pitchFamily="34" charset="0"/>
              </a:rPr>
              <a:t>: Consider adapting the PCB design for other types of biosensors beyond glucose monitoring, broadening its applicability in healthcare.</a:t>
            </a:r>
            <a:endParaRPr lang="en-US" sz="1600" b="1" i="0" dirty="0">
              <a:effectLst/>
              <a:latin typeface="Verdana" panose="020B0604030504040204" pitchFamily="34" charset="0"/>
              <a:ea typeface="Verdana" panose="020B0604030504040204" pitchFamily="34" charset="0"/>
            </a:endParaRPr>
          </a:p>
          <a:p>
            <a:pPr algn="l">
              <a:lnSpc>
                <a:spcPct val="150000"/>
              </a:lnSpc>
              <a:buFont typeface="+mj-lt"/>
              <a:buAutoNum type="arabicPeriod"/>
            </a:pPr>
            <a:endParaRPr lang="en-US" sz="1600" b="0" i="0" dirty="0">
              <a:effectLst/>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03270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04003-09BC-3CA5-C21A-8698858DC69F}"/>
            </a:ext>
          </a:extLst>
        </p:cNvPr>
        <p:cNvGrpSpPr/>
        <p:nvPr/>
      </p:nvGrpSpPr>
      <p:grpSpPr>
        <a:xfrm>
          <a:off x="0" y="0"/>
          <a:ext cx="0" cy="0"/>
          <a:chOff x="0" y="0"/>
          <a:chExt cx="0" cy="0"/>
        </a:xfrm>
      </p:grpSpPr>
      <p:grpSp>
        <p:nvGrpSpPr>
          <p:cNvPr id="7" name="Google Shape;113;p76">
            <a:extLst>
              <a:ext uri="{FF2B5EF4-FFF2-40B4-BE49-F238E27FC236}">
                <a16:creationId xmlns:a16="http://schemas.microsoft.com/office/drawing/2014/main" id="{6AEE64D3-F623-C440-F2B3-22AB0234B631}"/>
              </a:ext>
            </a:extLst>
          </p:cNvPr>
          <p:cNvGrpSpPr/>
          <p:nvPr/>
        </p:nvGrpSpPr>
        <p:grpSpPr>
          <a:xfrm>
            <a:off x="11885009" y="707674"/>
            <a:ext cx="223520" cy="497812"/>
            <a:chOff x="9734551" y="3062659"/>
            <a:chExt cx="2457449" cy="1403846"/>
          </a:xfrm>
        </p:grpSpPr>
        <p:sp>
          <p:nvSpPr>
            <p:cNvPr id="5" name="Google Shape;114;p76">
              <a:extLst>
                <a:ext uri="{FF2B5EF4-FFF2-40B4-BE49-F238E27FC236}">
                  <a16:creationId xmlns:a16="http://schemas.microsoft.com/office/drawing/2014/main" id="{C0226C74-7A41-96B6-64DF-20E39A5E1AE8}"/>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6" name="Google Shape;115;p76">
              <a:extLst>
                <a:ext uri="{FF2B5EF4-FFF2-40B4-BE49-F238E27FC236}">
                  <a16:creationId xmlns:a16="http://schemas.microsoft.com/office/drawing/2014/main" id="{D009872A-1405-B6C6-4A1C-CC1761AC44A9}"/>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 name="Google Shape;111;p76">
            <a:extLst>
              <a:ext uri="{FF2B5EF4-FFF2-40B4-BE49-F238E27FC236}">
                <a16:creationId xmlns:a16="http://schemas.microsoft.com/office/drawing/2014/main" id="{069C13A1-558E-1454-F332-58B8A2487303}"/>
              </a:ext>
            </a:extLst>
          </p:cNvPr>
          <p:cNvPicPr preferRelativeResize="0"/>
          <p:nvPr/>
        </p:nvPicPr>
        <p:blipFill rotWithShape="1">
          <a:blip r:embed="rId2">
            <a:alphaModFix/>
          </a:blip>
          <a:srcRect l="22326" t="32664" r="11836" b="35101"/>
          <a:stretch/>
        </p:blipFill>
        <p:spPr>
          <a:xfrm>
            <a:off x="4732" y="499"/>
            <a:ext cx="1504951" cy="423333"/>
          </a:xfrm>
          <a:prstGeom prst="rect">
            <a:avLst/>
          </a:prstGeom>
          <a:noFill/>
          <a:ln>
            <a:noFill/>
          </a:ln>
        </p:spPr>
      </p:pic>
      <p:pic>
        <p:nvPicPr>
          <p:cNvPr id="11" name="Picture 10" descr="A logo with text overlay&#10;&#10;Description automatically generated">
            <a:extLst>
              <a:ext uri="{FF2B5EF4-FFF2-40B4-BE49-F238E27FC236}">
                <a16:creationId xmlns:a16="http://schemas.microsoft.com/office/drawing/2014/main" id="{928336DE-D2BE-30FB-452E-75B63E422FD4}"/>
              </a:ext>
            </a:extLst>
          </p:cNvPr>
          <p:cNvPicPr>
            <a:picLocks noChangeAspect="1"/>
          </p:cNvPicPr>
          <p:nvPr/>
        </p:nvPicPr>
        <p:blipFill rotWithShape="1">
          <a:blip r:embed="rId3"/>
          <a:srcRect l="37906" t="34096" r="9606" b="36394"/>
          <a:stretch/>
        </p:blipFill>
        <p:spPr>
          <a:xfrm>
            <a:off x="11125200" y="-3978"/>
            <a:ext cx="1066800" cy="599768"/>
          </a:xfrm>
          <a:prstGeom prst="rect">
            <a:avLst/>
          </a:prstGeom>
        </p:spPr>
      </p:pic>
      <p:sp>
        <p:nvSpPr>
          <p:cNvPr id="2" name="Google Shape;230;p35">
            <a:extLst>
              <a:ext uri="{FF2B5EF4-FFF2-40B4-BE49-F238E27FC236}">
                <a16:creationId xmlns:a16="http://schemas.microsoft.com/office/drawing/2014/main" id="{CAD811AF-9C73-4404-3F22-C75A6F2D7C74}"/>
              </a:ext>
            </a:extLst>
          </p:cNvPr>
          <p:cNvSpPr txBox="1"/>
          <p:nvPr/>
        </p:nvSpPr>
        <p:spPr>
          <a:xfrm>
            <a:off x="4059766" y="3044279"/>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dirty="0">
                <a:solidFill>
                  <a:srgbClr val="DF2A36"/>
                </a:solidFill>
                <a:latin typeface="Arial"/>
                <a:ea typeface="Arial"/>
                <a:cs typeface="Arial"/>
                <a:sym typeface="Arial"/>
              </a:rPr>
              <a:t>THANK YOU</a:t>
            </a:r>
            <a:endParaRPr sz="4400" b="0" i="0" u="none" strike="noStrike" cap="none" dirty="0">
              <a:solidFill>
                <a:srgbClr val="DF2A36"/>
              </a:solidFill>
              <a:latin typeface="Arial"/>
              <a:ea typeface="Arial"/>
              <a:cs typeface="Arial"/>
              <a:sym typeface="Arial"/>
            </a:endParaRPr>
          </a:p>
        </p:txBody>
      </p:sp>
      <p:grpSp>
        <p:nvGrpSpPr>
          <p:cNvPr id="3" name="Google Shape;232;p35">
            <a:extLst>
              <a:ext uri="{FF2B5EF4-FFF2-40B4-BE49-F238E27FC236}">
                <a16:creationId xmlns:a16="http://schemas.microsoft.com/office/drawing/2014/main" id="{43E119FF-F443-0E58-CEDC-F73BA05C9639}"/>
              </a:ext>
            </a:extLst>
          </p:cNvPr>
          <p:cNvGrpSpPr/>
          <p:nvPr/>
        </p:nvGrpSpPr>
        <p:grpSpPr>
          <a:xfrm>
            <a:off x="11885009" y="1267420"/>
            <a:ext cx="223520" cy="990718"/>
            <a:chOff x="11856720" y="140636"/>
            <a:chExt cx="223520" cy="990718"/>
          </a:xfrm>
        </p:grpSpPr>
        <p:grpSp>
          <p:nvGrpSpPr>
            <p:cNvPr id="4" name="Google Shape;233;p35">
              <a:extLst>
                <a:ext uri="{FF2B5EF4-FFF2-40B4-BE49-F238E27FC236}">
                  <a16:creationId xmlns:a16="http://schemas.microsoft.com/office/drawing/2014/main" id="{3BD61523-1969-FA74-8EE1-65F318BC6003}"/>
                </a:ext>
              </a:extLst>
            </p:cNvPr>
            <p:cNvGrpSpPr/>
            <p:nvPr/>
          </p:nvGrpSpPr>
          <p:grpSpPr>
            <a:xfrm>
              <a:off x="11856720" y="660278"/>
              <a:ext cx="223520" cy="471076"/>
              <a:chOff x="9734551" y="3138055"/>
              <a:chExt cx="2457449" cy="1328450"/>
            </a:xfrm>
          </p:grpSpPr>
          <p:sp>
            <p:nvSpPr>
              <p:cNvPr id="15" name="Google Shape;234;p35">
                <a:extLst>
                  <a:ext uri="{FF2B5EF4-FFF2-40B4-BE49-F238E27FC236}">
                    <a16:creationId xmlns:a16="http://schemas.microsoft.com/office/drawing/2014/main" id="{32156D12-9DE7-1810-4FDE-07D647F018B8}"/>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6" name="Google Shape;235;p35">
                <a:extLst>
                  <a:ext uri="{FF2B5EF4-FFF2-40B4-BE49-F238E27FC236}">
                    <a16:creationId xmlns:a16="http://schemas.microsoft.com/office/drawing/2014/main" id="{261B345F-B387-9EB6-E556-0F98BCD9D225}"/>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dirty="0">
                  <a:solidFill>
                    <a:schemeClr val="lt1"/>
                  </a:solidFill>
                  <a:latin typeface="Calibri"/>
                  <a:ea typeface="Calibri"/>
                  <a:cs typeface="Calibri"/>
                  <a:sym typeface="Calibri"/>
                </a:endParaRPr>
              </a:p>
            </p:txBody>
          </p:sp>
        </p:grpSp>
        <p:grpSp>
          <p:nvGrpSpPr>
            <p:cNvPr id="10" name="Google Shape;236;p35">
              <a:extLst>
                <a:ext uri="{FF2B5EF4-FFF2-40B4-BE49-F238E27FC236}">
                  <a16:creationId xmlns:a16="http://schemas.microsoft.com/office/drawing/2014/main" id="{F0E06F81-280F-FE8E-E62E-058C27ECD3F3}"/>
                </a:ext>
              </a:extLst>
            </p:cNvPr>
            <p:cNvGrpSpPr/>
            <p:nvPr/>
          </p:nvGrpSpPr>
          <p:grpSpPr>
            <a:xfrm>
              <a:off x="11856720" y="140636"/>
              <a:ext cx="223520" cy="471076"/>
              <a:chOff x="9734551" y="3138055"/>
              <a:chExt cx="2457449" cy="1328450"/>
            </a:xfrm>
          </p:grpSpPr>
          <p:sp>
            <p:nvSpPr>
              <p:cNvPr id="13" name="Google Shape;237;p35">
                <a:extLst>
                  <a:ext uri="{FF2B5EF4-FFF2-40B4-BE49-F238E27FC236}">
                    <a16:creationId xmlns:a16="http://schemas.microsoft.com/office/drawing/2014/main" id="{399F1DC2-D930-902C-557A-3AA949AE43CC}"/>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238;p35">
                <a:extLst>
                  <a:ext uri="{FF2B5EF4-FFF2-40B4-BE49-F238E27FC236}">
                    <a16:creationId xmlns:a16="http://schemas.microsoft.com/office/drawing/2014/main" id="{24B7121C-6A9B-71EA-2D53-4767AB0CEF24}"/>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7" name="Google Shape;239;p35">
            <a:extLst>
              <a:ext uri="{FF2B5EF4-FFF2-40B4-BE49-F238E27FC236}">
                <a16:creationId xmlns:a16="http://schemas.microsoft.com/office/drawing/2014/main" id="{39439EDD-B469-3327-CF05-FF07B9928308}"/>
              </a:ext>
            </a:extLst>
          </p:cNvPr>
          <p:cNvPicPr preferRelativeResize="0"/>
          <p:nvPr/>
        </p:nvPicPr>
        <p:blipFill rotWithShape="1">
          <a:blip r:embed="rId4">
            <a:alphaModFix/>
          </a:blip>
          <a:srcRect/>
          <a:stretch/>
        </p:blipFill>
        <p:spPr>
          <a:xfrm>
            <a:off x="7741059" y="2568542"/>
            <a:ext cx="4931834" cy="4931834"/>
          </a:xfrm>
          <a:prstGeom prst="rect">
            <a:avLst/>
          </a:prstGeom>
          <a:noFill/>
          <a:ln>
            <a:noFill/>
          </a:ln>
        </p:spPr>
      </p:pic>
    </p:spTree>
    <p:extLst>
      <p:ext uri="{BB962C8B-B14F-4D97-AF65-F5344CB8AC3E}">
        <p14:creationId xmlns:p14="http://schemas.microsoft.com/office/powerpoint/2010/main" val="26491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2" name="Title 1">
            <a:extLst>
              <a:ext uri="{FF2B5EF4-FFF2-40B4-BE49-F238E27FC236}">
                <a16:creationId xmlns:a16="http://schemas.microsoft.com/office/drawing/2014/main" id="{CE305A21-812C-4048-88F4-82D404570119}"/>
              </a:ext>
            </a:extLst>
          </p:cNvPr>
          <p:cNvSpPr>
            <a:spLocks noGrp="1"/>
          </p:cNvSpPr>
          <p:nvPr>
            <p:ph type="ctrTitle"/>
          </p:nvPr>
        </p:nvSpPr>
        <p:spPr/>
        <p:txBody>
          <a:bodyPr/>
          <a:lstStyle/>
          <a:p>
            <a:r>
              <a:rPr lang="en-IN">
                <a:latin typeface="Montserrat Medium" panose="00000600000000000000" pitchFamily="2" charset="0"/>
              </a:rPr>
              <a:t>CAPSTONE PROJECT</a:t>
            </a:r>
          </a:p>
        </p:txBody>
      </p:sp>
      <p:sp>
        <p:nvSpPr>
          <p:cNvPr id="4" name="Subtitle 3">
            <a:extLst>
              <a:ext uri="{FF2B5EF4-FFF2-40B4-BE49-F238E27FC236}">
                <a16:creationId xmlns:a16="http://schemas.microsoft.com/office/drawing/2014/main" id="{F0326CE0-5CE4-C322-028E-D10DA6657EF0}"/>
              </a:ext>
            </a:extLst>
          </p:cNvPr>
          <p:cNvSpPr>
            <a:spLocks noGrp="1"/>
          </p:cNvSpPr>
          <p:nvPr>
            <p:ph type="subTitle" idx="1"/>
          </p:nvPr>
        </p:nvSpPr>
        <p:spPr/>
        <p:txBody>
          <a:bodyPr/>
          <a:lstStyle/>
          <a:p>
            <a:r>
              <a:rPr lang="en-IN" sz="3600" dirty="0"/>
              <a:t>Review -2</a:t>
            </a:r>
          </a:p>
          <a:p>
            <a:endParaRPr lang="en-IN" sz="3600" dirty="0"/>
          </a:p>
          <a:p>
            <a:endParaRPr lang="en-IN" dirty="0"/>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a:p>
        </p:txBody>
      </p:sp>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09FB08CC-A357-E16A-81CC-42A1DD51CE73}"/>
              </a:ext>
            </a:extLst>
          </p:cNvPr>
          <p:cNvSpPr>
            <a:spLocks noGrp="1"/>
          </p:cNvSpPr>
          <p:nvPr>
            <p:ph type="title"/>
          </p:nvPr>
        </p:nvSpPr>
        <p:spPr>
          <a:xfrm>
            <a:off x="831850" y="1709739"/>
            <a:ext cx="10515600" cy="2252662"/>
          </a:xfrm>
        </p:spPr>
        <p:txBody>
          <a:bodyPr/>
          <a:lstStyle/>
          <a:p>
            <a:r>
              <a:rPr lang="en-IN" sz="6000" dirty="0">
                <a:latin typeface="Verdana" panose="020B0604030504040204" pitchFamily="34" charset="0"/>
                <a:ea typeface="Verdana" panose="020B0604030504040204" pitchFamily="34" charset="0"/>
              </a:rPr>
              <a:t>CONTINUOUS GLUCOSE MONITORING (CGM)</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9081E0FB-3DC8-4865-891D-37FE758B342A}"/>
              </a:ext>
            </a:extLst>
          </p:cNvPr>
          <p:cNvSpPr>
            <a:spLocks noGrp="1"/>
          </p:cNvSpPr>
          <p:nvPr>
            <p:ph type="body" idx="1"/>
          </p:nvPr>
        </p:nvSpPr>
        <p:spPr>
          <a:xfrm>
            <a:off x="713863" y="3991423"/>
            <a:ext cx="10515600" cy="1500187"/>
          </a:xfrm>
        </p:spPr>
        <p:txBody>
          <a:bodyPr/>
          <a:lstStyle/>
          <a:p>
            <a:pPr algn="ctr"/>
            <a:r>
              <a:rPr lang="en-IN" sz="6000" b="1" dirty="0">
                <a:solidFill>
                  <a:schemeClr val="tx1"/>
                </a:solidFill>
              </a:rPr>
              <a:t> PCB Design</a:t>
            </a:r>
            <a:endParaRPr lang="en-US" sz="6000" b="1" dirty="0">
              <a:solidFill>
                <a:schemeClr val="tx1"/>
              </a:solidFill>
            </a:endParaRPr>
          </a:p>
          <a:p>
            <a:endParaRPr lang="en-IN" dirty="0"/>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68848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94379" y="101352"/>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Montserrat"/>
                <a:ea typeface="Montserrat"/>
                <a:cs typeface="Montserrat"/>
                <a:sym typeface="Montserrat"/>
              </a:rPr>
              <a:t>Objective and Goals</a:t>
            </a:r>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Objective </a:t>
            </a:r>
            <a:endParaRPr sz="1000" b="1" i="0" u="none" strike="noStrike" cap="none">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35788" y="4210902"/>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3" y="1068088"/>
            <a:ext cx="9943179" cy="3208571"/>
          </a:xfrm>
          <a:prstGeom prst="rect">
            <a:avLst/>
          </a:prstGeom>
          <a:noFill/>
        </p:spPr>
        <p:txBody>
          <a:bodyPr wrap="square" rtlCol="0">
            <a:spAutoFit/>
          </a:bodyPr>
          <a:lstStyle/>
          <a:p>
            <a:pPr algn="just"/>
            <a:endParaRPr lang="en-US" sz="1350" dirty="0">
              <a:latin typeface="Verdana" panose="020B0604030504040204" pitchFamily="34" charset="0"/>
              <a:ea typeface="Verdana" panose="020B0604030504040204" pitchFamily="34" charset="0"/>
            </a:endParaRPr>
          </a:p>
          <a:p>
            <a:pPr marL="342900" indent="-342900" algn="just">
              <a:buFont typeface="+mj-lt"/>
              <a:buAutoNum type="arabicPeriod"/>
            </a:pPr>
            <a:r>
              <a:rPr lang="en-US" sz="1350" dirty="0">
                <a:latin typeface="Verdana" panose="020B0604030504040204" pitchFamily="34" charset="0"/>
                <a:ea typeface="Verdana" panose="020B0604030504040204" pitchFamily="34" charset="0"/>
              </a:rPr>
              <a:t>The objective of the project is to design and develop a customized Printed Circuit Board (PCB) as the core component of a wearable Continuous Glucose Monitoring (CGM) device.</a:t>
            </a:r>
          </a:p>
          <a:p>
            <a:pPr marL="342900" indent="-342900" algn="just">
              <a:buFont typeface="+mj-lt"/>
              <a:buAutoNum type="arabicPeriod"/>
            </a:pPr>
            <a:r>
              <a:rPr lang="en-US" sz="1350" dirty="0">
                <a:latin typeface="Verdana" panose="020B0604030504040204" pitchFamily="34" charset="0"/>
                <a:ea typeface="Verdana" panose="020B0604030504040204" pitchFamily="34" charset="0"/>
              </a:rPr>
              <a:t>The PCB will integrate various subsystems, including an electrochemical glucose sensor interface, a microcontroller, a power management system, and a wireless communication module, into a compact and efficient platform.</a:t>
            </a:r>
          </a:p>
          <a:p>
            <a:pPr marL="342900" indent="-342900" algn="just">
              <a:buFont typeface="+mj-lt"/>
              <a:buAutoNum type="arabicPeriod"/>
            </a:pPr>
            <a:r>
              <a:rPr lang="en-US" sz="1350" dirty="0">
                <a:latin typeface="Verdana" panose="020B0604030504040204" pitchFamily="34" charset="0"/>
                <a:ea typeface="Verdana" panose="020B0604030504040204" pitchFamily="34" charset="0"/>
              </a:rPr>
              <a:t>The project aims to create a non-invasive CGM solution that minimizes user discomfort compared to traditional invasive methods.</a:t>
            </a:r>
          </a:p>
          <a:p>
            <a:pPr marL="342900" indent="-342900" algn="just">
              <a:buFont typeface="+mj-lt"/>
              <a:buAutoNum type="arabicPeriod"/>
            </a:pPr>
            <a:r>
              <a:rPr lang="en-US" sz="1350" dirty="0">
                <a:latin typeface="Verdana" panose="020B0604030504040204" pitchFamily="34" charset="0"/>
                <a:ea typeface="Verdana" panose="020B0604030504040204" pitchFamily="34" charset="0"/>
              </a:rPr>
              <a:t>It will facilitate continuous glucose level monitoring in wearable formats such as smartwatches.</a:t>
            </a:r>
          </a:p>
          <a:p>
            <a:pPr marL="342900" indent="-342900" algn="just">
              <a:buFont typeface="+mj-lt"/>
              <a:buAutoNum type="arabicPeriod"/>
            </a:pPr>
            <a:r>
              <a:rPr lang="en-US" sz="1350" dirty="0">
                <a:latin typeface="Verdana" panose="020B0604030504040204" pitchFamily="34" charset="0"/>
                <a:ea typeface="Verdana" panose="020B0604030504040204" pitchFamily="34" charset="0"/>
              </a:rPr>
              <a:t>The design will prioritize miniaturization, power efficiency, and robust data transmission capabilities to ensure reliable performance in diverse environments.</a:t>
            </a:r>
          </a:p>
          <a:p>
            <a:pPr marL="342900" indent="-342900" algn="just">
              <a:buFont typeface="+mj-lt"/>
              <a:buAutoNum type="arabicPeriod"/>
            </a:pPr>
            <a:r>
              <a:rPr lang="en-US" sz="1350" dirty="0">
                <a:latin typeface="Verdana" panose="020B0604030504040204" pitchFamily="34" charset="0"/>
                <a:ea typeface="Verdana" panose="020B0604030504040204" pitchFamily="34" charset="0"/>
              </a:rPr>
              <a:t>The project seeks to optimize the PCB for power consumption and user comfort through thorough testing and prototyping.</a:t>
            </a:r>
          </a:p>
          <a:p>
            <a:pPr marL="342900" indent="-342900" algn="just">
              <a:buFont typeface="+mj-lt"/>
              <a:buAutoNum type="arabicPeriod"/>
            </a:pPr>
            <a:r>
              <a:rPr lang="en-US" sz="1350" dirty="0">
                <a:latin typeface="Verdana" panose="020B0604030504040204" pitchFamily="34" charset="0"/>
                <a:ea typeface="Verdana" panose="020B0604030504040204" pitchFamily="34" charset="0"/>
              </a:rPr>
              <a:t>The optimized design will enable extended operation periods of the CGM device. </a:t>
            </a:r>
          </a:p>
          <a:p>
            <a:pPr marL="342900" indent="-342900" algn="just">
              <a:buFont typeface="+mj-lt"/>
              <a:buAutoNum type="arabicPeriod"/>
            </a:pPr>
            <a:endParaRPr lang="en-IN" sz="1350"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00124" y="4593148"/>
            <a:ext cx="9943179" cy="1754326"/>
          </a:xfrm>
          <a:prstGeom prst="rect">
            <a:avLst/>
          </a:prstGeom>
          <a:noFill/>
        </p:spPr>
        <p:txBody>
          <a:bodyPr wrap="square" lIns="91440" tIns="45720" rIns="91440" bIns="45720" rtlCol="0" anchor="t">
            <a:spAutoFit/>
          </a:bodyPr>
          <a:lstStyle/>
          <a:p>
            <a:r>
              <a:rPr lang="en-IN" sz="1350" b="1" dirty="0">
                <a:latin typeface="Verdana"/>
                <a:ea typeface="Verdana"/>
              </a:rPr>
              <a:t>Main Goals </a:t>
            </a:r>
          </a:p>
          <a:p>
            <a:pPr marL="285750" indent="-285750">
              <a:buFont typeface="Arial" panose="020B0604020202020204" pitchFamily="34" charset="0"/>
              <a:buChar char="•"/>
            </a:pPr>
            <a:r>
              <a:rPr lang="en-IN" sz="1350" dirty="0">
                <a:latin typeface="Verdana"/>
                <a:ea typeface="Verdana"/>
              </a:rPr>
              <a:t>PCB design circuit for potentiostat</a:t>
            </a:r>
          </a:p>
          <a:p>
            <a:pPr marL="285750" indent="-285750">
              <a:buFont typeface="Arial" panose="020B0604020202020204" pitchFamily="34" charset="0"/>
              <a:buChar char="•"/>
            </a:pPr>
            <a:r>
              <a:rPr lang="it-IT" sz="1350" dirty="0">
                <a:latin typeface="Verdana"/>
                <a:ea typeface="Verdana"/>
              </a:rPr>
              <a:t>GUI Interface for Glucose Monitoring</a:t>
            </a:r>
            <a:endParaRPr lang="it-IT" sz="135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350" dirty="0">
                <a:latin typeface="Verdana"/>
                <a:ea typeface="Verdana"/>
              </a:rPr>
              <a:t>Wearable Device Development</a:t>
            </a:r>
          </a:p>
          <a:p>
            <a:endParaRPr lang="en-IN" sz="1350" dirty="0">
              <a:latin typeface="Verdana" panose="020B0604030504040204" pitchFamily="34" charset="0"/>
              <a:ea typeface="Verdana" panose="020B0604030504040204" pitchFamily="34" charset="0"/>
            </a:endParaRPr>
          </a:p>
          <a:p>
            <a:r>
              <a:rPr lang="en-IN" sz="1350" b="1" dirty="0">
                <a:latin typeface="Verdana"/>
                <a:ea typeface="Verdana"/>
              </a:rPr>
              <a:t>Additional Goals </a:t>
            </a:r>
          </a:p>
          <a:p>
            <a:pPr marL="285750" indent="-285750">
              <a:buFont typeface="Arial" panose="020B0604020202020204" pitchFamily="34" charset="0"/>
              <a:buChar char="•"/>
            </a:pPr>
            <a:r>
              <a:rPr lang="en-IN" sz="1350" dirty="0">
                <a:latin typeface="Verdana"/>
                <a:ea typeface="Verdana"/>
              </a:rPr>
              <a:t>Wireless Data Transmission</a:t>
            </a:r>
          </a:p>
          <a:p>
            <a:pPr marL="285750" indent="-285750">
              <a:buFont typeface="Arial" panose="020B0604020202020204" pitchFamily="34" charset="0"/>
              <a:buChar char="•"/>
            </a:pPr>
            <a:r>
              <a:rPr lang="en-IN" sz="1350" dirty="0">
                <a:latin typeface="Verdana"/>
                <a:ea typeface="Verdana"/>
              </a:rPr>
              <a:t>User-Friendly Interface</a:t>
            </a: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42964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94379" y="101352"/>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Montserrat"/>
                <a:ea typeface="Montserrat"/>
                <a:cs typeface="Montserrat"/>
                <a:sym typeface="Montserrat"/>
              </a:rPr>
              <a:t>Abstract</a:t>
            </a:r>
            <a:endParaRPr lang="en-US"/>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2" name="TextBox 1">
            <a:extLst>
              <a:ext uri="{FF2B5EF4-FFF2-40B4-BE49-F238E27FC236}">
                <a16:creationId xmlns:a16="http://schemas.microsoft.com/office/drawing/2014/main" id="{6B6521C2-6662-A4D3-0EF0-B778BA2FC668}"/>
              </a:ext>
            </a:extLst>
          </p:cNvPr>
          <p:cNvSpPr txBox="1"/>
          <p:nvPr/>
        </p:nvSpPr>
        <p:spPr>
          <a:xfrm>
            <a:off x="585019" y="726132"/>
            <a:ext cx="11021962" cy="5847755"/>
          </a:xfrm>
          <a:prstGeom prst="rect">
            <a:avLst/>
          </a:prstGeom>
          <a:noFill/>
        </p:spPr>
        <p:txBody>
          <a:bodyPr wrap="square" rtlCol="0">
            <a:spAutoFit/>
          </a:bodyPr>
          <a:lstStyle/>
          <a:p>
            <a:pPr algn="just"/>
            <a:r>
              <a:rPr lang="en-US" sz="1600" dirty="0">
                <a:latin typeface="Verdana" panose="020B0604030504040204" pitchFamily="34" charset="0"/>
                <a:ea typeface="Verdana" panose="020B0604030504040204" pitchFamily="34" charset="0"/>
              </a:rPr>
              <a:t>Wearable Continuous Glucose Monitoring (CGM) systems are essential for the effective management of diabetes, offering real-time glucose level monitoring without pain associated with the glucose prick test. Our project is focused on designing and developing a customized Printed Circuit Board (PCB) that serves as the backbone for a wearable CGM device. This PCB serves as the centralized component that integrates various subsystems, including the glucose sensor interface (Electrochemical), microcontroller, power management system and wireless communication module, into a compact and efficient platform. The requirement for the customizable PCB arises from the unique requirements of the CGM systems. The need for miniaturization, with power efficient system which has robust and reliable data transmission subsystem using wireless mode in various environments. Many CGM available in the market are mostly work the technique of glucose prick (Invasive) which might cause the user to feel uncomfortable to tackle and reduce this problem this project will help in reducing this problem.</a:t>
            </a:r>
          </a:p>
          <a:p>
            <a:pPr algn="just"/>
            <a:r>
              <a:rPr lang="en-US" sz="1600" dirty="0">
                <a:latin typeface="Verdana" panose="020B0604030504040204" pitchFamily="34" charset="0"/>
                <a:ea typeface="Verdana" panose="020B0604030504040204" pitchFamily="34" charset="0"/>
              </a:rPr>
              <a:t>	The primary objective of the project is to design a reliable and cost-effective PCB for a CGM device that can be used in wearable formats such as smart-watches and many more forms using non-invasive techniques for continuous glucose data transmission. Which helps user in monitoring the glucose levels using an interface. By system design outlining the circuit design for placement of appropriate sensors, microcontrollers and communication modules. PCB design layout using design software to create the board layout including components which are prone to noise and interference for completing the task without any errors. This PCB will be tested, prototyped for optimal results with various component integration and testing, with while using user wearable formats, optimizing the design for power consumption and comfort for the user with device operating continuously for extended periods.</a:t>
            </a:r>
          </a:p>
          <a:p>
            <a:endParaRPr lang="en-US" sz="1600" dirty="0">
              <a:latin typeface="Verdana" panose="020B0604030504040204" pitchFamily="34" charset="0"/>
              <a:ea typeface="Verdana" panose="020B0604030504040204" pitchFamily="34" charset="0"/>
            </a:endParaRPr>
          </a:p>
          <a:p>
            <a:r>
              <a:rPr lang="en-US" sz="1600" b="1" dirty="0">
                <a:latin typeface="Verdana" panose="020B0604030504040204" pitchFamily="34" charset="0"/>
                <a:ea typeface="Verdana" panose="020B0604030504040204" pitchFamily="34" charset="0"/>
              </a:rPr>
              <a:t>Keywords</a:t>
            </a:r>
            <a:r>
              <a:rPr lang="en-US" sz="1600" dirty="0">
                <a:latin typeface="Verdana" panose="020B0604030504040204" pitchFamily="34" charset="0"/>
                <a:ea typeface="Verdana" panose="020B0604030504040204" pitchFamily="34" charset="0"/>
              </a:rPr>
              <a:t>: </a:t>
            </a:r>
            <a:r>
              <a:rPr lang="en-US" sz="1600" i="1" dirty="0">
                <a:latin typeface="Verdana" panose="020B0604030504040204" pitchFamily="34" charset="0"/>
                <a:ea typeface="Verdana" panose="020B0604030504040204" pitchFamily="34" charset="0"/>
              </a:rPr>
              <a:t>Wearable, CGM , PCB , Electrochemical , Non-invasive</a:t>
            </a:r>
          </a:p>
          <a:p>
            <a:endParaRPr lang="en-IN" dirty="0"/>
          </a:p>
        </p:txBody>
      </p:sp>
    </p:spTree>
    <p:extLst>
      <p:ext uri="{BB962C8B-B14F-4D97-AF65-F5344CB8AC3E}">
        <p14:creationId xmlns:p14="http://schemas.microsoft.com/office/powerpoint/2010/main" val="345254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94379" y="101352"/>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solidFill>
                  <a:srgbClr val="000000"/>
                </a:solidFill>
                <a:latin typeface="Montserrat"/>
                <a:sym typeface="Montserrat"/>
              </a:rPr>
              <a:t>Introduction</a:t>
            </a:r>
            <a:endParaRPr lang="en-US"/>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2" name="TextBox 1">
            <a:extLst>
              <a:ext uri="{FF2B5EF4-FFF2-40B4-BE49-F238E27FC236}">
                <a16:creationId xmlns:a16="http://schemas.microsoft.com/office/drawing/2014/main" id="{6B6521C2-6662-A4D3-0EF0-B778BA2FC668}"/>
              </a:ext>
            </a:extLst>
          </p:cNvPr>
          <p:cNvSpPr txBox="1"/>
          <p:nvPr/>
        </p:nvSpPr>
        <p:spPr>
          <a:xfrm>
            <a:off x="46274" y="871533"/>
            <a:ext cx="8495072" cy="5786199"/>
          </a:xfrm>
          <a:prstGeom prst="rect">
            <a:avLst/>
          </a:prstGeom>
          <a:noFill/>
        </p:spPr>
        <p:txBody>
          <a:bodyPr wrap="square" rtlCol="0">
            <a:spAutoFit/>
          </a:bodyPr>
          <a:lstStyle/>
          <a:p>
            <a:pPr algn="just"/>
            <a:r>
              <a:rPr lang="en-US" sz="1600" dirty="0">
                <a:latin typeface="Verdana" panose="020B0604030504040204" pitchFamily="34" charset="0"/>
                <a:ea typeface="Verdana" panose="020B0604030504040204" pitchFamily="34" charset="0"/>
              </a:rPr>
              <a:t>Continuous Glucose Monitoring (CGM) systems have revolutionized diabetes management by offering real-time insights into a patient's glucose levels, enabling better control. At the core of these systems is the Printed Circuit Board (PCB), which serves as the backbone for integrating various electronic components like sensors, processors, and communication modules. The design of this PCB is critical in ensuring the reliability, accuracy, and efficiency of the CGM device. The PCB design for CGM systems involves several complex challenges, including the need for precise signal processing, low power consumption, and miniaturization. The sensors must accurately detect glucose levels in the interstitial fluid and transmit this data to the processor for real-time analysis. To achieve this, the PCB must be designed to minimize noise and interference while ensuring that the components are arranged in a way that optimizes performance and reduces power usage, extending the device's battery life.</a:t>
            </a:r>
          </a:p>
          <a:p>
            <a:pPr algn="just"/>
            <a:endParaRPr lang="en-US" sz="1600" dirty="0">
              <a:latin typeface="Verdana" panose="020B0604030504040204" pitchFamily="34" charset="0"/>
              <a:ea typeface="Verdana" panose="020B0604030504040204" pitchFamily="34" charset="0"/>
            </a:endParaRPr>
          </a:p>
          <a:p>
            <a:pPr algn="just"/>
            <a:r>
              <a:rPr lang="en-US" sz="1600" dirty="0">
                <a:latin typeface="Verdana" panose="020B0604030504040204" pitchFamily="34" charset="0"/>
                <a:ea typeface="Verdana" panose="020B0604030504040204" pitchFamily="34" charset="0"/>
              </a:rPr>
              <a:t>Furthermore, as CGM devices are often worn continuously by patients, the PCB design must also prioritize durability and comfort. This includes selecting materials that are safe for long-term skin contact and designing the board to fit into a compact, ergonomic form factor. A successful PCB design for CGM not only enhances the device's functionality but also improves the user experience, making it a critical component in the development of next-generation diabetes management solutions.</a:t>
            </a:r>
          </a:p>
          <a:p>
            <a:endParaRPr lang="en-IN" dirty="0"/>
          </a:p>
        </p:txBody>
      </p:sp>
      <p:pic>
        <p:nvPicPr>
          <p:cNvPr id="2050" name="Picture 2" descr="Continuous Glucose Monitoring | AAFP">
            <a:extLst>
              <a:ext uri="{FF2B5EF4-FFF2-40B4-BE49-F238E27FC236}">
                <a16:creationId xmlns:a16="http://schemas.microsoft.com/office/drawing/2014/main" id="{5A68AC8E-AE28-717C-850A-0E6325F53C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2239" y="726132"/>
            <a:ext cx="3165004" cy="27763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n-Invasive Blood Sugar Level monitor – screenshot 7">
            <a:extLst>
              <a:ext uri="{FF2B5EF4-FFF2-40B4-BE49-F238E27FC236}">
                <a16:creationId xmlns:a16="http://schemas.microsoft.com/office/drawing/2014/main" id="{32E30160-77C2-66CF-D3EB-3830F5399D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2239" y="3750937"/>
            <a:ext cx="3165004" cy="3001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17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06E8F9F-FC11-394D-AAAB-3AF097AC54C8}"/>
              </a:ext>
            </a:extLst>
          </p:cNvPr>
          <p:cNvGraphicFramePr>
            <a:graphicFrameLocks noGrp="1"/>
          </p:cNvGraphicFramePr>
          <p:nvPr>
            <p:ph idx="1"/>
            <p:extLst>
              <p:ext uri="{D42A27DB-BD31-4B8C-83A1-F6EECF244321}">
                <p14:modId xmlns:p14="http://schemas.microsoft.com/office/powerpoint/2010/main" val="3042690257"/>
              </p:ext>
            </p:extLst>
          </p:nvPr>
        </p:nvGraphicFramePr>
        <p:xfrm>
          <a:off x="113605" y="906356"/>
          <a:ext cx="11850062" cy="5527871"/>
        </p:xfrm>
        <a:graphic>
          <a:graphicData uri="http://schemas.openxmlformats.org/drawingml/2006/table">
            <a:tbl>
              <a:tblPr firstRow="1" bandRow="1">
                <a:tableStyleId>{073A0DAA-6AF3-43AB-8588-CEC1D06C72B9}</a:tableStyleId>
              </a:tblPr>
              <a:tblGrid>
                <a:gridCol w="1913570">
                  <a:extLst>
                    <a:ext uri="{9D8B030D-6E8A-4147-A177-3AD203B41FA5}">
                      <a16:colId xmlns:a16="http://schemas.microsoft.com/office/drawing/2014/main" val="269583352"/>
                    </a:ext>
                  </a:extLst>
                </a:gridCol>
                <a:gridCol w="2056176">
                  <a:extLst>
                    <a:ext uri="{9D8B030D-6E8A-4147-A177-3AD203B41FA5}">
                      <a16:colId xmlns:a16="http://schemas.microsoft.com/office/drawing/2014/main" val="2456610266"/>
                    </a:ext>
                  </a:extLst>
                </a:gridCol>
                <a:gridCol w="1770964">
                  <a:extLst>
                    <a:ext uri="{9D8B030D-6E8A-4147-A177-3AD203B41FA5}">
                      <a16:colId xmlns:a16="http://schemas.microsoft.com/office/drawing/2014/main" val="2892641310"/>
                    </a:ext>
                  </a:extLst>
                </a:gridCol>
                <a:gridCol w="1913570">
                  <a:extLst>
                    <a:ext uri="{9D8B030D-6E8A-4147-A177-3AD203B41FA5}">
                      <a16:colId xmlns:a16="http://schemas.microsoft.com/office/drawing/2014/main" val="1709322062"/>
                    </a:ext>
                  </a:extLst>
                </a:gridCol>
                <a:gridCol w="2595528">
                  <a:extLst>
                    <a:ext uri="{9D8B030D-6E8A-4147-A177-3AD203B41FA5}">
                      <a16:colId xmlns:a16="http://schemas.microsoft.com/office/drawing/2014/main" val="3662519650"/>
                    </a:ext>
                  </a:extLst>
                </a:gridCol>
                <a:gridCol w="1600254">
                  <a:extLst>
                    <a:ext uri="{9D8B030D-6E8A-4147-A177-3AD203B41FA5}">
                      <a16:colId xmlns:a16="http://schemas.microsoft.com/office/drawing/2014/main" val="3087873086"/>
                    </a:ext>
                  </a:extLst>
                </a:gridCol>
              </a:tblGrid>
              <a:tr h="824675">
                <a:tc>
                  <a:txBody>
                    <a:bodyPr/>
                    <a:lstStyle/>
                    <a:p>
                      <a:pPr marL="68580" indent="-228600" algn="ctr">
                        <a:spcBef>
                          <a:spcPts val="10"/>
                        </a:spcBef>
                        <a:spcAft>
                          <a:spcPts val="0"/>
                        </a:spcAft>
                      </a:pPr>
                      <a:r>
                        <a:rPr lang="en-US" sz="1800" b="1" spc="-10" dirty="0">
                          <a:effectLst/>
                          <a:latin typeface="Verdana" panose="020B0604030504040204" pitchFamily="34" charset="0"/>
                          <a:ea typeface="Verdana" panose="020B0604030504040204" pitchFamily="34" charset="0"/>
                          <a:cs typeface="Times New Roman" panose="02020603050405020304" pitchFamily="18" charset="0"/>
                        </a:rPr>
                        <a:t>TITLE</a:t>
                      </a:r>
                      <a:endParaRPr lang="en-IN"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0" marR="0" marT="0" marB="0"/>
                </a:tc>
                <a:tc>
                  <a:txBody>
                    <a:bodyPr/>
                    <a:lstStyle/>
                    <a:p>
                      <a:pPr marL="66675" indent="-228600" algn="ctr">
                        <a:spcBef>
                          <a:spcPts val="10"/>
                        </a:spcBef>
                        <a:spcAft>
                          <a:spcPts val="0"/>
                        </a:spcAft>
                      </a:pPr>
                      <a:r>
                        <a:rPr lang="en-US" sz="1800" b="1" spc="-10" dirty="0">
                          <a:effectLst/>
                          <a:latin typeface="Verdana" panose="020B0604030504040204" pitchFamily="34" charset="0"/>
                          <a:ea typeface="Verdana" panose="020B0604030504040204" pitchFamily="34" charset="0"/>
                          <a:cs typeface="Times New Roman" panose="02020603050405020304" pitchFamily="18" charset="0"/>
                        </a:rPr>
                        <a:t>AUTHOR</a:t>
                      </a:r>
                      <a:endParaRPr lang="en-IN"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0" marR="0" marT="0" marB="0"/>
                </a:tc>
                <a:tc>
                  <a:txBody>
                    <a:bodyPr/>
                    <a:lstStyle/>
                    <a:p>
                      <a:pPr marL="67945" indent="-228600" algn="ctr">
                        <a:spcBef>
                          <a:spcPts val="10"/>
                        </a:spcBef>
                        <a:spcAft>
                          <a:spcPts val="0"/>
                        </a:spcAft>
                      </a:pPr>
                      <a:r>
                        <a:rPr lang="en-US" sz="1800" b="1" dirty="0">
                          <a:effectLst/>
                          <a:latin typeface="Verdana" panose="020B0604030504040204" pitchFamily="34" charset="0"/>
                          <a:ea typeface="Verdana" panose="020B0604030504040204" pitchFamily="34" charset="0"/>
                          <a:cs typeface="Times New Roman" panose="02020603050405020304" pitchFamily="18" charset="0"/>
                        </a:rPr>
                        <a:t>YEAR OF </a:t>
                      </a:r>
                      <a:r>
                        <a:rPr lang="en-US" sz="1800" b="1" spc="-10" dirty="0">
                          <a:effectLst/>
                          <a:latin typeface="Verdana" panose="020B0604030504040204" pitchFamily="34" charset="0"/>
                          <a:ea typeface="Verdana" panose="020B0604030504040204" pitchFamily="34" charset="0"/>
                          <a:cs typeface="Times New Roman" panose="02020603050405020304" pitchFamily="18" charset="0"/>
                        </a:rPr>
                        <a:t>PUBLISHING</a:t>
                      </a:r>
                      <a:endParaRPr lang="en-IN"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0" marR="0" marT="0" marB="0"/>
                </a:tc>
                <a:tc>
                  <a:txBody>
                    <a:bodyPr/>
                    <a:lstStyle/>
                    <a:p>
                      <a:pPr marL="0" indent="0" algn="ctr">
                        <a:spcBef>
                          <a:spcPts val="25"/>
                        </a:spcBef>
                        <a:spcAft>
                          <a:spcPts val="0"/>
                        </a:spcAft>
                        <a:buFont typeface="Arial" panose="020B0604020202020204" pitchFamily="34" charset="0"/>
                        <a:buNone/>
                      </a:pPr>
                      <a:r>
                        <a:rPr lang="en-US" sz="1800" b="1" spc="-10" dirty="0">
                          <a:effectLst/>
                          <a:latin typeface="Verdana" panose="020B0604030504040204" pitchFamily="34" charset="0"/>
                          <a:ea typeface="Verdana" panose="020B0604030504040204" pitchFamily="34" charset="0"/>
                          <a:cs typeface="Times New Roman" panose="02020603050405020304" pitchFamily="18" charset="0"/>
                        </a:rPr>
                        <a:t>TECHNOLOGY</a:t>
                      </a:r>
                      <a:endParaRPr lang="en-IN"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0" marR="0" marT="0" marB="0"/>
                </a:tc>
                <a:tc>
                  <a:txBody>
                    <a:bodyPr/>
                    <a:lstStyle/>
                    <a:p>
                      <a:pPr marL="67310" indent="-228600" algn="ctr">
                        <a:spcBef>
                          <a:spcPts val="10"/>
                        </a:spcBef>
                        <a:spcAft>
                          <a:spcPts val="0"/>
                        </a:spcAft>
                      </a:pPr>
                      <a:r>
                        <a:rPr lang="en-US" sz="1800" b="1" spc="-10" dirty="0">
                          <a:effectLst/>
                          <a:latin typeface="Verdana" panose="020B0604030504040204" pitchFamily="34" charset="0"/>
                          <a:ea typeface="Verdana" panose="020B0604030504040204" pitchFamily="34" charset="0"/>
                          <a:cs typeface="Times New Roman" panose="02020603050405020304" pitchFamily="18" charset="0"/>
                        </a:rPr>
                        <a:t>DRAWBACKS</a:t>
                      </a:r>
                      <a:endParaRPr lang="en-IN"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0" marR="0" marT="0" marB="0"/>
                </a:tc>
                <a:tc>
                  <a:txBody>
                    <a:bodyPr/>
                    <a:lstStyle/>
                    <a:p>
                      <a:pPr marL="67945" marR="112395" indent="-228600" algn="ctr">
                        <a:spcBef>
                          <a:spcPts val="10"/>
                        </a:spcBef>
                        <a:spcAft>
                          <a:spcPts val="0"/>
                        </a:spcAft>
                      </a:pPr>
                      <a:r>
                        <a:rPr lang="en-US" sz="1800" b="1" spc="-30" dirty="0">
                          <a:effectLst/>
                          <a:latin typeface="Verdana" panose="020B0604030504040204" pitchFamily="34" charset="0"/>
                          <a:ea typeface="Verdana" panose="020B0604030504040204" pitchFamily="34" charset="0"/>
                          <a:cs typeface="Times New Roman" panose="02020603050405020304" pitchFamily="18" charset="0"/>
                        </a:rPr>
                        <a:t>REFERENCE</a:t>
                      </a:r>
                      <a:br>
                        <a:rPr lang="en-US" sz="1800" b="1" spc="-30" dirty="0">
                          <a:effectLst/>
                          <a:latin typeface="Verdana" panose="020B0604030504040204" pitchFamily="34" charset="0"/>
                          <a:ea typeface="Verdana" panose="020B0604030504040204" pitchFamily="34" charset="0"/>
                          <a:cs typeface="Times New Roman" panose="02020603050405020304" pitchFamily="18" charset="0"/>
                        </a:rPr>
                      </a:br>
                      <a:r>
                        <a:rPr lang="en-US" sz="1800" b="1" spc="-30" dirty="0">
                          <a:effectLst/>
                          <a:latin typeface="Verdana" panose="020B0604030504040204" pitchFamily="34" charset="0"/>
                          <a:ea typeface="Verdana" panose="020B0604030504040204" pitchFamily="34" charset="0"/>
                          <a:cs typeface="Times New Roman" panose="02020603050405020304" pitchFamily="18" charset="0"/>
                        </a:rPr>
                        <a:t>LINK</a:t>
                      </a:r>
                      <a:endParaRPr lang="en-IN"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71377118"/>
                  </a:ext>
                </a:extLst>
              </a:tr>
              <a:tr h="2351598">
                <a:tc>
                  <a:txBody>
                    <a:bodyPr/>
                    <a:lstStyle/>
                    <a:p>
                      <a:pPr marL="68580" indent="-228600" algn="l">
                        <a:lnSpc>
                          <a:spcPct val="150000"/>
                        </a:lnSpc>
                        <a:spcBef>
                          <a:spcPts val="10"/>
                        </a:spcBef>
                        <a:spcAft>
                          <a:spcPts val="0"/>
                        </a:spcAft>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  </a:t>
                      </a:r>
                      <a:r>
                        <a:rPr lang="en-US" sz="1300" b="0" i="0" u="none" strike="noStrike" cap="none" dirty="0" err="1">
                          <a:solidFill>
                            <a:srgbClr val="000000"/>
                          </a:solidFill>
                          <a:effectLst/>
                          <a:latin typeface="+mn-lt"/>
                          <a:ea typeface="Calibri" panose="020F0502020204030204" pitchFamily="34" charset="0"/>
                          <a:cs typeface="Times New Roman" panose="02020603050405020304" pitchFamily="18" charset="0"/>
                          <a:sym typeface="Arial"/>
                        </a:rPr>
                        <a:t>UnpadStat</a:t>
                      </a: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 Design: Portable Potentiostat for</a:t>
                      </a:r>
                    </a:p>
                    <a:p>
                      <a:pPr marL="68580" indent="-228600" algn="l">
                        <a:lnSpc>
                          <a:spcPct val="150000"/>
                        </a:lnSpc>
                        <a:spcBef>
                          <a:spcPts val="10"/>
                        </a:spcBef>
                        <a:spcAft>
                          <a:spcPts val="0"/>
                        </a:spcAft>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  Electrochemical Sensing   Measurements</a:t>
                      </a:r>
                    </a:p>
                    <a:p>
                      <a:pPr marL="68580" indent="-228600" algn="l">
                        <a:lnSpc>
                          <a:spcPct val="150000"/>
                        </a:lnSpc>
                        <a:spcBef>
                          <a:spcPts val="10"/>
                        </a:spcBef>
                        <a:spcAft>
                          <a:spcPts val="0"/>
                        </a:spcAft>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  Using Screen Printed Carbon Electrode </a:t>
                      </a:r>
                    </a:p>
                  </a:txBody>
                  <a:tcPr marL="0" marR="0" marT="0" marB="0"/>
                </a:tc>
                <a:tc>
                  <a:txBody>
                    <a:bodyPr/>
                    <a:lstStyle/>
                    <a:p>
                      <a:pPr marL="342900" lvl="1" indent="-342900" algn="just">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Riyanto </a:t>
                      </a:r>
                      <a:r>
                        <a:rPr lang="en-US" sz="1300" b="0" i="0" u="none" strike="noStrike" cap="none" dirty="0" err="1">
                          <a:solidFill>
                            <a:srgbClr val="000000"/>
                          </a:solidFill>
                          <a:effectLst/>
                          <a:latin typeface="+mn-lt"/>
                          <a:ea typeface="Calibri" panose="020F0502020204030204" pitchFamily="34" charset="0"/>
                          <a:cs typeface="Times New Roman" panose="02020603050405020304" pitchFamily="18" charset="0"/>
                          <a:sym typeface="Arial"/>
                        </a:rPr>
                        <a:t>Setiyono</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p>
                      <a:pPr marL="342900" lvl="1" indent="-342900" algn="just">
                        <a:lnSpc>
                          <a:spcPct val="150000"/>
                        </a:lnSpc>
                        <a:buFont typeface="+mj-lt"/>
                        <a:buAutoNum type="arabicPeriod"/>
                      </a:pPr>
                      <a:r>
                        <a:rPr lang="en-US" sz="1300" b="0" i="0" u="none" strike="noStrike" cap="none" dirty="0" err="1">
                          <a:solidFill>
                            <a:srgbClr val="000000"/>
                          </a:solidFill>
                          <a:effectLst/>
                          <a:latin typeface="+mn-lt"/>
                          <a:ea typeface="Calibri" panose="020F0502020204030204" pitchFamily="34" charset="0"/>
                          <a:cs typeface="Times New Roman" panose="02020603050405020304" pitchFamily="18" charset="0"/>
                          <a:sym typeface="Arial"/>
                        </a:rPr>
                        <a:t>Tias</a:t>
                      </a: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 </a:t>
                      </a:r>
                      <a:r>
                        <a:rPr lang="en-US" sz="1300" b="0" i="0" u="none" strike="noStrike" cap="none" dirty="0" err="1">
                          <a:solidFill>
                            <a:srgbClr val="000000"/>
                          </a:solidFill>
                          <a:effectLst/>
                          <a:latin typeface="+mn-lt"/>
                          <a:ea typeface="Calibri" panose="020F0502020204030204" pitchFamily="34" charset="0"/>
                          <a:cs typeface="Times New Roman" panose="02020603050405020304" pitchFamily="18" charset="0"/>
                          <a:sym typeface="Arial"/>
                        </a:rPr>
                        <a:t>Febriana</a:t>
                      </a: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 </a:t>
                      </a:r>
                      <a:r>
                        <a:rPr lang="en-US" sz="1300" b="0" i="0" u="none" strike="noStrike" cap="none" dirty="0" err="1">
                          <a:solidFill>
                            <a:srgbClr val="000000"/>
                          </a:solidFill>
                          <a:effectLst/>
                          <a:latin typeface="+mn-lt"/>
                          <a:ea typeface="Calibri" panose="020F0502020204030204" pitchFamily="34" charset="0"/>
                          <a:cs typeface="Times New Roman" panose="02020603050405020304" pitchFamily="18" charset="0"/>
                          <a:sym typeface="Arial"/>
                        </a:rPr>
                        <a:t>Hanifa</a:t>
                      </a: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 Lestari</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p>
                      <a:pPr marL="342900" lvl="1" indent="-342900" algn="just">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Anni </a:t>
                      </a:r>
                      <a:r>
                        <a:rPr lang="en-US" sz="1300" b="0" i="0" u="none" strike="noStrike" cap="none" dirty="0" err="1">
                          <a:solidFill>
                            <a:srgbClr val="000000"/>
                          </a:solidFill>
                          <a:effectLst/>
                          <a:latin typeface="+mn-lt"/>
                          <a:ea typeface="Calibri" panose="020F0502020204030204" pitchFamily="34" charset="0"/>
                          <a:cs typeface="Times New Roman" panose="02020603050405020304" pitchFamily="18" charset="0"/>
                          <a:sym typeface="Arial"/>
                        </a:rPr>
                        <a:t>Anggraeni</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p>
                      <a:pPr marL="342900" lvl="1" indent="-342900" algn="just">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Yeni Wahyuni </a:t>
                      </a:r>
                      <a:r>
                        <a:rPr lang="en-US" sz="1300" b="0" i="0" u="none" strike="noStrike" cap="none" dirty="0" err="1">
                          <a:solidFill>
                            <a:srgbClr val="000000"/>
                          </a:solidFill>
                          <a:effectLst/>
                          <a:latin typeface="+mn-lt"/>
                          <a:ea typeface="Calibri" panose="020F0502020204030204" pitchFamily="34" charset="0"/>
                          <a:cs typeface="Times New Roman" panose="02020603050405020304" pitchFamily="18" charset="0"/>
                          <a:sym typeface="Arial"/>
                        </a:rPr>
                        <a:t>Hartati</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p>
                      <a:pPr marL="342900" lvl="1" indent="-342900" algn="just">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Husein </a:t>
                      </a:r>
                      <a:r>
                        <a:rPr lang="en-US" sz="1300" b="0" i="0" u="none" strike="noStrike" cap="none" dirty="0" err="1">
                          <a:solidFill>
                            <a:srgbClr val="000000"/>
                          </a:solidFill>
                          <a:effectLst/>
                          <a:latin typeface="+mn-lt"/>
                          <a:ea typeface="Calibri" panose="020F0502020204030204" pitchFamily="34" charset="0"/>
                          <a:cs typeface="Times New Roman" panose="02020603050405020304" pitchFamily="18" charset="0"/>
                          <a:sym typeface="Arial"/>
                        </a:rPr>
                        <a:t>Hernadi</a:t>
                      </a: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 </a:t>
                      </a:r>
                      <a:r>
                        <a:rPr lang="en-US" sz="1300" b="0" i="0" u="none" strike="noStrike" cap="none" dirty="0" err="1">
                          <a:solidFill>
                            <a:srgbClr val="000000"/>
                          </a:solidFill>
                          <a:effectLst/>
                          <a:latin typeface="+mn-lt"/>
                          <a:ea typeface="Calibri" panose="020F0502020204030204" pitchFamily="34" charset="0"/>
                          <a:cs typeface="Times New Roman" panose="02020603050405020304" pitchFamily="18" charset="0"/>
                          <a:sym typeface="Arial"/>
                        </a:rPr>
                        <a:t>Bahti</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txBody>
                  <a:tcPr marL="0" marR="0" marT="0" marB="0"/>
                </a:tc>
                <a:tc>
                  <a:txBody>
                    <a:bodyPr/>
                    <a:lstStyle/>
                    <a:p>
                      <a:pPr marL="67945" indent="-228600" algn="ctr">
                        <a:lnSpc>
                          <a:spcPct val="150000"/>
                        </a:lnSpc>
                        <a:spcBef>
                          <a:spcPts val="10"/>
                        </a:spcBef>
                        <a:spcAft>
                          <a:spcPts val="0"/>
                        </a:spcAft>
                      </a:pPr>
                      <a:r>
                        <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20th Jan, 2023</a:t>
                      </a:r>
                    </a:p>
                  </a:txBody>
                  <a:tcPr marL="0" marR="0" marT="0" marB="0"/>
                </a:tc>
                <a:tc>
                  <a:txBody>
                    <a:bodyPr/>
                    <a:lstStyle/>
                    <a:p>
                      <a:pPr marL="0" lvl="0" indent="0">
                        <a:lnSpc>
                          <a:spcPct val="150000"/>
                        </a:lnSpc>
                        <a:buSzPts val="1100"/>
                        <a:buFont typeface="Symbol" panose="05050102010706020507" pitchFamily="18" charset="2"/>
                        <a:buNone/>
                        <a:tabLst>
                          <a:tab pos="525145" algn="l"/>
                        </a:tabLst>
                      </a:pPr>
                      <a:r>
                        <a:rPr lang="en-US" sz="1300" b="0" i="0" u="none" strike="noStrike" cap="none" spc="-20" dirty="0">
                          <a:solidFill>
                            <a:srgbClr val="000000"/>
                          </a:solidFill>
                          <a:effectLst/>
                          <a:latin typeface="+mn-lt"/>
                          <a:ea typeface="Verdana" panose="020B0604030504040204" pitchFamily="34" charset="0"/>
                          <a:cs typeface="Arial"/>
                          <a:sym typeface="Arial"/>
                        </a:rPr>
                        <a:t>1. VLSI</a:t>
                      </a:r>
                      <a:endParaRPr lang="en-IN" sz="1300" b="0" i="0" u="none" strike="noStrike" cap="none" spc="0" dirty="0">
                        <a:solidFill>
                          <a:srgbClr val="000000"/>
                        </a:solidFill>
                        <a:effectLst/>
                        <a:latin typeface="+mn-lt"/>
                        <a:ea typeface="Verdana" panose="020B0604030504040204" pitchFamily="34" charset="0"/>
                        <a:cs typeface="Arial"/>
                        <a:sym typeface="Arial"/>
                      </a:endParaRP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Verdana" panose="020B0604030504040204" pitchFamily="34" charset="0"/>
                          <a:cs typeface="Arial"/>
                          <a:sym typeface="Arial"/>
                        </a:rPr>
                        <a:t>    1.1 Analog electronics</a:t>
                      </a: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Verdana" panose="020B0604030504040204" pitchFamily="34" charset="0"/>
                          <a:cs typeface="Arial"/>
                          <a:sym typeface="Arial"/>
                        </a:rPr>
                        <a:t>    1.2 Digital electronics</a:t>
                      </a:r>
                      <a:endParaRPr lang="en-US" sz="1300" b="0" i="0" u="none" strike="noStrike" cap="none" spc="200" dirty="0">
                        <a:solidFill>
                          <a:srgbClr val="000000"/>
                        </a:solidFill>
                        <a:effectLst/>
                        <a:latin typeface="+mn-lt"/>
                        <a:ea typeface="Verdana" panose="020B0604030504040204" pitchFamily="34" charset="0"/>
                        <a:cs typeface="Arial"/>
                        <a:sym typeface="Arial"/>
                      </a:endParaRPr>
                    </a:p>
                    <a:p>
                      <a:pPr marL="0" lvl="0" indent="0">
                        <a:lnSpc>
                          <a:spcPct val="150000"/>
                        </a:lnSpc>
                        <a:buSzPts val="1100"/>
                        <a:buFont typeface="Arial" panose="020B0604020202020204" pitchFamily="34" charset="0"/>
                        <a:buNone/>
                        <a:tabLst>
                          <a:tab pos="525145" algn="l"/>
                        </a:tabLst>
                      </a:pPr>
                      <a:r>
                        <a:rPr lang="en-US" sz="1300" b="0" i="0" u="none" strike="noStrike" cap="none" spc="0" dirty="0">
                          <a:solidFill>
                            <a:srgbClr val="000000"/>
                          </a:solidFill>
                          <a:effectLst/>
                          <a:latin typeface="+mn-lt"/>
                          <a:ea typeface="Verdana" panose="020B0604030504040204" pitchFamily="34" charset="0"/>
                          <a:cs typeface="Arial"/>
                          <a:sym typeface="Arial"/>
                        </a:rPr>
                        <a:t> </a:t>
                      </a:r>
                      <a:r>
                        <a:rPr lang="en-US" sz="1300" b="0" i="0" u="none" strike="noStrike" cap="none" spc="-10" dirty="0">
                          <a:solidFill>
                            <a:srgbClr val="000000"/>
                          </a:solidFill>
                          <a:effectLst/>
                          <a:latin typeface="+mn-lt"/>
                          <a:ea typeface="Verdana" panose="020B0604030504040204" pitchFamily="34" charset="0"/>
                          <a:cs typeface="Arial"/>
                          <a:sym typeface="Arial"/>
                        </a:rPr>
                        <a:t>2. Embedded</a:t>
                      </a: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Verdana" panose="020B0604030504040204" pitchFamily="34" charset="0"/>
                          <a:cs typeface="Arial"/>
                          <a:sym typeface="Arial"/>
                        </a:rPr>
                        <a:t>     2.1 Microcontrollers</a:t>
                      </a:r>
                      <a:endParaRPr lang="en-IN" sz="1300" b="0" i="0" u="none" strike="noStrike" cap="none" spc="0" dirty="0">
                        <a:solidFill>
                          <a:srgbClr val="000000"/>
                        </a:solidFill>
                        <a:effectLst/>
                        <a:latin typeface="+mn-lt"/>
                        <a:ea typeface="Verdana" panose="020B0604030504040204" pitchFamily="34" charset="0"/>
                        <a:cs typeface="Arial"/>
                        <a:sym typeface="Arial"/>
                      </a:endParaRPr>
                    </a:p>
                    <a:p>
                      <a:pPr marL="0" lvl="0" indent="0">
                        <a:lnSpc>
                          <a:spcPct val="150000"/>
                        </a:lnSpc>
                        <a:buSzPts val="1100"/>
                        <a:buFont typeface="Symbol" panose="05050102010706020507" pitchFamily="18" charset="2"/>
                        <a:buNone/>
                        <a:tabLst>
                          <a:tab pos="525145" algn="l"/>
                        </a:tabLst>
                      </a:pPr>
                      <a:r>
                        <a:rPr lang="en-US" sz="1300" b="0" i="0" u="none" strike="noStrike" cap="none" spc="-10" dirty="0">
                          <a:solidFill>
                            <a:srgbClr val="000000"/>
                          </a:solidFill>
                          <a:effectLst/>
                          <a:latin typeface="+mn-lt"/>
                          <a:ea typeface="Verdana" panose="020B0604030504040204" pitchFamily="34" charset="0"/>
                          <a:cs typeface="Arial"/>
                          <a:sym typeface="Arial"/>
                        </a:rPr>
                        <a:t> 3. Electrochemical </a:t>
                      </a:r>
                      <a:endParaRPr lang="en-IN" sz="1300" b="0" i="0" u="none" strike="noStrike" cap="none" spc="0" dirty="0">
                        <a:solidFill>
                          <a:srgbClr val="000000"/>
                        </a:solidFill>
                        <a:effectLst/>
                        <a:latin typeface="+mn-lt"/>
                        <a:ea typeface="Verdana" panose="020B0604030504040204" pitchFamily="34" charset="0"/>
                        <a:cs typeface="Symbol" panose="05050102010706020507" pitchFamily="18" charset="2"/>
                        <a:sym typeface="Arial"/>
                      </a:endParaRPr>
                    </a:p>
                  </a:txBody>
                  <a:tcPr marL="0" marR="0" marT="0" marB="0"/>
                </a:tc>
                <a:tc>
                  <a:txBody>
                    <a:bodyPr/>
                    <a:lstStyle/>
                    <a:p>
                      <a:pPr marL="342900" lvl="0" indent="-342900">
                        <a:lnSpc>
                          <a:spcPct val="150000"/>
                        </a:lnSpc>
                        <a:buFont typeface="+mj-lt"/>
                        <a:buAutoNum type="arabicPeriod"/>
                      </a:pP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Wired</a:t>
                      </a:r>
                      <a:r>
                        <a:rPr lang="en-IN"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 </a:t>
                      </a: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communications.</a:t>
                      </a:r>
                      <a:endParaRPr lang="en-IN"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Low range of portability.</a:t>
                      </a:r>
                      <a:endParaRPr lang="en-IN"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Need of external memory</a:t>
                      </a:r>
                      <a:endParaRPr lang="en-IN"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Limited Battery Life</a:t>
                      </a:r>
                      <a:endParaRPr lang="en-IN"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Accuracy Limitations</a:t>
                      </a:r>
                      <a:endParaRPr lang="en-IN"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Environmental Sensitivity</a:t>
                      </a:r>
                      <a:endParaRPr lang="en-IN"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User Complexity</a:t>
                      </a:r>
                      <a:endParaRPr lang="en-IN"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endParaRPr>
                    </a:p>
                    <a:p>
                      <a:pPr marL="342900" indent="-342900">
                        <a:lnSpc>
                          <a:spcPct val="150000"/>
                        </a:lnSpc>
                        <a:buFont typeface="+mj-lt"/>
                        <a:buAutoNum type="arabicPeriod"/>
                      </a:pP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Size Constraints</a:t>
                      </a:r>
                      <a:endParaRPr lang="en-IN"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endParaRPr>
                    </a:p>
                  </a:txBody>
                  <a:tcPr marL="0" marR="0" marT="0" marB="0"/>
                </a:tc>
                <a:tc>
                  <a:txBody>
                    <a:bodyPr/>
                    <a:lstStyle/>
                    <a:p>
                      <a:pPr marL="67945" marR="112395" indent="-228600" algn="ctr">
                        <a:lnSpc>
                          <a:spcPct val="150000"/>
                        </a:lnSpc>
                        <a:spcBef>
                          <a:spcPts val="10"/>
                        </a:spcBef>
                        <a:spcAft>
                          <a:spcPts val="0"/>
                        </a:spcAft>
                      </a:pPr>
                      <a:r>
                        <a:rPr lang="en-IN" sz="1200" dirty="0">
                          <a:hlinkClick r:id="rId2"/>
                        </a:rPr>
                        <a:t>[1]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02206503"/>
                  </a:ext>
                </a:extLst>
              </a:tr>
              <a:tr h="2351598">
                <a:tc>
                  <a:txBody>
                    <a:bodyPr/>
                    <a:lstStyle/>
                    <a:p>
                      <a:pPr marL="68580" indent="-228600" algn="l">
                        <a:lnSpc>
                          <a:spcPct val="150000"/>
                        </a:lnSpc>
                        <a:spcBef>
                          <a:spcPts val="10"/>
                        </a:spcBef>
                        <a:spcAft>
                          <a:spcPts val="0"/>
                        </a:spcAft>
                      </a:pP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  Design of a Portable Potentiostat with Dual- </a:t>
                      </a:r>
                    </a:p>
                    <a:p>
                      <a:pPr marL="68580" indent="-228600" algn="l">
                        <a:lnSpc>
                          <a:spcPct val="150000"/>
                        </a:lnSpc>
                        <a:spcBef>
                          <a:spcPts val="10"/>
                        </a:spcBef>
                        <a:spcAft>
                          <a:spcPts val="0"/>
                        </a:spcAft>
                      </a:pP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  Microprocessors for  Electrochemical</a:t>
                      </a:r>
                    </a:p>
                    <a:p>
                      <a:pPr marL="68580" indent="-228600" algn="l">
                        <a:lnSpc>
                          <a:spcPct val="150000"/>
                        </a:lnSpc>
                        <a:spcBef>
                          <a:spcPts val="10"/>
                        </a:spcBef>
                        <a:spcAft>
                          <a:spcPts val="0"/>
                        </a:spcAft>
                      </a:pPr>
                      <a:r>
                        <a:rPr lang="en-US"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  Biosensors </a:t>
                      </a:r>
                    </a:p>
                  </a:txBody>
                  <a:tcPr marL="0" marR="0" marT="0" marB="0"/>
                </a:tc>
                <a:tc>
                  <a:txBody>
                    <a:bodyPr/>
                    <a:lstStyle/>
                    <a:p>
                      <a:pPr>
                        <a:lnSpc>
                          <a:spcPct val="150000"/>
                        </a:lnSpc>
                      </a:pPr>
                      <a:r>
                        <a:rPr lang="en-IN"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 Chun-Yueh Huang</a:t>
                      </a:r>
                    </a:p>
                  </a:txBody>
                  <a:tcPr marL="0" marR="0" marT="0" marB="0"/>
                </a:tc>
                <a:tc>
                  <a:txBody>
                    <a:bodyPr/>
                    <a:lstStyle/>
                    <a:p>
                      <a:pPr marL="67945" indent="-228600" algn="ctr">
                        <a:lnSpc>
                          <a:spcPct val="150000"/>
                        </a:lnSpc>
                        <a:spcBef>
                          <a:spcPts val="10"/>
                        </a:spcBef>
                        <a:spcAft>
                          <a:spcPts val="0"/>
                        </a:spcAft>
                      </a:pPr>
                      <a:r>
                        <a:rPr lang="en-IN" sz="1300" b="0" i="0" u="none" strike="noStrike" cap="none">
                          <a:solidFill>
                            <a:srgbClr val="000000"/>
                          </a:solidFill>
                          <a:effectLst/>
                          <a:latin typeface="+mn-lt"/>
                          <a:ea typeface="Calibri" panose="020F0502020204030204" pitchFamily="34" charset="0"/>
                          <a:cs typeface="Times New Roman" panose="02020603050405020304" pitchFamily="18" charset="0"/>
                          <a:sym typeface="Arial"/>
                        </a:rPr>
                        <a:t>12th July, 2016</a:t>
                      </a:r>
                    </a:p>
                  </a:txBody>
                  <a:tcPr marL="0" marR="0" marT="0" marB="0"/>
                </a:tc>
                <a:tc>
                  <a:txBody>
                    <a:bodyPr/>
                    <a:lstStyle/>
                    <a:p>
                      <a:pPr marL="0" lvl="0" indent="0">
                        <a:lnSpc>
                          <a:spcPct val="150000"/>
                        </a:lnSpc>
                        <a:buSzPts val="1100"/>
                        <a:buFont typeface="Symbol" panose="05050102010706020507" pitchFamily="18" charset="2"/>
                        <a:buNone/>
                        <a:tabLst>
                          <a:tab pos="525145" algn="l"/>
                        </a:tabLst>
                      </a:pPr>
                      <a:r>
                        <a:rPr lang="en-US" sz="1300" b="0" i="0" u="none" strike="noStrike" cap="none" spc="-20" dirty="0">
                          <a:solidFill>
                            <a:srgbClr val="000000"/>
                          </a:solidFill>
                          <a:effectLst/>
                          <a:latin typeface="+mn-lt"/>
                          <a:ea typeface="Verdana" panose="020B0604030504040204" pitchFamily="34" charset="0"/>
                          <a:cs typeface="Arial"/>
                          <a:sym typeface="Arial"/>
                        </a:rPr>
                        <a:t>1. VLSI</a:t>
                      </a:r>
                      <a:endParaRPr lang="en-IN" sz="1300" b="0" i="0" u="none" strike="noStrike" cap="none" spc="0" dirty="0">
                        <a:solidFill>
                          <a:srgbClr val="000000"/>
                        </a:solidFill>
                        <a:effectLst/>
                        <a:latin typeface="+mn-lt"/>
                        <a:ea typeface="Verdana" panose="020B0604030504040204" pitchFamily="34" charset="0"/>
                        <a:cs typeface="Arial"/>
                        <a:sym typeface="Arial"/>
                      </a:endParaRP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Verdana" panose="020B0604030504040204" pitchFamily="34" charset="0"/>
                          <a:cs typeface="Arial"/>
                          <a:sym typeface="Arial"/>
                        </a:rPr>
                        <a:t>    1.1 Analog electronics</a:t>
                      </a: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Verdana" panose="020B0604030504040204" pitchFamily="34" charset="0"/>
                          <a:cs typeface="Arial"/>
                          <a:sym typeface="Arial"/>
                        </a:rPr>
                        <a:t>    1.2 Digital electronics</a:t>
                      </a:r>
                      <a:endParaRPr lang="en-US" sz="1300" b="0" i="0" u="none" strike="noStrike" cap="none" spc="200" dirty="0">
                        <a:solidFill>
                          <a:srgbClr val="000000"/>
                        </a:solidFill>
                        <a:effectLst/>
                        <a:latin typeface="+mn-lt"/>
                        <a:ea typeface="Verdana" panose="020B0604030504040204" pitchFamily="34" charset="0"/>
                        <a:cs typeface="Arial"/>
                        <a:sym typeface="Arial"/>
                      </a:endParaRPr>
                    </a:p>
                    <a:p>
                      <a:pPr marL="0" lvl="0" indent="0">
                        <a:lnSpc>
                          <a:spcPct val="150000"/>
                        </a:lnSpc>
                        <a:buSzPts val="1100"/>
                        <a:buFont typeface="Arial" panose="020B0604020202020204" pitchFamily="34" charset="0"/>
                        <a:buNone/>
                        <a:tabLst>
                          <a:tab pos="525145" algn="l"/>
                        </a:tabLst>
                      </a:pPr>
                      <a:r>
                        <a:rPr lang="en-US" sz="1300" b="0" i="0" u="none" strike="noStrike" cap="none" spc="0" dirty="0">
                          <a:solidFill>
                            <a:srgbClr val="000000"/>
                          </a:solidFill>
                          <a:effectLst/>
                          <a:latin typeface="+mn-lt"/>
                          <a:ea typeface="Verdana" panose="020B0604030504040204" pitchFamily="34" charset="0"/>
                          <a:cs typeface="Arial"/>
                          <a:sym typeface="Arial"/>
                        </a:rPr>
                        <a:t> </a:t>
                      </a:r>
                      <a:r>
                        <a:rPr lang="en-US" sz="1300" b="0" i="0" u="none" strike="noStrike" cap="none" spc="-10" dirty="0">
                          <a:solidFill>
                            <a:srgbClr val="000000"/>
                          </a:solidFill>
                          <a:effectLst/>
                          <a:latin typeface="+mn-lt"/>
                          <a:ea typeface="Verdana" panose="020B0604030504040204" pitchFamily="34" charset="0"/>
                          <a:cs typeface="Arial"/>
                          <a:sym typeface="Arial"/>
                        </a:rPr>
                        <a:t>2. Embedded</a:t>
                      </a: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Verdana" panose="020B0604030504040204" pitchFamily="34" charset="0"/>
                          <a:cs typeface="Arial"/>
                          <a:sym typeface="Arial"/>
                        </a:rPr>
                        <a:t>     2.1 Microcontrollers</a:t>
                      </a:r>
                      <a:endParaRPr lang="en-IN" sz="1300" b="0" i="0" u="none" strike="noStrike" cap="none" spc="0" dirty="0">
                        <a:solidFill>
                          <a:srgbClr val="000000"/>
                        </a:solidFill>
                        <a:effectLst/>
                        <a:latin typeface="+mn-lt"/>
                        <a:ea typeface="Verdana" panose="020B0604030504040204" pitchFamily="34" charset="0"/>
                        <a:cs typeface="Arial"/>
                        <a:sym typeface="Arial"/>
                      </a:endParaRPr>
                    </a:p>
                    <a:p>
                      <a:pPr marL="0" lvl="0" indent="0">
                        <a:lnSpc>
                          <a:spcPct val="150000"/>
                        </a:lnSpc>
                        <a:buSzPts val="1100"/>
                        <a:buFont typeface="Symbol" panose="05050102010706020507" pitchFamily="18" charset="2"/>
                        <a:buNone/>
                        <a:tabLst>
                          <a:tab pos="525145" algn="l"/>
                        </a:tabLst>
                      </a:pPr>
                      <a:r>
                        <a:rPr lang="en-US" sz="1300" b="0" i="0" u="none" strike="noStrike" cap="none" spc="-10" dirty="0">
                          <a:solidFill>
                            <a:srgbClr val="000000"/>
                          </a:solidFill>
                          <a:effectLst/>
                          <a:latin typeface="+mn-lt"/>
                          <a:ea typeface="Verdana" panose="020B0604030504040204" pitchFamily="34" charset="0"/>
                          <a:cs typeface="Arial"/>
                          <a:sym typeface="Arial"/>
                        </a:rPr>
                        <a:t> 3. Electrochemical </a:t>
                      </a:r>
                      <a:endParaRPr lang="en-IN" sz="1300" b="0" i="0" u="none" strike="noStrike" cap="none" spc="0" dirty="0">
                        <a:solidFill>
                          <a:srgbClr val="000000"/>
                        </a:solidFill>
                        <a:effectLst/>
                        <a:latin typeface="+mn-lt"/>
                        <a:ea typeface="Verdana" panose="020B0604030504040204" pitchFamily="34" charset="0"/>
                        <a:cs typeface="Symbol" panose="05050102010706020507" pitchFamily="18" charset="2"/>
                        <a:sym typeface="Arial"/>
                      </a:endParaRPr>
                    </a:p>
                  </a:txBody>
                  <a:tcPr marL="0" marR="0" marT="0" marB="0"/>
                </a:tc>
                <a:tc>
                  <a:txBody>
                    <a:bodyPr/>
                    <a:lstStyle/>
                    <a:p>
                      <a:pPr marL="342900" lvl="0" indent="-342900">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Two</a:t>
                      </a:r>
                      <a:r>
                        <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 </a:t>
                      </a: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Microcontrollers</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Wired</a:t>
                      </a:r>
                      <a:r>
                        <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 </a:t>
                      </a: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communications.</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Needs External memory</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Complex Design</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Cost Considerations</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Power Consumption</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p>
                      <a:pPr marL="342900" lvl="0" indent="-342900">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Size and Portability</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p>
                      <a:pPr marL="342900" indent="-342900">
                        <a:lnSpc>
                          <a:spcPct val="150000"/>
                        </a:lnSpc>
                        <a:buFont typeface="+mj-lt"/>
                        <a:buAutoNum type="arabicPeriod"/>
                      </a:pPr>
                      <a:r>
                        <a:rPr lang="en-US"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rPr>
                        <a:t>User Interface Challenges</a:t>
                      </a:r>
                      <a:endParaRPr lang="en-IN" sz="1300" b="0" i="0" u="none" strike="noStrike" cap="none" dirty="0">
                        <a:solidFill>
                          <a:srgbClr val="000000"/>
                        </a:solidFill>
                        <a:effectLst/>
                        <a:latin typeface="+mn-lt"/>
                        <a:ea typeface="Calibri" panose="020F0502020204030204" pitchFamily="34" charset="0"/>
                        <a:cs typeface="Times New Roman" panose="02020603050405020304" pitchFamily="18" charset="0"/>
                        <a:sym typeface="Arial"/>
                      </a:endParaRPr>
                    </a:p>
                  </a:txBody>
                  <a:tcPr marL="0" marR="0" marT="0" marB="0"/>
                </a:tc>
                <a:tc>
                  <a:txBody>
                    <a:bodyPr/>
                    <a:lstStyle/>
                    <a:p>
                      <a:pPr marL="67945" marR="112395" indent="-228600" algn="ctr">
                        <a:lnSpc>
                          <a:spcPct val="150000"/>
                        </a:lnSpc>
                        <a:spcBef>
                          <a:spcPts val="10"/>
                        </a:spcBef>
                        <a:spcAft>
                          <a:spcPts val="0"/>
                        </a:spcAft>
                      </a:pPr>
                      <a:r>
                        <a:rPr lang="en-IN" sz="1200" dirty="0">
                          <a:hlinkClick r:id="rId3"/>
                        </a:rPr>
                        <a:t>[2]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91963766"/>
                  </a:ext>
                </a:extLst>
              </a:tr>
            </a:tbl>
          </a:graphicData>
        </a:graphic>
      </p:graphicFrame>
      <p:sp>
        <p:nvSpPr>
          <p:cNvPr id="5" name="Google Shape;125;p3">
            <a:extLst>
              <a:ext uri="{FF2B5EF4-FFF2-40B4-BE49-F238E27FC236}">
                <a16:creationId xmlns:a16="http://schemas.microsoft.com/office/drawing/2014/main" id="{23CF6611-47E1-72F3-EA04-036F44CC959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pic>
        <p:nvPicPr>
          <p:cNvPr id="3" name="Google Shape;111;p76">
            <a:extLst>
              <a:ext uri="{FF2B5EF4-FFF2-40B4-BE49-F238E27FC236}">
                <a16:creationId xmlns:a16="http://schemas.microsoft.com/office/drawing/2014/main" id="{D7A01B31-1EC3-E812-D6BA-8084DFE315AF}"/>
              </a:ext>
            </a:extLst>
          </p:cNvPr>
          <p:cNvPicPr preferRelativeResize="0"/>
          <p:nvPr/>
        </p:nvPicPr>
        <p:blipFill rotWithShape="1">
          <a:blip r:embed="rId4">
            <a:alphaModFix/>
          </a:blip>
          <a:srcRect l="22326" t="32664" r="11836" b="35101"/>
          <a:stretch/>
        </p:blipFill>
        <p:spPr>
          <a:xfrm>
            <a:off x="119739" y="62033"/>
            <a:ext cx="1504951" cy="423333"/>
          </a:xfrm>
          <a:prstGeom prst="rect">
            <a:avLst/>
          </a:prstGeom>
          <a:noFill/>
          <a:ln>
            <a:noFill/>
          </a:ln>
        </p:spPr>
      </p:pic>
      <p:grpSp>
        <p:nvGrpSpPr>
          <p:cNvPr id="9" name="Google Shape;113;p76">
            <a:extLst>
              <a:ext uri="{FF2B5EF4-FFF2-40B4-BE49-F238E27FC236}">
                <a16:creationId xmlns:a16="http://schemas.microsoft.com/office/drawing/2014/main" id="{EA4710AB-F464-9BF3-67C4-4F40ABBB609C}"/>
              </a:ext>
            </a:extLst>
          </p:cNvPr>
          <p:cNvGrpSpPr/>
          <p:nvPr/>
        </p:nvGrpSpPr>
        <p:grpSpPr>
          <a:xfrm>
            <a:off x="11963667" y="727122"/>
            <a:ext cx="223520" cy="497812"/>
            <a:chOff x="9734551" y="3062659"/>
            <a:chExt cx="2457449" cy="1403846"/>
          </a:xfrm>
        </p:grpSpPr>
        <p:sp>
          <p:nvSpPr>
            <p:cNvPr id="13" name="Google Shape;114;p76">
              <a:extLst>
                <a:ext uri="{FF2B5EF4-FFF2-40B4-BE49-F238E27FC236}">
                  <a16:creationId xmlns:a16="http://schemas.microsoft.com/office/drawing/2014/main" id="{9B613A5F-0F88-03B7-3CE6-321F3DFEA22D}"/>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115;p76">
              <a:extLst>
                <a:ext uri="{FF2B5EF4-FFF2-40B4-BE49-F238E27FC236}">
                  <a16:creationId xmlns:a16="http://schemas.microsoft.com/office/drawing/2014/main" id="{E31AC26F-FCBA-CF74-C38E-FDB34E495A38}"/>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17" name="Picture 16" descr="A logo with text overlay&#10;&#10;Description automatically generated">
            <a:extLst>
              <a:ext uri="{FF2B5EF4-FFF2-40B4-BE49-F238E27FC236}">
                <a16:creationId xmlns:a16="http://schemas.microsoft.com/office/drawing/2014/main" id="{FEA69A5D-4A7C-3DA5-3307-B870752BD550}"/>
              </a:ext>
            </a:extLst>
          </p:cNvPr>
          <p:cNvPicPr>
            <a:picLocks noChangeAspect="1"/>
          </p:cNvPicPr>
          <p:nvPr/>
        </p:nvPicPr>
        <p:blipFill rotWithShape="1">
          <a:blip r:embed="rId5"/>
          <a:srcRect l="37906" t="34096" r="9606" b="36394"/>
          <a:stretch/>
        </p:blipFill>
        <p:spPr>
          <a:xfrm>
            <a:off x="11125200" y="52051"/>
            <a:ext cx="1066800" cy="599768"/>
          </a:xfrm>
          <a:prstGeom prst="rect">
            <a:avLst/>
          </a:prstGeom>
        </p:spPr>
      </p:pic>
    </p:spTree>
    <p:extLst>
      <p:ext uri="{BB962C8B-B14F-4D97-AF65-F5344CB8AC3E}">
        <p14:creationId xmlns:p14="http://schemas.microsoft.com/office/powerpoint/2010/main" val="221421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06E8F9F-FC11-394D-AAAB-3AF097AC54C8}"/>
              </a:ext>
            </a:extLst>
          </p:cNvPr>
          <p:cNvGraphicFramePr>
            <a:graphicFrameLocks noGrp="1"/>
          </p:cNvGraphicFramePr>
          <p:nvPr>
            <p:ph idx="1"/>
            <p:extLst>
              <p:ext uri="{D42A27DB-BD31-4B8C-83A1-F6EECF244321}">
                <p14:modId xmlns:p14="http://schemas.microsoft.com/office/powerpoint/2010/main" val="3786307647"/>
              </p:ext>
            </p:extLst>
          </p:nvPr>
        </p:nvGraphicFramePr>
        <p:xfrm>
          <a:off x="230190" y="648681"/>
          <a:ext cx="11428410" cy="6114190"/>
        </p:xfrm>
        <a:graphic>
          <a:graphicData uri="http://schemas.openxmlformats.org/drawingml/2006/table">
            <a:tbl>
              <a:tblPr firstRow="1" bandRow="1">
                <a:tableStyleId>{073A0DAA-6AF3-43AB-8588-CEC1D06C72B9}</a:tableStyleId>
              </a:tblPr>
              <a:tblGrid>
                <a:gridCol w="1904736">
                  <a:extLst>
                    <a:ext uri="{9D8B030D-6E8A-4147-A177-3AD203B41FA5}">
                      <a16:colId xmlns:a16="http://schemas.microsoft.com/office/drawing/2014/main" val="269583352"/>
                    </a:ext>
                  </a:extLst>
                </a:gridCol>
                <a:gridCol w="1904736">
                  <a:extLst>
                    <a:ext uri="{9D8B030D-6E8A-4147-A177-3AD203B41FA5}">
                      <a16:colId xmlns:a16="http://schemas.microsoft.com/office/drawing/2014/main" val="2456610266"/>
                    </a:ext>
                  </a:extLst>
                </a:gridCol>
                <a:gridCol w="1740023">
                  <a:extLst>
                    <a:ext uri="{9D8B030D-6E8A-4147-A177-3AD203B41FA5}">
                      <a16:colId xmlns:a16="http://schemas.microsoft.com/office/drawing/2014/main" val="2892641310"/>
                    </a:ext>
                  </a:extLst>
                </a:gridCol>
                <a:gridCol w="1882001">
                  <a:extLst>
                    <a:ext uri="{9D8B030D-6E8A-4147-A177-3AD203B41FA5}">
                      <a16:colId xmlns:a16="http://schemas.microsoft.com/office/drawing/2014/main" val="1709322062"/>
                    </a:ext>
                  </a:extLst>
                </a:gridCol>
                <a:gridCol w="2673408">
                  <a:extLst>
                    <a:ext uri="{9D8B030D-6E8A-4147-A177-3AD203B41FA5}">
                      <a16:colId xmlns:a16="http://schemas.microsoft.com/office/drawing/2014/main" val="3662519650"/>
                    </a:ext>
                  </a:extLst>
                </a:gridCol>
                <a:gridCol w="1323506">
                  <a:extLst>
                    <a:ext uri="{9D8B030D-6E8A-4147-A177-3AD203B41FA5}">
                      <a16:colId xmlns:a16="http://schemas.microsoft.com/office/drawing/2014/main" val="3087873086"/>
                    </a:ext>
                  </a:extLst>
                </a:gridCol>
              </a:tblGrid>
              <a:tr h="478438">
                <a:tc>
                  <a:txBody>
                    <a:bodyPr/>
                    <a:lstStyle/>
                    <a:p>
                      <a:pPr marL="68580" indent="-228600" algn="ctr">
                        <a:spcBef>
                          <a:spcPts val="10"/>
                        </a:spcBef>
                        <a:spcAft>
                          <a:spcPts val="0"/>
                        </a:spcAft>
                      </a:pPr>
                      <a:r>
                        <a:rPr lang="en-US" sz="1400" b="1" spc="-10" dirty="0">
                          <a:effectLst/>
                          <a:latin typeface="Verdana" panose="020B0604030504040204" pitchFamily="34" charset="0"/>
                          <a:ea typeface="Verdana" panose="020B0604030504040204" pitchFamily="34" charset="0"/>
                          <a:cs typeface="Times New Roman"/>
                        </a:rPr>
                        <a:t>TITLE</a:t>
                      </a:r>
                      <a:endParaRPr lang="en-IN" sz="1000" dirty="0">
                        <a:effectLst/>
                        <a:latin typeface="Verdana" panose="020B0604030504040204" pitchFamily="34" charset="0"/>
                        <a:ea typeface="Verdana" panose="020B0604030504040204" pitchFamily="34" charset="0"/>
                        <a:cs typeface="Times New Roman"/>
                      </a:endParaRPr>
                    </a:p>
                  </a:txBody>
                  <a:tcPr marL="0" marR="0" marT="0" marB="0"/>
                </a:tc>
                <a:tc>
                  <a:txBody>
                    <a:bodyPr/>
                    <a:lstStyle/>
                    <a:p>
                      <a:pPr marL="66675" indent="-228600" algn="ctr">
                        <a:spcBef>
                          <a:spcPts val="10"/>
                        </a:spcBef>
                        <a:spcAft>
                          <a:spcPts val="0"/>
                        </a:spcAft>
                      </a:pPr>
                      <a:r>
                        <a:rPr lang="en-US" sz="1400" b="1" spc="-10" dirty="0">
                          <a:effectLst/>
                          <a:latin typeface="Verdana" panose="020B0604030504040204" pitchFamily="34" charset="0"/>
                          <a:ea typeface="Verdana" panose="020B0604030504040204" pitchFamily="34" charset="0"/>
                          <a:cs typeface="Times New Roman"/>
                        </a:rPr>
                        <a:t>AUTHOR</a:t>
                      </a:r>
                      <a:endParaRPr lang="en-IN" sz="1000" dirty="0">
                        <a:effectLst/>
                        <a:latin typeface="Verdana" panose="020B0604030504040204" pitchFamily="34" charset="0"/>
                        <a:ea typeface="Verdana" panose="020B0604030504040204" pitchFamily="34" charset="0"/>
                        <a:cs typeface="Times New Roman"/>
                      </a:endParaRPr>
                    </a:p>
                  </a:txBody>
                  <a:tcPr marL="0" marR="0" marT="0" marB="0"/>
                </a:tc>
                <a:tc>
                  <a:txBody>
                    <a:bodyPr/>
                    <a:lstStyle/>
                    <a:p>
                      <a:pPr marL="67945" indent="-228600" algn="ctr">
                        <a:spcBef>
                          <a:spcPts val="10"/>
                        </a:spcBef>
                        <a:spcAft>
                          <a:spcPts val="0"/>
                        </a:spcAft>
                      </a:pPr>
                      <a:r>
                        <a:rPr lang="en-US" sz="1400" b="1" dirty="0">
                          <a:effectLst/>
                          <a:latin typeface="Verdana" panose="020B0604030504040204" pitchFamily="34" charset="0"/>
                          <a:ea typeface="Verdana" panose="020B0604030504040204" pitchFamily="34" charset="0"/>
                          <a:cs typeface="Times New Roman"/>
                        </a:rPr>
                        <a:t>YEAR OF </a:t>
                      </a:r>
                    </a:p>
                    <a:p>
                      <a:pPr marL="67945" indent="-228600" algn="ctr">
                        <a:spcBef>
                          <a:spcPts val="10"/>
                        </a:spcBef>
                        <a:spcAft>
                          <a:spcPts val="0"/>
                        </a:spcAft>
                      </a:pPr>
                      <a:r>
                        <a:rPr lang="en-US" sz="1400" b="1" spc="-10" dirty="0">
                          <a:effectLst/>
                          <a:latin typeface="Verdana" panose="020B0604030504040204" pitchFamily="34" charset="0"/>
                          <a:ea typeface="Verdana" panose="020B0604030504040204" pitchFamily="34" charset="0"/>
                          <a:cs typeface="Times New Roman"/>
                        </a:rPr>
                        <a:t>PUBLISHING</a:t>
                      </a:r>
                      <a:endParaRPr lang="en-IN" sz="1000" dirty="0">
                        <a:effectLst/>
                        <a:latin typeface="Verdana" panose="020B0604030504040204" pitchFamily="34" charset="0"/>
                        <a:ea typeface="Verdana" panose="020B0604030504040204" pitchFamily="34" charset="0"/>
                        <a:cs typeface="Times New Roman"/>
                      </a:endParaRPr>
                    </a:p>
                  </a:txBody>
                  <a:tcPr marL="0" marR="0" marT="0" marB="0"/>
                </a:tc>
                <a:tc>
                  <a:txBody>
                    <a:bodyPr/>
                    <a:lstStyle/>
                    <a:p>
                      <a:pPr marL="0" indent="0" algn="ctr">
                        <a:spcBef>
                          <a:spcPts val="25"/>
                        </a:spcBef>
                        <a:spcAft>
                          <a:spcPts val="0"/>
                        </a:spcAft>
                        <a:buFont typeface="Arial" panose="020B0604020202020204" pitchFamily="34" charset="0"/>
                        <a:buNone/>
                      </a:pPr>
                      <a:r>
                        <a:rPr lang="en-US" sz="1400" b="1" spc="-10" dirty="0">
                          <a:effectLst/>
                          <a:latin typeface="Verdana" panose="020B0604030504040204" pitchFamily="34" charset="0"/>
                          <a:ea typeface="Verdana" panose="020B0604030504040204" pitchFamily="34" charset="0"/>
                          <a:cs typeface="Times New Roman"/>
                        </a:rPr>
                        <a:t>TECHNOLOGY</a:t>
                      </a:r>
                      <a:endParaRPr lang="en-IN" sz="1000" dirty="0">
                        <a:effectLst/>
                        <a:latin typeface="Verdana" panose="020B0604030504040204" pitchFamily="34" charset="0"/>
                        <a:ea typeface="Verdana" panose="020B0604030504040204" pitchFamily="34" charset="0"/>
                        <a:cs typeface="Times New Roman"/>
                      </a:endParaRPr>
                    </a:p>
                  </a:txBody>
                  <a:tcPr marL="0" marR="0" marT="0" marB="0"/>
                </a:tc>
                <a:tc>
                  <a:txBody>
                    <a:bodyPr/>
                    <a:lstStyle/>
                    <a:p>
                      <a:pPr marL="67310" indent="-228600" algn="ctr">
                        <a:spcBef>
                          <a:spcPts val="10"/>
                        </a:spcBef>
                        <a:spcAft>
                          <a:spcPts val="0"/>
                        </a:spcAft>
                      </a:pPr>
                      <a:r>
                        <a:rPr lang="en-US" sz="1400" b="1" spc="-10" dirty="0">
                          <a:effectLst/>
                          <a:latin typeface="Verdana" panose="020B0604030504040204" pitchFamily="34" charset="0"/>
                          <a:ea typeface="Verdana" panose="020B0604030504040204" pitchFamily="34" charset="0"/>
                          <a:cs typeface="Times New Roman"/>
                        </a:rPr>
                        <a:t>DRAWBACKS</a:t>
                      </a:r>
                      <a:endParaRPr lang="en-IN" sz="1000" dirty="0">
                        <a:effectLst/>
                        <a:latin typeface="Verdana" panose="020B0604030504040204" pitchFamily="34" charset="0"/>
                        <a:ea typeface="Verdana" panose="020B0604030504040204" pitchFamily="34" charset="0"/>
                        <a:cs typeface="Times New Roman"/>
                      </a:endParaRPr>
                    </a:p>
                  </a:txBody>
                  <a:tcPr marL="0" marR="0" marT="0" marB="0"/>
                </a:tc>
                <a:tc>
                  <a:txBody>
                    <a:bodyPr/>
                    <a:lstStyle/>
                    <a:p>
                      <a:pPr marL="67945" marR="112395" indent="-228600" algn="ctr">
                        <a:spcBef>
                          <a:spcPts val="10"/>
                        </a:spcBef>
                        <a:spcAft>
                          <a:spcPts val="0"/>
                        </a:spcAft>
                      </a:pPr>
                      <a:r>
                        <a:rPr lang="en-US" sz="1400" b="1" spc="-30" dirty="0">
                          <a:effectLst/>
                          <a:latin typeface="Verdana" panose="020B0604030504040204" pitchFamily="34" charset="0"/>
                          <a:ea typeface="Verdana" panose="020B0604030504040204" pitchFamily="34" charset="0"/>
                          <a:cs typeface="Times New Roman"/>
                        </a:rPr>
                        <a:t>REFERNECE </a:t>
                      </a:r>
                    </a:p>
                    <a:p>
                      <a:pPr marL="67945" marR="112395" indent="-228600" algn="ctr">
                        <a:spcBef>
                          <a:spcPts val="10"/>
                        </a:spcBef>
                        <a:spcAft>
                          <a:spcPts val="0"/>
                        </a:spcAft>
                      </a:pPr>
                      <a:r>
                        <a:rPr lang="en-US" sz="1400" b="1" spc="-30" dirty="0">
                          <a:effectLst/>
                          <a:latin typeface="Verdana" panose="020B0604030504040204" pitchFamily="34" charset="0"/>
                          <a:ea typeface="Verdana" panose="020B0604030504040204" pitchFamily="34" charset="0"/>
                          <a:cs typeface="Times New Roman"/>
                        </a:rPr>
                        <a:t>LINK</a:t>
                      </a:r>
                      <a:endParaRPr lang="en-IN" sz="1000" dirty="0">
                        <a:effectLst/>
                        <a:latin typeface="Verdana" panose="020B0604030504040204" pitchFamily="34" charset="0"/>
                        <a:ea typeface="Verdana" panose="020B0604030504040204" pitchFamily="34" charset="0"/>
                        <a:cs typeface="Times New Roman"/>
                      </a:endParaRPr>
                    </a:p>
                  </a:txBody>
                  <a:tcPr marL="0" marR="0" marT="0" marB="0"/>
                </a:tc>
                <a:extLst>
                  <a:ext uri="{0D108BD9-81ED-4DB2-BD59-A6C34878D82A}">
                    <a16:rowId xmlns:a16="http://schemas.microsoft.com/office/drawing/2014/main" val="71377118"/>
                  </a:ext>
                </a:extLst>
              </a:tr>
              <a:tr h="2605427">
                <a:tc>
                  <a:txBody>
                    <a:bodyPr/>
                    <a:lstStyle/>
                    <a:p>
                      <a:pPr marL="68580" marR="88265" indent="-228600">
                        <a:lnSpc>
                          <a:spcPct val="150000"/>
                        </a:lnSpc>
                        <a:spcAft>
                          <a:spcPts val="0"/>
                        </a:spcAft>
                      </a:pPr>
                      <a:r>
                        <a:rPr lang="en-US" sz="1300" dirty="0">
                          <a:effectLst/>
                          <a:latin typeface="+mn-lt"/>
                          <a:ea typeface="Calibri"/>
                          <a:cs typeface="Times New Roman"/>
                        </a:rPr>
                        <a:t> Building a microcontroller based potentiostat : A inexpensive and versatile platform for teaching electrochemistry and instrumentation</a:t>
                      </a:r>
                      <a:endParaRPr lang="en-IN" sz="1300" dirty="0">
                        <a:effectLst/>
                        <a:latin typeface="+mn-lt"/>
                        <a:ea typeface="Calibri"/>
                        <a:cs typeface="Times New Roman"/>
                      </a:endParaRPr>
                    </a:p>
                  </a:txBody>
                  <a:tcPr marL="0" marR="0" marT="0" marB="0"/>
                </a:tc>
                <a:tc>
                  <a:txBody>
                    <a:bodyPr/>
                    <a:lstStyle/>
                    <a:p>
                      <a:pPr marL="66675" indent="-228600" algn="l">
                        <a:lnSpc>
                          <a:spcPct val="150000"/>
                        </a:lnSpc>
                      </a:pPr>
                      <a:r>
                        <a:rPr lang="en-US" sz="1300" dirty="0">
                          <a:effectLst/>
                          <a:latin typeface="+mn-lt"/>
                          <a:ea typeface="Calibri"/>
                          <a:cs typeface="Times New Roman"/>
                        </a:rPr>
                        <a:t>  Gabriel</a:t>
                      </a:r>
                      <a:r>
                        <a:rPr lang="en-US" sz="1300" spc="-15" dirty="0">
                          <a:effectLst/>
                          <a:latin typeface="+mn-lt"/>
                          <a:ea typeface="Calibri"/>
                          <a:cs typeface="Times New Roman"/>
                        </a:rPr>
                        <a:t> </a:t>
                      </a:r>
                      <a:r>
                        <a:rPr lang="en-US" sz="1300" dirty="0">
                          <a:effectLst/>
                          <a:latin typeface="+mn-lt"/>
                          <a:ea typeface="Calibri"/>
                          <a:cs typeface="Times New Roman"/>
                        </a:rPr>
                        <a:t>N.</a:t>
                      </a:r>
                      <a:r>
                        <a:rPr lang="en-US" sz="1300" spc="-10" dirty="0">
                          <a:effectLst/>
                          <a:latin typeface="+mn-lt"/>
                          <a:ea typeface="Calibri"/>
                          <a:cs typeface="Times New Roman"/>
                        </a:rPr>
                        <a:t> Meloni</a:t>
                      </a:r>
                      <a:endParaRPr lang="en-IN" sz="1300" dirty="0">
                        <a:effectLst/>
                        <a:latin typeface="+mn-lt"/>
                        <a:ea typeface="Calibri"/>
                        <a:cs typeface="Times New Roman"/>
                      </a:endParaRPr>
                    </a:p>
                  </a:txBody>
                  <a:tcPr marL="0" marR="0" marT="0" marB="0"/>
                </a:tc>
                <a:tc>
                  <a:txBody>
                    <a:bodyPr/>
                    <a:lstStyle/>
                    <a:p>
                      <a:pPr marL="5715" marR="1905" indent="-228600" algn="ctr">
                        <a:lnSpc>
                          <a:spcPct val="150000"/>
                        </a:lnSpc>
                        <a:spcAft>
                          <a:spcPts val="0"/>
                        </a:spcAft>
                      </a:pPr>
                      <a:r>
                        <a:rPr lang="en-US" sz="1300" dirty="0">
                          <a:effectLst/>
                          <a:latin typeface="+mn-lt"/>
                          <a:ea typeface="Calibri"/>
                          <a:cs typeface="Times New Roman"/>
                        </a:rPr>
                        <a:t>26</a:t>
                      </a:r>
                      <a:r>
                        <a:rPr lang="en-US" sz="1300" baseline="30000" dirty="0">
                          <a:effectLst/>
                          <a:latin typeface="+mn-lt"/>
                          <a:ea typeface="Calibri"/>
                          <a:cs typeface="Times New Roman"/>
                        </a:rPr>
                        <a:t>th</a:t>
                      </a:r>
                      <a:r>
                        <a:rPr lang="en-US" sz="1300" spc="-30" dirty="0">
                          <a:effectLst/>
                          <a:latin typeface="+mn-lt"/>
                          <a:ea typeface="Calibri"/>
                          <a:cs typeface="Times New Roman"/>
                        </a:rPr>
                        <a:t> </a:t>
                      </a:r>
                      <a:r>
                        <a:rPr lang="en-US" sz="1300" dirty="0">
                          <a:effectLst/>
                          <a:latin typeface="+mn-lt"/>
                          <a:ea typeface="Calibri"/>
                          <a:cs typeface="Times New Roman"/>
                        </a:rPr>
                        <a:t>April,</a:t>
                      </a:r>
                      <a:r>
                        <a:rPr lang="en-US" sz="1300" spc="-20" dirty="0">
                          <a:effectLst/>
                          <a:latin typeface="+mn-lt"/>
                          <a:ea typeface="Calibri"/>
                          <a:cs typeface="Times New Roman"/>
                        </a:rPr>
                        <a:t> 2016</a:t>
                      </a:r>
                      <a:endParaRPr lang="en-IN" sz="1300" dirty="0">
                        <a:effectLst/>
                        <a:latin typeface="+mn-lt"/>
                        <a:ea typeface="Calibri"/>
                        <a:cs typeface="Times New Roman"/>
                      </a:endParaRPr>
                    </a:p>
                  </a:txBody>
                  <a:tcPr marL="0" marR="0" marT="0" marB="0"/>
                </a:tc>
                <a:tc>
                  <a:txBody>
                    <a:bodyPr/>
                    <a:lstStyle/>
                    <a:p>
                      <a:pPr marL="0" lvl="0" indent="0">
                        <a:lnSpc>
                          <a:spcPct val="150000"/>
                        </a:lnSpc>
                        <a:buSzPts val="1100"/>
                        <a:buFont typeface="Symbol" panose="05050102010706020507" pitchFamily="18" charset="2"/>
                        <a:buNone/>
                        <a:tabLst>
                          <a:tab pos="525145" algn="l"/>
                        </a:tabLst>
                      </a:pPr>
                      <a:r>
                        <a:rPr lang="en-US" sz="1300" b="0" i="0" u="none" strike="noStrike" cap="none" spc="-20" dirty="0">
                          <a:solidFill>
                            <a:srgbClr val="000000"/>
                          </a:solidFill>
                          <a:effectLst/>
                          <a:latin typeface="+mn-lt"/>
                          <a:ea typeface="Arial"/>
                          <a:cs typeface="Arial"/>
                          <a:sym typeface="Arial"/>
                        </a:rPr>
                        <a:t>1. VLSI</a:t>
                      </a:r>
                      <a:endParaRPr lang="en-IN" sz="1300" b="0" i="0" u="none" strike="noStrike" cap="none" spc="0" dirty="0">
                        <a:solidFill>
                          <a:srgbClr val="000000"/>
                        </a:solidFill>
                        <a:effectLst/>
                        <a:latin typeface="+mn-lt"/>
                        <a:ea typeface="Arial"/>
                        <a:cs typeface="Arial"/>
                        <a:sym typeface="Arial"/>
                      </a:endParaRP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Arial"/>
                          <a:cs typeface="Arial"/>
                          <a:sym typeface="Arial"/>
                        </a:rPr>
                        <a:t>    1.1 Analog electronics</a:t>
                      </a: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Arial"/>
                          <a:cs typeface="Arial"/>
                          <a:sym typeface="Arial"/>
                        </a:rPr>
                        <a:t>    1.2 Digital electronics</a:t>
                      </a:r>
                      <a:endParaRPr lang="en-US" sz="1300" b="0" i="0" u="none" strike="noStrike" cap="none" spc="200" dirty="0">
                        <a:solidFill>
                          <a:srgbClr val="000000"/>
                        </a:solidFill>
                        <a:effectLst/>
                        <a:latin typeface="+mn-lt"/>
                        <a:ea typeface="Arial"/>
                        <a:cs typeface="Arial"/>
                        <a:sym typeface="Arial"/>
                      </a:endParaRPr>
                    </a:p>
                    <a:p>
                      <a:pPr marL="0" lvl="0" indent="0">
                        <a:lnSpc>
                          <a:spcPct val="150000"/>
                        </a:lnSpc>
                        <a:buSzPts val="1100"/>
                        <a:buFont typeface="Arial" panose="020B0604020202020204" pitchFamily="34" charset="0"/>
                        <a:buNone/>
                        <a:tabLst>
                          <a:tab pos="525145" algn="l"/>
                        </a:tabLst>
                      </a:pPr>
                      <a:r>
                        <a:rPr lang="en-US" sz="1300" b="0" i="0" u="none" strike="noStrike" cap="none" spc="0" dirty="0">
                          <a:solidFill>
                            <a:srgbClr val="000000"/>
                          </a:solidFill>
                          <a:effectLst/>
                          <a:latin typeface="+mn-lt"/>
                          <a:ea typeface="Arial"/>
                          <a:cs typeface="Arial"/>
                          <a:sym typeface="Arial"/>
                        </a:rPr>
                        <a:t> </a:t>
                      </a:r>
                      <a:r>
                        <a:rPr lang="en-US" sz="1300" b="0" i="0" u="none" strike="noStrike" cap="none" spc="-10" dirty="0">
                          <a:solidFill>
                            <a:srgbClr val="000000"/>
                          </a:solidFill>
                          <a:effectLst/>
                          <a:latin typeface="+mn-lt"/>
                          <a:ea typeface="Arial"/>
                          <a:cs typeface="Arial"/>
                          <a:sym typeface="Arial"/>
                        </a:rPr>
                        <a:t>2. Embedded</a:t>
                      </a: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Arial"/>
                          <a:cs typeface="Arial"/>
                          <a:sym typeface="Arial"/>
                        </a:rPr>
                        <a:t>     2.1 Microcontrollers</a:t>
                      </a:r>
                      <a:endParaRPr lang="en-IN" sz="1300" b="0" i="0" u="none" strike="noStrike" cap="none" spc="0" dirty="0">
                        <a:solidFill>
                          <a:srgbClr val="000000"/>
                        </a:solidFill>
                        <a:effectLst/>
                        <a:latin typeface="+mn-lt"/>
                        <a:ea typeface="Arial"/>
                        <a:cs typeface="Arial"/>
                        <a:sym typeface="Arial"/>
                      </a:endParaRPr>
                    </a:p>
                    <a:p>
                      <a:pPr marL="0" lvl="0" indent="0">
                        <a:lnSpc>
                          <a:spcPct val="150000"/>
                        </a:lnSpc>
                        <a:buSzPts val="1100"/>
                        <a:buFont typeface="Symbol" panose="05050102010706020507" pitchFamily="18" charset="2"/>
                        <a:buNone/>
                        <a:tabLst>
                          <a:tab pos="525145" algn="l"/>
                        </a:tabLst>
                      </a:pPr>
                      <a:r>
                        <a:rPr lang="en-US" sz="1300" b="0" i="0" u="none" strike="noStrike" cap="none" spc="-10" dirty="0">
                          <a:solidFill>
                            <a:srgbClr val="000000"/>
                          </a:solidFill>
                          <a:effectLst/>
                          <a:latin typeface="+mn-lt"/>
                          <a:ea typeface="Arial"/>
                          <a:cs typeface="Arial"/>
                          <a:sym typeface="Arial"/>
                        </a:rPr>
                        <a:t> 3. Electrochemical </a:t>
                      </a:r>
                      <a:endParaRPr lang="en-IN" sz="1300" b="0" i="0" u="none" strike="noStrike" cap="none" spc="0" dirty="0">
                        <a:solidFill>
                          <a:srgbClr val="000000"/>
                        </a:solidFill>
                        <a:effectLst/>
                        <a:latin typeface="+mn-lt"/>
                        <a:ea typeface="Symbol" panose="05050102010706020507" pitchFamily="18" charset="2"/>
                        <a:cs typeface="Symbol" panose="05050102010706020507" pitchFamily="18" charset="2"/>
                        <a:sym typeface="Arial"/>
                      </a:endParaRPr>
                    </a:p>
                  </a:txBody>
                  <a:tcPr marL="0" marR="0" marT="0" marB="0"/>
                </a:tc>
                <a:tc>
                  <a:txBody>
                    <a:bodyPr/>
                    <a:lstStyle/>
                    <a:p>
                      <a:pPr marL="228600" lvl="0" indent="-228600">
                        <a:lnSpc>
                          <a:spcPct val="150000"/>
                        </a:lnSpc>
                        <a:buSzPts val="1100"/>
                        <a:buFont typeface="+mj-lt"/>
                        <a:buAutoNum type="arabicPeriod"/>
                        <a:tabLst>
                          <a:tab pos="524510" algn="l"/>
                        </a:tabLst>
                      </a:pPr>
                      <a:r>
                        <a:rPr lang="en-US" sz="1300" spc="0" dirty="0">
                          <a:effectLst/>
                          <a:latin typeface="+mn-lt"/>
                          <a:ea typeface="Symbol" panose="05050102010706020507" pitchFamily="18" charset="2"/>
                          <a:cs typeface="Symbol" panose="05050102010706020507" pitchFamily="18" charset="2"/>
                        </a:rPr>
                        <a:t>Prone to noise </a:t>
                      </a:r>
                    </a:p>
                    <a:p>
                      <a:pPr marL="228600" lvl="0" indent="-228600">
                        <a:lnSpc>
                          <a:spcPct val="150000"/>
                        </a:lnSpc>
                        <a:buSzPts val="1100"/>
                        <a:buFont typeface="+mj-lt"/>
                        <a:buAutoNum type="arabicPeriod"/>
                        <a:tabLst>
                          <a:tab pos="524510" algn="l"/>
                        </a:tabLst>
                      </a:pPr>
                      <a:r>
                        <a:rPr lang="en-US" sz="1300" spc="0" dirty="0">
                          <a:effectLst/>
                          <a:latin typeface="+mn-lt"/>
                          <a:ea typeface="Symbol" panose="05050102010706020507" pitchFamily="18" charset="2"/>
                          <a:cs typeface="Symbol" panose="05050102010706020507" pitchFamily="18" charset="2"/>
                        </a:rPr>
                        <a:t>Wired communications</a:t>
                      </a:r>
                    </a:p>
                    <a:p>
                      <a:pPr marL="228600" lvl="0" indent="-228600">
                        <a:lnSpc>
                          <a:spcPct val="150000"/>
                        </a:lnSpc>
                        <a:buSzPts val="1100"/>
                        <a:buFont typeface="+mj-lt"/>
                        <a:buAutoNum type="arabicPeriod"/>
                        <a:tabLst>
                          <a:tab pos="524510" algn="l"/>
                        </a:tabLst>
                      </a:pPr>
                      <a:r>
                        <a:rPr lang="en-US" sz="1300" spc="0" dirty="0">
                          <a:effectLst/>
                          <a:latin typeface="+mn-lt"/>
                          <a:ea typeface="Symbol" panose="05050102010706020507" pitchFamily="18" charset="2"/>
                          <a:cs typeface="Symbol" panose="05050102010706020507" pitchFamily="18" charset="2"/>
                        </a:rPr>
                        <a:t>Needs external storage device</a:t>
                      </a:r>
                    </a:p>
                    <a:p>
                      <a:pPr marL="228600" lvl="0" indent="-228600">
                        <a:lnSpc>
                          <a:spcPct val="150000"/>
                        </a:lnSpc>
                        <a:buSzPts val="1100"/>
                        <a:buFont typeface="+mj-lt"/>
                        <a:buAutoNum type="arabicPeriod"/>
                        <a:tabLst>
                          <a:tab pos="524510" algn="l"/>
                        </a:tabLst>
                      </a:pPr>
                      <a:r>
                        <a:rPr lang="en-US" sz="1300" spc="0" dirty="0">
                          <a:effectLst/>
                          <a:latin typeface="+mn-lt"/>
                          <a:ea typeface="Symbol" panose="05050102010706020507" pitchFamily="18" charset="2"/>
                          <a:cs typeface="Symbol" panose="05050102010706020507" pitchFamily="18" charset="2"/>
                        </a:rPr>
                        <a:t>Limited Performance</a:t>
                      </a:r>
                    </a:p>
                    <a:p>
                      <a:pPr marL="228600" lvl="0" indent="-228600">
                        <a:lnSpc>
                          <a:spcPct val="150000"/>
                        </a:lnSpc>
                        <a:buSzPts val="1100"/>
                        <a:buFont typeface="+mj-lt"/>
                        <a:buAutoNum type="arabicPeriod"/>
                        <a:tabLst>
                          <a:tab pos="524510" algn="l"/>
                        </a:tabLst>
                      </a:pPr>
                      <a:r>
                        <a:rPr lang="en-US" sz="1300" spc="0" dirty="0">
                          <a:effectLst/>
                          <a:latin typeface="+mn-lt"/>
                          <a:ea typeface="Symbol" panose="05050102010706020507" pitchFamily="18" charset="2"/>
                          <a:cs typeface="Symbol" panose="05050102010706020507" pitchFamily="18" charset="2"/>
                        </a:rPr>
                        <a:t>Environmental Sensitivity</a:t>
                      </a:r>
                    </a:p>
                    <a:p>
                      <a:pPr marL="228600" lvl="0" indent="-228600">
                        <a:lnSpc>
                          <a:spcPct val="150000"/>
                        </a:lnSpc>
                        <a:buSzPts val="1100"/>
                        <a:buFont typeface="+mj-lt"/>
                        <a:buAutoNum type="arabicPeriod"/>
                        <a:tabLst>
                          <a:tab pos="524510" algn="l"/>
                        </a:tabLst>
                      </a:pPr>
                      <a:r>
                        <a:rPr lang="en-US" sz="1300" spc="0" dirty="0">
                          <a:effectLst/>
                          <a:latin typeface="+mn-lt"/>
                          <a:ea typeface="Symbol" panose="05050102010706020507" pitchFamily="18" charset="2"/>
                          <a:cs typeface="Symbol" panose="05050102010706020507" pitchFamily="18" charset="2"/>
                        </a:rPr>
                        <a:t>Complexity in Use</a:t>
                      </a:r>
                    </a:p>
                    <a:p>
                      <a:pPr marL="228600" lvl="0" indent="-228600">
                        <a:lnSpc>
                          <a:spcPct val="150000"/>
                        </a:lnSpc>
                        <a:buSzPts val="1100"/>
                        <a:buFont typeface="+mj-lt"/>
                        <a:buAutoNum type="arabicPeriod"/>
                        <a:tabLst>
                          <a:tab pos="524510" algn="l"/>
                        </a:tabLst>
                      </a:pPr>
                      <a:r>
                        <a:rPr lang="en-US" sz="1300" spc="0" dirty="0">
                          <a:effectLst/>
                          <a:latin typeface="+mn-lt"/>
                          <a:ea typeface="Symbol" panose="05050102010706020507" pitchFamily="18" charset="2"/>
                          <a:cs typeface="Symbol" panose="05050102010706020507" pitchFamily="18" charset="2"/>
                        </a:rPr>
                        <a:t>Calibration Needs</a:t>
                      </a:r>
                    </a:p>
                    <a:p>
                      <a:pPr marL="228600" lvl="0" indent="-228600">
                        <a:lnSpc>
                          <a:spcPct val="150000"/>
                        </a:lnSpc>
                        <a:buSzPts val="1100"/>
                        <a:buFont typeface="+mj-lt"/>
                        <a:buAutoNum type="arabicPeriod"/>
                        <a:tabLst>
                          <a:tab pos="524510" algn="l"/>
                        </a:tabLst>
                      </a:pPr>
                      <a:r>
                        <a:rPr lang="en-US" sz="1300" spc="0" dirty="0">
                          <a:effectLst/>
                          <a:latin typeface="+mn-lt"/>
                          <a:ea typeface="Symbol" panose="05050102010706020507" pitchFamily="18" charset="2"/>
                          <a:cs typeface="Symbol" panose="05050102010706020507" pitchFamily="18" charset="2"/>
                        </a:rPr>
                        <a:t>Battery Life Constraints</a:t>
                      </a:r>
                    </a:p>
                    <a:p>
                      <a:pPr marL="0" lvl="0" indent="0">
                        <a:lnSpc>
                          <a:spcPct val="150000"/>
                        </a:lnSpc>
                        <a:buSzPts val="1100"/>
                        <a:buFont typeface="+mj-lt"/>
                        <a:buNone/>
                        <a:tabLst>
                          <a:tab pos="524510" algn="l"/>
                        </a:tabLst>
                      </a:pPr>
                      <a:endParaRPr lang="en-US" sz="1300" spc="0">
                        <a:effectLst/>
                        <a:latin typeface="+mn-lt"/>
                        <a:ea typeface="Symbol" panose="05050102010706020507" pitchFamily="18" charset="2"/>
                        <a:cs typeface="Symbol" panose="05050102010706020507" pitchFamily="18" charset="2"/>
                      </a:endParaRPr>
                    </a:p>
                  </a:txBody>
                  <a:tcPr marL="0" marR="0" marT="0" marB="0"/>
                </a:tc>
                <a:tc>
                  <a:txBody>
                    <a:bodyPr/>
                    <a:lstStyle/>
                    <a:p>
                      <a:pPr marL="524510" marR="109220" indent="-228600" algn="ctr">
                        <a:lnSpc>
                          <a:spcPct val="150000"/>
                        </a:lnSpc>
                        <a:spcAft>
                          <a:spcPts val="0"/>
                        </a:spcAft>
                      </a:pPr>
                      <a:r>
                        <a:rPr lang="en-IN" sz="1200" dirty="0">
                          <a:hlinkClick r:id="rId2"/>
                        </a:rPr>
                        <a:t>[3]</a:t>
                      </a:r>
                      <a:endParaRPr lang="en-IN" sz="1300" dirty="0">
                        <a:effectLst/>
                        <a:latin typeface="+mn-lt"/>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02206503"/>
                  </a:ext>
                </a:extLst>
              </a:tr>
              <a:tr h="2927073">
                <a:tc>
                  <a:txBody>
                    <a:bodyPr/>
                    <a:lstStyle/>
                    <a:p>
                      <a:pPr marL="68580" indent="-228600">
                        <a:lnSpc>
                          <a:spcPct val="150000"/>
                        </a:lnSpc>
                      </a:pPr>
                      <a:r>
                        <a:rPr lang="en-US" sz="1300" dirty="0">
                          <a:effectLst/>
                          <a:latin typeface="+mn-lt"/>
                        </a:rPr>
                        <a:t>  Design</a:t>
                      </a:r>
                      <a:r>
                        <a:rPr lang="en-US" sz="1300" spc="-20" dirty="0">
                          <a:effectLst/>
                          <a:latin typeface="+mn-lt"/>
                        </a:rPr>
                        <a:t> </a:t>
                      </a:r>
                      <a:r>
                        <a:rPr lang="en-US" sz="1300" spc="-25" dirty="0">
                          <a:effectLst/>
                          <a:latin typeface="+mn-lt"/>
                        </a:rPr>
                        <a:t>of</a:t>
                      </a:r>
                      <a:r>
                        <a:rPr lang="en-IN" sz="1300" spc="0" dirty="0">
                          <a:effectLst/>
                          <a:latin typeface="+mn-lt"/>
                        </a:rPr>
                        <a:t> </a:t>
                      </a:r>
                      <a:r>
                        <a:rPr lang="en-US" sz="1300" spc="-10" dirty="0">
                          <a:effectLst/>
                          <a:latin typeface="+mn-lt"/>
                        </a:rPr>
                        <a:t>smartphone controlled low-cost potentiostat </a:t>
                      </a:r>
                      <a:r>
                        <a:rPr lang="en-US" sz="1300" dirty="0">
                          <a:effectLst/>
                          <a:latin typeface="+mn-lt"/>
                        </a:rPr>
                        <a:t>for cyclic</a:t>
                      </a:r>
                      <a:endParaRPr lang="en-IN" sz="1300" dirty="0">
                        <a:effectLst/>
                        <a:latin typeface="+mn-lt"/>
                      </a:endParaRPr>
                    </a:p>
                    <a:p>
                      <a:pPr marL="68580" marR="81915" indent="-228600">
                        <a:lnSpc>
                          <a:spcPct val="150000"/>
                        </a:lnSpc>
                        <a:spcAft>
                          <a:spcPts val="0"/>
                        </a:spcAft>
                      </a:pPr>
                      <a:r>
                        <a:rPr lang="en-US" sz="1300" spc="-10" dirty="0">
                          <a:effectLst/>
                          <a:latin typeface="+mn-lt"/>
                        </a:rPr>
                        <a:t>  voltammetry analysis </a:t>
                      </a:r>
                      <a:r>
                        <a:rPr lang="en-US" sz="1300" dirty="0">
                          <a:effectLst/>
                          <a:latin typeface="+mn-lt"/>
                        </a:rPr>
                        <a:t>based on</a:t>
                      </a:r>
                      <a:endParaRPr lang="en-IN" sz="1300" dirty="0">
                        <a:effectLst/>
                        <a:latin typeface="+mn-lt"/>
                      </a:endParaRPr>
                    </a:p>
                    <a:p>
                      <a:pPr marL="68580" indent="-228600">
                        <a:lnSpc>
                          <a:spcPct val="150000"/>
                        </a:lnSpc>
                      </a:pPr>
                      <a:r>
                        <a:rPr lang="en-US" sz="1300" spc="-10" dirty="0">
                          <a:effectLst/>
                          <a:latin typeface="+mn-lt"/>
                        </a:rPr>
                        <a:t>  ESP32</a:t>
                      </a:r>
                      <a:r>
                        <a:rPr lang="en-IN" sz="1300" spc="0" dirty="0">
                          <a:effectLst/>
                          <a:latin typeface="+mn-lt"/>
                        </a:rPr>
                        <a:t> </a:t>
                      </a:r>
                      <a:r>
                        <a:rPr lang="en-US" sz="1300" spc="-10" dirty="0">
                          <a:effectLst/>
                          <a:latin typeface="+mn-lt"/>
                        </a:rPr>
                        <a:t>Microcontroller </a:t>
                      </a:r>
                      <a:r>
                        <a:rPr lang="en-US" sz="1300" spc="-30" dirty="0">
                          <a:effectLst/>
                          <a:latin typeface="+mn-lt"/>
                        </a:rPr>
                        <a:t>[4]</a:t>
                      </a:r>
                      <a:endParaRPr lang="en-IN" sz="130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342900" lvl="0" indent="-342900">
                        <a:lnSpc>
                          <a:spcPct val="150000"/>
                        </a:lnSpc>
                        <a:buSzPts val="1100"/>
                        <a:buFont typeface="Calibri" panose="020F0502020204030204" pitchFamily="34" charset="0"/>
                        <a:buAutoNum type="arabicPeriod"/>
                        <a:tabLst>
                          <a:tab pos="212090" algn="l"/>
                        </a:tabLst>
                      </a:pPr>
                      <a:r>
                        <a:rPr lang="en-US" sz="1300" spc="0" dirty="0">
                          <a:effectLst/>
                          <a:latin typeface="+mn-lt"/>
                        </a:rPr>
                        <a:t>Isa </a:t>
                      </a:r>
                      <a:r>
                        <a:rPr lang="en-US" sz="1300" spc="-10" dirty="0" err="1">
                          <a:effectLst/>
                          <a:latin typeface="+mn-lt"/>
                        </a:rPr>
                        <a:t>Anshori</a:t>
                      </a:r>
                      <a:endParaRPr lang="en-IN" sz="1300" spc="0" dirty="0" err="1">
                        <a:effectLst/>
                        <a:latin typeface="+mn-lt"/>
                      </a:endParaRPr>
                    </a:p>
                    <a:p>
                      <a:pPr marL="342900" marR="498475" lvl="0" indent="-342900">
                        <a:lnSpc>
                          <a:spcPct val="150000"/>
                        </a:lnSpc>
                        <a:spcBef>
                          <a:spcPts val="205"/>
                        </a:spcBef>
                        <a:spcAft>
                          <a:spcPts val="0"/>
                        </a:spcAft>
                        <a:buSzPts val="1100"/>
                        <a:buFont typeface="Calibri" panose="020F0502020204030204" pitchFamily="34" charset="0"/>
                        <a:buAutoNum type="arabicPeriod"/>
                        <a:tabLst>
                          <a:tab pos="212090" algn="l"/>
                        </a:tabLst>
                      </a:pPr>
                      <a:r>
                        <a:rPr lang="en-US" sz="1300" spc="0" dirty="0">
                          <a:effectLst/>
                          <a:latin typeface="+mn-lt"/>
                        </a:rPr>
                        <a:t>Ghani</a:t>
                      </a:r>
                      <a:r>
                        <a:rPr lang="en-US" sz="1300" spc="-65" dirty="0">
                          <a:effectLst/>
                          <a:latin typeface="+mn-lt"/>
                        </a:rPr>
                        <a:t> </a:t>
                      </a:r>
                      <a:r>
                        <a:rPr lang="en-US" sz="1300" spc="0" dirty="0">
                          <a:effectLst/>
                          <a:latin typeface="+mn-lt"/>
                        </a:rPr>
                        <a:t>Faliq </a:t>
                      </a:r>
                      <a:r>
                        <a:rPr lang="en-US" sz="1300" spc="-10" dirty="0" err="1">
                          <a:effectLst/>
                          <a:latin typeface="+mn-lt"/>
                        </a:rPr>
                        <a:t>Mufiddin</a:t>
                      </a:r>
                      <a:endParaRPr lang="en-IN" sz="1300" spc="0" dirty="0" err="1">
                        <a:effectLst/>
                        <a:latin typeface="+mn-lt"/>
                      </a:endParaRPr>
                    </a:p>
                    <a:p>
                      <a:pPr marL="342900" marR="368300" lvl="0" indent="-342900">
                        <a:lnSpc>
                          <a:spcPct val="150000"/>
                        </a:lnSpc>
                        <a:spcAft>
                          <a:spcPts val="0"/>
                        </a:spcAft>
                        <a:buSzPts val="1100"/>
                        <a:buFont typeface="Calibri" panose="020F0502020204030204" pitchFamily="34" charset="0"/>
                        <a:buAutoNum type="arabicPeriod"/>
                        <a:tabLst>
                          <a:tab pos="212090" algn="l"/>
                        </a:tabLst>
                      </a:pPr>
                      <a:r>
                        <a:rPr lang="en-US" sz="1300" spc="-10" dirty="0">
                          <a:effectLst/>
                          <a:latin typeface="+mn-lt"/>
                        </a:rPr>
                        <a:t>Iqbal</a:t>
                      </a:r>
                      <a:r>
                        <a:rPr lang="en-US" sz="1300" spc="-55" dirty="0">
                          <a:effectLst/>
                          <a:latin typeface="+mn-lt"/>
                        </a:rPr>
                        <a:t> </a:t>
                      </a:r>
                      <a:r>
                        <a:rPr lang="en-US" sz="1300" spc="-10" dirty="0">
                          <a:effectLst/>
                          <a:latin typeface="+mn-lt"/>
                        </a:rPr>
                        <a:t>Fawwaz Ramadhan</a:t>
                      </a:r>
                      <a:endParaRPr lang="en-IN" sz="1300" spc="0" dirty="0">
                        <a:effectLst/>
                        <a:latin typeface="+mn-lt"/>
                      </a:endParaRPr>
                    </a:p>
                    <a:p>
                      <a:pPr marL="342900" lvl="0" indent="-342900">
                        <a:lnSpc>
                          <a:spcPct val="150000"/>
                        </a:lnSpc>
                        <a:buSzPts val="1100"/>
                        <a:buFont typeface="Calibri" panose="020F0502020204030204" pitchFamily="34" charset="0"/>
                        <a:buAutoNum type="arabicPeriod"/>
                        <a:tabLst>
                          <a:tab pos="212090" algn="l"/>
                        </a:tabLst>
                      </a:pPr>
                      <a:r>
                        <a:rPr lang="en-US" sz="1300" spc="0" dirty="0">
                          <a:effectLst/>
                          <a:latin typeface="+mn-lt"/>
                        </a:rPr>
                        <a:t>Eduardus</a:t>
                      </a:r>
                      <a:r>
                        <a:rPr lang="en-US" sz="1300" spc="-60" dirty="0">
                          <a:effectLst/>
                          <a:latin typeface="+mn-lt"/>
                        </a:rPr>
                        <a:t> </a:t>
                      </a:r>
                      <a:r>
                        <a:rPr lang="en-US" sz="1300" spc="-10" dirty="0" err="1">
                          <a:effectLst/>
                          <a:latin typeface="+mn-lt"/>
                        </a:rPr>
                        <a:t>Ariasena</a:t>
                      </a:r>
                      <a:endParaRPr lang="en-IN" sz="1300" spc="0" dirty="0" err="1">
                        <a:effectLst/>
                        <a:latin typeface="+mn-lt"/>
                      </a:endParaRPr>
                    </a:p>
                    <a:p>
                      <a:pPr marL="342900" marR="332740" lvl="0" indent="-342900">
                        <a:lnSpc>
                          <a:spcPct val="150000"/>
                        </a:lnSpc>
                        <a:spcBef>
                          <a:spcPts val="195"/>
                        </a:spcBef>
                        <a:spcAft>
                          <a:spcPts val="0"/>
                        </a:spcAft>
                        <a:buSzPts val="1100"/>
                        <a:buFont typeface="Calibri" panose="020F0502020204030204" pitchFamily="34" charset="0"/>
                        <a:buAutoNum type="arabicPeriod"/>
                        <a:tabLst>
                          <a:tab pos="212090" algn="l"/>
                        </a:tabLst>
                      </a:pPr>
                      <a:r>
                        <a:rPr lang="en-US" sz="1300" spc="-10" dirty="0" err="1">
                          <a:effectLst/>
                          <a:latin typeface="+mn-lt"/>
                        </a:rPr>
                        <a:t>Suksmandhira</a:t>
                      </a:r>
                      <a:r>
                        <a:rPr lang="en-US" sz="1300" spc="-10" dirty="0">
                          <a:effectLst/>
                          <a:latin typeface="+mn-lt"/>
                        </a:rPr>
                        <a:t> </a:t>
                      </a:r>
                      <a:r>
                        <a:rPr lang="en-US" sz="1300" spc="-10" dirty="0" err="1">
                          <a:effectLst/>
                          <a:latin typeface="+mn-lt"/>
                        </a:rPr>
                        <a:t>Harimurti</a:t>
                      </a:r>
                      <a:endParaRPr lang="en-IN" sz="1300" spc="0" dirty="0" err="1">
                        <a:effectLst/>
                        <a:latin typeface="+mn-lt"/>
                      </a:endParaRPr>
                    </a:p>
                    <a:p>
                      <a:pPr marL="342900" marR="306705" lvl="0" indent="-342900">
                        <a:lnSpc>
                          <a:spcPct val="150000"/>
                        </a:lnSpc>
                        <a:spcBef>
                          <a:spcPts val="10"/>
                        </a:spcBef>
                        <a:spcAft>
                          <a:spcPts val="0"/>
                        </a:spcAft>
                        <a:buSzPts val="1100"/>
                        <a:buFont typeface="Calibri" panose="020F0502020204030204" pitchFamily="34" charset="0"/>
                        <a:buAutoNum type="arabicPeriod"/>
                        <a:tabLst>
                          <a:tab pos="212090" algn="l"/>
                        </a:tabLst>
                      </a:pPr>
                      <a:r>
                        <a:rPr lang="en-US" sz="1300" spc="-10" dirty="0">
                          <a:effectLst/>
                          <a:latin typeface="+mn-lt"/>
                        </a:rPr>
                        <a:t>Henke</a:t>
                      </a:r>
                      <a:r>
                        <a:rPr lang="en-US" sz="1300" spc="-55" dirty="0">
                          <a:effectLst/>
                          <a:latin typeface="+mn-lt"/>
                        </a:rPr>
                        <a:t> </a:t>
                      </a:r>
                      <a:r>
                        <a:rPr lang="en-US" sz="1300" spc="-10" dirty="0" err="1">
                          <a:effectLst/>
                          <a:latin typeface="+mn-lt"/>
                        </a:rPr>
                        <a:t>Yunkins</a:t>
                      </a:r>
                      <a:r>
                        <a:rPr lang="en-US" sz="1300" spc="-10" dirty="0">
                          <a:effectLst/>
                          <a:latin typeface="+mn-lt"/>
                        </a:rPr>
                        <a:t> </a:t>
                      </a:r>
                      <a:r>
                        <a:rPr lang="en-US" sz="1300" spc="0" dirty="0" err="1">
                          <a:effectLst/>
                          <a:latin typeface="+mn-lt"/>
                        </a:rPr>
                        <a:t>Cepi</a:t>
                      </a:r>
                      <a:r>
                        <a:rPr lang="en-US" sz="1300" spc="0" dirty="0">
                          <a:effectLst/>
                          <a:latin typeface="+mn-lt"/>
                        </a:rPr>
                        <a:t> Kurniawan</a:t>
                      </a:r>
                      <a:endParaRPr lang="en-IN" sz="1300" spc="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5715" indent="-228600" algn="ctr">
                        <a:lnSpc>
                          <a:spcPct val="150000"/>
                        </a:lnSpc>
                      </a:pPr>
                      <a:r>
                        <a:rPr lang="en-US" sz="1300" dirty="0">
                          <a:effectLst/>
                          <a:latin typeface="+mn-lt"/>
                        </a:rPr>
                        <a:t>29</a:t>
                      </a:r>
                      <a:r>
                        <a:rPr lang="en-US" sz="1300" baseline="30000" dirty="0">
                          <a:effectLst/>
                          <a:latin typeface="+mn-lt"/>
                        </a:rPr>
                        <a:t>th</a:t>
                      </a:r>
                      <a:r>
                        <a:rPr lang="en-US" sz="1300" spc="-30" dirty="0">
                          <a:effectLst/>
                          <a:latin typeface="+mn-lt"/>
                        </a:rPr>
                        <a:t> </a:t>
                      </a:r>
                      <a:r>
                        <a:rPr lang="en-US" sz="1300" dirty="0">
                          <a:effectLst/>
                          <a:latin typeface="+mn-lt"/>
                        </a:rPr>
                        <a:t>October</a:t>
                      </a:r>
                      <a:r>
                        <a:rPr lang="en-US" sz="1300" spc="-30" dirty="0">
                          <a:effectLst/>
                          <a:latin typeface="+mn-lt"/>
                        </a:rPr>
                        <a:t> </a:t>
                      </a:r>
                      <a:r>
                        <a:rPr lang="en-US" sz="1300" spc="-20" dirty="0">
                          <a:effectLst/>
                          <a:latin typeface="+mn-lt"/>
                        </a:rPr>
                        <a:t>2021</a:t>
                      </a:r>
                      <a:endParaRPr lang="en-IN" sz="1300" dirty="0">
                        <a:effectLst/>
                        <a:latin typeface="+mn-lt"/>
                        <a:ea typeface="Calibri" panose="020F0502020204030204" pitchFamily="34" charset="0"/>
                        <a:cs typeface="Times New Roman" panose="02020603050405020304" pitchFamily="18" charset="0"/>
                      </a:endParaRPr>
                    </a:p>
                  </a:txBody>
                  <a:tcPr marL="0" marR="0" marT="0" marB="0"/>
                </a:tc>
                <a:tc>
                  <a:txBody>
                    <a:bodyPr/>
                    <a:lstStyle/>
                    <a:p>
                      <a:pPr marL="0" lvl="0" indent="0">
                        <a:lnSpc>
                          <a:spcPct val="150000"/>
                        </a:lnSpc>
                        <a:buSzPts val="1100"/>
                        <a:buFont typeface="Symbol" panose="05050102010706020507" pitchFamily="18" charset="2"/>
                        <a:buNone/>
                        <a:tabLst>
                          <a:tab pos="525145" algn="l"/>
                        </a:tabLst>
                      </a:pPr>
                      <a:r>
                        <a:rPr lang="en-US" sz="1300" b="0" i="0" u="none" strike="noStrike" cap="none" spc="-20" dirty="0">
                          <a:solidFill>
                            <a:srgbClr val="000000"/>
                          </a:solidFill>
                          <a:effectLst/>
                          <a:latin typeface="+mn-lt"/>
                          <a:ea typeface="Arial"/>
                          <a:cs typeface="Arial"/>
                          <a:sym typeface="Arial"/>
                        </a:rPr>
                        <a:t>1. VLSI</a:t>
                      </a:r>
                      <a:endParaRPr lang="en-IN" sz="1300" b="0" i="0" u="none" strike="noStrike" cap="none" spc="0" dirty="0">
                        <a:solidFill>
                          <a:srgbClr val="000000"/>
                        </a:solidFill>
                        <a:effectLst/>
                        <a:latin typeface="+mn-lt"/>
                        <a:ea typeface="Arial"/>
                        <a:cs typeface="Arial"/>
                        <a:sym typeface="Arial"/>
                      </a:endParaRP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Arial"/>
                          <a:cs typeface="Arial"/>
                          <a:sym typeface="Arial"/>
                        </a:rPr>
                        <a:t>    1.1 Analog electronics</a:t>
                      </a: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Arial"/>
                          <a:cs typeface="Arial"/>
                          <a:sym typeface="Arial"/>
                        </a:rPr>
                        <a:t>    1.2 Digital electronics</a:t>
                      </a:r>
                      <a:endParaRPr lang="en-US" sz="1300" b="0" i="0" u="none" strike="noStrike" cap="none" spc="200" dirty="0">
                        <a:solidFill>
                          <a:srgbClr val="000000"/>
                        </a:solidFill>
                        <a:effectLst/>
                        <a:latin typeface="+mn-lt"/>
                        <a:ea typeface="Arial"/>
                        <a:cs typeface="Arial"/>
                        <a:sym typeface="Arial"/>
                      </a:endParaRPr>
                    </a:p>
                    <a:p>
                      <a:pPr marL="0" lvl="0" indent="0">
                        <a:lnSpc>
                          <a:spcPct val="150000"/>
                        </a:lnSpc>
                        <a:buSzPts val="1100"/>
                        <a:buFont typeface="Arial" panose="020B0604020202020204" pitchFamily="34" charset="0"/>
                        <a:buNone/>
                        <a:tabLst>
                          <a:tab pos="525145" algn="l"/>
                        </a:tabLst>
                      </a:pPr>
                      <a:r>
                        <a:rPr lang="en-US" sz="1300" b="0" i="0" u="none" strike="noStrike" cap="none" spc="0" dirty="0">
                          <a:solidFill>
                            <a:srgbClr val="000000"/>
                          </a:solidFill>
                          <a:effectLst/>
                          <a:latin typeface="+mn-lt"/>
                          <a:ea typeface="Arial"/>
                          <a:cs typeface="Arial"/>
                          <a:sym typeface="Arial"/>
                        </a:rPr>
                        <a:t> </a:t>
                      </a:r>
                      <a:r>
                        <a:rPr lang="en-US" sz="1300" b="0" i="0" u="none" strike="noStrike" cap="none" spc="-10" dirty="0">
                          <a:solidFill>
                            <a:srgbClr val="000000"/>
                          </a:solidFill>
                          <a:effectLst/>
                          <a:latin typeface="+mn-lt"/>
                          <a:ea typeface="Arial"/>
                          <a:cs typeface="Arial"/>
                          <a:sym typeface="Arial"/>
                        </a:rPr>
                        <a:t>2. Embedded</a:t>
                      </a:r>
                    </a:p>
                    <a:p>
                      <a:pPr marL="0" lvl="0" indent="0">
                        <a:lnSpc>
                          <a:spcPct val="150000"/>
                        </a:lnSpc>
                        <a:buSzPts val="1100"/>
                        <a:buFont typeface="Arial" panose="020B0604020202020204" pitchFamily="34" charset="0"/>
                        <a:buNone/>
                        <a:tabLst>
                          <a:tab pos="525145" algn="l"/>
                        </a:tabLst>
                      </a:pPr>
                      <a:r>
                        <a:rPr lang="en-US" sz="1300" b="0" i="0" u="none" strike="noStrike" cap="none" spc="-10" dirty="0">
                          <a:solidFill>
                            <a:srgbClr val="000000"/>
                          </a:solidFill>
                          <a:effectLst/>
                          <a:latin typeface="+mn-lt"/>
                          <a:ea typeface="Arial"/>
                          <a:cs typeface="Arial"/>
                          <a:sym typeface="Arial"/>
                        </a:rPr>
                        <a:t>     2.1 Microcontrollers</a:t>
                      </a:r>
                      <a:endParaRPr lang="en-IN" sz="1300" b="0" i="0" u="none" strike="noStrike" cap="none" spc="0" dirty="0">
                        <a:solidFill>
                          <a:srgbClr val="000000"/>
                        </a:solidFill>
                        <a:effectLst/>
                        <a:latin typeface="+mn-lt"/>
                        <a:ea typeface="Arial"/>
                        <a:cs typeface="Arial"/>
                        <a:sym typeface="Arial"/>
                      </a:endParaRPr>
                    </a:p>
                    <a:p>
                      <a:pPr marL="0" lvl="0" indent="0">
                        <a:lnSpc>
                          <a:spcPct val="150000"/>
                        </a:lnSpc>
                        <a:buSzPts val="1100"/>
                        <a:buFont typeface="Symbol" panose="05050102010706020507" pitchFamily="18" charset="2"/>
                        <a:buNone/>
                        <a:tabLst>
                          <a:tab pos="525145" algn="l"/>
                        </a:tabLst>
                      </a:pPr>
                      <a:r>
                        <a:rPr lang="en-US" sz="1300" b="0" i="0" u="none" strike="noStrike" cap="none" spc="-10" dirty="0">
                          <a:solidFill>
                            <a:srgbClr val="000000"/>
                          </a:solidFill>
                          <a:effectLst/>
                          <a:latin typeface="+mn-lt"/>
                          <a:ea typeface="Arial"/>
                          <a:cs typeface="Arial"/>
                          <a:sym typeface="Arial"/>
                        </a:rPr>
                        <a:t> 3. Electrochemical </a:t>
                      </a:r>
                      <a:endParaRPr lang="en-IN" sz="1300" b="0" i="0" u="none" strike="noStrike" cap="none" spc="0" dirty="0">
                        <a:solidFill>
                          <a:srgbClr val="000000"/>
                        </a:solidFill>
                        <a:effectLst/>
                        <a:latin typeface="+mn-lt"/>
                        <a:ea typeface="Symbol" panose="05050102010706020507" pitchFamily="18" charset="2"/>
                        <a:cs typeface="Symbol" panose="05050102010706020507" pitchFamily="18" charset="2"/>
                        <a:sym typeface="Arial"/>
                      </a:endParaRPr>
                    </a:p>
                  </a:txBody>
                  <a:tcPr marL="0" marR="0" marT="0" marB="0"/>
                </a:tc>
                <a:tc>
                  <a:txBody>
                    <a:bodyPr/>
                    <a:lstStyle/>
                    <a:p>
                      <a:pPr marL="342900" marR="205740" lvl="0" indent="-342900" algn="l">
                        <a:lnSpc>
                          <a:spcPct val="150000"/>
                        </a:lnSpc>
                        <a:buSzPts val="1100"/>
                        <a:buFont typeface="+mj-lt"/>
                        <a:buAutoNum type="arabicPeriod"/>
                        <a:tabLst>
                          <a:tab pos="524510" algn="l"/>
                        </a:tabLst>
                      </a:pPr>
                      <a:r>
                        <a:rPr lang="en-US" sz="1300" spc="-10" dirty="0">
                          <a:effectLst/>
                          <a:latin typeface="+mn-lt"/>
                        </a:rPr>
                        <a:t>Wireless communication</a:t>
                      </a:r>
                      <a:endParaRPr lang="en-IN" sz="1300" spc="0" dirty="0">
                        <a:effectLst/>
                        <a:latin typeface="+mn-lt"/>
                      </a:endParaRPr>
                    </a:p>
                    <a:p>
                      <a:pPr marL="342900" marR="265430" lvl="0" indent="-342900" algn="l">
                        <a:lnSpc>
                          <a:spcPct val="150000"/>
                        </a:lnSpc>
                        <a:buSzPts val="1100"/>
                        <a:buFont typeface="+mj-lt"/>
                        <a:buAutoNum type="arabicPeriod"/>
                        <a:tabLst>
                          <a:tab pos="524510" algn="l"/>
                        </a:tabLst>
                      </a:pPr>
                      <a:r>
                        <a:rPr lang="en-US" sz="1300" spc="0" dirty="0">
                          <a:effectLst/>
                          <a:latin typeface="+mn-lt"/>
                        </a:rPr>
                        <a:t>Prone</a:t>
                      </a:r>
                      <a:r>
                        <a:rPr lang="en-US" sz="1300" spc="-65" dirty="0">
                          <a:effectLst/>
                          <a:latin typeface="+mn-lt"/>
                        </a:rPr>
                        <a:t> </a:t>
                      </a:r>
                      <a:r>
                        <a:rPr lang="en-US" sz="1300" spc="0" dirty="0">
                          <a:effectLst/>
                          <a:latin typeface="+mn-lt"/>
                        </a:rPr>
                        <a:t>to</a:t>
                      </a:r>
                      <a:r>
                        <a:rPr lang="en-US" sz="1300" spc="-60" dirty="0">
                          <a:effectLst/>
                          <a:latin typeface="+mn-lt"/>
                        </a:rPr>
                        <a:t> </a:t>
                      </a:r>
                      <a:r>
                        <a:rPr lang="en-US" sz="1300" spc="0" dirty="0">
                          <a:effectLst/>
                          <a:latin typeface="+mn-lt"/>
                        </a:rPr>
                        <a:t>noise from wireless </a:t>
                      </a:r>
                      <a:r>
                        <a:rPr lang="en-US" sz="1300" spc="-10" dirty="0">
                          <a:effectLst/>
                          <a:latin typeface="+mn-lt"/>
                        </a:rPr>
                        <a:t>medium causes errors</a:t>
                      </a:r>
                      <a:endParaRPr lang="en-IN" sz="1300" spc="0" dirty="0">
                        <a:effectLst/>
                        <a:latin typeface="+mn-lt"/>
                      </a:endParaRPr>
                    </a:p>
                    <a:p>
                      <a:pPr marL="342900" marR="243205" lvl="0" indent="-342900" algn="l">
                        <a:lnSpc>
                          <a:spcPct val="150000"/>
                        </a:lnSpc>
                        <a:buSzPts val="1100"/>
                        <a:buFont typeface="+mj-lt"/>
                        <a:buAutoNum type="arabicPeriod"/>
                        <a:tabLst>
                          <a:tab pos="524510" algn="l"/>
                        </a:tabLst>
                      </a:pPr>
                      <a:r>
                        <a:rPr lang="en-US" sz="1300" spc="-10" dirty="0">
                          <a:effectLst/>
                          <a:latin typeface="+mn-lt"/>
                        </a:rPr>
                        <a:t>Produces </a:t>
                      </a:r>
                      <a:r>
                        <a:rPr lang="en-US" sz="1300" spc="0" dirty="0">
                          <a:effectLst/>
                          <a:latin typeface="+mn-lt"/>
                        </a:rPr>
                        <a:t>unstable</a:t>
                      </a:r>
                      <a:r>
                        <a:rPr lang="en-US" sz="1300" spc="-65" dirty="0">
                          <a:effectLst/>
                          <a:latin typeface="+mn-lt"/>
                        </a:rPr>
                        <a:t> </a:t>
                      </a:r>
                      <a:r>
                        <a:rPr lang="en-US" sz="1300" spc="0" dirty="0">
                          <a:effectLst/>
                          <a:latin typeface="+mn-lt"/>
                        </a:rPr>
                        <a:t>signal</a:t>
                      </a:r>
                      <a:r>
                        <a:rPr lang="en-IN" sz="1300" spc="0" dirty="0">
                          <a:effectLst/>
                          <a:latin typeface="+mn-lt"/>
                        </a:rPr>
                        <a:t> </a:t>
                      </a:r>
                      <a:r>
                        <a:rPr lang="en-US" sz="1300" dirty="0">
                          <a:effectLst/>
                          <a:latin typeface="+mn-lt"/>
                        </a:rPr>
                        <a:t>due</a:t>
                      </a:r>
                      <a:r>
                        <a:rPr lang="en-US" sz="1300" spc="-65" dirty="0">
                          <a:effectLst/>
                          <a:latin typeface="+mn-lt"/>
                        </a:rPr>
                        <a:t> </a:t>
                      </a:r>
                      <a:r>
                        <a:rPr lang="en-US" sz="1300" dirty="0">
                          <a:effectLst/>
                          <a:latin typeface="+mn-lt"/>
                        </a:rPr>
                        <a:t>to</a:t>
                      </a:r>
                      <a:r>
                        <a:rPr lang="en-US" sz="1300" spc="-60" dirty="0">
                          <a:effectLst/>
                          <a:latin typeface="+mn-lt"/>
                        </a:rPr>
                        <a:t> </a:t>
                      </a:r>
                      <a:r>
                        <a:rPr lang="en-US" sz="1300" dirty="0">
                          <a:effectLst/>
                          <a:latin typeface="+mn-lt"/>
                        </a:rPr>
                        <a:t>production of background</a:t>
                      </a:r>
                      <a:r>
                        <a:rPr lang="en-IN" sz="1300" spc="0" dirty="0">
                          <a:effectLst/>
                          <a:latin typeface="+mn-lt"/>
                        </a:rPr>
                        <a:t> </a:t>
                      </a:r>
                      <a:r>
                        <a:rPr lang="en-US" sz="1300" spc="-10" dirty="0">
                          <a:effectLst/>
                          <a:latin typeface="+mn-lt"/>
                        </a:rPr>
                        <a:t>faradaic</a:t>
                      </a:r>
                      <a:r>
                        <a:rPr lang="en-US" sz="1300" spc="5" dirty="0">
                          <a:effectLst/>
                          <a:latin typeface="+mn-lt"/>
                        </a:rPr>
                        <a:t> </a:t>
                      </a:r>
                      <a:r>
                        <a:rPr lang="en-US" sz="1300" spc="-10" dirty="0">
                          <a:effectLst/>
                          <a:latin typeface="+mn-lt"/>
                        </a:rPr>
                        <a:t>currents</a:t>
                      </a:r>
                      <a:endParaRPr lang="en-IN" sz="1300" dirty="0">
                        <a:effectLst/>
                        <a:latin typeface="+mn-lt"/>
                      </a:endParaRPr>
                    </a:p>
                    <a:p>
                      <a:pPr marL="342900" marR="257175" lvl="0" indent="-342900" algn="l">
                        <a:lnSpc>
                          <a:spcPct val="150000"/>
                        </a:lnSpc>
                        <a:buSzPts val="1100"/>
                        <a:buFont typeface="+mj-lt"/>
                        <a:buAutoNum type="arabicPeriod"/>
                        <a:tabLst>
                          <a:tab pos="524510" algn="l"/>
                        </a:tabLst>
                      </a:pPr>
                      <a:r>
                        <a:rPr lang="en-US" sz="1300" spc="0" dirty="0">
                          <a:effectLst/>
                          <a:latin typeface="+mn-lt"/>
                        </a:rPr>
                        <a:t>Signals</a:t>
                      </a:r>
                      <a:r>
                        <a:rPr lang="en-US" sz="1300" spc="-65" dirty="0">
                          <a:effectLst/>
                          <a:latin typeface="+mn-lt"/>
                        </a:rPr>
                        <a:t> </a:t>
                      </a:r>
                      <a:r>
                        <a:rPr lang="en-US" sz="1300" spc="0" dirty="0">
                          <a:effectLst/>
                          <a:latin typeface="+mn-lt"/>
                        </a:rPr>
                        <a:t>are</a:t>
                      </a:r>
                      <a:r>
                        <a:rPr lang="en-US" sz="1300" spc="-60" dirty="0">
                          <a:effectLst/>
                          <a:latin typeface="+mn-lt"/>
                        </a:rPr>
                        <a:t> </a:t>
                      </a:r>
                      <a:r>
                        <a:rPr lang="en-US" sz="1300" spc="0" dirty="0">
                          <a:effectLst/>
                          <a:latin typeface="+mn-lt"/>
                        </a:rPr>
                        <a:t>not precise for </a:t>
                      </a:r>
                      <a:r>
                        <a:rPr lang="en-US" sz="1300" spc="-10" dirty="0">
                          <a:effectLst/>
                          <a:latin typeface="+mn-lt"/>
                        </a:rPr>
                        <a:t>analysis</a:t>
                      </a:r>
                      <a:endParaRPr lang="en-IN" sz="1300" spc="0" dirty="0">
                        <a:effectLst/>
                        <a:latin typeface="+mn-lt"/>
                      </a:endParaRPr>
                    </a:p>
                    <a:p>
                      <a:pPr marL="342900" marR="509270" lvl="0" indent="-342900" algn="l">
                        <a:lnSpc>
                          <a:spcPct val="150000"/>
                        </a:lnSpc>
                        <a:buSzPts val="1100"/>
                        <a:buFont typeface="+mj-lt"/>
                        <a:buAutoNum type="arabicPeriod"/>
                        <a:tabLst>
                          <a:tab pos="524510" algn="l"/>
                        </a:tabLst>
                      </a:pPr>
                      <a:r>
                        <a:rPr lang="en-US" sz="1300" spc="-10" dirty="0">
                          <a:effectLst/>
                          <a:latin typeface="+mn-lt"/>
                        </a:rPr>
                        <a:t>Limited Sensitivity</a:t>
                      </a:r>
                      <a:endParaRPr lang="en-IN" sz="1300" spc="0" dirty="0">
                        <a:effectLst/>
                        <a:latin typeface="+mn-lt"/>
                      </a:endParaRPr>
                    </a:p>
                    <a:p>
                      <a:pPr marL="342900" marR="294005" lvl="0" indent="-342900" algn="l">
                        <a:lnSpc>
                          <a:spcPct val="150000"/>
                        </a:lnSpc>
                        <a:buSzPts val="1100"/>
                        <a:buFont typeface="+mj-lt"/>
                        <a:buAutoNum type="arabicPeriod"/>
                        <a:tabLst>
                          <a:tab pos="524510" algn="l"/>
                        </a:tabLst>
                      </a:pPr>
                      <a:r>
                        <a:rPr lang="en-US" sz="1300" spc="-10" dirty="0">
                          <a:effectLst/>
                          <a:latin typeface="+mn-lt"/>
                        </a:rPr>
                        <a:t>Calibration Requirements</a:t>
                      </a:r>
                      <a:endParaRPr lang="en-IN" sz="1300" spc="0" dirty="0">
                        <a:effectLst/>
                        <a:latin typeface="+mn-lt"/>
                      </a:endParaRPr>
                    </a:p>
                  </a:txBody>
                  <a:tcPr marL="0" marR="0" marT="0" marB="0"/>
                </a:tc>
                <a:tc>
                  <a:txBody>
                    <a:bodyPr/>
                    <a:lstStyle/>
                    <a:p>
                      <a:pPr marL="524510" marR="109220" indent="-228600" algn="ctr">
                        <a:lnSpc>
                          <a:spcPct val="150000"/>
                        </a:lnSpc>
                        <a:spcAft>
                          <a:spcPts val="0"/>
                        </a:spcAft>
                      </a:pPr>
                      <a:r>
                        <a:rPr lang="en-IN" sz="1200" dirty="0">
                          <a:hlinkClick r:id="rId3"/>
                        </a:rPr>
                        <a:t>[4]</a:t>
                      </a:r>
                      <a:endParaRPr lang="en-IN" sz="1300" dirty="0">
                        <a:effectLst/>
                        <a:latin typeface="+mn-lt"/>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91963766"/>
                  </a:ext>
                </a:extLst>
              </a:tr>
            </a:tbl>
          </a:graphicData>
        </a:graphic>
      </p:graphicFrame>
      <p:sp>
        <p:nvSpPr>
          <p:cNvPr id="5" name="Google Shape;125;p3">
            <a:extLst>
              <a:ext uri="{FF2B5EF4-FFF2-40B4-BE49-F238E27FC236}">
                <a16:creationId xmlns:a16="http://schemas.microsoft.com/office/drawing/2014/main" id="{1A4ABB92-DBC6-C6BA-CABF-74C99DBE9BA1}"/>
              </a:ext>
            </a:extLst>
          </p:cNvPr>
          <p:cNvSpPr txBox="1"/>
          <p:nvPr/>
        </p:nvSpPr>
        <p:spPr>
          <a:xfrm>
            <a:off x="984082" y="14518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pSp>
        <p:nvGrpSpPr>
          <p:cNvPr id="9" name="Google Shape;113;p76">
            <a:extLst>
              <a:ext uri="{FF2B5EF4-FFF2-40B4-BE49-F238E27FC236}">
                <a16:creationId xmlns:a16="http://schemas.microsoft.com/office/drawing/2014/main" id="{37D20101-C96A-6AEF-A6BB-6008FE0A11FE}"/>
              </a:ext>
            </a:extLst>
          </p:cNvPr>
          <p:cNvGrpSpPr/>
          <p:nvPr/>
        </p:nvGrpSpPr>
        <p:grpSpPr>
          <a:xfrm>
            <a:off x="11963667" y="648681"/>
            <a:ext cx="223520" cy="497812"/>
            <a:chOff x="9734551" y="3062659"/>
            <a:chExt cx="2457449" cy="1403846"/>
          </a:xfrm>
        </p:grpSpPr>
        <p:sp>
          <p:nvSpPr>
            <p:cNvPr id="7" name="Google Shape;114;p76">
              <a:extLst>
                <a:ext uri="{FF2B5EF4-FFF2-40B4-BE49-F238E27FC236}">
                  <a16:creationId xmlns:a16="http://schemas.microsoft.com/office/drawing/2014/main" id="{B679A461-34BB-AFDC-33D0-F0CD6074705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8" name="Google Shape;115;p76">
              <a:extLst>
                <a:ext uri="{FF2B5EF4-FFF2-40B4-BE49-F238E27FC236}">
                  <a16:creationId xmlns:a16="http://schemas.microsoft.com/office/drawing/2014/main" id="{D7DA7283-8B23-472C-2FCA-4F7F12F28DCA}"/>
                </a:ext>
              </a:extLst>
            </p:cNvPr>
            <p:cNvSpPr/>
            <p:nvPr/>
          </p:nvSpPr>
          <p:spPr>
            <a:xfrm>
              <a:off x="9734551" y="3062659"/>
              <a:ext cx="2457449" cy="633444"/>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11" name="Google Shape;111;p76">
            <a:extLst>
              <a:ext uri="{FF2B5EF4-FFF2-40B4-BE49-F238E27FC236}">
                <a16:creationId xmlns:a16="http://schemas.microsoft.com/office/drawing/2014/main" id="{0BD593E2-E5BF-2E97-9FBA-E4F4DA50FC51}"/>
              </a:ext>
            </a:extLst>
          </p:cNvPr>
          <p:cNvPicPr preferRelativeResize="0"/>
          <p:nvPr/>
        </p:nvPicPr>
        <p:blipFill rotWithShape="1">
          <a:blip r:embed="rId4">
            <a:alphaModFix/>
          </a:blip>
          <a:srcRect l="22326" t="32664" r="11836" b="35101"/>
          <a:stretch/>
        </p:blipFill>
        <p:spPr>
          <a:xfrm>
            <a:off x="800" y="34510"/>
            <a:ext cx="1504951" cy="423333"/>
          </a:xfrm>
          <a:prstGeom prst="rect">
            <a:avLst/>
          </a:prstGeom>
          <a:noFill/>
          <a:ln>
            <a:noFill/>
          </a:ln>
        </p:spPr>
      </p:pic>
      <p:pic>
        <p:nvPicPr>
          <p:cNvPr id="13" name="Picture 12" descr="A logo with text overlay&#10;&#10;Description automatically generated">
            <a:extLst>
              <a:ext uri="{FF2B5EF4-FFF2-40B4-BE49-F238E27FC236}">
                <a16:creationId xmlns:a16="http://schemas.microsoft.com/office/drawing/2014/main" id="{EDF1DE24-EAF0-50DE-9D2B-7D1916C67FE3}"/>
              </a:ext>
            </a:extLst>
          </p:cNvPr>
          <p:cNvPicPr>
            <a:picLocks noChangeAspect="1"/>
          </p:cNvPicPr>
          <p:nvPr/>
        </p:nvPicPr>
        <p:blipFill rotWithShape="1">
          <a:blip r:embed="rId5"/>
          <a:srcRect l="37906" t="34096" r="9606" b="36394"/>
          <a:stretch/>
        </p:blipFill>
        <p:spPr>
          <a:xfrm>
            <a:off x="11125200" y="29639"/>
            <a:ext cx="1066800" cy="599768"/>
          </a:xfrm>
          <a:prstGeom prst="rect">
            <a:avLst/>
          </a:prstGeom>
        </p:spPr>
      </p:pic>
    </p:spTree>
    <p:extLst>
      <p:ext uri="{BB962C8B-B14F-4D97-AF65-F5344CB8AC3E}">
        <p14:creationId xmlns:p14="http://schemas.microsoft.com/office/powerpoint/2010/main" val="3887370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07-23T00:00:00.0000000"/>
  <p:tag name="OTLENDDATE" val="2024-07-30T23:59:00.0000000"/>
  <p:tag name="OTLDURATIONFORMAT" val="day"/>
  <p:tag name="OTLSPACING" val="3"/>
  <p:tag name="OTLSHAPETHICKNESSTYPE" val="Thin"/>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3"/>
  <p:tag name="OTLSHAPETHICKNESSTYPE" val="Thin"/>
  <p:tag name="OTLSTARTDATE" val="2024-07-27T00:00:00.0000000Z"/>
  <p:tag name="OTLENDDATE" val="2024-08-05T23:59:00.0000000Z"/>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3"/>
  <p:tag name="OTLSHAPETHICKNESSTYPE" val="Thin"/>
  <p:tag name="OTLENDDATE" val="2024-08-21T23:59:00.0000000Z"/>
  <p:tag name="OTLSTARTDATE" val="2024-08-05T00:00:00.0000000Z"/>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3"/>
  <p:tag name="OTLSHAPETHICKNESSTYPE" val="Thin"/>
  <p:tag name="OTLSTARTDATE" val="2024-08-21T00:00:00.0000000Z"/>
  <p:tag name="OTLENDDATE" val="2024-09-10T23:59:00.0000000Z"/>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09-24T00:00:00.0000000Z"/>
  <p:tag name="OTLENDDATE" val="2024-10-03T23:59:00.0000000Z"/>
  <p:tag name="OTLDURATIONFORMAT" val="day"/>
  <p:tag name="OTLSPACING" val="3"/>
  <p:tag name="OTLSHAPETHICKNESSTYPE" val="Thin"/>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 name="OTLELAPSEDSTYLE" val="Thin"/>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 name="OTLTODAYPOSITION" val="Auto"/>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 name="OTLTIMEBANDSHAPETYPE" val="RoundedCornerRectangleTimeband"/>
  <p:tag name="OTLTIMEBANDSHAPEHEIGHT" val="20"/>
  <p:tag name="OTLTIMEBANDSHAPEPADDINGLEFT" val="0"/>
  <p:tag name="OTLTIMEBANDCULTUREINFO" val="en-US"/>
  <p:tag name="OTLTIMEBANDQUICKPOSITION" val="Custom"/>
  <p:tag name="OTLTIMEBANDTHREEDEFFECTS" val="None"/>
  <p:tag name="OTLTIMEBANDAUTODATERANGE" val="True"/>
  <p:tag name="OTLTIMEBANDSTARTDATE" val="0001-01-01T00:00:00.0000000"/>
  <p:tag name="OTLTIMEBANDWORKINGDAYS" val="Standard"/>
  <p:tag name="OTLTIMEBANDUSETIME" val="False"/>
  <p:tag name="OTLTIMEBANDTIMECONFIGWORKDAYSTART" val="00:00:00"/>
  <p:tag name="OTLTIMEBANDTIMECONFIGWORKDAYEND" val="23:59:00"/>
  <p:tag name="OTLTIMEBANDAPPENDYEARONYEARCHANGE" val="False"/>
  <p:tag name="OTLTIMEBANDSCALEMARKING" val="None"/>
  <p:tag name="OTLRIGHTENDCAPSMARGINRIGHT" val="20"/>
  <p:tag name="OTLTIMEBANDFYSTARTMONTH" val="January"/>
  <p:tag name="OTLTIMEBANDSHOWFYLABEL" val="True"/>
  <p:tag name="OTLTIMEBANDUSESTARTINGOFTHEYEARFORFYNUMBERING" val="True"/>
  <p:tag name="OTLTIMEBANDRESERVEDLEFTAREAWIDTH" val="76"/>
  <p:tag name="OTLTIMEBANDRESERVEDLEFTAREAISSET" val="True"/>
  <p:tag name="OTLTIMEBANDDEPENABLED" val="True"/>
  <p:tag name="OTLTIMEBANDDEPSCHEDULINGMODE" val="Flexible"/>
  <p:tag name="OTLTIMEBANDDEPPREVIOUSSCHEDULINGMODE" val="Flexible"/>
  <p:tag name="OTLTIMEBANDDEPONBREAKINGSTRICTSCHEDULINGMODE" val="AskEverytime"/>
  <p:tag name="OTLTIMEBANDDEPONBREAKINGFLEXIBLESCHEDULINGMODE" val="AskEverytime"/>
  <p:tag name="OTLTIMEBANDSPACINGABOVE" val="3"/>
  <p:tag name="OTLTIMEBANDSPACINGBELOW" val="3"/>
  <p:tag name="OTLTIMEBANDSPACINGABOVEFORSWLANDTASKS" val="5"/>
  <p:tag name="OTLTIMEBANDSPACINGBELOWFORSWLANDTASKS" val="5"/>
  <p:tag name="OTLLEFTENDCAPSMARGINLEFT" val="110.783179868858"/>
  <p:tag name="OTLTIMEBANDSCALETYPE" val="Months"/>
  <p:tag name="OTLTIMEBANDSCALEFORMAT" val="MMM"/>
  <p:tag name="OTLTIMEBANDENDDATE" val="2024-10-03T23:59:00.0000000"/>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 name="OTLSWIMLANESPACING" val="2"/>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1511</TotalTime>
  <Words>3600</Words>
  <Application>Microsoft Office PowerPoint</Application>
  <PresentationFormat>Widescreen</PresentationFormat>
  <Paragraphs>435</Paragraphs>
  <Slides>29</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__fkGroteskNeue_598ab8</vt:lpstr>
      <vt:lpstr>Arial</vt:lpstr>
      <vt:lpstr>Calibri</vt:lpstr>
      <vt:lpstr>Calibri Light</vt:lpstr>
      <vt:lpstr>Montserrat</vt:lpstr>
      <vt:lpstr>Montserrat Medium</vt:lpstr>
      <vt:lpstr>Roboto</vt:lpstr>
      <vt:lpstr>Symbol</vt:lpstr>
      <vt:lpstr>Times New Roman</vt:lpstr>
      <vt:lpstr>Verdana</vt:lpstr>
      <vt:lpstr>Office Theme</vt:lpstr>
      <vt:lpstr>PowerPoint Presentation</vt:lpstr>
      <vt:lpstr>PowerPoint Presentation</vt:lpstr>
      <vt:lpstr>CAPSTONE PROJECT</vt:lpstr>
      <vt:lpstr>CONTINUOUS GLUCOSE MONITORING (CGM)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Jashwanth rishi Ballary</dc:creator>
  <cp:lastModifiedBy>Jashwanth rishi Ballary</cp:lastModifiedBy>
  <cp:revision>57</cp:revision>
  <dcterms:created xsi:type="dcterms:W3CDTF">2024-08-26T10:36:19Z</dcterms:created>
  <dcterms:modified xsi:type="dcterms:W3CDTF">2024-10-17T16:58:10Z</dcterms:modified>
</cp:coreProperties>
</file>