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409" r:id="rId3"/>
    <p:sldId id="2410" r:id="rId4"/>
    <p:sldId id="2418" r:id="rId5"/>
    <p:sldId id="2411" r:id="rId6"/>
    <p:sldId id="2412" r:id="rId7"/>
    <p:sldId id="2420" r:id="rId8"/>
    <p:sldId id="2419" r:id="rId9"/>
    <p:sldId id="2415" r:id="rId10"/>
    <p:sldId id="2416" r:id="rId11"/>
    <p:sldId id="2417" r:id="rId12"/>
    <p:sldId id="2421" r:id="rId13"/>
    <p:sldId id="2574" r:id="rId14"/>
    <p:sldId id="2572" r:id="rId15"/>
    <p:sldId id="2573" r:id="rId16"/>
    <p:sldId id="2576" r:id="rId17"/>
    <p:sldId id="2577" r:id="rId18"/>
    <p:sldId id="2429" r:id="rId19"/>
    <p:sldId id="2575" r:id="rId20"/>
    <p:sldId id="2430" r:id="rId21"/>
    <p:sldId id="2440" r:id="rId22"/>
    <p:sldId id="2435" r:id="rId23"/>
    <p:sldId id="2436" r:id="rId24"/>
    <p:sldId id="2584" r:id="rId25"/>
    <p:sldId id="2578" r:id="rId26"/>
    <p:sldId id="2579" r:id="rId27"/>
    <p:sldId id="2585" r:id="rId28"/>
    <p:sldId id="2581" r:id="rId29"/>
    <p:sldId id="2582" r:id="rId30"/>
    <p:sldId id="2587" r:id="rId31"/>
    <p:sldId id="2586" r:id="rId32"/>
    <p:sldId id="2590" r:id="rId33"/>
    <p:sldId id="2589" r:id="rId34"/>
    <p:sldId id="2591" r:id="rId35"/>
    <p:sldId id="2592" r:id="rId36"/>
    <p:sldId id="2593" r:id="rId37"/>
    <p:sldId id="2594" r:id="rId38"/>
    <p:sldId id="2505" r:id="rId39"/>
    <p:sldId id="2595" r:id="rId40"/>
    <p:sldId id="2596" r:id="rId41"/>
    <p:sldId id="2597" r:id="rId42"/>
    <p:sldId id="2443" r:id="rId43"/>
    <p:sldId id="2438" r:id="rId44"/>
    <p:sldId id="2447" r:id="rId45"/>
    <p:sldId id="2448" r:id="rId46"/>
    <p:sldId id="2437" r:id="rId47"/>
    <p:sldId id="2445" r:id="rId48"/>
    <p:sldId id="2439" r:id="rId49"/>
    <p:sldId id="2444" r:id="rId50"/>
    <p:sldId id="2446" r:id="rId51"/>
    <p:sldId id="2449" r:id="rId52"/>
    <p:sldId id="245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F7A"/>
    <a:srgbClr val="33474E"/>
    <a:srgbClr val="ED1A22"/>
    <a:srgbClr val="007DBC"/>
    <a:srgbClr val="006192"/>
    <a:srgbClr val="007AB8"/>
    <a:srgbClr val="54B948"/>
    <a:srgbClr val="CBCCCC"/>
    <a:srgbClr val="D90657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068F-F724-6E6D-6DC2-8B3B82FF2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ADFF9-CF77-7000-A066-C6C02888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8FFB-AB6F-FBED-BF70-295219B0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27D1-ECAF-0ED6-D6FF-763CFAA2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EF54-5047-228A-F5E1-B80B71DD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0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CFF-6A2A-E0F7-6B44-83CD0FCA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00AB0-38DF-8807-AF82-715A878A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4227-D9F9-1703-25CE-D2044F1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64EC-10A7-539C-EAFA-43C86438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5577-BFBF-EE67-CEBE-C2BE1ED4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5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0BCAA-4CE4-700F-1F2A-D75DC699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786F9-9AEA-41D2-390E-6D5C71979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9F1B8-6234-E83C-C01C-F0A195D6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226C-0388-369B-1046-DE6DDF46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0A44-8E06-793E-3672-766003B7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2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E659-3A31-19F9-FF55-BC1649BB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C4ED-C44A-F8D1-FFDE-764F23B8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8899-7F7C-689B-9826-AB721498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99AE-7F7E-AE74-B080-A8EFBAF4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8CAC-116B-4C6F-B35B-AADBD34C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40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08DD-3780-5C16-8957-4E682B77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410A-8CB6-450D-2930-EE1508B1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15BB2-ED16-83AD-0E7D-F9762279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7A5B-AF90-31DE-FAB3-A0490583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019E-8064-F814-BE67-BD25FA2B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FD6-5FDC-FD54-1B9D-51EDBF84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AF2E-191C-5150-46DE-475F9461C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0D07F-CE19-797C-3F01-A3EF7888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12861-32C3-5715-8485-5935322C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4D90B-DB40-A072-57D8-B9D1E4D0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A6918-5E86-9219-751A-33177F3C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3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6C54-FB1F-7E40-534B-2E041353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A5F83-D4F2-506E-B19A-8894AC2D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A085D-19EE-0DF6-C5E1-AFF1466E7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57EFF-E798-9BD5-3E09-CF6622D94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13098-FFE8-BAA8-AB55-9DADEDE92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F9FB4-B59D-0FFC-9129-341F1132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7DFB7-07DE-CDA4-522C-489BB5D7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3F558-B172-8027-859F-A92180DB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C461-115F-C394-1A24-EECE45BF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34BDF-375F-869D-08EE-289B28EF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4C496-D6F9-68F9-15DC-8DBAA9AD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FED16-5434-7AE9-A604-28F0DC14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3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65613-F6D2-5252-7E4B-13978DBF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C6116-75E1-B217-C5A3-AE3CCC70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5441-6CEE-F1F6-46CA-F36EBAE4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C332-BF8A-A5CD-D3AF-AEFE97CF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3EAC-4CB5-778B-886C-A893A264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076D4-9F35-9C76-9941-53CED7E06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C8DC2-475E-BE53-E36A-FA4FC0C6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C35A4-0791-C061-9FF3-21024820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7536-135D-89B1-9F67-7B72FE96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B3DE-4589-57C1-8627-BFFEFDA9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21DEB-7050-1B05-FBD4-301980DC1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3E838-1501-0E45-5E20-A8F76FB41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2D750-B10C-A006-7742-37DEEF0F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A35DC-2183-C692-615B-268F187B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F9C98-71BE-1273-6F05-1C39656A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4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B0328-529E-231C-B1F4-F143C56F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03EC2-EADE-3EDF-DCC4-D452DB83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3848"/>
            <a:ext cx="10515600" cy="499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775A-FECC-D06A-12BE-81AD1DD7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28874" y="6356350"/>
            <a:ext cx="1152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EF64-C36A-42A3-A80C-4B9EA210C949}" type="datetimeFigureOut">
              <a:rPr lang="en-IN" smtClean="0"/>
              <a:t>23/08/23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82C0-4CC1-687C-949F-ADA308158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DENOSUMAB MEDICAL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EE65-66AE-2C53-9BE5-190870549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AE3E-FEC3-47AE-A984-CC8F195D901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8DC3D-E0F0-8704-C2E3-E65D2C987F79}"/>
              </a:ext>
            </a:extLst>
          </p:cNvPr>
          <p:cNvSpPr/>
          <p:nvPr userDrawn="1"/>
        </p:nvSpPr>
        <p:spPr>
          <a:xfrm>
            <a:off x="838200" y="1040720"/>
            <a:ext cx="1051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4AF0CF-622B-770C-C782-6EFCBE35AE60}"/>
              </a:ext>
            </a:extLst>
          </p:cNvPr>
          <p:cNvSpPr/>
          <p:nvPr userDrawn="1"/>
        </p:nvSpPr>
        <p:spPr>
          <a:xfrm>
            <a:off x="838200" y="6235134"/>
            <a:ext cx="1051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6350882"/>
            <a:ext cx="1133475" cy="4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3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Browallia New" panose="020B0604020202020204" pitchFamily="34" charset="-34"/>
          <a:ea typeface="+mj-ea"/>
          <a:cs typeface="Browallia New" panose="020B0604020202020204" pitchFamily="34" charset="-34"/>
        </a:defRPr>
      </a:lvl1pPr>
    </p:titleStyle>
    <p:bodyStyle>
      <a:lvl1pPr marL="514350" indent="-514350" algn="l" defTabSz="914400" rtl="0" eaLnBrk="1" latinLnBrk="0" hangingPunct="1">
        <a:lnSpc>
          <a:spcPct val="150000"/>
        </a:lnSpc>
        <a:spcBef>
          <a:spcPts val="1000"/>
        </a:spcBef>
        <a:buFont typeface="+mj-lt"/>
        <a:buAutoNum type="arabicParenR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1pPr>
      <a:lvl2pPr marL="1028700" indent="-571500" algn="l" defTabSz="914400" rtl="0" eaLnBrk="1" latinLnBrk="0" hangingPunct="1">
        <a:lnSpc>
          <a:spcPct val="150000"/>
        </a:lnSpc>
        <a:spcBef>
          <a:spcPts val="500"/>
        </a:spcBef>
        <a:buFont typeface="+mj-lt"/>
        <a:buAutoNum type="alphaLcParenR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2pPr>
      <a:lvl3pPr marL="1485900" indent="-571500" algn="l" defTabSz="914400" rtl="0" eaLnBrk="1" latinLnBrk="0" hangingPunct="1">
        <a:lnSpc>
          <a:spcPct val="150000"/>
        </a:lnSpc>
        <a:spcBef>
          <a:spcPts val="500"/>
        </a:spcBef>
        <a:buFont typeface="+mj-lt"/>
        <a:buAutoNum type="romanUcPeriod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3pPr>
      <a:lvl4pPr marL="1885950" indent="-514350" algn="l" defTabSz="914400" rtl="0" eaLnBrk="1" latinLnBrk="0" hangingPunct="1">
        <a:lnSpc>
          <a:spcPct val="150000"/>
        </a:lnSpc>
        <a:spcBef>
          <a:spcPts val="500"/>
        </a:spcBef>
        <a:buFont typeface="+mj-lt"/>
        <a:buAutoNum type="alphaLcPeriod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B8FF-BDB0-6C07-C80A-F0CB6A03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616"/>
            <a:ext cx="10515600" cy="35084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LITERATURE UNDERSTANDING</a:t>
            </a:r>
            <a:endParaRPr lang="en-IN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5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A0FF-12A4-6394-F8DC-88FEA9B5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2360"/>
            <a:ext cx="10515600" cy="675595"/>
          </a:xfrm>
        </p:spPr>
        <p:txBody>
          <a:bodyPr>
            <a:normAutofit fontScale="90000"/>
          </a:bodyPr>
          <a:lstStyle/>
          <a:p>
            <a:pPr algn="just"/>
            <a:r>
              <a:rPr lang="en-GB" dirty="0"/>
              <a:t>New Fracture: </a:t>
            </a:r>
            <a:r>
              <a:rPr lang="en-GB" b="0" dirty="0"/>
              <a:t>Denosumab sustained reduction of new vertebral fractures up to 36 months </a:t>
            </a:r>
            <a:r>
              <a:rPr lang="en-GB" b="0" baseline="30000" dirty="0"/>
              <a:t>6</a:t>
            </a:r>
            <a:endParaRPr lang="en-IN" b="0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8EF4F-3933-D48B-6E8E-9724FC03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31" y="2323438"/>
            <a:ext cx="8579128" cy="3149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5228F-D75C-301D-D1A9-19D8855E0E2B}"/>
              </a:ext>
            </a:extLst>
          </p:cNvPr>
          <p:cNvSpPr txBox="1"/>
          <p:nvPr/>
        </p:nvSpPr>
        <p:spPr>
          <a:xfrm>
            <a:off x="838199" y="1161080"/>
            <a:ext cx="10515600" cy="5232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Denosumab </a:t>
            </a:r>
            <a:r>
              <a:rPr lang="en-GB" sz="2800" b="1" dirty="0">
                <a:solidFill>
                  <a:srgbClr val="FFFF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significantly decreased </a:t>
            </a:r>
            <a:r>
              <a:rPr lang="en-GB" sz="28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the incidence of </a:t>
            </a:r>
            <a:r>
              <a:rPr lang="en-GB" sz="2800" b="1" dirty="0">
                <a:solidFill>
                  <a:srgbClr val="FFFF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new vertebral fractures up to 36 months </a:t>
            </a:r>
            <a:r>
              <a:rPr lang="en-GB" sz="2000" b="1" baseline="30000" dirty="0">
                <a:solidFill>
                  <a:srgbClr val="FFFF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1,6</a:t>
            </a:r>
            <a:endParaRPr lang="en-IN" sz="2800" b="1" baseline="30000" dirty="0">
              <a:solidFill>
                <a:srgbClr val="FFFF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7096B-F9FB-9012-6B0E-FD0D88DBFB66}"/>
              </a:ext>
            </a:extLst>
          </p:cNvPr>
          <p:cNvSpPr txBox="1"/>
          <p:nvPr/>
        </p:nvSpPr>
        <p:spPr>
          <a:xfrm>
            <a:off x="2999954" y="1804060"/>
            <a:ext cx="619208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Relative risk reduction of new vertebral fracture at 12, 24, and 36 months </a:t>
            </a:r>
            <a:r>
              <a:rPr lang="en-GB" sz="2000" baseline="30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1,5 </a:t>
            </a:r>
            <a:endParaRPr lang="en-IN" sz="2000" baseline="30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1E20E-324C-C6EE-C27A-F8CEF98654E2}"/>
              </a:ext>
            </a:extLst>
          </p:cNvPr>
          <p:cNvSpPr txBox="1"/>
          <p:nvPr/>
        </p:nvSpPr>
        <p:spPr>
          <a:xfrm>
            <a:off x="838199" y="5528340"/>
            <a:ext cx="10515600" cy="646331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FFFF00"/>
                </a:solidFill>
                <a:latin typeface="Amasis MT Pro Black" panose="02040A04050005020304" pitchFamily="18" charset="0"/>
                <a:cs typeface="Browallia New" panose="020B0604020202020204" pitchFamily="34" charset="-34"/>
              </a:rPr>
              <a:t>62% </a:t>
            </a:r>
            <a:r>
              <a:rPr lang="en-GB" sz="2800" b="1" dirty="0">
                <a:solidFill>
                  <a:srgbClr val="FFFF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Relative Risk Reduction </a:t>
            </a:r>
            <a:r>
              <a:rPr lang="en-GB" sz="28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in the incidence of </a:t>
            </a:r>
            <a:r>
              <a:rPr lang="en-GB" sz="2800" b="1" dirty="0">
                <a:solidFill>
                  <a:srgbClr val="FFFF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new vertebral fractures </a:t>
            </a:r>
            <a:r>
              <a:rPr lang="en-GB" sz="28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at </a:t>
            </a:r>
            <a:r>
              <a:rPr lang="en-GB" sz="2800" b="1" dirty="0">
                <a:solidFill>
                  <a:srgbClr val="FFFF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36 months</a:t>
            </a:r>
            <a:r>
              <a:rPr lang="en-GB" sz="28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* </a:t>
            </a:r>
            <a:r>
              <a:rPr lang="en-GB" sz="2800" b="1" baseline="300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1</a:t>
            </a:r>
            <a:endParaRPr lang="en-IN" sz="2800" b="1" baseline="30000" dirty="0">
              <a:solidFill>
                <a:schemeClr val="bg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29703-F253-F3FA-0994-268BF2553734}"/>
              </a:ext>
            </a:extLst>
          </p:cNvPr>
          <p:cNvSpPr txBox="1"/>
          <p:nvPr/>
        </p:nvSpPr>
        <p:spPr>
          <a:xfrm>
            <a:off x="745434" y="634857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ARR = Absolute Risk Reduction.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9F960-E090-3581-AD52-A2C7044C0E39}"/>
              </a:ext>
            </a:extLst>
          </p:cNvPr>
          <p:cNvSpPr txBox="1"/>
          <p:nvPr/>
        </p:nvSpPr>
        <p:spPr>
          <a:xfrm>
            <a:off x="4452729" y="6280919"/>
            <a:ext cx="690106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1. Denosumab</a:t>
            </a:r>
            <a:r>
              <a:rPr lang="en-IN" sz="1050" b="0" i="0" baseline="30000" dirty="0">
                <a:solidFill>
                  <a:srgbClr val="2B2B2B"/>
                </a:solidFill>
                <a:effectLst/>
                <a:latin typeface="DIN W03 Regular"/>
              </a:rPr>
              <a:t>®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(denosumab) prescribing information</a:t>
            </a:r>
          </a:p>
          <a:p>
            <a:pPr algn="r"/>
            <a:r>
              <a:rPr lang="en-IN" sz="1050" dirty="0"/>
              <a:t>5.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N </a:t>
            </a:r>
            <a:r>
              <a:rPr lang="en-IN" sz="1050" b="0" i="1" dirty="0" err="1">
                <a:solidFill>
                  <a:srgbClr val="2B2B2B"/>
                </a:solidFill>
                <a:effectLst/>
                <a:latin typeface="DIN W03 Regular"/>
              </a:rPr>
              <a:t>Engl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J Med.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2009;361:745-755.</a:t>
            </a:r>
            <a:r>
              <a:rPr lang="en-IN" sz="1050" b="1" i="0" dirty="0">
                <a:solidFill>
                  <a:srgbClr val="2B2B2B"/>
                </a:solidFill>
                <a:effectLst/>
                <a:latin typeface="DIN W03 Regular"/>
              </a:rPr>
              <a:t> </a:t>
            </a:r>
          </a:p>
          <a:p>
            <a:pPr algn="r"/>
            <a:r>
              <a:rPr lang="en-IN" sz="1050" dirty="0"/>
              <a:t>6.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Lancet.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2015;386(9992):433-443. 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59612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588E-5E87-8938-CFDC-C9275B1A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Safety And Tolerability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5ADD30-4B8B-D51D-F72B-73744E4A9F8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48410"/>
          <a:ext cx="10515600" cy="3337560"/>
        </p:xfrm>
        <a:graphic>
          <a:graphicData uri="http://schemas.openxmlformats.org/drawingml/2006/table">
            <a:tbl>
              <a:tblPr/>
              <a:tblGrid>
                <a:gridCol w="1878496">
                  <a:extLst>
                    <a:ext uri="{9D8B030D-6E8A-4147-A177-3AD203B41FA5}">
                      <a16:colId xmlns:a16="http://schemas.microsoft.com/office/drawing/2014/main" val="3960557145"/>
                    </a:ext>
                  </a:extLst>
                </a:gridCol>
                <a:gridCol w="3988904">
                  <a:extLst>
                    <a:ext uri="{9D8B030D-6E8A-4147-A177-3AD203B41FA5}">
                      <a16:colId xmlns:a16="http://schemas.microsoft.com/office/drawing/2014/main" val="4235050825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3627452668"/>
                    </a:ext>
                  </a:extLst>
                </a:gridCol>
              </a:tblGrid>
              <a:tr h="54856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400" b="1" dirty="0">
                          <a:solidFill>
                            <a:schemeClr val="bg1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Adverse Events (10% Frequency In Each Treatment Group)</a:t>
                      </a:r>
                      <a:r>
                        <a:rPr lang="en-GB" sz="2400" b="1" baseline="30000" dirty="0">
                          <a:solidFill>
                            <a:schemeClr val="bg1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1</a:t>
                      </a:r>
                    </a:p>
                  </a:txBody>
                  <a:tcPr marL="28575" marR="28575" marT="114300" marB="1143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b="1" dirty="0">
                        <a:solidFill>
                          <a:srgbClr val="2B2B2B"/>
                        </a:solidFill>
                        <a:effectLst/>
                        <a:latin typeface="inherit"/>
                      </a:endParaRPr>
                    </a:p>
                  </a:txBody>
                  <a:tcPr marL="28575" marR="28575" marT="114300" marB="114300" anchor="b">
                    <a:lnL w="9525" cap="flat" cmpd="sng" algn="ctr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b="1" dirty="0">
                        <a:solidFill>
                          <a:srgbClr val="2B2B2B"/>
                        </a:solidFill>
                        <a:effectLst/>
                        <a:latin typeface="inherit"/>
                      </a:endParaRPr>
                    </a:p>
                  </a:txBody>
                  <a:tcPr marL="28575" marR="28575" marT="114300" marB="114300" anchor="b">
                    <a:lnL w="9525" cap="flat" cmpd="sng" algn="ctr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761259"/>
                  </a:ext>
                </a:extLst>
              </a:tr>
              <a:tr h="905768">
                <a:tc>
                  <a:txBody>
                    <a:bodyPr/>
                    <a:lstStyle/>
                    <a:p>
                      <a:pPr algn="ctr" fontAlgn="b"/>
                      <a:endParaRPr lang="en-IN" sz="2400" b="1" dirty="0">
                        <a:solidFill>
                          <a:schemeClr val="bg1"/>
                        </a:solidFill>
                        <a:effectLst/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 marL="28575" marR="28575" marT="114300" marB="1143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Placebo</a:t>
                      </a:r>
                      <a:b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</a:b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(n = 725)</a:t>
                      </a:r>
                    </a:p>
                  </a:txBody>
                  <a:tcPr marL="28575" marR="28575" marT="114300" marB="1143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</a:t>
                      </a:r>
                      <a:b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</a:br>
                      <a:r>
                        <a:rPr lang="en-IN" sz="2400" b="1" dirty="0">
                          <a:solidFill>
                            <a:schemeClr val="bg1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(n = 731)</a:t>
                      </a:r>
                    </a:p>
                  </a:txBody>
                  <a:tcPr marL="28575" marR="28575" marT="114300" marB="1143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37707"/>
                  </a:ext>
                </a:extLst>
              </a:tr>
              <a:tr h="54856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0">
                          <a:solidFill>
                            <a:srgbClr val="2B2B2B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Arthralgia</a:t>
                      </a:r>
                    </a:p>
                  </a:txBody>
                  <a:tcPr marL="28575" marR="28575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0" dirty="0">
                          <a:solidFill>
                            <a:srgbClr val="2B2B2B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11.0%</a:t>
                      </a:r>
                    </a:p>
                  </a:txBody>
                  <a:tcPr marL="28575" marR="28575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0" dirty="0">
                          <a:solidFill>
                            <a:srgbClr val="2B2B2B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12.6%</a:t>
                      </a:r>
                    </a:p>
                  </a:txBody>
                  <a:tcPr marL="28575" marR="28575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84004"/>
                  </a:ext>
                </a:extLst>
              </a:tr>
              <a:tr h="54856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0">
                          <a:solidFill>
                            <a:srgbClr val="2B2B2B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Back pain</a:t>
                      </a:r>
                    </a:p>
                  </a:txBody>
                  <a:tcPr marL="28575" marR="28575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0">
                          <a:solidFill>
                            <a:srgbClr val="2B2B2B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10.2%</a:t>
                      </a:r>
                    </a:p>
                  </a:txBody>
                  <a:tcPr marL="28575" marR="28575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0" dirty="0">
                          <a:solidFill>
                            <a:srgbClr val="2B2B2B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11.1%</a:t>
                      </a:r>
                    </a:p>
                  </a:txBody>
                  <a:tcPr marL="28575" marR="28575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971583"/>
                  </a:ext>
                </a:extLst>
              </a:tr>
              <a:tr h="54856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0">
                          <a:solidFill>
                            <a:srgbClr val="2B2B2B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Constipation</a:t>
                      </a:r>
                    </a:p>
                  </a:txBody>
                  <a:tcPr marL="28575" marR="28575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0">
                          <a:solidFill>
                            <a:srgbClr val="2B2B2B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10.3%</a:t>
                      </a:r>
                    </a:p>
                  </a:txBody>
                  <a:tcPr marL="28575" marR="28575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0" dirty="0">
                          <a:solidFill>
                            <a:srgbClr val="2B2B2B"/>
                          </a:solidFill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10.0%</a:t>
                      </a:r>
                    </a:p>
                  </a:txBody>
                  <a:tcPr marL="28575" marR="28575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7708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03288C-BA26-8E19-000F-4FE70C40FBB5}"/>
              </a:ext>
            </a:extLst>
          </p:cNvPr>
          <p:cNvSpPr txBox="1"/>
          <p:nvPr/>
        </p:nvSpPr>
        <p:spPr>
          <a:xfrm>
            <a:off x="770283" y="4694158"/>
            <a:ext cx="105835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Denosumab has been studied in a clinical trial of 1468 men with prostate cancer on ADT.</a:t>
            </a:r>
            <a:r>
              <a:rPr lang="en-GB" sz="2800" baseline="30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5</a:t>
            </a: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The overall incidence of adverse events was similar between Denosumab and placebo (both approximately 87%).</a:t>
            </a:r>
            <a:r>
              <a:rPr lang="en-GB" sz="2800" baseline="300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5</a:t>
            </a:r>
            <a:endParaRPr lang="en-IN" sz="2800" baseline="300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418FB-E8A6-E158-06FE-68660437A529}"/>
              </a:ext>
            </a:extLst>
          </p:cNvPr>
          <p:cNvSpPr txBox="1"/>
          <p:nvPr/>
        </p:nvSpPr>
        <p:spPr>
          <a:xfrm>
            <a:off x="4558749" y="6324882"/>
            <a:ext cx="690106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1. Denosumab</a:t>
            </a:r>
            <a:r>
              <a:rPr lang="en-IN" sz="1050" b="0" i="0" baseline="30000" dirty="0">
                <a:solidFill>
                  <a:srgbClr val="2B2B2B"/>
                </a:solidFill>
                <a:effectLst/>
                <a:latin typeface="DIN W03 Regular"/>
              </a:rPr>
              <a:t>®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(denosumab) prescribing information </a:t>
            </a:r>
          </a:p>
          <a:p>
            <a:pPr algn="r"/>
            <a:r>
              <a:rPr lang="en-IN" sz="1050" dirty="0"/>
              <a:t>  5.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N </a:t>
            </a:r>
            <a:r>
              <a:rPr lang="en-IN" sz="1050" b="0" i="1" dirty="0" err="1">
                <a:solidFill>
                  <a:srgbClr val="2B2B2B"/>
                </a:solidFill>
                <a:effectLst/>
                <a:latin typeface="DIN W03 Regular"/>
              </a:rPr>
              <a:t>Engl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J Med.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2009;361:745-755</a:t>
            </a:r>
            <a:endParaRPr lang="en-IN" sz="1050" b="1" i="0" dirty="0">
              <a:solidFill>
                <a:srgbClr val="2B2B2B"/>
              </a:solidFill>
              <a:effectLst/>
              <a:latin typeface="DIN W03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0039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EBC0-4469-0043-06BE-C53F9A23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Safety And Tolerability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EEFD-A397-E53F-00A2-659C6D90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Pain in extremity and musculoskeletal pain have also been reported in clinical trials</a:t>
            </a:r>
            <a:r>
              <a:rPr lang="en-GB" baseline="30000" dirty="0"/>
              <a:t>1</a:t>
            </a:r>
          </a:p>
          <a:p>
            <a:pPr algn="just"/>
            <a:r>
              <a:rPr lang="en-GB" b="1" dirty="0">
                <a:solidFill>
                  <a:srgbClr val="002060"/>
                </a:solidFill>
              </a:rPr>
              <a:t>The percentage of patients who withdrew from the study due to adverse events :</a:t>
            </a:r>
          </a:p>
          <a:p>
            <a:pPr lvl="1" algn="just"/>
            <a:r>
              <a:rPr lang="en-GB" dirty="0"/>
              <a:t> </a:t>
            </a:r>
            <a:r>
              <a:rPr lang="en-GB" b="1" dirty="0"/>
              <a:t>7.0% </a:t>
            </a:r>
            <a:r>
              <a:rPr lang="en-GB" dirty="0"/>
              <a:t>and </a:t>
            </a:r>
            <a:r>
              <a:rPr lang="en-GB" b="1" dirty="0"/>
              <a:t>6.1% </a:t>
            </a:r>
            <a:r>
              <a:rPr lang="en-GB" dirty="0"/>
              <a:t>for the Denosumab and placebo groups, respectively</a:t>
            </a:r>
            <a:r>
              <a:rPr lang="en-GB" baseline="30000" dirty="0"/>
              <a:t>1</a:t>
            </a:r>
          </a:p>
          <a:p>
            <a:pPr algn="just"/>
            <a:r>
              <a:rPr lang="en-GB" b="1" dirty="0"/>
              <a:t>O</a:t>
            </a:r>
            <a:r>
              <a:rPr lang="en-GB" b="1" dirty="0">
                <a:solidFill>
                  <a:srgbClr val="002060"/>
                </a:solidFill>
              </a:rPr>
              <a:t>verall rates of serious adverse events </a:t>
            </a:r>
          </a:p>
          <a:p>
            <a:pPr lvl="1" algn="just"/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34.6%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and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30.6%, </a:t>
            </a:r>
            <a:r>
              <a:rPr lang="en-GB" dirty="0"/>
              <a:t>between Denosumab and placebo respectively</a:t>
            </a:r>
            <a:r>
              <a:rPr lang="en-GB" baseline="30000" dirty="0"/>
              <a:t>1</a:t>
            </a:r>
            <a:endParaRPr lang="en-IN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C5AA7-705E-A847-7CBA-5762B6468BC2}"/>
              </a:ext>
            </a:extLst>
          </p:cNvPr>
          <p:cNvSpPr txBox="1"/>
          <p:nvPr/>
        </p:nvSpPr>
        <p:spPr>
          <a:xfrm>
            <a:off x="4558749" y="6324882"/>
            <a:ext cx="690106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1. Denosumab</a:t>
            </a:r>
            <a:r>
              <a:rPr lang="en-IN" sz="1050" b="0" i="0" baseline="30000" dirty="0">
                <a:solidFill>
                  <a:srgbClr val="2B2B2B"/>
                </a:solidFill>
                <a:effectLst/>
                <a:latin typeface="DIN W03 Regular"/>
              </a:rPr>
              <a:t>®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(denosumab) prescribing information </a:t>
            </a:r>
          </a:p>
          <a:p>
            <a:pPr algn="r"/>
            <a:r>
              <a:rPr lang="en-IN" sz="1050" dirty="0"/>
              <a:t>  5.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N </a:t>
            </a:r>
            <a:r>
              <a:rPr lang="en-IN" sz="1050" b="0" i="1" dirty="0" err="1">
                <a:solidFill>
                  <a:srgbClr val="2B2B2B"/>
                </a:solidFill>
                <a:effectLst/>
                <a:latin typeface="DIN W03 Regular"/>
              </a:rPr>
              <a:t>Engl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J Med.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2009;361:745-755</a:t>
            </a:r>
            <a:endParaRPr lang="en-IN" sz="1050" b="1" i="0" dirty="0">
              <a:solidFill>
                <a:srgbClr val="2B2B2B"/>
              </a:solidFill>
              <a:effectLst/>
              <a:latin typeface="DIN W03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750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64AF84-431E-9D8D-BED3-4D76F704BE78}"/>
              </a:ext>
            </a:extLst>
          </p:cNvPr>
          <p:cNvSpPr/>
          <p:nvPr/>
        </p:nvSpPr>
        <p:spPr>
          <a:xfrm>
            <a:off x="675861" y="675861"/>
            <a:ext cx="10946296" cy="575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4BF53A1-B3DB-566E-20A3-4429C3BF38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964"/>
            </a:avLst>
          </a:prstGeom>
          <a:solidFill>
            <a:srgbClr val="ED1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82220-9675-8CA3-D822-8150BFC0CB57}"/>
              </a:ext>
            </a:extLst>
          </p:cNvPr>
          <p:cNvSpPr/>
          <p:nvPr/>
        </p:nvSpPr>
        <p:spPr>
          <a:xfrm>
            <a:off x="736519" y="576657"/>
            <a:ext cx="596348" cy="575846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1B4D7E-1606-FD62-3E61-D2AC0066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" y="1152503"/>
            <a:ext cx="10016596" cy="50296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F56293-F9CE-E003-B148-87F201C84838}"/>
              </a:ext>
            </a:extLst>
          </p:cNvPr>
          <p:cNvSpPr/>
          <p:nvPr/>
        </p:nvSpPr>
        <p:spPr>
          <a:xfrm>
            <a:off x="2300658" y="3252029"/>
            <a:ext cx="8750631" cy="3539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717A5E-7238-CF0A-CA2D-4836CC05FD76}"/>
              </a:ext>
            </a:extLst>
          </p:cNvPr>
          <p:cNvSpPr/>
          <p:nvPr/>
        </p:nvSpPr>
        <p:spPr>
          <a:xfrm>
            <a:off x="2300658" y="3687971"/>
            <a:ext cx="3411029" cy="3539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6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70AF-6576-D2B6-A5AC-DD1B3418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D237-EB04-4A3C-B2B8-14B2AA79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Phase 3, double-blind, double-dummy, active-controlled trials in patients with bone metastases from solid tumors (Denosumab ®: n=2,862; ZA: n=2,861)</a:t>
            </a:r>
          </a:p>
          <a:p>
            <a:pPr algn="just"/>
            <a:r>
              <a:rPr lang="en-IN" b="1" dirty="0"/>
              <a:t>Intervention: </a:t>
            </a:r>
            <a:r>
              <a:rPr lang="en-IN" dirty="0"/>
              <a:t>Patients were randomized 1:1 to receive Denosumab 120 mg SC Q4W or ZA 4 mg IV Q4W</a:t>
            </a:r>
          </a:p>
          <a:p>
            <a:pPr algn="just"/>
            <a:r>
              <a:rPr lang="en-IN" dirty="0"/>
              <a:t>Per label, ZA was dose-adjusted for baseline creatinine clearance ≤60 mL/min</a:t>
            </a:r>
          </a:p>
          <a:p>
            <a:pPr algn="just"/>
            <a:r>
              <a:rPr lang="en-IN" dirty="0"/>
              <a:t>No dose adjustments were made and no doses were withheld for increased serum creatinine for Denosumab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C85A0-C583-4144-D0E0-CE8EC182AB87}"/>
              </a:ext>
            </a:extLst>
          </p:cNvPr>
          <p:cNvSpPr txBox="1"/>
          <p:nvPr/>
        </p:nvSpPr>
        <p:spPr>
          <a:xfrm>
            <a:off x="5367131" y="63389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 Cancer. 2012;48(16):3082-3092.</a:t>
            </a:r>
          </a:p>
        </p:txBody>
      </p:sp>
    </p:spTree>
    <p:extLst>
      <p:ext uri="{BB962C8B-B14F-4D97-AF65-F5344CB8AC3E}">
        <p14:creationId xmlns:p14="http://schemas.microsoft.com/office/powerpoint/2010/main" val="211714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D57-C3AB-C5B5-89A9-0E52EFC0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Endpoints &amp;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BC71-3982-9C59-0EEA-DDF9190D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48"/>
            <a:ext cx="3773557" cy="4999086"/>
          </a:xfrm>
        </p:spPr>
        <p:txBody>
          <a:bodyPr/>
          <a:lstStyle/>
          <a:p>
            <a:pPr algn="just"/>
            <a:r>
              <a:rPr lang="en-IN" b="1" dirty="0"/>
              <a:t>Primary Endpoints: </a:t>
            </a:r>
            <a:r>
              <a:rPr lang="en-GB" dirty="0"/>
              <a:t>Time to first bone complication as compared with ZA</a:t>
            </a:r>
          </a:p>
          <a:p>
            <a:pPr algn="just"/>
            <a:r>
              <a:rPr lang="en-GB" b="1" dirty="0"/>
              <a:t>Secondary Endpoint : </a:t>
            </a:r>
            <a:r>
              <a:rPr lang="en-GB" dirty="0"/>
              <a:t>Time to first bone complication (superiority)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C8C6F-793F-0EFF-3EE4-F4B6E25F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121" y="1133849"/>
            <a:ext cx="6462679" cy="50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E30D-B8DD-94C8-77CF-2025E7D6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Study 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E3276-0A9D-CA85-E98B-7FDC37196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3" t="8557" r="2987" b="9071"/>
          <a:stretch/>
        </p:blipFill>
        <p:spPr>
          <a:xfrm>
            <a:off x="838200" y="2028966"/>
            <a:ext cx="10516130" cy="2800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8A0E2B-D08A-0DBA-7E6F-435BFCBF139E}"/>
              </a:ext>
            </a:extLst>
          </p:cNvPr>
          <p:cNvSpPr txBox="1"/>
          <p:nvPr/>
        </p:nvSpPr>
        <p:spPr>
          <a:xfrm>
            <a:off x="689113" y="1350177"/>
            <a:ext cx="10664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GB" b="1" i="0" dirty="0">
                <a:solidFill>
                  <a:srgbClr val="F26649"/>
                </a:solidFill>
                <a:effectLst/>
                <a:latin typeface="RobotoBold"/>
              </a:rPr>
              <a:t>Evaluated in 3 identically designed head-to-head studies vs ZA + 2-year OLE phase </a:t>
            </a:r>
            <a:r>
              <a:rPr lang="en-GB" b="1" i="0" baseline="30000" dirty="0">
                <a:solidFill>
                  <a:srgbClr val="F26649"/>
                </a:solidFill>
                <a:effectLst/>
                <a:latin typeface="inherit"/>
              </a:rPr>
              <a:t>2,3</a:t>
            </a:r>
            <a:endParaRPr lang="en-GB" b="1" i="0" dirty="0">
              <a:solidFill>
                <a:srgbClr val="F26649"/>
              </a:solidFill>
              <a:effectLst/>
              <a:latin typeface="Roboto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BE8F3-083B-0CB2-77B8-BE6D1BC328BF}"/>
              </a:ext>
            </a:extLst>
          </p:cNvPr>
          <p:cNvSpPr txBox="1"/>
          <p:nvPr/>
        </p:nvSpPr>
        <p:spPr>
          <a:xfrm>
            <a:off x="745436" y="58172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RobotoReg"/>
              </a:rPr>
              <a:t>OLE, open-label extension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E8AAF-18BD-9E32-79BD-961DDA4B1B50}"/>
              </a:ext>
            </a:extLst>
          </p:cNvPr>
          <p:cNvSpPr txBox="1"/>
          <p:nvPr/>
        </p:nvSpPr>
        <p:spPr>
          <a:xfrm>
            <a:off x="8163340" y="6334780"/>
            <a:ext cx="35118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2. </a:t>
            </a:r>
            <a:r>
              <a:rPr lang="fr-FR" sz="1400" dirty="0" err="1"/>
              <a:t>Eur</a:t>
            </a:r>
            <a:r>
              <a:rPr lang="fr-FR" sz="1400" dirty="0"/>
              <a:t> J Cancer. 2012;48(16):3082-3092.</a:t>
            </a:r>
          </a:p>
          <a:p>
            <a:r>
              <a:rPr lang="en-GB" sz="1400" dirty="0"/>
              <a:t>3. Support Care Cancer. 2016;24(1):447-455.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7358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C751-48FA-7C09-E408-F4EDB7F3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Result: SRE Prevention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F8D1E-530A-1FA3-9817-1A7F8BC6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51" y="1225600"/>
            <a:ext cx="8279296" cy="3293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D3F09-4AA6-2617-59A6-FF847A5EA9B1}"/>
              </a:ext>
            </a:extLst>
          </p:cNvPr>
          <p:cNvSpPr txBox="1"/>
          <p:nvPr/>
        </p:nvSpPr>
        <p:spPr>
          <a:xfrm>
            <a:off x="838199" y="4491967"/>
            <a:ext cx="10515599" cy="707886"/>
          </a:xfrm>
          <a:prstGeom prst="rect">
            <a:avLst/>
          </a:prstGeom>
          <a:solidFill>
            <a:srgbClr val="ED1A22"/>
          </a:solidFill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Denosumab was superior to zoledronic acid in delaying time to first on-study SRE by a median 8.21 months, 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FDCA0-AAE9-9D7C-8605-5E1E69A7568B}"/>
              </a:ext>
            </a:extLst>
          </p:cNvPr>
          <p:cNvSpPr txBox="1"/>
          <p:nvPr/>
        </p:nvSpPr>
        <p:spPr>
          <a:xfrm>
            <a:off x="5367131" y="63389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 Cancer. 2012;48(16):3082-3092.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FAA32E-08D1-A1F1-CFE8-896942801F20}"/>
              </a:ext>
            </a:extLst>
          </p:cNvPr>
          <p:cNvSpPr txBox="1"/>
          <p:nvPr/>
        </p:nvSpPr>
        <p:spPr>
          <a:xfrm>
            <a:off x="838198" y="5319348"/>
            <a:ext cx="10515599" cy="83099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Denosumab was superior to zoledronic acid in preventing SRE with favourable safety and convenience in patients with bone metastases from advanced cancer.</a:t>
            </a:r>
            <a:endParaRPr lang="en-IN" sz="24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1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7E8AA2-D0DF-9CF9-C137-E4451FA8DDDE}"/>
              </a:ext>
            </a:extLst>
          </p:cNvPr>
          <p:cNvSpPr/>
          <p:nvPr/>
        </p:nvSpPr>
        <p:spPr>
          <a:xfrm>
            <a:off x="728870" y="1040720"/>
            <a:ext cx="10800521" cy="5333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2F898-9E7E-B26F-951D-0E54F9B0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77" y="1198256"/>
            <a:ext cx="10870253" cy="4461487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504C9DFB-E3EB-360C-C042-6A3E60F84E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964"/>
            </a:avLst>
          </a:prstGeom>
          <a:solidFill>
            <a:srgbClr val="ED1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654053-D0F9-B007-0F74-4E266957EBC6}"/>
              </a:ext>
            </a:extLst>
          </p:cNvPr>
          <p:cNvSpPr/>
          <p:nvPr/>
        </p:nvSpPr>
        <p:spPr>
          <a:xfrm>
            <a:off x="774885" y="785996"/>
            <a:ext cx="596348" cy="575846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3854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06E6-A9F6-40AD-127D-403324BC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3B7E-6639-AD16-AB43-420690F1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pre-planned analysis evaluates the efficacy and safety of denosumab versus zoledronic acid across three pivotal studies.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4951D-5A57-F86A-73B5-1F30C03F1119}"/>
              </a:ext>
            </a:extLst>
          </p:cNvPr>
          <p:cNvSpPr txBox="1"/>
          <p:nvPr/>
        </p:nvSpPr>
        <p:spPr>
          <a:xfrm>
            <a:off x="5367131" y="63389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Eur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 Cancer. 2012;48(16):3082-3092.</a:t>
            </a:r>
          </a:p>
        </p:txBody>
      </p:sp>
    </p:spTree>
    <p:extLst>
      <p:ext uri="{BB962C8B-B14F-4D97-AF65-F5344CB8AC3E}">
        <p14:creationId xmlns:p14="http://schemas.microsoft.com/office/powerpoint/2010/main" val="331379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64AF84-431E-9D8D-BED3-4D76F704BE78}"/>
              </a:ext>
            </a:extLst>
          </p:cNvPr>
          <p:cNvSpPr/>
          <p:nvPr/>
        </p:nvSpPr>
        <p:spPr>
          <a:xfrm>
            <a:off x="675861" y="675861"/>
            <a:ext cx="10946296" cy="575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6125A-41D4-E978-27B2-583F8020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618" y="1674886"/>
            <a:ext cx="9865182" cy="4458048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D96D9-7DB2-54F3-90A8-A14E63A9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44" y="913161"/>
            <a:ext cx="9865182" cy="514899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4BF53A1-B3DB-566E-20A3-4429C3BF38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964"/>
            </a:avLst>
          </a:prstGeom>
          <a:solidFill>
            <a:srgbClr val="ED1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FC5CC-A092-947D-80D7-95EB37F6E30C}"/>
              </a:ext>
            </a:extLst>
          </p:cNvPr>
          <p:cNvSpPr/>
          <p:nvPr/>
        </p:nvSpPr>
        <p:spPr>
          <a:xfrm>
            <a:off x="2234398" y="3700910"/>
            <a:ext cx="2076226" cy="5179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074C-1694-388C-F976-8706F1AF2EA1}"/>
              </a:ext>
            </a:extLst>
          </p:cNvPr>
          <p:cNvSpPr/>
          <p:nvPr/>
        </p:nvSpPr>
        <p:spPr>
          <a:xfrm>
            <a:off x="6961719" y="3700910"/>
            <a:ext cx="3512179" cy="5179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B4B4F-CB49-09C4-E030-C43A005E2D9C}"/>
              </a:ext>
            </a:extLst>
          </p:cNvPr>
          <p:cNvSpPr/>
          <p:nvPr/>
        </p:nvSpPr>
        <p:spPr>
          <a:xfrm>
            <a:off x="4119818" y="4218852"/>
            <a:ext cx="4450833" cy="51794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82220-9675-8CA3-D822-8150BFC0CB57}"/>
              </a:ext>
            </a:extLst>
          </p:cNvPr>
          <p:cNvSpPr/>
          <p:nvPr/>
        </p:nvSpPr>
        <p:spPr>
          <a:xfrm>
            <a:off x="774885" y="785996"/>
            <a:ext cx="596348" cy="575846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1092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D0F9-C976-D4AC-C77E-10EADB5D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5C19-8B76-FC61-67F8-827AD5D6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To compare studies of men with prostate cancer receiving ADT and women with breast cancer following adjuvant endocrine therapy in order to evaluate the effects of Denosumab in terms of </a:t>
            </a:r>
          </a:p>
          <a:p>
            <a:pPr marL="97155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BMD increase at 24 and 36 months, </a:t>
            </a:r>
          </a:p>
          <a:p>
            <a:pPr marL="97155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The BMD loss,</a:t>
            </a:r>
          </a:p>
          <a:p>
            <a:pPr marL="97155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The reduction of fractures risk (in particular vertebral fractures) at 24 and 36 months and </a:t>
            </a:r>
          </a:p>
          <a:p>
            <a:pPr marL="97155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Safety (overall, serious adverse events – SAEs and discontinuation rate).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6E119-C88A-B690-5ACB-7238EAF1DAD4}"/>
              </a:ext>
            </a:extLst>
          </p:cNvPr>
          <p:cNvSpPr txBox="1"/>
          <p:nvPr/>
        </p:nvSpPr>
        <p:spPr>
          <a:xfrm>
            <a:off x="5393636" y="64610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J Bone Oncol. 2019 Oct; 18: 100252.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5826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A8CD-6CCB-B93B-1F75-3E4FD149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6BA5-B981-E15D-13DC-30DD3E55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RCT’s included: 3</a:t>
            </a:r>
          </a:p>
          <a:p>
            <a:r>
              <a:rPr lang="en-IN" dirty="0"/>
              <a:t>Trials with sample size more than 10 </a:t>
            </a:r>
          </a:p>
          <a:p>
            <a:r>
              <a:rPr lang="en-IN" dirty="0"/>
              <a:t>Prostate cancer patients</a:t>
            </a:r>
          </a:p>
          <a:p>
            <a:r>
              <a:rPr lang="en-IN" dirty="0"/>
              <a:t>Patients were treated with ADT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</a:rPr>
              <a:t>Denosumab at the dose of 60 mg every six month or placebo. 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23A2B-4D2A-8FD6-F6FD-A62CDC76C91E}"/>
              </a:ext>
            </a:extLst>
          </p:cNvPr>
          <p:cNvSpPr txBox="1"/>
          <p:nvPr/>
        </p:nvSpPr>
        <p:spPr>
          <a:xfrm>
            <a:off x="5420140" y="64233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J Bone Oncol. 2019 Oct; 18: 100252.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3830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0C93-DE9A-09DA-5DC3-8E17FB9E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C873-FAD6-B7AB-3896-78C7CAFE4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Reduction of the BMD loss up to 36 months </a:t>
            </a:r>
            <a:r>
              <a:rPr lang="en-GB" dirty="0"/>
              <a:t>both at the lumbar and femoral level </a:t>
            </a:r>
          </a:p>
          <a:p>
            <a:r>
              <a:rPr lang="en-GB" dirty="0">
                <a:highlight>
                  <a:srgbClr val="FFFF00"/>
                </a:highlight>
              </a:rPr>
              <a:t>BMD increase </a:t>
            </a:r>
            <a:r>
              <a:rPr lang="en-GB" dirty="0"/>
              <a:t>both at 24 and 36 months. </a:t>
            </a:r>
          </a:p>
          <a:p>
            <a:r>
              <a:rPr lang="en-GB" dirty="0">
                <a:highlight>
                  <a:srgbClr val="FFFF00"/>
                </a:highlight>
              </a:rPr>
              <a:t>Reduction in the number of new vertebral and femoral fractures </a:t>
            </a:r>
            <a:r>
              <a:rPr lang="en-GB" dirty="0"/>
              <a:t>at 24 and 36 months. </a:t>
            </a:r>
          </a:p>
          <a:p>
            <a:r>
              <a:rPr lang="en-GB" dirty="0">
                <a:highlight>
                  <a:srgbClr val="FFFF00"/>
                </a:highlight>
              </a:rPr>
              <a:t>Denosumab did not affect both the SAEs and therapy discontinuation risk.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D1EDA-5F0C-2C8A-65A7-8CA486F62D58}"/>
              </a:ext>
            </a:extLst>
          </p:cNvPr>
          <p:cNvSpPr txBox="1"/>
          <p:nvPr/>
        </p:nvSpPr>
        <p:spPr>
          <a:xfrm>
            <a:off x="5420140" y="64233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J Bone Oncol. 2019 Oct; 18: 100252.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1352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212E-BD80-4380-74C7-36ACCEE6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6277-7BD1-EB00-0C9A-2C4970CE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24"/>
            <a:ext cx="10515600" cy="1861143"/>
          </a:xfr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>
                <a:highlight>
                  <a:srgbClr val="FFFF00"/>
                </a:highlight>
              </a:rPr>
              <a:t>Denosumab administration can be considered effective and safe in the prevention and management of the above mentioned adverse events related to hormonal therapies designed for </a:t>
            </a:r>
            <a:r>
              <a:rPr lang="en-GB" dirty="0"/>
              <a:t>breast and </a:t>
            </a:r>
            <a:r>
              <a:rPr lang="en-GB" dirty="0">
                <a:highlight>
                  <a:srgbClr val="FFFF00"/>
                </a:highlight>
              </a:rPr>
              <a:t>prostate tumours.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288A3-2750-CB0F-8045-399B538F7D05}"/>
              </a:ext>
            </a:extLst>
          </p:cNvPr>
          <p:cNvSpPr txBox="1"/>
          <p:nvPr/>
        </p:nvSpPr>
        <p:spPr>
          <a:xfrm>
            <a:off x="5420140" y="64233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J Bone Oncol. 2019 Oct; 18: 100252.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0274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64AF84-431E-9D8D-BED3-4D76F704BE78}"/>
              </a:ext>
            </a:extLst>
          </p:cNvPr>
          <p:cNvSpPr/>
          <p:nvPr/>
        </p:nvSpPr>
        <p:spPr>
          <a:xfrm>
            <a:off x="675861" y="675861"/>
            <a:ext cx="10946296" cy="575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4BF53A1-B3DB-566E-20A3-4429C3BF38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964"/>
            </a:avLst>
          </a:prstGeom>
          <a:solidFill>
            <a:srgbClr val="ED1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82220-9675-8CA3-D822-8150BFC0CB57}"/>
              </a:ext>
            </a:extLst>
          </p:cNvPr>
          <p:cNvSpPr/>
          <p:nvPr/>
        </p:nvSpPr>
        <p:spPr>
          <a:xfrm>
            <a:off x="736519" y="576657"/>
            <a:ext cx="596348" cy="575846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7DE78-F66C-F9B3-9E46-6AC0F266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22" y="1447487"/>
            <a:ext cx="10667956" cy="42081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EBA86C-E5F7-8AA3-DE41-9E66694CEEB7}"/>
              </a:ext>
            </a:extLst>
          </p:cNvPr>
          <p:cNvSpPr/>
          <p:nvPr/>
        </p:nvSpPr>
        <p:spPr>
          <a:xfrm>
            <a:off x="3347581" y="3809358"/>
            <a:ext cx="7744489" cy="40716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8AA66E-5806-4814-4B63-123A4609B536}"/>
              </a:ext>
            </a:extLst>
          </p:cNvPr>
          <p:cNvSpPr/>
          <p:nvPr/>
        </p:nvSpPr>
        <p:spPr>
          <a:xfrm>
            <a:off x="3347581" y="3403601"/>
            <a:ext cx="7744489" cy="4071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2A65A-67C7-36AC-EA14-B0FF3846D3B7}"/>
              </a:ext>
            </a:extLst>
          </p:cNvPr>
          <p:cNvSpPr/>
          <p:nvPr/>
        </p:nvSpPr>
        <p:spPr>
          <a:xfrm>
            <a:off x="3357875" y="4216527"/>
            <a:ext cx="2076226" cy="2963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8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B4D4-139C-7F20-3934-18416862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8AA0-4CF6-4181-525F-2D850F3B6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0684" y="0"/>
            <a:ext cx="3041316" cy="6858000"/>
          </a:xfrm>
          <a:solidFill>
            <a:srgbClr val="00206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1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3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3600" b="1" dirty="0">
                <a:solidFill>
                  <a:srgbClr val="FFFF00"/>
                </a:solidFill>
              </a:rPr>
              <a:t>RESULT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600" b="1" dirty="0">
                <a:solidFill>
                  <a:schemeClr val="bg1"/>
                </a:solidFill>
              </a:rPr>
              <a:t>Breast cancer with bone metastases</a:t>
            </a:r>
          </a:p>
          <a:p>
            <a:pPr marL="0" indent="0" algn="ctr">
              <a:buNone/>
            </a:pP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DC8DE-A435-9C5F-68A5-F4202BC6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95"/>
            <a:ext cx="9150685" cy="6855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0EE930-7501-D537-A3AC-E5C01F77BBB1}"/>
              </a:ext>
            </a:extLst>
          </p:cNvPr>
          <p:cNvSpPr txBox="1"/>
          <p:nvPr/>
        </p:nvSpPr>
        <p:spPr>
          <a:xfrm>
            <a:off x="6099371" y="6640261"/>
            <a:ext cx="61026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</a:rPr>
              <a:t> Journal of Clinical Oncology 28, no. 35 (December 10, 2010) 5132-5139</a:t>
            </a:r>
            <a:endParaRPr lang="en-IN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44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CE3E-E946-1BEC-A694-CA4A158D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BF5DE-859A-6F07-DADB-8022332E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5648"/>
            <a:ext cx="10515600" cy="2921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CF29C-0D5A-FC66-F534-971A8BB7B607}"/>
              </a:ext>
            </a:extLst>
          </p:cNvPr>
          <p:cNvSpPr txBox="1"/>
          <p:nvPr/>
        </p:nvSpPr>
        <p:spPr>
          <a:xfrm>
            <a:off x="838201" y="4267200"/>
            <a:ext cx="10515599" cy="181588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Denosumab was superior to zoledronic acid in delaying or preventing SREs in patients with breast cancer metastatic to bone and was generally well tolerated. 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With the convenience of a subcutaneous injection and no requirement for renal monitoring, denosumab represents a potential treatment option for patients with bone metastases</a:t>
            </a:r>
            <a:endParaRPr lang="en-IN" sz="2800" b="1" dirty="0">
              <a:solidFill>
                <a:schemeClr val="bg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2055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64AF84-431E-9D8D-BED3-4D76F704BE78}"/>
              </a:ext>
            </a:extLst>
          </p:cNvPr>
          <p:cNvSpPr/>
          <p:nvPr/>
        </p:nvSpPr>
        <p:spPr>
          <a:xfrm>
            <a:off x="675861" y="675861"/>
            <a:ext cx="10946296" cy="575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4BF53A1-B3DB-566E-20A3-4429C3BF38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964"/>
            </a:avLst>
          </a:prstGeom>
          <a:solidFill>
            <a:srgbClr val="ED1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82220-9675-8CA3-D822-8150BFC0CB57}"/>
              </a:ext>
            </a:extLst>
          </p:cNvPr>
          <p:cNvSpPr/>
          <p:nvPr/>
        </p:nvSpPr>
        <p:spPr>
          <a:xfrm>
            <a:off x="736519" y="576657"/>
            <a:ext cx="596348" cy="575846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FF83-0905-3C38-9A1E-1B39ADDC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77" y="1251707"/>
            <a:ext cx="10108246" cy="45527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2CF0AC-D85F-64EA-DDC2-7F23528E01FF}"/>
              </a:ext>
            </a:extLst>
          </p:cNvPr>
          <p:cNvSpPr/>
          <p:nvPr/>
        </p:nvSpPr>
        <p:spPr>
          <a:xfrm>
            <a:off x="1047946" y="3313043"/>
            <a:ext cx="298174" cy="1656522"/>
          </a:xfrm>
          <a:prstGeom prst="rect">
            <a:avLst/>
          </a:prstGeom>
          <a:solidFill>
            <a:srgbClr val="334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DC422-D9AA-C040-4ED6-E2AA2C45F59E}"/>
              </a:ext>
            </a:extLst>
          </p:cNvPr>
          <p:cNvSpPr/>
          <p:nvPr/>
        </p:nvSpPr>
        <p:spPr>
          <a:xfrm>
            <a:off x="10681252" y="2140226"/>
            <a:ext cx="462802" cy="947531"/>
          </a:xfrm>
          <a:prstGeom prst="rect">
            <a:avLst/>
          </a:prstGeom>
          <a:solidFill>
            <a:srgbClr val="51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46EA7-74CF-72ED-BCA8-DD4F59F663A3}"/>
              </a:ext>
            </a:extLst>
          </p:cNvPr>
          <p:cNvSpPr/>
          <p:nvPr/>
        </p:nvSpPr>
        <p:spPr>
          <a:xfrm>
            <a:off x="9037983" y="1251707"/>
            <a:ext cx="2332382" cy="45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A3A77-76DF-E087-26E0-B75763D9FB12}"/>
              </a:ext>
            </a:extLst>
          </p:cNvPr>
          <p:cNvSpPr/>
          <p:nvPr/>
        </p:nvSpPr>
        <p:spPr>
          <a:xfrm>
            <a:off x="3440346" y="3578087"/>
            <a:ext cx="4444698" cy="3710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F58C9E-904D-0302-D1C7-A95583B2BAA2}"/>
              </a:ext>
            </a:extLst>
          </p:cNvPr>
          <p:cNvSpPr/>
          <p:nvPr/>
        </p:nvSpPr>
        <p:spPr>
          <a:xfrm>
            <a:off x="2115129" y="3107999"/>
            <a:ext cx="4444698" cy="470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49C0B-3D81-F544-F725-935CD4201AF4}"/>
              </a:ext>
            </a:extLst>
          </p:cNvPr>
          <p:cNvSpPr/>
          <p:nvPr/>
        </p:nvSpPr>
        <p:spPr>
          <a:xfrm>
            <a:off x="8592482" y="3123435"/>
            <a:ext cx="2234543" cy="3421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9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93AB-FB32-CC85-6FD0-DCA4AB92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F8E3-2952-59DE-C778-204BF4CD9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DF47B-A24C-3451-AD33-4F121AD49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43"/>
            <a:ext cx="8918160" cy="68215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827E8B-8F3C-6B82-2D8E-068FA6D444F7}"/>
              </a:ext>
            </a:extLst>
          </p:cNvPr>
          <p:cNvSpPr txBox="1">
            <a:spLocks/>
          </p:cNvSpPr>
          <p:nvPr/>
        </p:nvSpPr>
        <p:spPr>
          <a:xfrm>
            <a:off x="9150684" y="0"/>
            <a:ext cx="3041316" cy="6858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+mj-lt"/>
              <a:buAutoNum type="arabicParenR"/>
              <a:defRPr sz="28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1pPr>
            <a:lvl2pPr marL="1028700" indent="-5715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+mj-lt"/>
              <a:buAutoNum type="alphaLcParenR"/>
              <a:defRPr sz="28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2pPr>
            <a:lvl3pPr marL="1485900" indent="-5715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+mj-lt"/>
              <a:buAutoNum type="romanUcPeriod"/>
              <a:defRPr sz="28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3pPr>
            <a:lvl4pPr marL="1885950" indent="-5143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+mj-lt"/>
              <a:buAutoNum type="alphaLcPeriod"/>
              <a:defRPr sz="28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+mj-lt"/>
              <a:buNone/>
            </a:pPr>
            <a:endParaRPr lang="en-IN" sz="3600" b="1" dirty="0">
              <a:solidFill>
                <a:schemeClr val="bg1"/>
              </a:solidFill>
            </a:endParaRPr>
          </a:p>
          <a:p>
            <a:pPr marL="0" indent="0" algn="ctr">
              <a:buFont typeface="+mj-lt"/>
              <a:buNone/>
            </a:pPr>
            <a:endParaRPr lang="en-IN" sz="1800" b="1" dirty="0">
              <a:solidFill>
                <a:schemeClr val="bg1"/>
              </a:solidFill>
            </a:endParaRPr>
          </a:p>
          <a:p>
            <a:pPr marL="0" indent="0" algn="ctr">
              <a:buFont typeface="+mj-lt"/>
              <a:buNone/>
            </a:pPr>
            <a:endParaRPr lang="en-IN" sz="2400" b="1" dirty="0">
              <a:solidFill>
                <a:schemeClr val="bg1"/>
              </a:solidFill>
            </a:endParaRPr>
          </a:p>
          <a:p>
            <a:pPr marL="0" indent="0" algn="ctr">
              <a:buFont typeface="+mj-lt"/>
              <a:buNone/>
            </a:pPr>
            <a:r>
              <a:rPr lang="en-IN" sz="3600" b="1" dirty="0">
                <a:solidFill>
                  <a:srgbClr val="FFFF00"/>
                </a:solidFill>
              </a:rPr>
              <a:t>RESULT</a:t>
            </a:r>
          </a:p>
          <a:p>
            <a:pPr marL="0" indent="0" algn="ctr">
              <a:lnSpc>
                <a:spcPct val="100000"/>
              </a:lnSpc>
              <a:buFont typeface="+mj-lt"/>
              <a:buNone/>
            </a:pPr>
            <a:r>
              <a:rPr lang="en-GB" sz="3600" b="1" dirty="0">
                <a:solidFill>
                  <a:schemeClr val="bg1"/>
                </a:solidFill>
              </a:rPr>
              <a:t>Prostate cancer with bone metastases</a:t>
            </a:r>
          </a:p>
          <a:p>
            <a:pPr marL="0" indent="0" algn="ctr">
              <a:buFont typeface="+mj-lt"/>
              <a:buNone/>
            </a:pP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E49D5-C59F-FB56-1EA9-921320069DA5}"/>
              </a:ext>
            </a:extLst>
          </p:cNvPr>
          <p:cNvSpPr txBox="1"/>
          <p:nvPr/>
        </p:nvSpPr>
        <p:spPr>
          <a:xfrm>
            <a:off x="9263604" y="6452428"/>
            <a:ext cx="2815476" cy="31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b="0" dirty="0">
                <a:solidFill>
                  <a:schemeClr val="bg1"/>
                </a:solidFill>
                <a:effectLst/>
                <a:latin typeface="RobotoReg"/>
              </a:rPr>
              <a:t>Lancet. 2011;377(9768):813-822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87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952E-E326-A99A-C1D2-F4B0F290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B4A5-1549-119C-93FD-A1B0D956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AD5FE-641A-FFE2-6263-135FEC3BF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" r="8336"/>
          <a:stretch/>
        </p:blipFill>
        <p:spPr>
          <a:xfrm>
            <a:off x="967409" y="1378226"/>
            <a:ext cx="10386391" cy="2597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6EBA2-554C-A84B-C7B2-B1AB2B26523A}"/>
              </a:ext>
            </a:extLst>
          </p:cNvPr>
          <p:cNvSpPr txBox="1"/>
          <p:nvPr/>
        </p:nvSpPr>
        <p:spPr>
          <a:xfrm>
            <a:off x="838200" y="4465982"/>
            <a:ext cx="10515599" cy="138499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Denosumab was better than zoledronic acid for prevention of skeletal-related events, and potentially represents a novel treatment option in men with bone metastases from castration-resistant prostate cancer.</a:t>
            </a:r>
            <a:endParaRPr lang="en-IN" sz="2800" b="1" dirty="0">
              <a:solidFill>
                <a:schemeClr val="bg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8D49D-66DC-A30E-D89B-1586C3870673}"/>
              </a:ext>
            </a:extLst>
          </p:cNvPr>
          <p:cNvSpPr txBox="1"/>
          <p:nvPr/>
        </p:nvSpPr>
        <p:spPr>
          <a:xfrm>
            <a:off x="5257800" y="637463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/>
              <a:t>Lancet. 2011;377(9768):813-822</a:t>
            </a:r>
          </a:p>
        </p:txBody>
      </p:sp>
    </p:spTree>
    <p:extLst>
      <p:ext uri="{BB962C8B-B14F-4D97-AF65-F5344CB8AC3E}">
        <p14:creationId xmlns:p14="http://schemas.microsoft.com/office/powerpoint/2010/main" val="403544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CB88-11B5-0F97-9CD6-2BEEB94C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C69F-902F-AD65-208D-1F670A36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dirty="0"/>
              <a:t>Randomized, multinational, double-blind, phase 3 study assessing the effects of Denosumab vs placebo on BMD and new vertebral fractures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3A88E-E31A-3FEE-6D3A-F02AC0C4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31" y="3150704"/>
            <a:ext cx="10297469" cy="2422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C740F-EBC7-CEBB-D8A5-A5EB965DC9BF}"/>
              </a:ext>
            </a:extLst>
          </p:cNvPr>
          <p:cNvSpPr txBox="1"/>
          <p:nvPr/>
        </p:nvSpPr>
        <p:spPr>
          <a:xfrm>
            <a:off x="5539409" y="3277312"/>
            <a:ext cx="178904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GB" sz="2400" dirty="0">
                <a:solidFill>
                  <a:srgbClr val="878786"/>
                </a:solidFill>
              </a:rPr>
              <a:t>Denosumab</a:t>
            </a:r>
            <a:r>
              <a:rPr lang="en-GB" sz="2400" dirty="0"/>
              <a:t>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9F960-E090-3581-AD52-A2C7044C0E39}"/>
              </a:ext>
            </a:extLst>
          </p:cNvPr>
          <p:cNvSpPr txBox="1"/>
          <p:nvPr/>
        </p:nvSpPr>
        <p:spPr>
          <a:xfrm>
            <a:off x="4452729" y="6280919"/>
            <a:ext cx="690106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1. Denosumab</a:t>
            </a:r>
            <a:r>
              <a:rPr lang="en-IN" sz="1050" b="0" i="0" baseline="30000" dirty="0">
                <a:solidFill>
                  <a:srgbClr val="2B2B2B"/>
                </a:solidFill>
                <a:effectLst/>
                <a:latin typeface="DIN W03 Regular"/>
              </a:rPr>
              <a:t>®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(denosumab) prescribing information</a:t>
            </a:r>
          </a:p>
          <a:p>
            <a:pPr algn="r"/>
            <a:r>
              <a:rPr lang="en-IN" sz="1050" dirty="0"/>
              <a:t>5.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N </a:t>
            </a:r>
            <a:r>
              <a:rPr lang="en-IN" sz="1050" b="0" i="1" dirty="0" err="1">
                <a:solidFill>
                  <a:srgbClr val="2B2B2B"/>
                </a:solidFill>
                <a:effectLst/>
                <a:latin typeface="DIN W03 Regular"/>
              </a:rPr>
              <a:t>Engl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J Med.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2009;361:745-755.</a:t>
            </a:r>
            <a:r>
              <a:rPr lang="en-IN" sz="1050" b="1" i="0" dirty="0">
                <a:solidFill>
                  <a:srgbClr val="2B2B2B"/>
                </a:solidFill>
                <a:effectLst/>
                <a:latin typeface="DIN W03 Regular"/>
              </a:rPr>
              <a:t> </a:t>
            </a:r>
          </a:p>
          <a:p>
            <a:pPr algn="r"/>
            <a:r>
              <a:rPr lang="en-IN" sz="1050" dirty="0"/>
              <a:t>6.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Lancet.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2015;386(9992):433-443. 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871277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64AF84-431E-9D8D-BED3-4D76F704BE78}"/>
              </a:ext>
            </a:extLst>
          </p:cNvPr>
          <p:cNvSpPr/>
          <p:nvPr/>
        </p:nvSpPr>
        <p:spPr>
          <a:xfrm>
            <a:off x="675861" y="675861"/>
            <a:ext cx="10946296" cy="575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15B6DB-27B4-729E-40E0-9C4E8476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91" y="1133848"/>
            <a:ext cx="10016217" cy="5092214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4BF53A1-B3DB-566E-20A3-4429C3BF38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964"/>
            </a:avLst>
          </a:prstGeom>
          <a:solidFill>
            <a:srgbClr val="ED1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82220-9675-8CA3-D822-8150BFC0CB57}"/>
              </a:ext>
            </a:extLst>
          </p:cNvPr>
          <p:cNvSpPr/>
          <p:nvPr/>
        </p:nvSpPr>
        <p:spPr>
          <a:xfrm>
            <a:off x="736519" y="576657"/>
            <a:ext cx="596348" cy="575846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46EA7-74CF-72ED-BCA8-DD4F59F663A3}"/>
              </a:ext>
            </a:extLst>
          </p:cNvPr>
          <p:cNvSpPr/>
          <p:nvPr/>
        </p:nvSpPr>
        <p:spPr>
          <a:xfrm>
            <a:off x="9037983" y="1251707"/>
            <a:ext cx="2332382" cy="45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A3A77-76DF-E087-26E0-B75763D9FB12}"/>
              </a:ext>
            </a:extLst>
          </p:cNvPr>
          <p:cNvSpPr/>
          <p:nvPr/>
        </p:nvSpPr>
        <p:spPr>
          <a:xfrm>
            <a:off x="1087891" y="3872578"/>
            <a:ext cx="2914266" cy="3710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F58C9E-904D-0302-D1C7-A95583B2BAA2}"/>
              </a:ext>
            </a:extLst>
          </p:cNvPr>
          <p:cNvSpPr/>
          <p:nvPr/>
        </p:nvSpPr>
        <p:spPr>
          <a:xfrm>
            <a:off x="7890455" y="3392368"/>
            <a:ext cx="2332383" cy="470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9A9AF-9672-C123-4D0D-4523E0153AC1}"/>
              </a:ext>
            </a:extLst>
          </p:cNvPr>
          <p:cNvSpPr/>
          <p:nvPr/>
        </p:nvSpPr>
        <p:spPr>
          <a:xfrm>
            <a:off x="1087891" y="3441882"/>
            <a:ext cx="2556457" cy="3710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26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A8D8-6DED-09F1-6024-B42784A1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4741" y="-111858"/>
            <a:ext cx="2283945" cy="6969857"/>
          </a:xfrm>
          <a:solidFill>
            <a:srgbClr val="002060"/>
          </a:solidFill>
        </p:spPr>
        <p:txBody>
          <a:bodyPr/>
          <a:lstStyle/>
          <a:p>
            <a:pPr marL="0" indent="0" algn="ctr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4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RESULT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FF00"/>
                </a:solidFill>
              </a:rPr>
              <a:t>Bone Pain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89DD8-D13F-8F23-3507-C5EE1EDE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100"/>
            <a:ext cx="9904742" cy="6288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BC5B41-A18B-FD36-6FC7-E680CB37394E}"/>
              </a:ext>
            </a:extLst>
          </p:cNvPr>
          <p:cNvSpPr txBox="1"/>
          <p:nvPr/>
        </p:nvSpPr>
        <p:spPr>
          <a:xfrm>
            <a:off x="609600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b="1" dirty="0">
                <a:solidFill>
                  <a:schemeClr val="bg1"/>
                </a:solidFill>
              </a:rPr>
              <a:t>Cancer. 2013;119(4):832-838.</a:t>
            </a:r>
          </a:p>
        </p:txBody>
      </p:sp>
    </p:spTree>
    <p:extLst>
      <p:ext uri="{BB962C8B-B14F-4D97-AF65-F5344CB8AC3E}">
        <p14:creationId xmlns:p14="http://schemas.microsoft.com/office/powerpoint/2010/main" val="3815521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64AF84-431E-9D8D-BED3-4D76F704BE78}"/>
              </a:ext>
            </a:extLst>
          </p:cNvPr>
          <p:cNvSpPr/>
          <p:nvPr/>
        </p:nvSpPr>
        <p:spPr>
          <a:xfrm>
            <a:off x="675861" y="675861"/>
            <a:ext cx="10946296" cy="5751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8ECA8-A163-031F-3707-87EFAAB8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1251707"/>
            <a:ext cx="10918263" cy="4930432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4BF53A1-B3DB-566E-20A3-4429C3BF38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4964"/>
            </a:avLst>
          </a:prstGeom>
          <a:solidFill>
            <a:srgbClr val="ED1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D82220-9675-8CA3-D822-8150BFC0CB57}"/>
              </a:ext>
            </a:extLst>
          </p:cNvPr>
          <p:cNvSpPr/>
          <p:nvPr/>
        </p:nvSpPr>
        <p:spPr>
          <a:xfrm>
            <a:off x="736519" y="576657"/>
            <a:ext cx="596348" cy="575846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46EA7-74CF-72ED-BCA8-DD4F59F663A3}"/>
              </a:ext>
            </a:extLst>
          </p:cNvPr>
          <p:cNvSpPr/>
          <p:nvPr/>
        </p:nvSpPr>
        <p:spPr>
          <a:xfrm>
            <a:off x="9037983" y="1251707"/>
            <a:ext cx="2332382" cy="45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A3A77-76DF-E087-26E0-B75763D9FB12}"/>
              </a:ext>
            </a:extLst>
          </p:cNvPr>
          <p:cNvSpPr/>
          <p:nvPr/>
        </p:nvSpPr>
        <p:spPr>
          <a:xfrm>
            <a:off x="703894" y="4091239"/>
            <a:ext cx="2383863" cy="3710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F58C9E-904D-0302-D1C7-A95583B2BAA2}"/>
              </a:ext>
            </a:extLst>
          </p:cNvPr>
          <p:cNvSpPr/>
          <p:nvPr/>
        </p:nvSpPr>
        <p:spPr>
          <a:xfrm>
            <a:off x="703894" y="3594776"/>
            <a:ext cx="10308663" cy="470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8363B-DFAF-B98D-4E0F-171E39AE392E}"/>
              </a:ext>
            </a:extLst>
          </p:cNvPr>
          <p:cNvSpPr/>
          <p:nvPr/>
        </p:nvSpPr>
        <p:spPr>
          <a:xfrm>
            <a:off x="1744190" y="4488804"/>
            <a:ext cx="3079601" cy="3710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4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C9BD-E11A-2C0A-02E8-7B818E3C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348F-BC56-AA80-8332-C3D883E7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48"/>
            <a:ext cx="10515600" cy="675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Denosumab was studied in a broad range of newly diagnosed patients</a:t>
            </a:r>
            <a:r>
              <a:rPr lang="en-GB" baseline="30000" dirty="0"/>
              <a:t>1</a:t>
            </a:r>
            <a:endParaRPr lang="en-IN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169CD-3BA8-7EC8-DFA9-393FAF2F7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571"/>
            <a:ext cx="10597158" cy="3167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B50EB-1B15-ECAC-DC57-A63FD2EEDE58}"/>
              </a:ext>
            </a:extLst>
          </p:cNvPr>
          <p:cNvSpPr txBox="1"/>
          <p:nvPr/>
        </p:nvSpPr>
        <p:spPr>
          <a:xfrm>
            <a:off x="5446644" y="63389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/>
              <a:t>Lancet Oncol. 2018;19(3):370-381.</a:t>
            </a:r>
          </a:p>
        </p:txBody>
      </p:sp>
    </p:spTree>
    <p:extLst>
      <p:ext uri="{BB962C8B-B14F-4D97-AF65-F5344CB8AC3E}">
        <p14:creationId xmlns:p14="http://schemas.microsoft.com/office/powerpoint/2010/main" val="1499024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13E3-D45A-3D9C-C0A1-E8CBFC59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725F-6DCA-B44D-0FE3-E54C4A18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4-year, phase 3 study, patients were randomized 1:1 to receive </a:t>
            </a:r>
          </a:p>
          <a:p>
            <a:pPr lvl="1"/>
            <a:r>
              <a:rPr lang="en-GB" dirty="0"/>
              <a:t>Either Denosumab 120 mg by SC injection Q4W and a placebo by IV infusion (n=859) or </a:t>
            </a:r>
          </a:p>
          <a:p>
            <a:pPr lvl="1"/>
            <a:r>
              <a:rPr lang="en-GB" dirty="0"/>
              <a:t>ZA 4 mg by IV infusion over 15 minutes, Q4W, and a placebo by SC injection (n=859). </a:t>
            </a:r>
          </a:p>
          <a:p>
            <a:pPr lvl="1"/>
            <a:r>
              <a:rPr lang="en-GB" dirty="0"/>
              <a:t>Both arms received daily supplements of calcium and vitamin D. </a:t>
            </a:r>
            <a:r>
              <a:rPr lang="en-GB" baseline="30000" dirty="0"/>
              <a:t>1-3,‡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28FD1-C7B4-53F5-82DC-21B39C4033A0}"/>
              </a:ext>
            </a:extLst>
          </p:cNvPr>
          <p:cNvSpPr txBox="1"/>
          <p:nvPr/>
        </p:nvSpPr>
        <p:spPr>
          <a:xfrm>
            <a:off x="5382780" y="639199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200" b="0" dirty="0">
                <a:solidFill>
                  <a:srgbClr val="000000"/>
                </a:solidFill>
                <a:effectLst/>
                <a:latin typeface="RobotoReg"/>
              </a:rPr>
              <a:t>Lancet Oncol. 2018;19(3):370-381.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70399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77D7-3E67-610A-DE50-3D75FB09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75E5-C30A-525D-7773-4F00056C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No SC dose adjustments were required for administering Denosumab </a:t>
            </a:r>
            <a:r>
              <a:rPr kumimoji="0" lang="en-GB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rPr>
              <a:t>1</a:t>
            </a:r>
          </a:p>
          <a:p>
            <a:r>
              <a:rPr lang="en-GB" dirty="0"/>
              <a:t>ZA was dose adjusted for baseline creatinine clearance and subsequent dose intervals were determined by serum creatinine levels 2,4</a:t>
            </a:r>
          </a:p>
          <a:p>
            <a:r>
              <a:rPr lang="en-GB" dirty="0"/>
              <a:t>Patients with creatinine clearance &lt;30 mL/min were not included in the clinical trial</a:t>
            </a:r>
            <a:r>
              <a:rPr lang="en-GB" baseline="30000" dirty="0"/>
              <a:t>1</a:t>
            </a:r>
          </a:p>
          <a:p>
            <a:r>
              <a:rPr lang="en-GB" b="1" dirty="0"/>
              <a:t>Primary endpoint: </a:t>
            </a:r>
            <a:r>
              <a:rPr lang="en-GB" dirty="0"/>
              <a:t>Time to first on-study bone complication (noninferiority analysis).</a:t>
            </a:r>
            <a:r>
              <a:rPr lang="en-GB" baseline="30000" dirty="0"/>
              <a:t>1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E509B-B948-1C6E-A289-9F5808A4774F}"/>
              </a:ext>
            </a:extLst>
          </p:cNvPr>
          <p:cNvSpPr txBox="1"/>
          <p:nvPr/>
        </p:nvSpPr>
        <p:spPr>
          <a:xfrm>
            <a:off x="5382780" y="639199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200" b="0" dirty="0">
                <a:solidFill>
                  <a:srgbClr val="000000"/>
                </a:solidFill>
                <a:effectLst/>
                <a:latin typeface="RobotoReg"/>
              </a:rPr>
              <a:t>Lancet Oncol. 2018;19(3):370-381.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743059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90E2-6B46-045B-3925-B5A4CC8D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675595"/>
          </a:xfrm>
        </p:spPr>
        <p:txBody>
          <a:bodyPr>
            <a:normAutofit fontScale="90000"/>
          </a:bodyPr>
          <a:lstStyle/>
          <a:p>
            <a:r>
              <a:rPr lang="en-IN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017D-FEDC-0341-1245-AE66C43D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48"/>
            <a:ext cx="10515600" cy="815257"/>
          </a:xfrm>
        </p:spPr>
        <p:txBody>
          <a:bodyPr>
            <a:normAutofit lnSpcReduction="10000"/>
          </a:bodyPr>
          <a:lstStyle/>
          <a:p>
            <a:pPr marL="0" indent="0" algn="ctr" fontAlgn="base">
              <a:buNone/>
            </a:pPr>
            <a:r>
              <a:rPr lang="en-GB" sz="3200" b="1" i="0" dirty="0">
                <a:solidFill>
                  <a:srgbClr val="F26649"/>
                </a:solidFill>
                <a:effectLst/>
              </a:rPr>
              <a:t>Evaluated in a phase 3 head-to-head study vs ZA + 2-year OLE phase </a:t>
            </a:r>
            <a:r>
              <a:rPr lang="en-GB" sz="3200" b="1" i="0" baseline="30000" dirty="0">
                <a:solidFill>
                  <a:srgbClr val="F26649"/>
                </a:solidFill>
                <a:effectLst/>
              </a:rPr>
              <a:t>2,3</a:t>
            </a:r>
            <a:endParaRPr lang="en-GB" sz="3200" b="1" i="0" dirty="0">
              <a:solidFill>
                <a:srgbClr val="F26649"/>
              </a:solidFill>
              <a:effectLst/>
            </a:endParaRPr>
          </a:p>
          <a:p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49E56-9F01-A648-6CCA-9A168AF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71" y="1949105"/>
            <a:ext cx="10739057" cy="4013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B046A-E082-47F6-637A-04B4CC8EB114}"/>
              </a:ext>
            </a:extLst>
          </p:cNvPr>
          <p:cNvSpPr txBox="1"/>
          <p:nvPr/>
        </p:nvSpPr>
        <p:spPr>
          <a:xfrm>
            <a:off x="5382780" y="639199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200" b="0" dirty="0">
                <a:solidFill>
                  <a:srgbClr val="000000"/>
                </a:solidFill>
                <a:effectLst/>
                <a:latin typeface="RobotoReg"/>
              </a:rPr>
              <a:t>Lancet Oncol. 2018;19(3):370-381.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7114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EE38-9D20-22DA-F4D0-2774D39D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14" y="-1"/>
            <a:ext cx="2337786" cy="6857999"/>
          </a:xfrm>
          <a:solidFill>
            <a:srgbClr val="002060"/>
          </a:solidFill>
        </p:spPr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>
                <a:solidFill>
                  <a:schemeClr val="bg1"/>
                </a:solidFill>
              </a:rPr>
              <a:t>XGEVA® provided nearly 23 months of prevention </a:t>
            </a:r>
            <a:r>
              <a:rPr lang="en-GB" b="1" baseline="30000" dirty="0">
                <a:solidFill>
                  <a:schemeClr val="bg1"/>
                </a:solidFill>
              </a:rPr>
              <a:t>1,2</a:t>
            </a:r>
            <a:endParaRPr lang="en-IN" b="1" baseline="30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5A39D-652E-EE0C-3AA9-654484C2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5421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8C50AE-671D-1C2D-B905-7925D4E8CA8B}"/>
              </a:ext>
            </a:extLst>
          </p:cNvPr>
          <p:cNvSpPr txBox="1"/>
          <p:nvPr/>
        </p:nvSpPr>
        <p:spPr>
          <a:xfrm>
            <a:off x="6096000" y="6550223"/>
            <a:ext cx="6162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200" dirty="0">
                <a:solidFill>
                  <a:schemeClr val="bg1"/>
                </a:solidFill>
              </a:rPr>
              <a:t> Lancet Oncol. 2018;19(3):370-381.</a:t>
            </a:r>
          </a:p>
        </p:txBody>
      </p:sp>
    </p:spTree>
    <p:extLst>
      <p:ext uri="{BB962C8B-B14F-4D97-AF65-F5344CB8AC3E}">
        <p14:creationId xmlns:p14="http://schemas.microsoft.com/office/powerpoint/2010/main" val="1715109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162579"/>
          <a:ext cx="10515612" cy="4870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138">
                  <a:extLst>
                    <a:ext uri="{9D8B030D-6E8A-4147-A177-3AD203B41FA5}">
                      <a16:colId xmlns:a16="http://schemas.microsoft.com/office/drawing/2014/main" val="3101053739"/>
                    </a:ext>
                  </a:extLst>
                </a:gridCol>
                <a:gridCol w="1328323">
                  <a:extLst>
                    <a:ext uri="{9D8B030D-6E8A-4147-A177-3AD203B41FA5}">
                      <a16:colId xmlns:a16="http://schemas.microsoft.com/office/drawing/2014/main" val="395114383"/>
                    </a:ext>
                  </a:extLst>
                </a:gridCol>
                <a:gridCol w="1086270">
                  <a:extLst>
                    <a:ext uri="{9D8B030D-6E8A-4147-A177-3AD203B41FA5}">
                      <a16:colId xmlns:a16="http://schemas.microsoft.com/office/drawing/2014/main" val="329176409"/>
                    </a:ext>
                  </a:extLst>
                </a:gridCol>
                <a:gridCol w="1443035">
                  <a:extLst>
                    <a:ext uri="{9D8B030D-6E8A-4147-A177-3AD203B41FA5}">
                      <a16:colId xmlns:a16="http://schemas.microsoft.com/office/drawing/2014/main" val="3176704503"/>
                    </a:ext>
                  </a:extLst>
                </a:gridCol>
                <a:gridCol w="2414586">
                  <a:extLst>
                    <a:ext uri="{9D8B030D-6E8A-4147-A177-3AD203B41FA5}">
                      <a16:colId xmlns:a16="http://schemas.microsoft.com/office/drawing/2014/main" val="1941343482"/>
                    </a:ext>
                  </a:extLst>
                </a:gridCol>
                <a:gridCol w="2381260">
                  <a:extLst>
                    <a:ext uri="{9D8B030D-6E8A-4147-A177-3AD203B41FA5}">
                      <a16:colId xmlns:a16="http://schemas.microsoft.com/office/drawing/2014/main" val="2576789856"/>
                    </a:ext>
                  </a:extLst>
                </a:gridCol>
              </a:tblGrid>
              <a:tr h="636483"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PUBLICATION &amp; YEAR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053798"/>
                  </a:ext>
                </a:extLst>
              </a:tr>
              <a:tr h="193097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in men receiving Androgen deprivation therapy for prostate 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N Engl J Med. 2009;361:745-755.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Matthew R. Smith et.al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for bone health in prostate and breast cancer patients receiving endocrine therapy (Solid Tumors) 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At 24 months, BMD of the LS had increased by 5.6%.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Browallia New" panose="020B0604020202020204" pitchFamily="34" charset="-34"/>
                        <a:ea typeface="+mn-ea"/>
                        <a:cs typeface="Browallia New" panose="020B0604020202020204" pitchFamily="34" charset="-34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Decreased incidence of new vertebral fractures at 36 months with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Browallia New" panose="020B0604020202020204" pitchFamily="34" charset="-34"/>
                          <a:ea typeface="+mn-ea"/>
                          <a:cs typeface="Browallia New" panose="020B0604020202020204" pitchFamily="34" charset="-34"/>
                        </a:rPr>
                        <a:t> Denosumab.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was associated with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increased bone mineral density </a:t>
                      </a:r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at all sites and a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reduction in the incidence of new vertebral fractures</a:t>
                      </a:r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among men receiving ADT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8605"/>
                  </a:ext>
                </a:extLst>
              </a:tr>
              <a:tr h="2299707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Superiority of denosumab to zoledronic acid for prevention of skeletal-related events: a combined analysis of 3 pivotal, randomised, phase 3 trials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Eur J Cancer</a:t>
                      </a:r>
                    </a:p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.2012Nov;48(16): 3082-92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Allan Lipton , et.al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prevention of skeletal-related events In Solid Tumors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was superior to zoledronic acid in delaying time to first on-study SRE by a median 8.21 months, </a:t>
                      </a:r>
                    </a:p>
                    <a:p>
                      <a:pPr algn="just"/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solidFill>
                            <a:srgbClr val="FF0000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</a:t>
                      </a: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was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superior to zoledronic acid in preventing SRE </a:t>
                      </a: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with favourable safety and convenience in patients with bone metastases from advanced cancer.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9318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9D7DDC-5F20-1800-EF32-A8E8BD764826}"/>
              </a:ext>
            </a:extLst>
          </p:cNvPr>
          <p:cNvSpPr txBox="1"/>
          <p:nvPr/>
        </p:nvSpPr>
        <p:spPr>
          <a:xfrm>
            <a:off x="5353878" y="64184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/>
              <a:t>Lancet Oncol. 2018;19(3):370-381</a:t>
            </a:r>
          </a:p>
        </p:txBody>
      </p:sp>
    </p:spTree>
    <p:extLst>
      <p:ext uri="{BB962C8B-B14F-4D97-AF65-F5344CB8AC3E}">
        <p14:creationId xmlns:p14="http://schemas.microsoft.com/office/powerpoint/2010/main" val="493220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109571"/>
          <a:ext cx="10515612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226">
                  <a:extLst>
                    <a:ext uri="{9D8B030D-6E8A-4147-A177-3AD203B41FA5}">
                      <a16:colId xmlns:a16="http://schemas.microsoft.com/office/drawing/2014/main" val="3101053739"/>
                    </a:ext>
                  </a:extLst>
                </a:gridCol>
                <a:gridCol w="887896">
                  <a:extLst>
                    <a:ext uri="{9D8B030D-6E8A-4147-A177-3AD203B41FA5}">
                      <a16:colId xmlns:a16="http://schemas.microsoft.com/office/drawing/2014/main" val="395114383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29176409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3176704503"/>
                    </a:ext>
                  </a:extLst>
                </a:gridCol>
                <a:gridCol w="3074504">
                  <a:extLst>
                    <a:ext uri="{9D8B030D-6E8A-4147-A177-3AD203B41FA5}">
                      <a16:colId xmlns:a16="http://schemas.microsoft.com/office/drawing/2014/main" val="1941343482"/>
                    </a:ext>
                  </a:extLst>
                </a:gridCol>
                <a:gridCol w="2501360">
                  <a:extLst>
                    <a:ext uri="{9D8B030D-6E8A-4147-A177-3AD203B41FA5}">
                      <a16:colId xmlns:a16="http://schemas.microsoft.com/office/drawing/2014/main" val="2576789856"/>
                    </a:ext>
                  </a:extLst>
                </a:gridCol>
              </a:tblGrid>
              <a:tr h="370304">
                <a:tc>
                  <a:txBody>
                    <a:bodyPr/>
                    <a:lstStyle/>
                    <a:p>
                      <a:r>
                        <a:rPr lang="en-US" sz="1400" dirty="0"/>
                        <a:t>TRIAL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PUBLICATION &amp; YEAR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CONCLUSION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053798"/>
                  </a:ext>
                </a:extLst>
              </a:tr>
              <a:tr h="2550982"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for bone health in prostate and breast cancer patients receiving endocrine therapy? A systematic review and a meta-analysis of randomized trials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J Bone Oncol. 2019 Oct; 18: 100252.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Antonio Galvano et.al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Osteoporosis in men receiving Androgen deprivation therapy for Non Metastatic prostate cancer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Reduction of the BMD loss up to 36 months both at the lumbar and femoral level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BMD increase both at 24 and 36 months.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Reduction in the number of new vertebral and femoral fractures at 24 and 36 months.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did not affect both the SAEs and therapy discontinuation risk.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solidFill>
                            <a:srgbClr val="FF0000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administration can be considered effective and safe</a:t>
                      </a: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in the prevention and management of the above mentioned adverse events related to hormonal therapies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designed for breast and prostate tumours</a:t>
                      </a:r>
                      <a:endParaRPr lang="en-US" sz="1800" dirty="0">
                        <a:solidFill>
                          <a:srgbClr val="FF0000"/>
                        </a:solidFill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8605"/>
                  </a:ext>
                </a:extLst>
              </a:tr>
              <a:tr h="1810375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compared with zoledronic acid for the treatment of bone metastases in patients with advanced breast cancer: a randomized, double-blind study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J Clin Oncol</a:t>
                      </a:r>
                    </a:p>
                    <a:p>
                      <a:pPr algn="l"/>
                      <a:r>
                        <a:rPr lang="it-IT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 2010 Dec 10;28(35):5132-9.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Alison T </a:t>
                      </a:r>
                      <a:r>
                        <a:rPr lang="en-US" sz="1800" dirty="0" err="1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Stopeck</a:t>
                      </a:r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, et.al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prevention of skeletal-related events In Solid Tumors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Approx 60 % of Patients on Denosumab does not have complication at 27 month</a:t>
                      </a:r>
                    </a:p>
                    <a:p>
                      <a:pPr algn="just"/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solidFill>
                            <a:srgbClr val="FF0000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was better than zoledronic acid for prevention of skeletal-related events, and potentially represents a novel treatment option in men with bone metastases from castration-resistant prostate cancer.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9318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2FC81E-6BB9-06F0-A99A-4E5D4AEB85E5}"/>
              </a:ext>
            </a:extLst>
          </p:cNvPr>
          <p:cNvSpPr txBox="1"/>
          <p:nvPr/>
        </p:nvSpPr>
        <p:spPr>
          <a:xfrm>
            <a:off x="5367130" y="6492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Lancet Oncol. 2018;19(3):370-381</a:t>
            </a:r>
          </a:p>
        </p:txBody>
      </p:sp>
    </p:spTree>
    <p:extLst>
      <p:ext uri="{BB962C8B-B14F-4D97-AF65-F5344CB8AC3E}">
        <p14:creationId xmlns:p14="http://schemas.microsoft.com/office/powerpoint/2010/main" val="28047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1CC5-AE91-BFD7-6685-E85A6206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Inclusion Criteria: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8914-DE0E-8F7C-81EE-80159533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737"/>
            <a:ext cx="10515600" cy="519203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Men were stratified according to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Duration of androgen-deprivation therapy (ADT) ( 6 months or &gt; 6 months) and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Age ( 70 years or &lt; 70 years). </a:t>
            </a:r>
          </a:p>
          <a:p>
            <a:r>
              <a:rPr lang="en-GB" dirty="0"/>
              <a:t>Men less than 70 years of age had either a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BMD T-score at the lumbar spine, total hip, or femoral neck between –1.0 and –4.0, or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A history of an osteoporotic fracture.</a:t>
            </a:r>
          </a:p>
          <a:p>
            <a:r>
              <a:rPr lang="en-GB" dirty="0"/>
              <a:t>Patients were instructed to take 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1000 mg of calcium and  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400 IU of vitamin D supplementation daily.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9F960-E090-3581-AD52-A2C7044C0E39}"/>
              </a:ext>
            </a:extLst>
          </p:cNvPr>
          <p:cNvSpPr txBox="1"/>
          <p:nvPr/>
        </p:nvSpPr>
        <p:spPr>
          <a:xfrm>
            <a:off x="4452729" y="6280919"/>
            <a:ext cx="690106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1. Denosumab</a:t>
            </a:r>
            <a:r>
              <a:rPr lang="en-IN" sz="1050" b="0" i="0" baseline="30000" dirty="0">
                <a:solidFill>
                  <a:srgbClr val="2B2B2B"/>
                </a:solidFill>
                <a:effectLst/>
                <a:latin typeface="DIN W03 Regular"/>
              </a:rPr>
              <a:t>®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(denosumab) prescribing information</a:t>
            </a:r>
          </a:p>
          <a:p>
            <a:pPr algn="r"/>
            <a:r>
              <a:rPr lang="en-IN" sz="1050" dirty="0"/>
              <a:t>5.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N </a:t>
            </a:r>
            <a:r>
              <a:rPr lang="en-IN" sz="1050" b="0" i="1" dirty="0" err="1">
                <a:solidFill>
                  <a:srgbClr val="2B2B2B"/>
                </a:solidFill>
                <a:effectLst/>
                <a:latin typeface="DIN W03 Regular"/>
              </a:rPr>
              <a:t>Engl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J Med.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2009;361:745-755.</a:t>
            </a:r>
            <a:r>
              <a:rPr lang="en-IN" sz="1050" b="1" i="0" dirty="0">
                <a:solidFill>
                  <a:srgbClr val="2B2B2B"/>
                </a:solidFill>
                <a:effectLst/>
                <a:latin typeface="DIN W03 Regular"/>
              </a:rPr>
              <a:t> </a:t>
            </a:r>
          </a:p>
          <a:p>
            <a:pPr algn="r"/>
            <a:r>
              <a:rPr lang="en-IN" sz="1050" dirty="0"/>
              <a:t>6.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Lancet.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2015;386(9992):433-443. 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75893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096319"/>
          <a:ext cx="1051561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17">
                  <a:extLst>
                    <a:ext uri="{9D8B030D-6E8A-4147-A177-3AD203B41FA5}">
                      <a16:colId xmlns:a16="http://schemas.microsoft.com/office/drawing/2014/main" val="3101053739"/>
                    </a:ext>
                  </a:extLst>
                </a:gridCol>
                <a:gridCol w="848140">
                  <a:extLst>
                    <a:ext uri="{9D8B030D-6E8A-4147-A177-3AD203B41FA5}">
                      <a16:colId xmlns:a16="http://schemas.microsoft.com/office/drawing/2014/main" val="395114383"/>
                    </a:ext>
                  </a:extLst>
                </a:gridCol>
                <a:gridCol w="967408">
                  <a:extLst>
                    <a:ext uri="{9D8B030D-6E8A-4147-A177-3AD203B41FA5}">
                      <a16:colId xmlns:a16="http://schemas.microsoft.com/office/drawing/2014/main" val="329176409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3176704503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1941343482"/>
                    </a:ext>
                  </a:extLst>
                </a:gridCol>
                <a:gridCol w="2819412">
                  <a:extLst>
                    <a:ext uri="{9D8B030D-6E8A-4147-A177-3AD203B41FA5}">
                      <a16:colId xmlns:a16="http://schemas.microsoft.com/office/drawing/2014/main" val="2576789856"/>
                    </a:ext>
                  </a:extLst>
                </a:gridCol>
              </a:tblGrid>
              <a:tr h="392802">
                <a:tc>
                  <a:txBody>
                    <a:bodyPr/>
                    <a:lstStyle/>
                    <a:p>
                      <a:r>
                        <a:rPr lang="en-US" sz="1600" dirty="0"/>
                        <a:t>TRIAL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PUBLICATION &amp; YEAR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CONCLUSION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053798"/>
                  </a:ext>
                </a:extLst>
              </a:tr>
              <a:tr h="1599264"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versus zoledronic acid for treatment of bone metastases in men with castration-resistant prostate cancer: a randomised, double-blind study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Lancet</a:t>
                      </a:r>
                    </a:p>
                    <a:p>
                      <a:pPr algn="l"/>
                      <a:r>
                        <a:rPr lang="fr-FR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 2011 Mar 5;377(9768):813-22</a:t>
                      </a: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Karim </a:t>
                      </a:r>
                      <a:r>
                        <a:rPr lang="en-US" sz="1800" dirty="0" err="1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Fizazi</a:t>
                      </a:r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 et.al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bone metastases in men with castration-resistant prostate cancer: 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Prevented bone complications for a median of 20.7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solidFill>
                            <a:srgbClr val="FF0000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was better than zoledronic acid for prevention of skeletal-related events,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and potentially represents a novel treatment option in men with bone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metastases from castration-resistant prostate cancer</a:t>
                      </a:r>
                      <a:endParaRPr lang="en-US" sz="1800" dirty="0">
                        <a:solidFill>
                          <a:srgbClr val="FF0000"/>
                        </a:solidFill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8605"/>
                  </a:ext>
                </a:extLst>
              </a:tr>
              <a:tr h="2861841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Pain outcomes in patients with advanced breast cancer and bone metastases: results from a randomized, double-blind study of denosumab and zoledronic acid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Cancer</a:t>
                      </a:r>
                    </a:p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 2013 Feb 15;119(4):832-8.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Charles S </a:t>
                      </a:r>
                      <a:r>
                        <a:rPr lang="en-US" sz="1800" dirty="0" err="1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Cleeland</a:t>
                      </a:r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, et.al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Advanced breast cancer and bone metastases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Results for castration-resistant prostate cancer patients†: XGEVA® (5.8 months) vs ZA (4.9 months) 12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Results for advanced solid tumor-only cancer patients (excluding multiple myeloma)†: XGEVA® (4.7 months) vs ZA (3.7 months)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solidFill>
                            <a:srgbClr val="FF0000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demonstrated improved pain prevention and comparable pain palliation compared with ZA.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In addition, fewer denosumab-treated patients shifted to strong opioid analgesic use.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9318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B2D9FD-3124-282A-BEC9-FDC00C95B986}"/>
              </a:ext>
            </a:extLst>
          </p:cNvPr>
          <p:cNvSpPr txBox="1"/>
          <p:nvPr/>
        </p:nvSpPr>
        <p:spPr>
          <a:xfrm>
            <a:off x="5353878" y="6492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Lancet Oncol. 2018;19(3):370-381</a:t>
            </a:r>
          </a:p>
        </p:txBody>
      </p:sp>
    </p:spTree>
    <p:extLst>
      <p:ext uri="{BB962C8B-B14F-4D97-AF65-F5344CB8AC3E}">
        <p14:creationId xmlns:p14="http://schemas.microsoft.com/office/powerpoint/2010/main" val="3499433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264920"/>
          <a:ext cx="105156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817">
                  <a:extLst>
                    <a:ext uri="{9D8B030D-6E8A-4147-A177-3AD203B41FA5}">
                      <a16:colId xmlns:a16="http://schemas.microsoft.com/office/drawing/2014/main" val="3101053739"/>
                    </a:ext>
                  </a:extLst>
                </a:gridCol>
                <a:gridCol w="848140">
                  <a:extLst>
                    <a:ext uri="{9D8B030D-6E8A-4147-A177-3AD203B41FA5}">
                      <a16:colId xmlns:a16="http://schemas.microsoft.com/office/drawing/2014/main" val="395114383"/>
                    </a:ext>
                  </a:extLst>
                </a:gridCol>
                <a:gridCol w="967408">
                  <a:extLst>
                    <a:ext uri="{9D8B030D-6E8A-4147-A177-3AD203B41FA5}">
                      <a16:colId xmlns:a16="http://schemas.microsoft.com/office/drawing/2014/main" val="329176409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3176704503"/>
                    </a:ext>
                  </a:extLst>
                </a:gridCol>
                <a:gridCol w="2451652">
                  <a:extLst>
                    <a:ext uri="{9D8B030D-6E8A-4147-A177-3AD203B41FA5}">
                      <a16:colId xmlns:a16="http://schemas.microsoft.com/office/drawing/2014/main" val="1941343482"/>
                    </a:ext>
                  </a:extLst>
                </a:gridCol>
                <a:gridCol w="2819412">
                  <a:extLst>
                    <a:ext uri="{9D8B030D-6E8A-4147-A177-3AD203B41FA5}">
                      <a16:colId xmlns:a16="http://schemas.microsoft.com/office/drawing/2014/main" val="2576789856"/>
                    </a:ext>
                  </a:extLst>
                </a:gridCol>
              </a:tblGrid>
              <a:tr h="508379">
                <a:tc>
                  <a:txBody>
                    <a:bodyPr/>
                    <a:lstStyle/>
                    <a:p>
                      <a:r>
                        <a:rPr lang="en-US" sz="1600" dirty="0"/>
                        <a:t>TRIAL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PUBLICATION &amp; YEAR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CONCLUSION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053798"/>
                  </a:ext>
                </a:extLst>
              </a:tr>
              <a:tr h="2069831"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Denosumab versus zoledronic acid for treatment of bone metastases in men with castration-resistant prostate cancer: a randomised, double-blind study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Lancet</a:t>
                      </a:r>
                    </a:p>
                    <a:p>
                      <a:pPr algn="l"/>
                      <a:r>
                        <a:rPr lang="fr-FR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 2011 Mar 5;377(9768):813-22</a:t>
                      </a: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.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Raje</a:t>
                      </a:r>
                      <a:r>
                        <a:rPr lang="en-US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 N. et.al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bone Diseases with multiple Myeloma </a:t>
                      </a:r>
                      <a:endParaRPr lang="en-US" sz="1800" dirty="0"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XGEVA® provided nearly 23 months of prevention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>
                          <a:solidFill>
                            <a:srgbClr val="FF0000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Efficacy and safety outcomes from this Asian subgroup were comparable to those of the full study population.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Overall, this analysis supports denosumab as an additional treatment option for standard of care for Asian patients with newly diagnosed MM with lytic bone lesions.</a:t>
                      </a:r>
                      <a:endParaRPr lang="en-US" sz="1800" dirty="0">
                        <a:solidFill>
                          <a:schemeClr val="tx1"/>
                        </a:solidFill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386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F4829E-1666-2A18-E51C-6AEBB734653E}"/>
              </a:ext>
            </a:extLst>
          </p:cNvPr>
          <p:cNvSpPr txBox="1"/>
          <p:nvPr/>
        </p:nvSpPr>
        <p:spPr>
          <a:xfrm>
            <a:off x="5380383" y="639199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Lancet Oncol. 2018;19(3):370-381</a:t>
            </a:r>
          </a:p>
        </p:txBody>
      </p:sp>
    </p:spTree>
    <p:extLst>
      <p:ext uri="{BB962C8B-B14F-4D97-AF65-F5344CB8AC3E}">
        <p14:creationId xmlns:p14="http://schemas.microsoft.com/office/powerpoint/2010/main" val="1825776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22F18-687B-18A7-DB1E-01E605F5C5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5E43F-D9CB-47CE-FDBA-17D0C11E3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1010"/>
            <a:ext cx="9144000" cy="1075979"/>
          </a:xfrm>
        </p:spPr>
        <p:txBody>
          <a:bodyPr>
            <a:normAutofit fontScale="85000" lnSpcReduction="10000"/>
          </a:bodyPr>
          <a:lstStyle/>
          <a:p>
            <a:r>
              <a:rPr lang="en-US" sz="5400" b="1" dirty="0">
                <a:solidFill>
                  <a:srgbClr val="FFFF00"/>
                </a:solidFill>
              </a:rPr>
              <a:t>Section 7: FAQ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5F83C-3C24-5455-87D5-D578511D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A45E-B6A1-4A37-93BE-03225125414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55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A6D5-BD50-C2D1-13EE-311F3C7C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Denosumab a chemotherapy drug?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65FC-0AF9-B52D-0199-6FF082C83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highlight>
                  <a:srgbClr val="FFFF00"/>
                </a:highlight>
              </a:rPr>
              <a:t>No. Denosumab is not a chemotherapy drug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It is a targeted treatment, called a monoclonal antibody and is classified as a bone-modifying agent. </a:t>
            </a:r>
          </a:p>
          <a:p>
            <a:pPr algn="just"/>
            <a:r>
              <a:rPr lang="en-GB" dirty="0"/>
              <a:t>Although it is not a chemotherapy drug it is often given with chemotherapy medicines.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691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4127-3B37-A98B-8FA4-E9486A3E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7"/>
            <a:ext cx="10515600" cy="675595"/>
          </a:xfrm>
        </p:spPr>
        <p:txBody>
          <a:bodyPr>
            <a:normAutofit fontScale="90000"/>
          </a:bodyPr>
          <a:lstStyle/>
          <a:p>
            <a:r>
              <a:rPr lang="en-IN" dirty="0"/>
              <a:t>Does Denosumab increase bone density in Patients with Prostate Cancer?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1A44-AA9A-A542-2B3E-DFBF521C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100"/>
            <a:ext cx="10515600" cy="5001909"/>
          </a:xfrm>
        </p:spPr>
        <p:txBody>
          <a:bodyPr>
            <a:normAutofit fontScale="92500"/>
          </a:bodyPr>
          <a:lstStyle/>
          <a:p>
            <a:pPr algn="just"/>
            <a:r>
              <a:rPr lang="en-GB" dirty="0">
                <a:highlight>
                  <a:srgbClr val="FFFF00"/>
                </a:highlight>
              </a:rPr>
              <a:t>Yes, denosumab does increase bone density.</a:t>
            </a:r>
          </a:p>
          <a:p>
            <a:pPr algn="just"/>
            <a:r>
              <a:rPr lang="en-GB" dirty="0">
                <a:highlight>
                  <a:srgbClr val="FFFF00"/>
                </a:highlight>
              </a:rPr>
              <a:t>Denosumab significantly increased BMD at all clinical sites measured, relative to treatment with placebo at 3 years: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7.9% </a:t>
            </a:r>
            <a:r>
              <a:rPr lang="en-GB" dirty="0"/>
              <a:t>at the </a:t>
            </a:r>
            <a:r>
              <a:rPr lang="en-GB" dirty="0">
                <a:highlight>
                  <a:srgbClr val="FFFF00"/>
                </a:highlight>
              </a:rPr>
              <a:t>lumbar spine</a:t>
            </a:r>
            <a:r>
              <a:rPr lang="en-GB" dirty="0"/>
              <a:t>, </a:t>
            </a:r>
            <a:r>
              <a:rPr lang="en-GB" dirty="0">
                <a:highlight>
                  <a:srgbClr val="FFFF00"/>
                </a:highlight>
              </a:rPr>
              <a:t>5.7% </a:t>
            </a:r>
            <a:r>
              <a:rPr lang="en-GB" dirty="0"/>
              <a:t>at the </a:t>
            </a:r>
            <a:r>
              <a:rPr lang="en-GB" dirty="0">
                <a:highlight>
                  <a:srgbClr val="FFFF00"/>
                </a:highlight>
              </a:rPr>
              <a:t>total hip</a:t>
            </a:r>
            <a:r>
              <a:rPr lang="en-GB" dirty="0"/>
              <a:t>, </a:t>
            </a:r>
            <a:r>
              <a:rPr lang="en-GB" dirty="0">
                <a:highlight>
                  <a:srgbClr val="FFFF00"/>
                </a:highlight>
              </a:rPr>
              <a:t>4.9% </a:t>
            </a:r>
            <a:r>
              <a:rPr lang="en-GB" dirty="0"/>
              <a:t>at the </a:t>
            </a:r>
            <a:r>
              <a:rPr lang="en-GB" dirty="0">
                <a:highlight>
                  <a:srgbClr val="FFFF00"/>
                </a:highlight>
              </a:rPr>
              <a:t>femoral neck</a:t>
            </a:r>
            <a:r>
              <a:rPr lang="en-GB" dirty="0"/>
              <a:t>, </a:t>
            </a:r>
            <a:r>
              <a:rPr lang="en-GB" dirty="0">
                <a:highlight>
                  <a:srgbClr val="FFFF00"/>
                </a:highlight>
              </a:rPr>
              <a:t>6.9% </a:t>
            </a:r>
            <a:r>
              <a:rPr lang="en-GB" dirty="0"/>
              <a:t>at the hip </a:t>
            </a:r>
            <a:r>
              <a:rPr lang="en-GB" dirty="0">
                <a:highlight>
                  <a:srgbClr val="FFFF00"/>
                </a:highlight>
              </a:rPr>
              <a:t>trochanter, 6.9% </a:t>
            </a:r>
            <a:r>
              <a:rPr lang="en-GB" dirty="0"/>
              <a:t>at the </a:t>
            </a:r>
            <a:r>
              <a:rPr lang="en-GB" dirty="0">
                <a:highlight>
                  <a:srgbClr val="FFFF00"/>
                </a:highlight>
              </a:rPr>
              <a:t>distal 1/3 radius </a:t>
            </a:r>
            <a:r>
              <a:rPr lang="en-GB" dirty="0"/>
              <a:t>and </a:t>
            </a:r>
            <a:r>
              <a:rPr lang="en-GB" dirty="0">
                <a:highlight>
                  <a:srgbClr val="FFFF00"/>
                </a:highlight>
              </a:rPr>
              <a:t>4.7% </a:t>
            </a:r>
            <a:r>
              <a:rPr lang="en-GB" dirty="0"/>
              <a:t>at the </a:t>
            </a:r>
            <a:r>
              <a:rPr lang="en-GB" dirty="0">
                <a:highlight>
                  <a:srgbClr val="FFFF00"/>
                </a:highlight>
              </a:rPr>
              <a:t>total body </a:t>
            </a:r>
            <a:r>
              <a:rPr lang="en-GB" dirty="0"/>
              <a:t>(all p &lt; 0.0001). </a:t>
            </a:r>
          </a:p>
          <a:p>
            <a:pPr algn="just"/>
            <a:r>
              <a:rPr lang="en-GB" dirty="0"/>
              <a:t>In a prospectively planned exploratory analysis, </a:t>
            </a:r>
            <a:r>
              <a:rPr lang="en-GB" dirty="0">
                <a:highlight>
                  <a:srgbClr val="FFFF00"/>
                </a:highlight>
              </a:rPr>
              <a:t>significant increases in BMD </a:t>
            </a:r>
            <a:r>
              <a:rPr lang="en-GB" dirty="0"/>
              <a:t>were observed at the lumbar spine, total hip, femoral neck and the hip trochanter </a:t>
            </a:r>
            <a:r>
              <a:rPr lang="en-GB" dirty="0">
                <a:highlight>
                  <a:srgbClr val="FFFF00"/>
                </a:highlight>
              </a:rPr>
              <a:t>1 month after the initial dose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8255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F916-DAA2-1E61-67FF-16A94985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59"/>
            <a:ext cx="10515600" cy="675595"/>
          </a:xfrm>
        </p:spPr>
        <p:txBody>
          <a:bodyPr>
            <a:normAutofit fontScale="90000"/>
          </a:bodyPr>
          <a:lstStyle/>
          <a:p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rowallia New" panose="020B0604020202020204" pitchFamily="34" charset="-34"/>
                <a:ea typeface="+mj-ea"/>
                <a:cs typeface="Browallia New" panose="020B0604020202020204" pitchFamily="34" charset="-34"/>
              </a:rPr>
              <a:t>Does Denosumab increase the risk of new Fracture in Patients with Prostate Cancer?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AB29-A405-7A11-A8CC-0C0D727E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>
                <a:highlight>
                  <a:srgbClr val="FFFF00"/>
                </a:highlight>
              </a:rPr>
              <a:t>NO. reversely Denosumab demonstrated a significant relative risk reduction of new vertebral fractures: </a:t>
            </a:r>
          </a:p>
          <a:p>
            <a:pPr marL="97155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85% (1.6% absolute risk reduction) at 1 year, </a:t>
            </a:r>
          </a:p>
          <a:p>
            <a:pPr marL="97155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69% (2.2% absolute risk reduction) at 2 years and </a:t>
            </a:r>
          </a:p>
          <a:p>
            <a:pPr marL="971550" lvl="1" indent="-457200" algn="just">
              <a:buFont typeface="Arial" panose="020B0604020202020204" pitchFamily="34" charset="0"/>
              <a:buChar char="•"/>
            </a:pPr>
            <a:r>
              <a:rPr lang="en-GB" dirty="0"/>
              <a:t>62% (2.4% absolute risk reduction) at 3 years (all p &lt; 0.01).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338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F3F1-53FE-04B4-D70C-F420755E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long should you take Denosumab for?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3F58-6F90-0555-066E-7CBCBB9E6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47"/>
            <a:ext cx="10515600" cy="535902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Denosumab  is meant to be taken long-term. </a:t>
            </a:r>
          </a:p>
          <a:p>
            <a:pPr algn="just"/>
            <a:r>
              <a:rPr lang="en-GB" dirty="0">
                <a:highlight>
                  <a:srgbClr val="FFFF00"/>
                </a:highlight>
              </a:rPr>
              <a:t>Efficacy and safety of Denosumab </a:t>
            </a:r>
            <a:r>
              <a:rPr lang="en-GB" dirty="0"/>
              <a:t>once every 6 months for </a:t>
            </a:r>
            <a:r>
              <a:rPr lang="en-GB" dirty="0">
                <a:highlight>
                  <a:srgbClr val="FFFF00"/>
                </a:highlight>
              </a:rPr>
              <a:t>3 years </a:t>
            </a:r>
            <a:r>
              <a:rPr lang="en-GB" dirty="0"/>
              <a:t>were </a:t>
            </a:r>
            <a:r>
              <a:rPr lang="en-GB" dirty="0">
                <a:highlight>
                  <a:srgbClr val="FFFF00"/>
                </a:highlight>
              </a:rPr>
              <a:t>investigated </a:t>
            </a:r>
            <a:r>
              <a:rPr lang="en-GB" dirty="0"/>
              <a:t>in men with histologically confirmed non-metastatic prostate cancer receiving ADT</a:t>
            </a:r>
          </a:p>
          <a:p>
            <a:pPr algn="just"/>
            <a:r>
              <a:rPr lang="en-GB" dirty="0"/>
              <a:t>However, </a:t>
            </a:r>
            <a:r>
              <a:rPr lang="en-GB" dirty="0">
                <a:highlight>
                  <a:srgbClr val="FFFF00"/>
                </a:highlight>
              </a:rPr>
              <a:t>Denosumab should be discontinued if you experience intolerable side effects or serious side effects such as osteonecrosis of the jaw or osteomyelitis</a:t>
            </a:r>
            <a:r>
              <a:rPr lang="en-GB" dirty="0"/>
              <a:t>, or if Denosumab appears to be ineffective for you.</a:t>
            </a:r>
          </a:p>
          <a:p>
            <a:pPr algn="just"/>
            <a:r>
              <a:rPr lang="en-GB" dirty="0"/>
              <a:t>There have been reports of a </a:t>
            </a:r>
            <a:r>
              <a:rPr lang="en-GB" dirty="0">
                <a:highlight>
                  <a:srgbClr val="FFFF00"/>
                </a:highlight>
              </a:rPr>
              <a:t>higher risk of multiple vertebral fractures and hypercalcemia (high calcium levels) occurring within the first year following discontinuation of Denosumab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Patients should be monitored for both conditions when Denosumab is stopped.</a:t>
            </a:r>
          </a:p>
        </p:txBody>
      </p:sp>
    </p:spTree>
    <p:extLst>
      <p:ext uri="{BB962C8B-B14F-4D97-AF65-F5344CB8AC3E}">
        <p14:creationId xmlns:p14="http://schemas.microsoft.com/office/powerpoint/2010/main" val="3176370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D7B9-4310-C2AA-51C7-6C4A24B5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Does Denosumab weaken your immune system?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8845-1011-58B3-70AC-0833DDBD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721"/>
            <a:ext cx="10515600" cy="518780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>
                <a:highlight>
                  <a:srgbClr val="FFFF00"/>
                </a:highlight>
              </a:rPr>
              <a:t>Yes, Denosumab (denosumab) does appear to weaken your immune system. </a:t>
            </a:r>
          </a:p>
          <a:p>
            <a:pPr algn="just"/>
            <a:r>
              <a:rPr lang="en-GB" dirty="0"/>
              <a:t>Research has shown people who take Denosumab are at an increased risk of serious infections leading to hospitalizations, including serious infections of the skin, abdominal, urinary tract, and ear. </a:t>
            </a:r>
          </a:p>
          <a:p>
            <a:pPr algn="just"/>
            <a:r>
              <a:rPr lang="en-GB" dirty="0"/>
              <a:t>People administered concomitant immunosuppressant agents (such as prednisone or cyclosporine) or with impaired immune systems may be at an even higher risk.</a:t>
            </a:r>
          </a:p>
          <a:p>
            <a:pPr algn="just"/>
            <a:r>
              <a:rPr lang="en-GB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RANKL and RANK are also expressed in cells of the immune system, including activated T lymphocytes, B cells, and dendritic cells.</a:t>
            </a:r>
            <a:endParaRPr lang="en-GB" dirty="0">
              <a:highlight>
                <a:srgbClr val="FFFF00"/>
              </a:highlight>
            </a:endParaRPr>
          </a:p>
          <a:p>
            <a:pPr algn="just"/>
            <a:r>
              <a:rPr lang="en-GB" dirty="0">
                <a:highlight>
                  <a:srgbClr val="FFFF00"/>
                </a:highlight>
              </a:rPr>
              <a:t>This implies that inhibition of RANKL by Denosumab might alter a person’s immune function and increase their susceptibility to infections.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0577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4670-E6DA-33C3-E0D8-0C214A4A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Does Denosumab cause bone pain?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BAC2-A256-33DA-8BE6-4BC21B35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1"/>
            <a:ext cx="10515600" cy="5380383"/>
          </a:xfrm>
        </p:spPr>
        <p:txBody>
          <a:bodyPr>
            <a:normAutofit fontScale="92500"/>
          </a:bodyPr>
          <a:lstStyle/>
          <a:p>
            <a:pPr algn="just"/>
            <a:r>
              <a:rPr lang="en-GB" dirty="0"/>
              <a:t>Denosumab </a:t>
            </a:r>
            <a:r>
              <a:rPr lang="en-GB" dirty="0">
                <a:highlight>
                  <a:srgbClr val="FFFF00"/>
                </a:highlight>
              </a:rPr>
              <a:t>may cause pain in the bones</a:t>
            </a:r>
            <a:r>
              <a:rPr lang="en-GB" dirty="0"/>
              <a:t>, muscles, and joints. </a:t>
            </a:r>
          </a:p>
          <a:p>
            <a:pPr algn="just"/>
            <a:r>
              <a:rPr lang="en-GB" dirty="0"/>
              <a:t>Pain in the bones, joints, or muscles may start soon after treatment or many months later, but usually in the first year of taking Denosumab. </a:t>
            </a:r>
          </a:p>
          <a:p>
            <a:pPr algn="just"/>
            <a:r>
              <a:rPr lang="en-GB" dirty="0"/>
              <a:t>This pain may be severe and decrease your quality of life or it may be mild and barely noticeable.</a:t>
            </a:r>
          </a:p>
          <a:p>
            <a:pPr algn="just"/>
            <a:r>
              <a:rPr lang="en-GB" dirty="0"/>
              <a:t>Research has shown that for most patients, </a:t>
            </a:r>
            <a:r>
              <a:rPr lang="en-GB" dirty="0">
                <a:highlight>
                  <a:srgbClr val="FFFF00"/>
                </a:highlight>
              </a:rPr>
              <a:t>Denosumab is more effective than zoledronic acid at extending the bone pain-free interval. </a:t>
            </a:r>
          </a:p>
          <a:p>
            <a:pPr algn="just"/>
            <a:r>
              <a:rPr lang="en-GB" dirty="0">
                <a:highlight>
                  <a:srgbClr val="FFFF00"/>
                </a:highlight>
              </a:rPr>
              <a:t>Overall across several different cancer types, Denosumab extended the pain-free interval by 1.8 months.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1527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06F8-D2BE-4A6C-A694-D9FA63B2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Does Denosumab cause low blood pressure?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2C7B-BD28-FED7-2D85-6CF5613B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Low blood pressure is not a common side effect of Denosumab; </a:t>
            </a:r>
          </a:p>
          <a:p>
            <a:r>
              <a:rPr lang="en-GB" dirty="0"/>
              <a:t>However, it may occur in people who are allergic to Denosumab alongside other allergy symptoms such as facial and throat swelling and tightness, shortness of breath, and a rash.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4650-F148-A42B-D128-0BF8DA9B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7106-2D6F-6B27-75D1-42DACA5B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460"/>
            <a:ext cx="10515600" cy="5631484"/>
          </a:xfrm>
        </p:spPr>
        <p:txBody>
          <a:bodyPr>
            <a:normAutofit/>
          </a:bodyPr>
          <a:lstStyle/>
          <a:p>
            <a:pPr algn="just" fontAlgn="base"/>
            <a:r>
              <a:rPr lang="en-GB" b="1" i="0" dirty="0">
                <a:solidFill>
                  <a:srgbClr val="002060"/>
                </a:solidFill>
                <a:effectLst/>
              </a:rPr>
              <a:t>Primary Endpoint:</a:t>
            </a:r>
          </a:p>
          <a:p>
            <a:pPr lvl="1" algn="just" fontAlgn="base"/>
            <a:r>
              <a:rPr lang="en-GB" b="1" i="0" dirty="0">
                <a:solidFill>
                  <a:srgbClr val="242324"/>
                </a:solidFill>
                <a:effectLst/>
              </a:rPr>
              <a:t>Percent change in:</a:t>
            </a:r>
            <a:r>
              <a:rPr lang="en-GB" b="0" i="0" dirty="0">
                <a:solidFill>
                  <a:srgbClr val="242324"/>
                </a:solidFill>
                <a:effectLst/>
              </a:rPr>
              <a:t> Lumbar spine BMD from baseline to 24 months</a:t>
            </a:r>
          </a:p>
          <a:p>
            <a:pPr algn="just" fontAlgn="base"/>
            <a:r>
              <a:rPr lang="en-GB" b="1" i="0" dirty="0">
                <a:solidFill>
                  <a:srgbClr val="002060"/>
                </a:solidFill>
                <a:effectLst/>
              </a:rPr>
              <a:t>Secondary Endpoints:</a:t>
            </a:r>
          </a:p>
          <a:p>
            <a:pPr lvl="1" algn="just" fontAlgn="base"/>
            <a:r>
              <a:rPr lang="en-GB" b="1" i="0" dirty="0">
                <a:solidFill>
                  <a:srgbClr val="2B2B2B"/>
                </a:solidFill>
                <a:effectLst/>
              </a:rPr>
              <a:t>Incidence of: </a:t>
            </a:r>
            <a:r>
              <a:rPr lang="en-GB" b="0" i="0" dirty="0">
                <a:solidFill>
                  <a:srgbClr val="2B2B2B"/>
                </a:solidFill>
                <a:effectLst/>
              </a:rPr>
              <a:t>Newly diagnosed vertebral fracture through 36 months</a:t>
            </a:r>
          </a:p>
          <a:p>
            <a:pPr lvl="1" algn="just" fontAlgn="base"/>
            <a:r>
              <a:rPr lang="en-GB" b="1" i="0" dirty="0">
                <a:solidFill>
                  <a:srgbClr val="2B2B2B"/>
                </a:solidFill>
                <a:effectLst/>
              </a:rPr>
              <a:t>Percent change in:</a:t>
            </a:r>
          </a:p>
          <a:p>
            <a:pPr lvl="2" algn="just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B2B2B"/>
                </a:solidFill>
                <a:effectLst/>
              </a:rPr>
              <a:t>Lumbar spine BMD from baseline to 36 months</a:t>
            </a:r>
          </a:p>
          <a:p>
            <a:pPr lvl="2" algn="just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B2B2B"/>
                </a:solidFill>
                <a:effectLst/>
              </a:rPr>
              <a:t>Total hip BMD from baseline to 36 months</a:t>
            </a:r>
          </a:p>
          <a:p>
            <a:pPr lvl="2" algn="just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B2B2B"/>
                </a:solidFill>
                <a:effectLst/>
              </a:rPr>
              <a:t>Femoral neck BMD from baseline to 36 months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9F960-E090-3581-AD52-A2C7044C0E39}"/>
              </a:ext>
            </a:extLst>
          </p:cNvPr>
          <p:cNvSpPr txBox="1"/>
          <p:nvPr/>
        </p:nvSpPr>
        <p:spPr>
          <a:xfrm>
            <a:off x="4452729" y="6280919"/>
            <a:ext cx="690106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1. Denosumab</a:t>
            </a:r>
            <a:r>
              <a:rPr lang="en-IN" sz="1050" b="0" i="0" baseline="30000" dirty="0">
                <a:solidFill>
                  <a:srgbClr val="2B2B2B"/>
                </a:solidFill>
                <a:effectLst/>
                <a:latin typeface="DIN W03 Regular"/>
              </a:rPr>
              <a:t>®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(denosumab) prescribing information</a:t>
            </a:r>
          </a:p>
          <a:p>
            <a:pPr algn="r"/>
            <a:r>
              <a:rPr lang="en-IN" sz="1050" dirty="0"/>
              <a:t>5.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N </a:t>
            </a:r>
            <a:r>
              <a:rPr lang="en-IN" sz="1050" b="0" i="1" dirty="0" err="1">
                <a:solidFill>
                  <a:srgbClr val="2B2B2B"/>
                </a:solidFill>
                <a:effectLst/>
                <a:latin typeface="DIN W03 Regular"/>
              </a:rPr>
              <a:t>Engl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J Med.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2009;361:745-755.</a:t>
            </a:r>
            <a:r>
              <a:rPr lang="en-IN" sz="1050" b="1" i="0" dirty="0">
                <a:solidFill>
                  <a:srgbClr val="2B2B2B"/>
                </a:solidFill>
                <a:effectLst/>
                <a:latin typeface="DIN W03 Regular"/>
              </a:rPr>
              <a:t> </a:t>
            </a:r>
          </a:p>
          <a:p>
            <a:pPr algn="r"/>
            <a:r>
              <a:rPr lang="en-IN" sz="1050" dirty="0"/>
              <a:t>6.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Lancet.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2015;386(9992):433-443. 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794961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A78B-7FD7-4C6C-A5E5-9740FE02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Does Denosumab cause weight gain?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BA37-2EFA-BB5E-5BCC-A7F21617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Denosumab has not been associated with weight gain in clinical studies. </a:t>
            </a:r>
          </a:p>
          <a:p>
            <a:r>
              <a:rPr lang="en-GB" dirty="0"/>
              <a:t>In studies, peripheral edema (fluid retention in the areas like the arms or legs) was reported in 4.9% of patients compared to 4% receiving a placebo</a:t>
            </a:r>
          </a:p>
          <a:p>
            <a:r>
              <a:rPr lang="en-GB" dirty="0"/>
              <a:t>Denosumab can cause peripheral edema (fluid retention) or swelling, and this may lead to weight gain in some people.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412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8660-F86D-3C3F-9101-AE81E0F4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29CE-FFB8-9A09-9B57-D03DCD2C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b="1" dirty="0"/>
              <a:t>Denosumab </a:t>
            </a:r>
          </a:p>
          <a:p>
            <a:pPr marL="0" indent="0">
              <a:lnSpc>
                <a:spcPct val="110000"/>
              </a:lnSpc>
              <a:buNone/>
            </a:pPr>
            <a:endParaRPr lang="en-GB" sz="900" b="1" dirty="0"/>
          </a:p>
          <a:p>
            <a:pPr lvl="1">
              <a:lnSpc>
                <a:spcPct val="110000"/>
              </a:lnSpc>
            </a:pPr>
            <a:r>
              <a:rPr lang="en-GB" dirty="0"/>
              <a:t>Is </a:t>
            </a:r>
            <a:r>
              <a:rPr lang="en-GB" b="1" dirty="0"/>
              <a:t>not a chemotherapy drug. 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Increase bone density </a:t>
            </a:r>
            <a:r>
              <a:rPr lang="en-GB" dirty="0"/>
              <a:t>in prostate cancer patients with bone loss associated with ADT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Demonstrated a </a:t>
            </a:r>
            <a:r>
              <a:rPr lang="en-GB" b="1" dirty="0"/>
              <a:t>significant relative risk reduction </a:t>
            </a:r>
            <a:r>
              <a:rPr lang="en-GB" dirty="0"/>
              <a:t>of new vertebral fractures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Is meant to be </a:t>
            </a:r>
            <a:r>
              <a:rPr lang="en-GB" b="1" dirty="0"/>
              <a:t>taken long-term</a:t>
            </a:r>
            <a:r>
              <a:rPr lang="en-GB" dirty="0"/>
              <a:t>_ Efficacy and safety </a:t>
            </a:r>
            <a:r>
              <a:rPr lang="en-GB" b="1" dirty="0"/>
              <a:t>investigated for 3 years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Does </a:t>
            </a:r>
            <a:r>
              <a:rPr lang="en-GB" b="1" dirty="0"/>
              <a:t>appear to weaken immune system </a:t>
            </a:r>
            <a:r>
              <a:rPr lang="en-GB" dirty="0"/>
              <a:t>_ May increase susceptibility to infections.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Does </a:t>
            </a:r>
            <a:r>
              <a:rPr lang="en-GB" b="1" dirty="0"/>
              <a:t>not have effect on Blood pressure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Not </a:t>
            </a:r>
            <a:r>
              <a:rPr lang="en-GB" dirty="0"/>
              <a:t>been associated with </a:t>
            </a:r>
            <a:r>
              <a:rPr lang="en-GB" b="1" dirty="0"/>
              <a:t>weight gain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5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63C1-1614-22A6-792F-8954FD5A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4"/>
            <a:ext cx="10515600" cy="3482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815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BD5F41-16BF-F42D-9AD6-27930EED5C77}"/>
              </a:ext>
            </a:extLst>
          </p:cNvPr>
          <p:cNvSpPr/>
          <p:nvPr/>
        </p:nvSpPr>
        <p:spPr>
          <a:xfrm>
            <a:off x="9674087" y="1204695"/>
            <a:ext cx="1679713" cy="489658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1ED17-06BD-BD9A-5202-D06564F9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821"/>
            <a:ext cx="10770704" cy="675595"/>
          </a:xfrm>
        </p:spPr>
        <p:txBody>
          <a:bodyPr>
            <a:normAutofit fontScale="90000"/>
          </a:bodyPr>
          <a:lstStyle/>
          <a:p>
            <a:r>
              <a:rPr lang="en-IN" dirty="0"/>
              <a:t>Efficacy: </a:t>
            </a:r>
            <a:r>
              <a:rPr lang="en-IN" dirty="0">
                <a:solidFill>
                  <a:srgbClr val="FF0000"/>
                </a:solidFill>
              </a:rPr>
              <a:t>At 24 Month </a:t>
            </a:r>
            <a:r>
              <a:rPr lang="en-GB" b="0" dirty="0"/>
              <a:t>A significant increase in BMD at the lumbar spine compared with placebo (p &lt; 0.0001; </a:t>
            </a:r>
            <a:r>
              <a:rPr lang="en-GB" dirty="0">
                <a:solidFill>
                  <a:srgbClr val="FF0000"/>
                </a:solidFill>
              </a:rPr>
              <a:t>Primary Endpoint</a:t>
            </a:r>
            <a:r>
              <a:rPr lang="en-GB" b="0" dirty="0"/>
              <a:t>)</a:t>
            </a:r>
            <a:endParaRPr lang="en-IN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ED998-9265-D2C1-741F-77561B20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07" y="2400431"/>
            <a:ext cx="9611381" cy="3778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B004B-D25C-9847-5EF3-DA513A1A0757}"/>
              </a:ext>
            </a:extLst>
          </p:cNvPr>
          <p:cNvSpPr txBox="1"/>
          <p:nvPr/>
        </p:nvSpPr>
        <p:spPr>
          <a:xfrm>
            <a:off x="838200" y="1204694"/>
            <a:ext cx="8743122" cy="9541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At 24 months, bone mineral density of the lumbar spine had increased by </a:t>
            </a:r>
            <a:r>
              <a:rPr lang="en-GB" sz="2800" b="1" dirty="0">
                <a:solidFill>
                  <a:srgbClr val="FFFF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5.6% in the Denosumab</a:t>
            </a:r>
            <a:r>
              <a:rPr lang="en-GB" sz="28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group as compared with a </a:t>
            </a:r>
            <a:r>
              <a:rPr lang="en-GB" sz="2800" b="1" dirty="0">
                <a:solidFill>
                  <a:srgbClr val="FFFF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loss of 1.0% </a:t>
            </a:r>
            <a:r>
              <a:rPr lang="en-GB" sz="2800" dirty="0">
                <a:solidFill>
                  <a:schemeClr val="bg1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in the </a:t>
            </a:r>
            <a:r>
              <a:rPr lang="en-GB" sz="2800" b="1" dirty="0">
                <a:solidFill>
                  <a:srgbClr val="FFFF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placebo group</a:t>
            </a:r>
            <a:endParaRPr lang="en-IN" sz="2800" b="1" dirty="0">
              <a:solidFill>
                <a:srgbClr val="FFFF0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E65DE-86CB-7F6E-6529-31F74CE1C07C}"/>
              </a:ext>
            </a:extLst>
          </p:cNvPr>
          <p:cNvSpPr txBox="1"/>
          <p:nvPr/>
        </p:nvSpPr>
        <p:spPr>
          <a:xfrm>
            <a:off x="9674086" y="1229945"/>
            <a:ext cx="16797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The Bone Mineral Density At The Lumbar Spine Was Increased By</a:t>
            </a:r>
            <a:endParaRPr lang="en-IN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F9988-F2D6-49ED-2D50-E48327D7EDC5}"/>
              </a:ext>
            </a:extLst>
          </p:cNvPr>
          <p:cNvSpPr txBox="1"/>
          <p:nvPr/>
        </p:nvSpPr>
        <p:spPr>
          <a:xfrm>
            <a:off x="7726018" y="2190256"/>
            <a:ext cx="91439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GB" sz="1400" b="1" spc="-150" dirty="0">
                <a:solidFill>
                  <a:srgbClr val="878786"/>
                </a:solidFill>
              </a:rPr>
              <a:t>Denosumab</a:t>
            </a:r>
            <a:r>
              <a:rPr lang="en-GB" sz="1400" b="1" spc="-150" dirty="0"/>
              <a:t> </a:t>
            </a:r>
            <a:endParaRPr lang="en-IN" sz="1400" b="1" spc="-1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721BF-D578-AA5D-51B0-5EAC1E172F04}"/>
              </a:ext>
            </a:extLst>
          </p:cNvPr>
          <p:cNvSpPr txBox="1"/>
          <p:nvPr/>
        </p:nvSpPr>
        <p:spPr>
          <a:xfrm>
            <a:off x="3723861" y="2291320"/>
            <a:ext cx="348532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Mean percent change in BMD at 24 months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9F960-E090-3581-AD52-A2C7044C0E39}"/>
              </a:ext>
            </a:extLst>
          </p:cNvPr>
          <p:cNvSpPr txBox="1"/>
          <p:nvPr/>
        </p:nvSpPr>
        <p:spPr>
          <a:xfrm>
            <a:off x="4452729" y="6280919"/>
            <a:ext cx="690106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1. Denosumab</a:t>
            </a:r>
            <a:r>
              <a:rPr lang="en-IN" sz="1050" b="0" i="0" baseline="30000" dirty="0">
                <a:solidFill>
                  <a:srgbClr val="2B2B2B"/>
                </a:solidFill>
                <a:effectLst/>
                <a:latin typeface="DIN W03 Regular"/>
              </a:rPr>
              <a:t>®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(denosumab) prescribing information</a:t>
            </a:r>
          </a:p>
          <a:p>
            <a:pPr algn="r"/>
            <a:r>
              <a:rPr lang="en-IN" sz="1050" dirty="0"/>
              <a:t>5.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N </a:t>
            </a:r>
            <a:r>
              <a:rPr lang="en-IN" sz="1050" b="0" i="1" dirty="0" err="1">
                <a:solidFill>
                  <a:srgbClr val="2B2B2B"/>
                </a:solidFill>
                <a:effectLst/>
                <a:latin typeface="DIN W03 Regular"/>
              </a:rPr>
              <a:t>Engl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J Med.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2009;361:745-755.</a:t>
            </a:r>
            <a:r>
              <a:rPr lang="en-IN" sz="1050" b="1" i="0" dirty="0">
                <a:solidFill>
                  <a:srgbClr val="2B2B2B"/>
                </a:solidFill>
                <a:effectLst/>
                <a:latin typeface="DIN W03 Regular"/>
              </a:rPr>
              <a:t> </a:t>
            </a:r>
          </a:p>
          <a:p>
            <a:pPr algn="r"/>
            <a:r>
              <a:rPr lang="en-IN" sz="1050" dirty="0"/>
              <a:t>6.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Lancet.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2015;386(9992):433-443. 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75214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B8BE-5836-F5A0-2B66-DF4D3637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60"/>
            <a:ext cx="10515600" cy="675595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/>
              <a:t>Efficacy: </a:t>
            </a:r>
            <a:r>
              <a:rPr lang="en-IN" dirty="0">
                <a:solidFill>
                  <a:srgbClr val="FF0000"/>
                </a:solidFill>
              </a:rPr>
              <a:t>At </a:t>
            </a:r>
            <a:r>
              <a:rPr lang="en-GB" dirty="0">
                <a:solidFill>
                  <a:srgbClr val="FF0000"/>
                </a:solidFill>
              </a:rPr>
              <a:t>36 Months </a:t>
            </a:r>
            <a:r>
              <a:rPr lang="en-GB" b="0" dirty="0"/>
              <a:t>Denosumab demonstrated a continued increase in BMD through 36 months (</a:t>
            </a:r>
            <a:r>
              <a:rPr lang="en-GB" dirty="0">
                <a:solidFill>
                  <a:srgbClr val="FF0000"/>
                </a:solidFill>
              </a:rPr>
              <a:t>Secondary Endpoint</a:t>
            </a:r>
            <a:r>
              <a:rPr lang="en-GB" b="0" dirty="0"/>
              <a:t>)</a:t>
            </a:r>
            <a:endParaRPr lang="en-IN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F0CFB-4013-4624-F8DB-BC8569F0B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66" y="2013049"/>
            <a:ext cx="10417334" cy="4060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61214-BC9A-1815-2998-12B2F37D2BCE}"/>
              </a:ext>
            </a:extLst>
          </p:cNvPr>
          <p:cNvSpPr txBox="1"/>
          <p:nvPr/>
        </p:nvSpPr>
        <p:spPr>
          <a:xfrm>
            <a:off x="838200" y="1218892"/>
            <a:ext cx="2872409" cy="52322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LUMBAR SPINE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A3798-16E0-2572-6A4B-F9C71FC947A6}"/>
              </a:ext>
            </a:extLst>
          </p:cNvPr>
          <p:cNvSpPr txBox="1"/>
          <p:nvPr/>
        </p:nvSpPr>
        <p:spPr>
          <a:xfrm>
            <a:off x="2862468" y="2028448"/>
            <a:ext cx="42539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Mean percent change in BMD at 36 months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9F960-E090-3581-AD52-A2C7044C0E39}"/>
              </a:ext>
            </a:extLst>
          </p:cNvPr>
          <p:cNvSpPr txBox="1"/>
          <p:nvPr/>
        </p:nvSpPr>
        <p:spPr>
          <a:xfrm>
            <a:off x="4452729" y="6280919"/>
            <a:ext cx="690106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1. Denosumab</a:t>
            </a:r>
            <a:r>
              <a:rPr lang="en-IN" sz="1050" b="0" i="0" baseline="30000" dirty="0">
                <a:solidFill>
                  <a:srgbClr val="2B2B2B"/>
                </a:solidFill>
                <a:effectLst/>
                <a:latin typeface="DIN W03 Regular"/>
              </a:rPr>
              <a:t>®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(denosumab) prescribing information</a:t>
            </a:r>
          </a:p>
          <a:p>
            <a:pPr algn="r"/>
            <a:r>
              <a:rPr lang="en-IN" sz="1050" dirty="0"/>
              <a:t>5.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N </a:t>
            </a:r>
            <a:r>
              <a:rPr lang="en-IN" sz="1050" b="0" i="1" dirty="0" err="1">
                <a:solidFill>
                  <a:srgbClr val="2B2B2B"/>
                </a:solidFill>
                <a:effectLst/>
                <a:latin typeface="DIN W03 Regular"/>
              </a:rPr>
              <a:t>Engl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J Med.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2009;361:745-755.</a:t>
            </a:r>
            <a:r>
              <a:rPr lang="en-IN" sz="1050" b="1" i="0" dirty="0">
                <a:solidFill>
                  <a:srgbClr val="2B2B2B"/>
                </a:solidFill>
                <a:effectLst/>
                <a:latin typeface="DIN W03 Regular"/>
              </a:rPr>
              <a:t> </a:t>
            </a:r>
          </a:p>
          <a:p>
            <a:pPr algn="r"/>
            <a:r>
              <a:rPr lang="en-IN" sz="1050" dirty="0"/>
              <a:t>6.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Lancet.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2015;386(9992):433-443. 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72606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B8BE-5836-F5A0-2B66-DF4D3637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60"/>
            <a:ext cx="10515600" cy="675595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/>
              <a:t>Efficacy: </a:t>
            </a:r>
            <a:r>
              <a:rPr lang="en-IN" dirty="0">
                <a:solidFill>
                  <a:srgbClr val="FF0000"/>
                </a:solidFill>
              </a:rPr>
              <a:t>At </a:t>
            </a:r>
            <a:r>
              <a:rPr lang="en-GB" dirty="0">
                <a:solidFill>
                  <a:srgbClr val="FF0000"/>
                </a:solidFill>
              </a:rPr>
              <a:t>36 Months </a:t>
            </a:r>
            <a:r>
              <a:rPr lang="en-GB" b="0" dirty="0"/>
              <a:t>Denosumab demonstrated a continued increase in BMD through 36 months (</a:t>
            </a:r>
            <a:r>
              <a:rPr lang="en-GB" dirty="0">
                <a:solidFill>
                  <a:srgbClr val="FF0000"/>
                </a:solidFill>
              </a:rPr>
              <a:t>Secondary Endpoint</a:t>
            </a:r>
            <a:r>
              <a:rPr lang="en-GB" b="0" dirty="0"/>
              <a:t>)</a:t>
            </a:r>
            <a:endParaRPr lang="en-IN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E95B9B-CCCB-C298-B3E5-DCD6B5F8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8013" y="1814811"/>
            <a:ext cx="10375787" cy="434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3F6E2-5978-AD62-3532-0668D2CFCEBB}"/>
              </a:ext>
            </a:extLst>
          </p:cNvPr>
          <p:cNvSpPr txBox="1"/>
          <p:nvPr/>
        </p:nvSpPr>
        <p:spPr>
          <a:xfrm>
            <a:off x="838200" y="1149055"/>
            <a:ext cx="1772478" cy="52322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TOTAL 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FA781-4B23-621F-E25B-A164B1E0489A}"/>
              </a:ext>
            </a:extLst>
          </p:cNvPr>
          <p:cNvSpPr txBox="1"/>
          <p:nvPr/>
        </p:nvSpPr>
        <p:spPr>
          <a:xfrm>
            <a:off x="3048000" y="1821229"/>
            <a:ext cx="4306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Mean percent change in BMD at 36 months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9F960-E090-3581-AD52-A2C7044C0E39}"/>
              </a:ext>
            </a:extLst>
          </p:cNvPr>
          <p:cNvSpPr txBox="1"/>
          <p:nvPr/>
        </p:nvSpPr>
        <p:spPr>
          <a:xfrm>
            <a:off x="4452729" y="6280919"/>
            <a:ext cx="690106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1. Denosumab</a:t>
            </a:r>
            <a:r>
              <a:rPr lang="en-IN" sz="1050" b="0" i="0" baseline="30000" dirty="0">
                <a:solidFill>
                  <a:srgbClr val="2B2B2B"/>
                </a:solidFill>
                <a:effectLst/>
                <a:latin typeface="DIN W03 Regular"/>
              </a:rPr>
              <a:t>®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(denosumab) prescribing information</a:t>
            </a:r>
          </a:p>
          <a:p>
            <a:pPr algn="r"/>
            <a:r>
              <a:rPr lang="en-IN" sz="1050" dirty="0"/>
              <a:t>5.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N </a:t>
            </a:r>
            <a:r>
              <a:rPr lang="en-IN" sz="1050" b="0" i="1" dirty="0" err="1">
                <a:solidFill>
                  <a:srgbClr val="2B2B2B"/>
                </a:solidFill>
                <a:effectLst/>
                <a:latin typeface="DIN W03 Regular"/>
              </a:rPr>
              <a:t>Engl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J Med.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2009;361:745-755.</a:t>
            </a:r>
            <a:r>
              <a:rPr lang="en-IN" sz="1050" b="1" i="0" dirty="0">
                <a:solidFill>
                  <a:srgbClr val="2B2B2B"/>
                </a:solidFill>
                <a:effectLst/>
                <a:latin typeface="DIN W03 Regular"/>
              </a:rPr>
              <a:t> </a:t>
            </a:r>
          </a:p>
          <a:p>
            <a:pPr algn="r"/>
            <a:r>
              <a:rPr lang="en-IN" sz="1050" dirty="0"/>
              <a:t>6.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Lancet.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2015;386(9992):433-443. 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81501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B320-18FD-C01E-379C-F9FC5127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51" y="214848"/>
            <a:ext cx="10515600" cy="675595"/>
          </a:xfrm>
        </p:spPr>
        <p:txBody>
          <a:bodyPr>
            <a:normAutofit fontScale="90000"/>
          </a:bodyPr>
          <a:lstStyle/>
          <a:p>
            <a:pPr algn="just"/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rowallia New" panose="020B0604020202020204" pitchFamily="34" charset="-34"/>
                <a:ea typeface="+mj-ea"/>
                <a:cs typeface="Browallia New" panose="020B0604020202020204" pitchFamily="34" charset="-34"/>
              </a:rPr>
              <a:t>Efficacy: </a:t>
            </a: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owallia New" panose="020B0604020202020204" pitchFamily="34" charset="-34"/>
                <a:ea typeface="+mj-ea"/>
                <a:cs typeface="Browallia New" panose="020B0604020202020204" pitchFamily="34" charset="-34"/>
              </a:rPr>
              <a:t>At </a:t>
            </a: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owallia New" panose="020B0604020202020204" pitchFamily="34" charset="-34"/>
                <a:ea typeface="+mj-ea"/>
                <a:cs typeface="Browallia New" panose="020B0604020202020204" pitchFamily="34" charset="-34"/>
              </a:rPr>
              <a:t>36 Months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rowallia New" panose="020B0604020202020204" pitchFamily="34" charset="-34"/>
                <a:ea typeface="+mj-ea"/>
                <a:cs typeface="Browallia New" panose="020B0604020202020204" pitchFamily="34" charset="-34"/>
              </a:rPr>
              <a:t>Denosumab demonstrated a continued increase in BMD through 36 months (</a:t>
            </a: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owallia New" panose="020B0604020202020204" pitchFamily="34" charset="-34"/>
                <a:ea typeface="+mj-ea"/>
                <a:cs typeface="Browallia New" panose="020B0604020202020204" pitchFamily="34" charset="-34"/>
              </a:rPr>
              <a:t>Secondary Endpoint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rowallia New" panose="020B0604020202020204" pitchFamily="34" charset="-34"/>
                <a:ea typeface="+mj-ea"/>
                <a:cs typeface="Browallia New" panose="020B0604020202020204" pitchFamily="34" charset="-34"/>
              </a:rPr>
              <a:t>)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C65583-4EAF-9295-F779-562EE687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267" y="1886058"/>
            <a:ext cx="10493466" cy="432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C19240-B321-1B05-015B-AA021BA15DEA}"/>
              </a:ext>
            </a:extLst>
          </p:cNvPr>
          <p:cNvSpPr txBox="1"/>
          <p:nvPr/>
        </p:nvSpPr>
        <p:spPr>
          <a:xfrm>
            <a:off x="851451" y="1172005"/>
            <a:ext cx="2567609" cy="52322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FEMORAL NECK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B7185-E8FB-3511-CFE4-88C7A296EC36}"/>
              </a:ext>
            </a:extLst>
          </p:cNvPr>
          <p:cNvSpPr txBox="1"/>
          <p:nvPr/>
        </p:nvSpPr>
        <p:spPr>
          <a:xfrm>
            <a:off x="3021495" y="1886058"/>
            <a:ext cx="4359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Mean percent change in BMD at 36 Months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9F960-E090-3581-AD52-A2C7044C0E39}"/>
              </a:ext>
            </a:extLst>
          </p:cNvPr>
          <p:cNvSpPr txBox="1"/>
          <p:nvPr/>
        </p:nvSpPr>
        <p:spPr>
          <a:xfrm>
            <a:off x="4452729" y="6280919"/>
            <a:ext cx="690106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1. Denosumab</a:t>
            </a:r>
            <a:r>
              <a:rPr lang="en-IN" sz="1050" b="0" i="0" baseline="30000" dirty="0">
                <a:solidFill>
                  <a:srgbClr val="2B2B2B"/>
                </a:solidFill>
                <a:effectLst/>
                <a:latin typeface="DIN W03 Regular"/>
              </a:rPr>
              <a:t>®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(denosumab) prescribing information</a:t>
            </a:r>
          </a:p>
          <a:p>
            <a:pPr algn="r"/>
            <a:r>
              <a:rPr lang="en-IN" sz="1050" dirty="0"/>
              <a:t>5.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N </a:t>
            </a:r>
            <a:r>
              <a:rPr lang="en-IN" sz="1050" b="0" i="1" dirty="0" err="1">
                <a:solidFill>
                  <a:srgbClr val="2B2B2B"/>
                </a:solidFill>
                <a:effectLst/>
                <a:latin typeface="DIN W03 Regular"/>
              </a:rPr>
              <a:t>Engl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J Med.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2009;361:745-755.</a:t>
            </a:r>
            <a:r>
              <a:rPr lang="en-IN" sz="1050" b="1" i="0" dirty="0">
                <a:solidFill>
                  <a:srgbClr val="2B2B2B"/>
                </a:solidFill>
                <a:effectLst/>
                <a:latin typeface="DIN W03 Regular"/>
              </a:rPr>
              <a:t> </a:t>
            </a:r>
          </a:p>
          <a:p>
            <a:pPr algn="r"/>
            <a:r>
              <a:rPr lang="en-IN" sz="1050" dirty="0"/>
              <a:t>6.</a:t>
            </a:r>
            <a:r>
              <a:rPr lang="en-IN" sz="1050" b="0" i="1" dirty="0">
                <a:solidFill>
                  <a:srgbClr val="2B2B2B"/>
                </a:solidFill>
                <a:effectLst/>
                <a:latin typeface="DIN W03 Regular"/>
              </a:rPr>
              <a:t> Lancet.</a:t>
            </a:r>
            <a:r>
              <a:rPr lang="en-IN" sz="1050" b="0" i="0" dirty="0">
                <a:solidFill>
                  <a:srgbClr val="2B2B2B"/>
                </a:solidFill>
                <a:effectLst/>
                <a:latin typeface="DIN W03 Regular"/>
              </a:rPr>
              <a:t> 2015;386(9992):433-443. 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97552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17023</TotalTime>
  <Words>3144</Words>
  <Application>Microsoft Office PowerPoint</Application>
  <PresentationFormat>Widescreen</PresentationFormat>
  <Paragraphs>325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Study Design</vt:lpstr>
      <vt:lpstr>Inclusion Criteria: </vt:lpstr>
      <vt:lpstr>Endpoints</vt:lpstr>
      <vt:lpstr>Efficacy: At 24 Month A significant increase in BMD at the lumbar spine compared with placebo (p &lt; 0.0001; Primary Endpoint)</vt:lpstr>
      <vt:lpstr>Efficacy: At 36 Months Denosumab demonstrated a continued increase in BMD through 36 months (Secondary Endpoint)</vt:lpstr>
      <vt:lpstr>Efficacy: At 36 Months Denosumab demonstrated a continued increase in BMD through 36 months (Secondary Endpoint)</vt:lpstr>
      <vt:lpstr>Efficacy: At 36 Months Denosumab demonstrated a continued increase in BMD through 36 months (Secondary Endpoint)</vt:lpstr>
      <vt:lpstr>New Fracture: Denosumab sustained reduction of new vertebral fractures up to 36 months 6</vt:lpstr>
      <vt:lpstr>Safety And Tolerability</vt:lpstr>
      <vt:lpstr>Safety And Tolerability</vt:lpstr>
      <vt:lpstr>PowerPoint Presentation</vt:lpstr>
      <vt:lpstr>PowerPoint Presentation</vt:lpstr>
      <vt:lpstr>Endpoints &amp; Demographics</vt:lpstr>
      <vt:lpstr>Study Schema</vt:lpstr>
      <vt:lpstr>Result: SRE Prevention</vt:lpstr>
      <vt:lpstr>PowerPoint Presentation</vt:lpstr>
      <vt:lpstr>Aim</vt:lpstr>
      <vt:lpstr>Aim</vt:lpstr>
      <vt:lpstr>Study Design</vt:lpstr>
      <vt:lpstr>Result</vt:lpstr>
      <vt:lpstr>Conclusion</vt:lpstr>
      <vt:lpstr>PowerPoint Presentation</vt:lpstr>
      <vt:lpstr>PowerPoint Presentation</vt:lpstr>
      <vt:lpstr>Result</vt:lpstr>
      <vt:lpstr>PowerPoint Presentation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Intervention</vt:lpstr>
      <vt:lpstr>PowerPoint Presentation</vt:lpstr>
      <vt:lpstr>Study Design</vt:lpstr>
      <vt:lpstr>PowerPoint Presentation</vt:lpstr>
      <vt:lpstr>Summary</vt:lpstr>
      <vt:lpstr>Summary</vt:lpstr>
      <vt:lpstr>Summary</vt:lpstr>
      <vt:lpstr>Summary</vt:lpstr>
      <vt:lpstr>PowerPoint Presentation</vt:lpstr>
      <vt:lpstr>Is Denosumab a chemotherapy drug?</vt:lpstr>
      <vt:lpstr>Does Denosumab increase bone density in Patients with Prostate Cancer?</vt:lpstr>
      <vt:lpstr>Does Denosumab increase the risk of new Fracture in Patients with Prostate Cancer?</vt:lpstr>
      <vt:lpstr>How long should you take Denosumab for?</vt:lpstr>
      <vt:lpstr>Does Denosumab weaken your immune system?</vt:lpstr>
      <vt:lpstr>Does Denosumab cause bone pain?</vt:lpstr>
      <vt:lpstr>Does Denosumab cause low blood pressure?</vt:lpstr>
      <vt:lpstr>Does Denosumab cause weight gain?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Singh</dc:creator>
  <cp:lastModifiedBy>Microsoft Office User</cp:lastModifiedBy>
  <cp:revision>77</cp:revision>
  <dcterms:created xsi:type="dcterms:W3CDTF">2022-06-18T12:04:25Z</dcterms:created>
  <dcterms:modified xsi:type="dcterms:W3CDTF">2023-08-23T04:49:22Z</dcterms:modified>
</cp:coreProperties>
</file>