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58" r:id="rId7"/>
    <p:sldId id="259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3690-2067-8C38-CFA2-4A431A7B4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5BA97-5ED5-2B1F-5DFE-1BB22238D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3B1FB-824A-26DA-EF94-E74C85EF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BD4-BCF4-4F53-AD40-120091929EC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E8901-F0A7-0853-865E-760A82AF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5932-2B12-702A-698D-33962670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DD6-9FFA-4D32-80DB-239B5DA5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BE44-9307-11B1-C0C9-D1C0A97A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E0B5D-8CC5-EC25-A056-02B5DF429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2FAB-09B4-7924-8601-6E61BEBE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BD4-BCF4-4F53-AD40-120091929EC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2D7A-3552-0BF0-EBB6-FF12AF64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3CC7F-0C95-90A7-B8E8-43E3F7D2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DD6-9FFA-4D32-80DB-239B5DA5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27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F2965-9250-EEC2-90AF-7097A5DB8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169F8-982A-4252-051B-5002AF775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9ADB-7417-96E6-63FD-46DE1B38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BD4-BCF4-4F53-AD40-120091929EC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5541B-284C-31CA-5652-C5458C03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B7D0-A40C-1119-1D64-A05A7C7C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DD6-9FFA-4D32-80DB-239B5DA5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33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6004-7CBF-A7E3-B49E-8776D892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F547-5429-255A-C3F9-7607060B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47CCB-1DF3-26A4-58E0-B3855A5B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BD4-BCF4-4F53-AD40-120091929EC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53B9C-9737-DA5C-3036-E8A18672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5AFA0-7CDA-2307-FD06-E2AB72D7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DD6-9FFA-4D32-80DB-239B5DA5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88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CF52-82EB-8AD4-7FE6-3E44E7D9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0E434-A34B-0942-6556-96A8A289F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E0131-B2EF-1956-1FDF-4BD701DF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BD4-BCF4-4F53-AD40-120091929EC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FBF6-2E55-0BE6-081F-3A1B8B22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EE61C-AF98-1EF3-E49E-14F4D250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DD6-9FFA-4D32-80DB-239B5DA5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7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6C30-4A73-D9AE-2F5C-E610DEFB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CA58-2C93-FBE2-A04E-DB921D1E8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ADF4-4144-B5BC-3723-DBD2A037B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2D4BA-1462-7642-510D-D5C2DEB8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BD4-BCF4-4F53-AD40-120091929EC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D46FF-AE4E-0B9E-3092-FFC81DEB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9A98B-1288-EAE6-F6F2-4617F55F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DD6-9FFA-4D32-80DB-239B5DA5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54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2D61-3549-65FD-B758-88126D93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8E7E8-1993-34F7-55C0-9A75D1449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A7373-7FA4-114E-3C3D-E914C7254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2E768-E31F-1589-32DF-AB3793A39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0D6DA-2050-8DF3-8924-A3A81FFDA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66544-446E-1B88-3B5D-A0EC1C05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BD4-BCF4-4F53-AD40-120091929EC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CA3AE-AE89-B08F-3A77-76BB2AFB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BF284-B843-E7B5-205C-71C8958C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DD6-9FFA-4D32-80DB-239B5DA5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42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BBEE-AB96-D2D0-E134-06BF6839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25E5A-EE10-6101-9953-932377AA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BD4-BCF4-4F53-AD40-120091929EC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B3E77-2F58-A0C7-5BCC-3CFE4B01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ED6B1-EFD2-6D62-122E-4D28E3DF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DD6-9FFA-4D32-80DB-239B5DA5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05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EBD6A-A1FD-9414-D789-D3AB28F8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BD4-BCF4-4F53-AD40-120091929EC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84B71-9AEF-8881-10B5-D99B3D0E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1516F-CE7E-C397-8ACB-C7E909D7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DD6-9FFA-4D32-80DB-239B5DA5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3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B1D2-42CA-7BBF-F398-9F12E008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305D-4476-328A-866B-9DE9CF662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9F204-763E-3034-CEAB-B1F1DCE49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16F07-DB29-B833-8492-8ACD2050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BD4-BCF4-4F53-AD40-120091929EC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0A6E-7FBE-5FBA-7FAC-EFF0AEF6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31FDE-6FF4-A842-E184-5F235646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DD6-9FFA-4D32-80DB-239B5DA5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32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76F5-BFA3-9533-89DC-08FB711E8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30DD6-92DA-C87B-CA93-D6BE4DF91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12BF5-BC89-8439-8EAA-5B092183A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C4FF5-BEC4-EF59-DDE4-9613FAFD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DBD4-BCF4-4F53-AD40-120091929EC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A2F8F-D235-70D9-FA50-26EB8CDB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D5A54-AD03-C06E-208B-8D2C53E5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BDD6-9FFA-4D32-80DB-239B5DA5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ABFF4-C0D5-FA2C-C1F7-23E58999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39D13-D32F-505F-5C82-50447E1A6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CC646-A384-0D8C-58AD-7B1333ABE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DBD4-BCF4-4F53-AD40-120091929EC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8A39C-009B-AD0F-BF99-F18F9C841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72C2-47BC-1890-84A5-66ADB5744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3BDD6-9FFA-4D32-80DB-239B5DA5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55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46726-52D7-BCA5-AE07-30FD651EE567}"/>
              </a:ext>
            </a:extLst>
          </p:cNvPr>
          <p:cNvSpPr txBox="1"/>
          <p:nvPr/>
        </p:nvSpPr>
        <p:spPr>
          <a:xfrm>
            <a:off x="432619" y="462116"/>
            <a:ext cx="1113011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side dynamic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oriented programming language- organizes data as objects rather than functions &amp;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Lightwieght</a:t>
            </a:r>
            <a:r>
              <a:rPr lang="en-US" dirty="0"/>
              <a:t>,  cross platform language, case sensitive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not compiled but translated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scripting the webpages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preferrable as they have built in execution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places to specify </a:t>
            </a:r>
            <a:r>
              <a:rPr lang="en-US" dirty="0" err="1"/>
              <a:t>javascript</a:t>
            </a:r>
            <a:endParaRPr lang="en-US" dirty="0"/>
          </a:p>
          <a:p>
            <a:pPr lvl="2"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1. Between the body tag of html</a:t>
            </a:r>
          </a:p>
          <a:p>
            <a:pPr lvl="2"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2.Between the head tag of html</a:t>
            </a:r>
          </a:p>
          <a:p>
            <a:pPr lvl="2" algn="just"/>
            <a:r>
              <a:rPr lang="en-US" dirty="0">
                <a:solidFill>
                  <a:srgbClr val="000000"/>
                </a:solidFill>
                <a:latin typeface="inter-regular"/>
              </a:rPr>
              <a:t>3.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js file (external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javaScript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</a:p>
          <a:p>
            <a:endParaRPr lang="en-US" dirty="0"/>
          </a:p>
          <a:p>
            <a:r>
              <a:rPr lang="en-US" dirty="0"/>
              <a:t>JAVASCRIPT VARIABLE 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Name must start with a letter (a to z or A to Z), underscore( _ ), or dollar( $ ) sign.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After first letter we can use digits (0 to 9), for example value1.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JavaScript variables are case sensitive, for example x and X are different variables.</a:t>
            </a:r>
          </a:p>
          <a:p>
            <a:r>
              <a:rPr lang="en-US" dirty="0"/>
              <a:t>Local variable – inside function</a:t>
            </a:r>
          </a:p>
          <a:p>
            <a:r>
              <a:rPr lang="en-US" dirty="0"/>
              <a:t>Global – accessible by any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24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0136-C44C-498B-D6C3-A28AC591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 hand object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6F3C-2799-8024-8CF3-518ED6B91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name =“</a:t>
            </a:r>
            <a:r>
              <a:rPr lang="en-IN" dirty="0" err="1"/>
              <a:t>viswas</a:t>
            </a:r>
            <a:r>
              <a:rPr lang="en-IN" dirty="0"/>
              <a:t>”</a:t>
            </a:r>
          </a:p>
          <a:p>
            <a:r>
              <a:rPr lang="en-IN" dirty="0" err="1"/>
              <a:t>Const</a:t>
            </a:r>
            <a:r>
              <a:rPr lang="en-IN" dirty="0"/>
              <a:t> channel = “</a:t>
            </a:r>
            <a:r>
              <a:rPr lang="en-IN" dirty="0" err="1"/>
              <a:t>codeevaluation</a:t>
            </a:r>
            <a:r>
              <a:rPr lang="en-IN" dirty="0"/>
              <a:t>”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youtube</a:t>
            </a:r>
            <a:r>
              <a:rPr lang="en-IN" dirty="0"/>
              <a:t> = {</a:t>
            </a:r>
          </a:p>
          <a:p>
            <a:pPr marL="0" indent="0">
              <a:buNone/>
            </a:pPr>
            <a:r>
              <a:rPr lang="en-IN" dirty="0"/>
              <a:t>name,</a:t>
            </a:r>
          </a:p>
          <a:p>
            <a:pPr marL="0" indent="0">
              <a:buNone/>
            </a:pPr>
            <a:r>
              <a:rPr lang="en-IN" dirty="0"/>
              <a:t>channel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37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4B20-B6CA-6EC3-A089-2D67A592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Destructuring</a:t>
            </a:r>
            <a:r>
              <a:rPr lang="en-IN" dirty="0"/>
              <a:t> </a:t>
            </a:r>
            <a:r>
              <a:rPr lang="en-IN" dirty="0" err="1"/>
              <a:t>Assignement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D88E-4C82-035E-A239-D8C383BFF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Extract values from arrays or objects</a:t>
            </a:r>
          </a:p>
          <a:p>
            <a:r>
              <a:rPr lang="en-IN" dirty="0" err="1"/>
              <a:t>Const</a:t>
            </a:r>
            <a:r>
              <a:rPr lang="en-IN" dirty="0"/>
              <a:t> name = {</a:t>
            </a:r>
          </a:p>
          <a:p>
            <a:r>
              <a:rPr lang="en-IN"/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304145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47AEC0-A7B1-1329-890B-2A992EB2929A}"/>
              </a:ext>
            </a:extLst>
          </p:cNvPr>
          <p:cNvSpPr txBox="1"/>
          <p:nvPr/>
        </p:nvSpPr>
        <p:spPr>
          <a:xfrm>
            <a:off x="511277" y="481781"/>
            <a:ext cx="1114978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Let – block scoped &amp; global scoped, cannot be redeclared in the same scope, must be declared before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//Hoisting --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behaviour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of moving the variables on top of the script  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ReferenceError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Cannot access 'x' before initialization, cannot access before declaration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CONST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Cannot be reassigned.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It has Block Scope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It can be assigned to the variable on the declaration line.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It’s a Primitive value.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The property of a const object can be changed but it cannot be changed to a reference to the new object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The values inside the const array can be changed, it can add new items to const arrays but it cannot reference a new array.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Re-declaring of a const variable inside different block scopes is allowed.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Cannot be Hoisted.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Creates only read-only references to value.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4718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7090-298A-11E2-CB85-9C8627292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781"/>
            <a:ext cx="10515600" cy="569518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VAR </a:t>
            </a:r>
          </a:p>
          <a:p>
            <a:r>
              <a:rPr lang="en-IN" sz="1600" dirty="0"/>
              <a:t>Function &amp; global scoped</a:t>
            </a:r>
          </a:p>
          <a:p>
            <a:r>
              <a:rPr lang="en-IN" sz="1600" dirty="0"/>
              <a:t>Hoisting is possible  --</a:t>
            </a:r>
            <a:b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Explanation: 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We get the output without any error because the variable test is hoisted at the top even before the execution of the program began and the variable is initialized with a default value of undefined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Console.log(test) // return undefined and not an error</a:t>
            </a:r>
          </a:p>
          <a:p>
            <a:pPr marL="0" indent="0">
              <a:buNone/>
            </a:pPr>
            <a:r>
              <a:rPr lang="en-IN" sz="1600" dirty="0"/>
              <a:t>Var test = 12</a:t>
            </a:r>
          </a:p>
          <a:p>
            <a:pPr marL="0" indent="0">
              <a:buNone/>
            </a:pPr>
            <a:endParaRPr lang="en-IN" sz="1600" dirty="0"/>
          </a:p>
          <a:p>
            <a:r>
              <a:rPr lang="en-IN" sz="1600" dirty="0"/>
              <a:t>Redeclare is possible -- 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Explanation: 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We did not get any error when redeclaring the variable if we did the same with the let keyword an error would be thrown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607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6BA1-CD31-E1B1-A579-3BDA680F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271"/>
            <a:ext cx="10515600" cy="5606692"/>
          </a:xfrm>
        </p:spPr>
        <p:txBody>
          <a:bodyPr>
            <a:normAutofit/>
          </a:bodyPr>
          <a:lstStyle/>
          <a:p>
            <a:r>
              <a:rPr lang="en-US" sz="1800" dirty="0"/>
              <a:t>DATA TYPES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Primitive</a:t>
            </a:r>
          </a:p>
          <a:p>
            <a:r>
              <a:rPr lang="en-US" sz="1800" dirty="0"/>
              <a:t>String: var x=“Rishika”</a:t>
            </a:r>
          </a:p>
          <a:p>
            <a:r>
              <a:rPr lang="en-US" sz="1800" dirty="0"/>
              <a:t>Number: var y=20</a:t>
            </a:r>
          </a:p>
          <a:p>
            <a:r>
              <a:rPr lang="en-US" sz="1800" dirty="0"/>
              <a:t>Boolean: var </a:t>
            </a:r>
            <a:r>
              <a:rPr lang="en-US" sz="1800" dirty="0" err="1"/>
              <a:t>hasHobbies</a:t>
            </a:r>
            <a:r>
              <a:rPr lang="en-US" sz="1800" dirty="0"/>
              <a:t>=true</a:t>
            </a:r>
          </a:p>
          <a:p>
            <a:r>
              <a:rPr lang="en-US" sz="1800" dirty="0"/>
              <a:t>Null : empty value, variable is assigned as contains no value</a:t>
            </a:r>
          </a:p>
          <a:p>
            <a:r>
              <a:rPr lang="en-US" sz="1800" dirty="0"/>
              <a:t>Undefined : variable is declared but its value has not </a:t>
            </a:r>
          </a:p>
          <a:p>
            <a:r>
              <a:rPr lang="en-US" sz="1800" dirty="0"/>
              <a:t>been assigned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Non Primitive</a:t>
            </a:r>
          </a:p>
          <a:p>
            <a:pPr marL="0" indent="0">
              <a:buNone/>
            </a:pPr>
            <a:r>
              <a:rPr lang="en-IN" sz="1800" dirty="0"/>
              <a:t>Object </a:t>
            </a:r>
            <a:r>
              <a:rPr lang="en-IN" sz="1800" dirty="0" err="1"/>
              <a:t>const</a:t>
            </a:r>
            <a:r>
              <a:rPr lang="en-IN" sz="1800" dirty="0"/>
              <a:t> var = {};</a:t>
            </a:r>
          </a:p>
          <a:p>
            <a:pPr marL="0" indent="0">
              <a:buNone/>
            </a:pPr>
            <a:r>
              <a:rPr lang="en-IN" sz="1800" dirty="0"/>
              <a:t>Array </a:t>
            </a:r>
            <a:r>
              <a:rPr lang="en-IN" sz="1800" dirty="0" err="1"/>
              <a:t>const</a:t>
            </a:r>
            <a:r>
              <a:rPr lang="en-IN" sz="1800" dirty="0"/>
              <a:t> var = [];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13304-AA1D-FB2A-4E82-D54C90934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710" y="1294420"/>
            <a:ext cx="4054575" cy="39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3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7D5E9B-4BB2-069F-CBAE-634511F9B089}"/>
              </a:ext>
            </a:extLst>
          </p:cNvPr>
          <p:cNvSpPr txBox="1"/>
          <p:nvPr/>
        </p:nvSpPr>
        <p:spPr>
          <a:xfrm>
            <a:off x="403123" y="481781"/>
            <a:ext cx="1138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UNARY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0F51A-4283-23A9-E89D-1C942373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4" y="1211524"/>
            <a:ext cx="4273229" cy="4434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22F4E4-C010-F0B5-3B51-85A580896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672" y="851113"/>
            <a:ext cx="6156760" cy="315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5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2E17-B0C8-792E-28A9-78BE72BF6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439"/>
            <a:ext cx="4146755" cy="5616524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CONDITIONAL</a:t>
            </a:r>
          </a:p>
          <a:p>
            <a:r>
              <a:rPr lang="en-US" b="1" dirty="0">
                <a:solidFill>
                  <a:srgbClr val="569CD6"/>
                </a:solidFill>
                <a:effectLst/>
              </a:rPr>
              <a:t>var</a:t>
            </a:r>
            <a:r>
              <a:rPr lang="en-US" b="1" dirty="0">
                <a:solidFill>
                  <a:srgbClr val="CCCCCC"/>
                </a:solidFill>
                <a:effectLst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</a:rPr>
              <a:t>a</a:t>
            </a:r>
            <a:r>
              <a:rPr lang="en-US" b="1" dirty="0">
                <a:solidFill>
                  <a:srgbClr val="CCCCCC"/>
                </a:solidFill>
                <a:effectLst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</a:rPr>
              <a:t> </a:t>
            </a:r>
            <a:r>
              <a:rPr lang="en-US" b="1" dirty="0">
                <a:solidFill>
                  <a:srgbClr val="B5CEA8"/>
                </a:solidFill>
                <a:effectLst/>
              </a:rPr>
              <a:t>50</a:t>
            </a:r>
            <a:r>
              <a:rPr lang="en-US" b="1" dirty="0">
                <a:solidFill>
                  <a:srgbClr val="CCCCCC"/>
                </a:solidFill>
                <a:effectLst/>
              </a:rPr>
              <a:t>; // if</a:t>
            </a:r>
          </a:p>
          <a:p>
            <a:r>
              <a:rPr lang="en-US" b="1" dirty="0">
                <a:solidFill>
                  <a:srgbClr val="C586C0"/>
                </a:solidFill>
                <a:effectLst/>
              </a:rPr>
              <a:t>if</a:t>
            </a:r>
            <a:r>
              <a:rPr lang="en-US" b="1" dirty="0">
                <a:solidFill>
                  <a:srgbClr val="CCCCCC"/>
                </a:solidFill>
                <a:effectLst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</a:rPr>
              <a:t>a</a:t>
            </a:r>
            <a:r>
              <a:rPr lang="en-US" b="1" dirty="0">
                <a:solidFill>
                  <a:srgbClr val="CCCCCC"/>
                </a:solidFill>
                <a:effectLst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</a:rPr>
              <a:t>==</a:t>
            </a:r>
            <a:r>
              <a:rPr lang="en-US" b="1" dirty="0">
                <a:solidFill>
                  <a:srgbClr val="CCCCCC"/>
                </a:solidFill>
                <a:effectLst/>
              </a:rPr>
              <a:t> </a:t>
            </a:r>
            <a:r>
              <a:rPr lang="en-US" b="1" dirty="0">
                <a:solidFill>
                  <a:srgbClr val="B5CEA8"/>
                </a:solidFill>
                <a:effectLst/>
              </a:rPr>
              <a:t>50</a:t>
            </a:r>
            <a:r>
              <a:rPr lang="en-US" b="1" dirty="0">
                <a:solidFill>
                  <a:srgbClr val="CCCCCC"/>
                </a:solidFill>
                <a:effectLst/>
              </a:rPr>
              <a:t>) {</a:t>
            </a:r>
          </a:p>
          <a:p>
            <a:r>
              <a:rPr lang="en-US" b="1" dirty="0">
                <a:solidFill>
                  <a:srgbClr val="CCCCCC"/>
                </a:solidFill>
                <a:effectLst/>
              </a:rPr>
              <a:t>    </a:t>
            </a:r>
            <a:r>
              <a:rPr lang="en-US" b="1" dirty="0">
                <a:solidFill>
                  <a:srgbClr val="9CDCFE"/>
                </a:solidFill>
                <a:effectLst/>
              </a:rPr>
              <a:t>console</a:t>
            </a:r>
            <a:r>
              <a:rPr lang="en-US" b="1" dirty="0">
                <a:solidFill>
                  <a:srgbClr val="CCCCCC"/>
                </a:solidFill>
                <a:effectLst/>
              </a:rPr>
              <a:t>.</a:t>
            </a:r>
            <a:r>
              <a:rPr lang="en-US" b="1" dirty="0">
                <a:solidFill>
                  <a:srgbClr val="DCDCAA"/>
                </a:solidFill>
                <a:effectLst/>
              </a:rPr>
              <a:t>log</a:t>
            </a:r>
            <a:r>
              <a:rPr lang="en-US" b="1" dirty="0">
                <a:solidFill>
                  <a:srgbClr val="CCCCCC"/>
                </a:solidFill>
                <a:effectLst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</a:rPr>
              <a:t>"A is 50"</a:t>
            </a:r>
            <a:r>
              <a:rPr lang="en-US" b="1" dirty="0">
                <a:solidFill>
                  <a:srgbClr val="CCCCCC"/>
                </a:solidFill>
                <a:effectLst/>
              </a:rPr>
              <a:t>)</a:t>
            </a:r>
          </a:p>
          <a:p>
            <a:r>
              <a:rPr lang="en-US" b="1" dirty="0">
                <a:solidFill>
                  <a:srgbClr val="CCCCCC"/>
                </a:solidFill>
                <a:effectLst/>
              </a:rPr>
              <a:t>}</a:t>
            </a:r>
          </a:p>
          <a:p>
            <a:br>
              <a:rPr lang="en-US" b="1" dirty="0">
                <a:solidFill>
                  <a:srgbClr val="CCCCCC"/>
                </a:solidFill>
                <a:effectLst/>
              </a:rPr>
            </a:br>
            <a:r>
              <a:rPr lang="en-US" b="1" dirty="0">
                <a:solidFill>
                  <a:srgbClr val="569CD6"/>
                </a:solidFill>
                <a:effectLst/>
              </a:rPr>
              <a:t>var</a:t>
            </a:r>
            <a:r>
              <a:rPr lang="en-US" b="1" dirty="0">
                <a:solidFill>
                  <a:srgbClr val="CCCCCC"/>
                </a:solidFill>
                <a:effectLst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</a:rPr>
              <a:t>a</a:t>
            </a:r>
            <a:r>
              <a:rPr lang="en-US" b="1" dirty="0">
                <a:solidFill>
                  <a:srgbClr val="CCCCCC"/>
                </a:solidFill>
                <a:effectLst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</a:rPr>
              <a:t> </a:t>
            </a:r>
            <a:r>
              <a:rPr lang="en-US" b="1" dirty="0">
                <a:solidFill>
                  <a:srgbClr val="B5CEA8"/>
                </a:solidFill>
                <a:effectLst/>
              </a:rPr>
              <a:t>50</a:t>
            </a:r>
            <a:r>
              <a:rPr lang="en-US" b="1" dirty="0">
                <a:solidFill>
                  <a:srgbClr val="CCCCCC"/>
                </a:solidFill>
                <a:effectLst/>
              </a:rPr>
              <a:t>;// if else if</a:t>
            </a:r>
          </a:p>
          <a:p>
            <a:r>
              <a:rPr lang="en-US" b="1" dirty="0">
                <a:solidFill>
                  <a:srgbClr val="C586C0"/>
                </a:solidFill>
                <a:effectLst/>
              </a:rPr>
              <a:t>if</a:t>
            </a:r>
            <a:r>
              <a:rPr lang="en-US" b="1" dirty="0">
                <a:solidFill>
                  <a:srgbClr val="CCCCCC"/>
                </a:solidFill>
                <a:effectLst/>
              </a:rPr>
              <a:t>( </a:t>
            </a:r>
            <a:r>
              <a:rPr lang="en-US" b="1" dirty="0">
                <a:solidFill>
                  <a:srgbClr val="9CDCFE"/>
                </a:solidFill>
                <a:effectLst/>
              </a:rPr>
              <a:t>a</a:t>
            </a:r>
            <a:r>
              <a:rPr lang="en-US" b="1" dirty="0">
                <a:solidFill>
                  <a:srgbClr val="D4D4D4"/>
                </a:solidFill>
                <a:effectLst/>
              </a:rPr>
              <a:t>==</a:t>
            </a:r>
            <a:r>
              <a:rPr lang="en-US" b="1" dirty="0">
                <a:solidFill>
                  <a:srgbClr val="B5CEA8"/>
                </a:solidFill>
                <a:effectLst/>
              </a:rPr>
              <a:t>100</a:t>
            </a:r>
            <a:r>
              <a:rPr lang="en-US" b="1" dirty="0">
                <a:solidFill>
                  <a:srgbClr val="CCCCCC"/>
                </a:solidFill>
                <a:effectLst/>
              </a:rPr>
              <a:t>){</a:t>
            </a:r>
          </a:p>
          <a:p>
            <a:r>
              <a:rPr lang="en-US" b="1" dirty="0">
                <a:solidFill>
                  <a:srgbClr val="CCCCCC"/>
                </a:solidFill>
                <a:effectLst/>
              </a:rPr>
              <a:t>    </a:t>
            </a:r>
            <a:r>
              <a:rPr lang="en-US" b="1" dirty="0">
                <a:solidFill>
                  <a:srgbClr val="9CDCFE"/>
                </a:solidFill>
                <a:effectLst/>
              </a:rPr>
              <a:t>console</a:t>
            </a:r>
            <a:r>
              <a:rPr lang="en-US" b="1" dirty="0">
                <a:solidFill>
                  <a:srgbClr val="CCCCCC"/>
                </a:solidFill>
                <a:effectLst/>
              </a:rPr>
              <a:t>.</a:t>
            </a:r>
            <a:r>
              <a:rPr lang="en-US" b="1" dirty="0">
                <a:solidFill>
                  <a:srgbClr val="DCDCAA"/>
                </a:solidFill>
                <a:effectLst/>
              </a:rPr>
              <a:t>log</a:t>
            </a:r>
            <a:r>
              <a:rPr lang="en-US" b="1" dirty="0">
                <a:solidFill>
                  <a:srgbClr val="CCCCCC"/>
                </a:solidFill>
                <a:effectLst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</a:rPr>
              <a:t>"A is 100"</a:t>
            </a:r>
            <a:r>
              <a:rPr lang="en-US" b="1" dirty="0">
                <a:solidFill>
                  <a:srgbClr val="CCCCCC"/>
                </a:solidFill>
                <a:effectLst/>
              </a:rPr>
              <a:t>)</a:t>
            </a:r>
          </a:p>
          <a:p>
            <a:r>
              <a:rPr lang="en-US" b="1" dirty="0">
                <a:solidFill>
                  <a:srgbClr val="CCCCCC"/>
                </a:solidFill>
                <a:effectLst/>
              </a:rPr>
              <a:t>}</a:t>
            </a:r>
          </a:p>
          <a:p>
            <a:r>
              <a:rPr lang="en-US" b="1" dirty="0">
                <a:solidFill>
                  <a:srgbClr val="C586C0"/>
                </a:solidFill>
                <a:effectLst/>
              </a:rPr>
              <a:t>else</a:t>
            </a:r>
            <a:r>
              <a:rPr lang="en-US" b="1" dirty="0">
                <a:solidFill>
                  <a:srgbClr val="CCCCCC"/>
                </a:solidFill>
                <a:effectLst/>
              </a:rPr>
              <a:t> </a:t>
            </a:r>
            <a:r>
              <a:rPr lang="en-US" b="1" dirty="0">
                <a:solidFill>
                  <a:srgbClr val="C586C0"/>
                </a:solidFill>
                <a:effectLst/>
              </a:rPr>
              <a:t>if</a:t>
            </a:r>
            <a:r>
              <a:rPr lang="en-US" b="1" dirty="0">
                <a:solidFill>
                  <a:srgbClr val="CCCCCC"/>
                </a:solidFill>
                <a:effectLst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</a:rPr>
              <a:t>a</a:t>
            </a:r>
            <a:r>
              <a:rPr lang="en-US" b="1" dirty="0">
                <a:solidFill>
                  <a:srgbClr val="D4D4D4"/>
                </a:solidFill>
                <a:effectLst/>
              </a:rPr>
              <a:t>==</a:t>
            </a:r>
            <a:r>
              <a:rPr lang="en-US" b="1" dirty="0">
                <a:solidFill>
                  <a:srgbClr val="B5CEA8"/>
                </a:solidFill>
                <a:effectLst/>
              </a:rPr>
              <a:t>50</a:t>
            </a:r>
            <a:r>
              <a:rPr lang="en-US" b="1" dirty="0">
                <a:solidFill>
                  <a:srgbClr val="CCCCCC"/>
                </a:solidFill>
                <a:effectLst/>
              </a:rPr>
              <a:t>){</a:t>
            </a:r>
          </a:p>
          <a:p>
            <a:r>
              <a:rPr lang="en-US" b="1" dirty="0">
                <a:solidFill>
                  <a:srgbClr val="CCCCCC"/>
                </a:solidFill>
                <a:effectLst/>
              </a:rPr>
              <a:t>    </a:t>
            </a:r>
            <a:r>
              <a:rPr lang="en-US" b="1" dirty="0">
                <a:solidFill>
                  <a:srgbClr val="9CDCFE"/>
                </a:solidFill>
                <a:effectLst/>
              </a:rPr>
              <a:t>console</a:t>
            </a:r>
            <a:r>
              <a:rPr lang="en-US" b="1" dirty="0">
                <a:solidFill>
                  <a:srgbClr val="CCCCCC"/>
                </a:solidFill>
                <a:effectLst/>
              </a:rPr>
              <a:t>.</a:t>
            </a:r>
            <a:r>
              <a:rPr lang="en-US" b="1" dirty="0">
                <a:solidFill>
                  <a:srgbClr val="DCDCAA"/>
                </a:solidFill>
                <a:effectLst/>
              </a:rPr>
              <a:t>log</a:t>
            </a:r>
            <a:r>
              <a:rPr lang="en-US" b="1" dirty="0">
                <a:solidFill>
                  <a:srgbClr val="CCCCCC"/>
                </a:solidFill>
                <a:effectLst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</a:rPr>
              <a:t>"A is 50"</a:t>
            </a:r>
            <a:r>
              <a:rPr lang="en-US" b="1" dirty="0">
                <a:solidFill>
                  <a:srgbClr val="CCCCCC"/>
                </a:solidFill>
                <a:effectLst/>
              </a:rPr>
              <a:t>)</a:t>
            </a:r>
          </a:p>
          <a:p>
            <a:r>
              <a:rPr lang="en-US" b="1" dirty="0">
                <a:solidFill>
                  <a:srgbClr val="CCCCCC"/>
                </a:solidFill>
                <a:effectLst/>
              </a:rPr>
              <a:t>}</a:t>
            </a:r>
          </a:p>
          <a:p>
            <a:br>
              <a:rPr lang="en-US" b="1" dirty="0">
                <a:solidFill>
                  <a:srgbClr val="CCCCCC"/>
                </a:solidFill>
                <a:effectLst/>
              </a:rPr>
            </a:br>
            <a:br>
              <a:rPr lang="en-US" b="1" dirty="0">
                <a:solidFill>
                  <a:srgbClr val="CCCCCC"/>
                </a:solidFill>
                <a:effectLst/>
              </a:rPr>
            </a:br>
            <a:endParaRPr lang="en-US" b="1" dirty="0">
              <a:solidFill>
                <a:srgbClr val="CCCCCC"/>
              </a:solidFill>
              <a:effectLst/>
            </a:endParaRPr>
          </a:p>
          <a:p>
            <a:endParaRPr lang="en-IN" b="1" dirty="0"/>
          </a:p>
          <a:p>
            <a:endParaRPr lang="en-IN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0EA2E-CBD6-7724-038B-9A468ACFCD0F}"/>
              </a:ext>
            </a:extLst>
          </p:cNvPr>
          <p:cNvSpPr txBox="1"/>
          <p:nvPr/>
        </p:nvSpPr>
        <p:spPr>
          <a:xfrm>
            <a:off x="5063613" y="668594"/>
            <a:ext cx="61648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SWITCH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var </a:t>
            </a:r>
            <a:r>
              <a:rPr lang="en-IN" b="0" i="0" dirty="0">
                <a:solidFill>
                  <a:srgbClr val="FF0000"/>
                </a:solidFill>
                <a:effectLst/>
                <a:latin typeface="inter-regular"/>
              </a:rPr>
              <a:t>grade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'B'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var result;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switch(grade){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case 'A':  </a:t>
            </a:r>
          </a:p>
          <a:p>
            <a:pPr algn="just"/>
            <a:r>
              <a:rPr lang="en-IN" b="0" i="0" dirty="0">
                <a:solidFill>
                  <a:srgbClr val="FF0000"/>
                </a:solidFill>
                <a:effectLst/>
                <a:latin typeface="inter-regular"/>
              </a:rPr>
              <a:t>result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"A Grade"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break;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case 'B':  </a:t>
            </a:r>
          </a:p>
          <a:p>
            <a:pPr algn="just"/>
            <a:r>
              <a:rPr lang="en-IN" b="0" i="0" dirty="0">
                <a:solidFill>
                  <a:srgbClr val="FF0000"/>
                </a:solidFill>
                <a:effectLst/>
                <a:latin typeface="inter-regular"/>
              </a:rPr>
              <a:t>result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"B Grade"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break;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case 'C':  </a:t>
            </a:r>
          </a:p>
          <a:p>
            <a:pPr algn="just"/>
            <a:r>
              <a:rPr lang="en-IN" b="0" i="0" dirty="0">
                <a:solidFill>
                  <a:srgbClr val="FF0000"/>
                </a:solidFill>
                <a:effectLst/>
                <a:latin typeface="inter-regular"/>
              </a:rPr>
              <a:t>result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"C Grade"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break;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default:  </a:t>
            </a:r>
          </a:p>
          <a:p>
            <a:pPr algn="just"/>
            <a:r>
              <a:rPr lang="en-IN" b="0" i="0" dirty="0">
                <a:solidFill>
                  <a:srgbClr val="FF0000"/>
                </a:solidFill>
                <a:effectLst/>
                <a:latin typeface="inter-regular"/>
              </a:rPr>
              <a:t>result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"No Grade"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91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978C2-E1D7-FD8D-E03E-DABFAC217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103"/>
            <a:ext cx="10515600" cy="5596860"/>
          </a:xfrm>
        </p:spPr>
        <p:txBody>
          <a:bodyPr>
            <a:normAutofit fontScale="92500" lnSpcReduction="20000"/>
          </a:bodyPr>
          <a:lstStyle/>
          <a:p>
            <a:r>
              <a:rPr lang="en-IN" sz="1600" dirty="0"/>
              <a:t>LOOPS</a:t>
            </a:r>
          </a:p>
          <a:p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FOR LOOP iterate over fixed number of elements when the number of iterations are known</a:t>
            </a:r>
            <a:endParaRPr lang="en-IN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WHILE LOOP iterate over infinite number of times if iterations are not known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b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 WHILE LOOP Executes the code infinite number of times and checks if condition is true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endParaRPr 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3235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1E750-74F4-E53C-43A2-238ECD3740BD}"/>
              </a:ext>
            </a:extLst>
          </p:cNvPr>
          <p:cNvSpPr txBox="1"/>
          <p:nvPr/>
        </p:nvSpPr>
        <p:spPr>
          <a:xfrm>
            <a:off x="324465" y="403123"/>
            <a:ext cx="1164139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JAVASCRIPT OBJECT </a:t>
            </a:r>
          </a:p>
          <a:p>
            <a:r>
              <a:rPr lang="en-IN" dirty="0"/>
              <a:t>Classes are blueprints of objects</a:t>
            </a:r>
          </a:p>
          <a:p>
            <a:r>
              <a:rPr lang="en-IN" dirty="0"/>
              <a:t>Class is a template, objects are instances of a class</a:t>
            </a:r>
          </a:p>
          <a:p>
            <a:endParaRPr lang="en-IN" dirty="0"/>
          </a:p>
          <a:p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// Defining class using es6</a:t>
            </a:r>
          </a:p>
          <a:p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class Vehicle {</a:t>
            </a:r>
          </a:p>
          <a:p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	constructor(name, maker, engine) {</a:t>
            </a:r>
          </a:p>
          <a:p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		this.name = name;</a:t>
            </a:r>
          </a:p>
          <a:p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		</a:t>
            </a:r>
            <a:r>
              <a:rPr lang="en-IN" dirty="0" err="1">
                <a:solidFill>
                  <a:srgbClr val="7030A0"/>
                </a:solidFill>
                <a:latin typeface="Consolas" panose="020B0609020204030204" pitchFamily="49" charset="0"/>
              </a:rPr>
              <a:t>this.maker</a:t>
            </a:r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 = maker;</a:t>
            </a:r>
          </a:p>
          <a:p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		</a:t>
            </a:r>
            <a:r>
              <a:rPr lang="en-IN" dirty="0" err="1">
                <a:solidFill>
                  <a:srgbClr val="7030A0"/>
                </a:solidFill>
                <a:latin typeface="Consolas" panose="020B0609020204030204" pitchFamily="49" charset="0"/>
              </a:rPr>
              <a:t>this.engine</a:t>
            </a:r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 = engine;</a:t>
            </a:r>
          </a:p>
          <a:p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7030A0"/>
                </a:solidFill>
                <a:latin typeface="Consolas" panose="020B0609020204030204" pitchFamily="49" charset="0"/>
              </a:rPr>
              <a:t>getDetails</a:t>
            </a:r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		return (`The name of the bike is ${this.name}.`)</a:t>
            </a:r>
          </a:p>
          <a:p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// Making object with the help of the constructor</a:t>
            </a:r>
          </a:p>
          <a:p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let bike1 = new Vehicle('Hayabusa', 'Suzuki', '1340cc');</a:t>
            </a:r>
          </a:p>
          <a:p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let bike2 = new Vehicle('Ninja', 'Kawasaki', '998cc');</a:t>
            </a:r>
          </a:p>
          <a:p>
            <a:endParaRPr lang="en-IN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console.log(bike1.name); // Hayabusa</a:t>
            </a:r>
          </a:p>
          <a:p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console.log(bike2.maker); // Kawasaki</a:t>
            </a:r>
          </a:p>
          <a:p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console.log(bike1.getDetails());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74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8E52-6C0A-98B3-B1CE-66F68057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&amp;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98758-3C9E-0F2A-EC8E-5A048C36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decalarations</a:t>
            </a:r>
            <a:r>
              <a:rPr lang="en-IN" dirty="0"/>
              <a:t> must be initialized and once initialised cant be reassigned a new value</a:t>
            </a:r>
          </a:p>
          <a:p>
            <a:r>
              <a:rPr lang="en-IN" dirty="0"/>
              <a:t>Let name = “</a:t>
            </a:r>
            <a:r>
              <a:rPr lang="en-IN" dirty="0" err="1"/>
              <a:t>Viswas</a:t>
            </a:r>
            <a:r>
              <a:rPr lang="en-IN" dirty="0"/>
              <a:t>”</a:t>
            </a:r>
          </a:p>
          <a:p>
            <a:pPr marL="0" indent="0">
              <a:buNone/>
            </a:pPr>
            <a:r>
              <a:rPr lang="en-IN" dirty="0"/>
              <a:t>Name = “</a:t>
            </a:r>
            <a:r>
              <a:rPr lang="en-IN" dirty="0" err="1"/>
              <a:t>codeevaluation</a:t>
            </a:r>
            <a:r>
              <a:rPr lang="en-IN" dirty="0"/>
              <a:t>”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name = “</a:t>
            </a:r>
            <a:r>
              <a:rPr lang="en-IN" dirty="0" err="1"/>
              <a:t>visvas</a:t>
            </a:r>
            <a:r>
              <a:rPr lang="en-IN" dirty="0"/>
              <a:t>” and cannot be reassigned</a:t>
            </a:r>
          </a:p>
        </p:txBody>
      </p:sp>
    </p:spTree>
    <p:extLst>
      <p:ext uri="{BB962C8B-B14F-4D97-AF65-F5344CB8AC3E}">
        <p14:creationId xmlns:p14="http://schemas.microsoft.com/office/powerpoint/2010/main" val="385251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916</Words>
  <Application>Microsoft Office PowerPoint</Application>
  <PresentationFormat>Widescreen</PresentationFormat>
  <Paragraphs>148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inter-regular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 &amp; CONST</vt:lpstr>
      <vt:lpstr>Short hand object assignment</vt:lpstr>
      <vt:lpstr>Destructuring Assignement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Rishika V</dc:creator>
  <cp:lastModifiedBy>Rishika V</cp:lastModifiedBy>
  <cp:revision>8</cp:revision>
  <dcterms:created xsi:type="dcterms:W3CDTF">2024-02-21T15:02:22Z</dcterms:created>
  <dcterms:modified xsi:type="dcterms:W3CDTF">2024-03-12T17:48:06Z</dcterms:modified>
</cp:coreProperties>
</file>