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EAE3-A66F-055D-74C4-1B9AAC6898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381A5A-6CA3-DD16-D55A-2CA0C82EA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A01862-398B-86F5-87FE-6C1174DCF956}"/>
              </a:ext>
            </a:extLst>
          </p:cNvPr>
          <p:cNvSpPr>
            <a:spLocks noGrp="1"/>
          </p:cNvSpPr>
          <p:nvPr>
            <p:ph type="dt" sz="half" idx="10"/>
          </p:nvPr>
        </p:nvSpPr>
        <p:spPr/>
        <p:txBody>
          <a:bodyPr/>
          <a:lstStyle/>
          <a:p>
            <a:fld id="{F9378EDE-0136-4C7D-A123-595F99388566}" type="datetimeFigureOut">
              <a:rPr lang="en-IN" smtClean="0"/>
              <a:t>11-03-2024</a:t>
            </a:fld>
            <a:endParaRPr lang="en-IN"/>
          </a:p>
        </p:txBody>
      </p:sp>
      <p:sp>
        <p:nvSpPr>
          <p:cNvPr id="5" name="Footer Placeholder 4">
            <a:extLst>
              <a:ext uri="{FF2B5EF4-FFF2-40B4-BE49-F238E27FC236}">
                <a16:creationId xmlns:a16="http://schemas.microsoft.com/office/drawing/2014/main" id="{586C2503-52C9-7143-2F43-102160D28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6CDB68-A8FA-C756-AED9-27951CEC75FA}"/>
              </a:ext>
            </a:extLst>
          </p:cNvPr>
          <p:cNvSpPr>
            <a:spLocks noGrp="1"/>
          </p:cNvSpPr>
          <p:nvPr>
            <p:ph type="sldNum" sz="quarter" idx="12"/>
          </p:nvPr>
        </p:nvSpPr>
        <p:spPr/>
        <p:txBody>
          <a:bodyPr/>
          <a:lstStyle/>
          <a:p>
            <a:fld id="{6E67DA95-93ED-4721-AC81-2EEBCCAC3F97}" type="slidenum">
              <a:rPr lang="en-IN" smtClean="0"/>
              <a:t>‹#›</a:t>
            </a:fld>
            <a:endParaRPr lang="en-IN"/>
          </a:p>
        </p:txBody>
      </p:sp>
    </p:spTree>
    <p:extLst>
      <p:ext uri="{BB962C8B-B14F-4D97-AF65-F5344CB8AC3E}">
        <p14:creationId xmlns:p14="http://schemas.microsoft.com/office/powerpoint/2010/main" val="44896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2591-2937-8E46-01A8-5F62E9FE46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01665C-C8A1-2A27-EF48-1EA044A444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DB5EE8-BDB5-ACF8-5F5C-8300351F93FC}"/>
              </a:ext>
            </a:extLst>
          </p:cNvPr>
          <p:cNvSpPr>
            <a:spLocks noGrp="1"/>
          </p:cNvSpPr>
          <p:nvPr>
            <p:ph type="dt" sz="half" idx="10"/>
          </p:nvPr>
        </p:nvSpPr>
        <p:spPr/>
        <p:txBody>
          <a:bodyPr/>
          <a:lstStyle/>
          <a:p>
            <a:fld id="{F9378EDE-0136-4C7D-A123-595F99388566}" type="datetimeFigureOut">
              <a:rPr lang="en-IN" smtClean="0"/>
              <a:t>11-03-2024</a:t>
            </a:fld>
            <a:endParaRPr lang="en-IN"/>
          </a:p>
        </p:txBody>
      </p:sp>
      <p:sp>
        <p:nvSpPr>
          <p:cNvPr id="5" name="Footer Placeholder 4">
            <a:extLst>
              <a:ext uri="{FF2B5EF4-FFF2-40B4-BE49-F238E27FC236}">
                <a16:creationId xmlns:a16="http://schemas.microsoft.com/office/drawing/2014/main" id="{D1F7CEAC-61CE-A1BA-2C2B-1010DF8447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39A780-BDB8-BC54-82C3-C7EE31069EF8}"/>
              </a:ext>
            </a:extLst>
          </p:cNvPr>
          <p:cNvSpPr>
            <a:spLocks noGrp="1"/>
          </p:cNvSpPr>
          <p:nvPr>
            <p:ph type="sldNum" sz="quarter" idx="12"/>
          </p:nvPr>
        </p:nvSpPr>
        <p:spPr/>
        <p:txBody>
          <a:bodyPr/>
          <a:lstStyle/>
          <a:p>
            <a:fld id="{6E67DA95-93ED-4721-AC81-2EEBCCAC3F97}" type="slidenum">
              <a:rPr lang="en-IN" smtClean="0"/>
              <a:t>‹#›</a:t>
            </a:fld>
            <a:endParaRPr lang="en-IN"/>
          </a:p>
        </p:txBody>
      </p:sp>
    </p:spTree>
    <p:extLst>
      <p:ext uri="{BB962C8B-B14F-4D97-AF65-F5344CB8AC3E}">
        <p14:creationId xmlns:p14="http://schemas.microsoft.com/office/powerpoint/2010/main" val="415241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BCF9E-64D2-559B-FCDA-E9817F601A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3ADF61-37E7-F6CC-98EC-91F576852F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783DE8-2772-93F9-20AA-C29C71E3F169}"/>
              </a:ext>
            </a:extLst>
          </p:cNvPr>
          <p:cNvSpPr>
            <a:spLocks noGrp="1"/>
          </p:cNvSpPr>
          <p:nvPr>
            <p:ph type="dt" sz="half" idx="10"/>
          </p:nvPr>
        </p:nvSpPr>
        <p:spPr/>
        <p:txBody>
          <a:bodyPr/>
          <a:lstStyle/>
          <a:p>
            <a:fld id="{F9378EDE-0136-4C7D-A123-595F99388566}" type="datetimeFigureOut">
              <a:rPr lang="en-IN" smtClean="0"/>
              <a:t>11-03-2024</a:t>
            </a:fld>
            <a:endParaRPr lang="en-IN"/>
          </a:p>
        </p:txBody>
      </p:sp>
      <p:sp>
        <p:nvSpPr>
          <p:cNvPr id="5" name="Footer Placeholder 4">
            <a:extLst>
              <a:ext uri="{FF2B5EF4-FFF2-40B4-BE49-F238E27FC236}">
                <a16:creationId xmlns:a16="http://schemas.microsoft.com/office/drawing/2014/main" id="{18C71C6C-5DD7-2F36-9BF6-0535B7F18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4921FF-FA36-1AB4-321D-3198B31815FA}"/>
              </a:ext>
            </a:extLst>
          </p:cNvPr>
          <p:cNvSpPr>
            <a:spLocks noGrp="1"/>
          </p:cNvSpPr>
          <p:nvPr>
            <p:ph type="sldNum" sz="quarter" idx="12"/>
          </p:nvPr>
        </p:nvSpPr>
        <p:spPr/>
        <p:txBody>
          <a:bodyPr/>
          <a:lstStyle/>
          <a:p>
            <a:fld id="{6E67DA95-93ED-4721-AC81-2EEBCCAC3F97}" type="slidenum">
              <a:rPr lang="en-IN" smtClean="0"/>
              <a:t>‹#›</a:t>
            </a:fld>
            <a:endParaRPr lang="en-IN"/>
          </a:p>
        </p:txBody>
      </p:sp>
    </p:spTree>
    <p:extLst>
      <p:ext uri="{BB962C8B-B14F-4D97-AF65-F5344CB8AC3E}">
        <p14:creationId xmlns:p14="http://schemas.microsoft.com/office/powerpoint/2010/main" val="127639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2791-9F0E-C5DB-35CB-D61A8BA80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A7AC02-E5B2-3783-5CD7-7E03E4C9E5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AE9A96-A2E5-A1E6-ADED-E032E7FC2854}"/>
              </a:ext>
            </a:extLst>
          </p:cNvPr>
          <p:cNvSpPr>
            <a:spLocks noGrp="1"/>
          </p:cNvSpPr>
          <p:nvPr>
            <p:ph type="dt" sz="half" idx="10"/>
          </p:nvPr>
        </p:nvSpPr>
        <p:spPr/>
        <p:txBody>
          <a:bodyPr/>
          <a:lstStyle/>
          <a:p>
            <a:fld id="{F9378EDE-0136-4C7D-A123-595F99388566}" type="datetimeFigureOut">
              <a:rPr lang="en-IN" smtClean="0"/>
              <a:t>11-03-2024</a:t>
            </a:fld>
            <a:endParaRPr lang="en-IN"/>
          </a:p>
        </p:txBody>
      </p:sp>
      <p:sp>
        <p:nvSpPr>
          <p:cNvPr id="5" name="Footer Placeholder 4">
            <a:extLst>
              <a:ext uri="{FF2B5EF4-FFF2-40B4-BE49-F238E27FC236}">
                <a16:creationId xmlns:a16="http://schemas.microsoft.com/office/drawing/2014/main" id="{D5B18B3E-6F7E-7EF7-9CC5-91B78A3E5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B49A3-67C0-588B-1209-F31F089675BA}"/>
              </a:ext>
            </a:extLst>
          </p:cNvPr>
          <p:cNvSpPr>
            <a:spLocks noGrp="1"/>
          </p:cNvSpPr>
          <p:nvPr>
            <p:ph type="sldNum" sz="quarter" idx="12"/>
          </p:nvPr>
        </p:nvSpPr>
        <p:spPr/>
        <p:txBody>
          <a:bodyPr/>
          <a:lstStyle/>
          <a:p>
            <a:fld id="{6E67DA95-93ED-4721-AC81-2EEBCCAC3F97}" type="slidenum">
              <a:rPr lang="en-IN" smtClean="0"/>
              <a:t>‹#›</a:t>
            </a:fld>
            <a:endParaRPr lang="en-IN"/>
          </a:p>
        </p:txBody>
      </p:sp>
    </p:spTree>
    <p:extLst>
      <p:ext uri="{BB962C8B-B14F-4D97-AF65-F5344CB8AC3E}">
        <p14:creationId xmlns:p14="http://schemas.microsoft.com/office/powerpoint/2010/main" val="270483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F939-0714-885E-BC5A-5BC61FFFE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1E3F8B-27D3-AE14-5A07-31D1C94DB4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2295CD-32C7-A17C-9112-9B01CC066535}"/>
              </a:ext>
            </a:extLst>
          </p:cNvPr>
          <p:cNvSpPr>
            <a:spLocks noGrp="1"/>
          </p:cNvSpPr>
          <p:nvPr>
            <p:ph type="dt" sz="half" idx="10"/>
          </p:nvPr>
        </p:nvSpPr>
        <p:spPr/>
        <p:txBody>
          <a:bodyPr/>
          <a:lstStyle/>
          <a:p>
            <a:fld id="{F9378EDE-0136-4C7D-A123-595F99388566}" type="datetimeFigureOut">
              <a:rPr lang="en-IN" smtClean="0"/>
              <a:t>11-03-2024</a:t>
            </a:fld>
            <a:endParaRPr lang="en-IN"/>
          </a:p>
        </p:txBody>
      </p:sp>
      <p:sp>
        <p:nvSpPr>
          <p:cNvPr id="5" name="Footer Placeholder 4">
            <a:extLst>
              <a:ext uri="{FF2B5EF4-FFF2-40B4-BE49-F238E27FC236}">
                <a16:creationId xmlns:a16="http://schemas.microsoft.com/office/drawing/2014/main" id="{CFD1935A-0F36-0D15-B52A-7F072CD789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12E0F3-CD3A-CCA1-FC0F-FB003E455A5C}"/>
              </a:ext>
            </a:extLst>
          </p:cNvPr>
          <p:cNvSpPr>
            <a:spLocks noGrp="1"/>
          </p:cNvSpPr>
          <p:nvPr>
            <p:ph type="sldNum" sz="quarter" idx="12"/>
          </p:nvPr>
        </p:nvSpPr>
        <p:spPr/>
        <p:txBody>
          <a:bodyPr/>
          <a:lstStyle/>
          <a:p>
            <a:fld id="{6E67DA95-93ED-4721-AC81-2EEBCCAC3F97}" type="slidenum">
              <a:rPr lang="en-IN" smtClean="0"/>
              <a:t>‹#›</a:t>
            </a:fld>
            <a:endParaRPr lang="en-IN"/>
          </a:p>
        </p:txBody>
      </p:sp>
    </p:spTree>
    <p:extLst>
      <p:ext uri="{BB962C8B-B14F-4D97-AF65-F5344CB8AC3E}">
        <p14:creationId xmlns:p14="http://schemas.microsoft.com/office/powerpoint/2010/main" val="319105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6903-6B98-B1C6-529F-6C269A01E6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97FEAE-F0C7-A15F-0156-7E70A818E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011A1D-2626-75AB-AE12-B9E4BC2D2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EE9DEF-00F1-C829-9A36-70A91410A628}"/>
              </a:ext>
            </a:extLst>
          </p:cNvPr>
          <p:cNvSpPr>
            <a:spLocks noGrp="1"/>
          </p:cNvSpPr>
          <p:nvPr>
            <p:ph type="dt" sz="half" idx="10"/>
          </p:nvPr>
        </p:nvSpPr>
        <p:spPr/>
        <p:txBody>
          <a:bodyPr/>
          <a:lstStyle/>
          <a:p>
            <a:fld id="{F9378EDE-0136-4C7D-A123-595F99388566}" type="datetimeFigureOut">
              <a:rPr lang="en-IN" smtClean="0"/>
              <a:t>11-03-2024</a:t>
            </a:fld>
            <a:endParaRPr lang="en-IN"/>
          </a:p>
        </p:txBody>
      </p:sp>
      <p:sp>
        <p:nvSpPr>
          <p:cNvPr id="6" name="Footer Placeholder 5">
            <a:extLst>
              <a:ext uri="{FF2B5EF4-FFF2-40B4-BE49-F238E27FC236}">
                <a16:creationId xmlns:a16="http://schemas.microsoft.com/office/drawing/2014/main" id="{DA6D869D-C2A3-EB27-4805-C647B50950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BB5FB0-6AA6-5D6D-AEE7-E0AAD845042A}"/>
              </a:ext>
            </a:extLst>
          </p:cNvPr>
          <p:cNvSpPr>
            <a:spLocks noGrp="1"/>
          </p:cNvSpPr>
          <p:nvPr>
            <p:ph type="sldNum" sz="quarter" idx="12"/>
          </p:nvPr>
        </p:nvSpPr>
        <p:spPr/>
        <p:txBody>
          <a:bodyPr/>
          <a:lstStyle/>
          <a:p>
            <a:fld id="{6E67DA95-93ED-4721-AC81-2EEBCCAC3F97}" type="slidenum">
              <a:rPr lang="en-IN" smtClean="0"/>
              <a:t>‹#›</a:t>
            </a:fld>
            <a:endParaRPr lang="en-IN"/>
          </a:p>
        </p:txBody>
      </p:sp>
    </p:spTree>
    <p:extLst>
      <p:ext uri="{BB962C8B-B14F-4D97-AF65-F5344CB8AC3E}">
        <p14:creationId xmlns:p14="http://schemas.microsoft.com/office/powerpoint/2010/main" val="128129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8C96-EBB8-C3FE-DE21-25F826B252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4D552B-BA40-2FED-557A-5E4137658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A99390-36C5-C75E-5367-C126653DBC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495C17-2D9E-FB4E-491A-AC2F13020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57964-9BB1-81A0-C490-0E91672992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97C23C-C2BF-7BAA-8DCA-B5BC5C5AB193}"/>
              </a:ext>
            </a:extLst>
          </p:cNvPr>
          <p:cNvSpPr>
            <a:spLocks noGrp="1"/>
          </p:cNvSpPr>
          <p:nvPr>
            <p:ph type="dt" sz="half" idx="10"/>
          </p:nvPr>
        </p:nvSpPr>
        <p:spPr/>
        <p:txBody>
          <a:bodyPr/>
          <a:lstStyle/>
          <a:p>
            <a:fld id="{F9378EDE-0136-4C7D-A123-595F99388566}" type="datetimeFigureOut">
              <a:rPr lang="en-IN" smtClean="0"/>
              <a:t>11-03-2024</a:t>
            </a:fld>
            <a:endParaRPr lang="en-IN"/>
          </a:p>
        </p:txBody>
      </p:sp>
      <p:sp>
        <p:nvSpPr>
          <p:cNvPr id="8" name="Footer Placeholder 7">
            <a:extLst>
              <a:ext uri="{FF2B5EF4-FFF2-40B4-BE49-F238E27FC236}">
                <a16:creationId xmlns:a16="http://schemas.microsoft.com/office/drawing/2014/main" id="{0E9402DD-C9FE-583D-997A-AB671DB24C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E5B5BE-5B89-720B-F933-64219E9DFFEF}"/>
              </a:ext>
            </a:extLst>
          </p:cNvPr>
          <p:cNvSpPr>
            <a:spLocks noGrp="1"/>
          </p:cNvSpPr>
          <p:nvPr>
            <p:ph type="sldNum" sz="quarter" idx="12"/>
          </p:nvPr>
        </p:nvSpPr>
        <p:spPr/>
        <p:txBody>
          <a:bodyPr/>
          <a:lstStyle/>
          <a:p>
            <a:fld id="{6E67DA95-93ED-4721-AC81-2EEBCCAC3F97}" type="slidenum">
              <a:rPr lang="en-IN" smtClean="0"/>
              <a:t>‹#›</a:t>
            </a:fld>
            <a:endParaRPr lang="en-IN"/>
          </a:p>
        </p:txBody>
      </p:sp>
    </p:spTree>
    <p:extLst>
      <p:ext uri="{BB962C8B-B14F-4D97-AF65-F5344CB8AC3E}">
        <p14:creationId xmlns:p14="http://schemas.microsoft.com/office/powerpoint/2010/main" val="39989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FCDE-F625-4711-D634-62440664AE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295571-D01C-4F04-0DC0-BF2BFC8EC943}"/>
              </a:ext>
            </a:extLst>
          </p:cNvPr>
          <p:cNvSpPr>
            <a:spLocks noGrp="1"/>
          </p:cNvSpPr>
          <p:nvPr>
            <p:ph type="dt" sz="half" idx="10"/>
          </p:nvPr>
        </p:nvSpPr>
        <p:spPr/>
        <p:txBody>
          <a:bodyPr/>
          <a:lstStyle/>
          <a:p>
            <a:fld id="{F9378EDE-0136-4C7D-A123-595F99388566}" type="datetimeFigureOut">
              <a:rPr lang="en-IN" smtClean="0"/>
              <a:t>11-03-2024</a:t>
            </a:fld>
            <a:endParaRPr lang="en-IN"/>
          </a:p>
        </p:txBody>
      </p:sp>
      <p:sp>
        <p:nvSpPr>
          <p:cNvPr id="4" name="Footer Placeholder 3">
            <a:extLst>
              <a:ext uri="{FF2B5EF4-FFF2-40B4-BE49-F238E27FC236}">
                <a16:creationId xmlns:a16="http://schemas.microsoft.com/office/drawing/2014/main" id="{A481D6EF-C5D7-DEC0-E868-191D66DD89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97902F-4143-58A0-538F-12B3DC1A8E34}"/>
              </a:ext>
            </a:extLst>
          </p:cNvPr>
          <p:cNvSpPr>
            <a:spLocks noGrp="1"/>
          </p:cNvSpPr>
          <p:nvPr>
            <p:ph type="sldNum" sz="quarter" idx="12"/>
          </p:nvPr>
        </p:nvSpPr>
        <p:spPr/>
        <p:txBody>
          <a:bodyPr/>
          <a:lstStyle/>
          <a:p>
            <a:fld id="{6E67DA95-93ED-4721-AC81-2EEBCCAC3F97}" type="slidenum">
              <a:rPr lang="en-IN" smtClean="0"/>
              <a:t>‹#›</a:t>
            </a:fld>
            <a:endParaRPr lang="en-IN"/>
          </a:p>
        </p:txBody>
      </p:sp>
    </p:spTree>
    <p:extLst>
      <p:ext uri="{BB962C8B-B14F-4D97-AF65-F5344CB8AC3E}">
        <p14:creationId xmlns:p14="http://schemas.microsoft.com/office/powerpoint/2010/main" val="68110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AE71BA-42FE-3295-E7EE-1116D7984CC8}"/>
              </a:ext>
            </a:extLst>
          </p:cNvPr>
          <p:cNvSpPr>
            <a:spLocks noGrp="1"/>
          </p:cNvSpPr>
          <p:nvPr>
            <p:ph type="dt" sz="half" idx="10"/>
          </p:nvPr>
        </p:nvSpPr>
        <p:spPr/>
        <p:txBody>
          <a:bodyPr/>
          <a:lstStyle/>
          <a:p>
            <a:fld id="{F9378EDE-0136-4C7D-A123-595F99388566}" type="datetimeFigureOut">
              <a:rPr lang="en-IN" smtClean="0"/>
              <a:t>11-03-2024</a:t>
            </a:fld>
            <a:endParaRPr lang="en-IN"/>
          </a:p>
        </p:txBody>
      </p:sp>
      <p:sp>
        <p:nvSpPr>
          <p:cNvPr id="3" name="Footer Placeholder 2">
            <a:extLst>
              <a:ext uri="{FF2B5EF4-FFF2-40B4-BE49-F238E27FC236}">
                <a16:creationId xmlns:a16="http://schemas.microsoft.com/office/drawing/2014/main" id="{50BD009D-7D3E-132E-B21F-899498E65B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C6411E-CBF9-3CCD-DC1D-951713BD8191}"/>
              </a:ext>
            </a:extLst>
          </p:cNvPr>
          <p:cNvSpPr>
            <a:spLocks noGrp="1"/>
          </p:cNvSpPr>
          <p:nvPr>
            <p:ph type="sldNum" sz="quarter" idx="12"/>
          </p:nvPr>
        </p:nvSpPr>
        <p:spPr/>
        <p:txBody>
          <a:bodyPr/>
          <a:lstStyle/>
          <a:p>
            <a:fld id="{6E67DA95-93ED-4721-AC81-2EEBCCAC3F97}" type="slidenum">
              <a:rPr lang="en-IN" smtClean="0"/>
              <a:t>‹#›</a:t>
            </a:fld>
            <a:endParaRPr lang="en-IN"/>
          </a:p>
        </p:txBody>
      </p:sp>
    </p:spTree>
    <p:extLst>
      <p:ext uri="{BB962C8B-B14F-4D97-AF65-F5344CB8AC3E}">
        <p14:creationId xmlns:p14="http://schemas.microsoft.com/office/powerpoint/2010/main" val="38558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E776-F702-FB04-DD66-512193805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CD258A-611F-DD0C-D87D-83896F0594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4CFA60-9581-4926-1381-FA393BF83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ACA95-BACC-9012-0422-C1CDE192C8CD}"/>
              </a:ext>
            </a:extLst>
          </p:cNvPr>
          <p:cNvSpPr>
            <a:spLocks noGrp="1"/>
          </p:cNvSpPr>
          <p:nvPr>
            <p:ph type="dt" sz="half" idx="10"/>
          </p:nvPr>
        </p:nvSpPr>
        <p:spPr/>
        <p:txBody>
          <a:bodyPr/>
          <a:lstStyle/>
          <a:p>
            <a:fld id="{F9378EDE-0136-4C7D-A123-595F99388566}" type="datetimeFigureOut">
              <a:rPr lang="en-IN" smtClean="0"/>
              <a:t>11-03-2024</a:t>
            </a:fld>
            <a:endParaRPr lang="en-IN"/>
          </a:p>
        </p:txBody>
      </p:sp>
      <p:sp>
        <p:nvSpPr>
          <p:cNvPr id="6" name="Footer Placeholder 5">
            <a:extLst>
              <a:ext uri="{FF2B5EF4-FFF2-40B4-BE49-F238E27FC236}">
                <a16:creationId xmlns:a16="http://schemas.microsoft.com/office/drawing/2014/main" id="{2B484851-C2BC-25F0-2C53-E14A89D40E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B2C059-0B24-4881-DF51-CEA3820FCACE}"/>
              </a:ext>
            </a:extLst>
          </p:cNvPr>
          <p:cNvSpPr>
            <a:spLocks noGrp="1"/>
          </p:cNvSpPr>
          <p:nvPr>
            <p:ph type="sldNum" sz="quarter" idx="12"/>
          </p:nvPr>
        </p:nvSpPr>
        <p:spPr/>
        <p:txBody>
          <a:bodyPr/>
          <a:lstStyle/>
          <a:p>
            <a:fld id="{6E67DA95-93ED-4721-AC81-2EEBCCAC3F97}" type="slidenum">
              <a:rPr lang="en-IN" smtClean="0"/>
              <a:t>‹#›</a:t>
            </a:fld>
            <a:endParaRPr lang="en-IN"/>
          </a:p>
        </p:txBody>
      </p:sp>
    </p:spTree>
    <p:extLst>
      <p:ext uri="{BB962C8B-B14F-4D97-AF65-F5344CB8AC3E}">
        <p14:creationId xmlns:p14="http://schemas.microsoft.com/office/powerpoint/2010/main" val="287359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184F-C6C4-F288-B3D0-E304DDADD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2F0277-24C4-E68A-C573-F6C47C7682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069CFF-D954-9D26-E78B-78A013FC0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C53FB-850C-87D3-5A1D-CD1A77B88548}"/>
              </a:ext>
            </a:extLst>
          </p:cNvPr>
          <p:cNvSpPr>
            <a:spLocks noGrp="1"/>
          </p:cNvSpPr>
          <p:nvPr>
            <p:ph type="dt" sz="half" idx="10"/>
          </p:nvPr>
        </p:nvSpPr>
        <p:spPr/>
        <p:txBody>
          <a:bodyPr/>
          <a:lstStyle/>
          <a:p>
            <a:fld id="{F9378EDE-0136-4C7D-A123-595F99388566}" type="datetimeFigureOut">
              <a:rPr lang="en-IN" smtClean="0"/>
              <a:t>11-03-2024</a:t>
            </a:fld>
            <a:endParaRPr lang="en-IN"/>
          </a:p>
        </p:txBody>
      </p:sp>
      <p:sp>
        <p:nvSpPr>
          <p:cNvPr id="6" name="Footer Placeholder 5">
            <a:extLst>
              <a:ext uri="{FF2B5EF4-FFF2-40B4-BE49-F238E27FC236}">
                <a16:creationId xmlns:a16="http://schemas.microsoft.com/office/drawing/2014/main" id="{DA3AC325-4296-7903-E416-4EC8E94E21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228DBC-96F2-6495-9328-AAB9E2197B9B}"/>
              </a:ext>
            </a:extLst>
          </p:cNvPr>
          <p:cNvSpPr>
            <a:spLocks noGrp="1"/>
          </p:cNvSpPr>
          <p:nvPr>
            <p:ph type="sldNum" sz="quarter" idx="12"/>
          </p:nvPr>
        </p:nvSpPr>
        <p:spPr/>
        <p:txBody>
          <a:bodyPr/>
          <a:lstStyle/>
          <a:p>
            <a:fld id="{6E67DA95-93ED-4721-AC81-2EEBCCAC3F97}" type="slidenum">
              <a:rPr lang="en-IN" smtClean="0"/>
              <a:t>‹#›</a:t>
            </a:fld>
            <a:endParaRPr lang="en-IN"/>
          </a:p>
        </p:txBody>
      </p:sp>
    </p:spTree>
    <p:extLst>
      <p:ext uri="{BB962C8B-B14F-4D97-AF65-F5344CB8AC3E}">
        <p14:creationId xmlns:p14="http://schemas.microsoft.com/office/powerpoint/2010/main" val="408504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A46BF-5E1F-F4C2-9AF8-0DE2A2D0F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3740B2-941A-F1DA-4FE2-96E0DD76FE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23E22-2DD4-3B89-1D30-8E8CE1718C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78EDE-0136-4C7D-A123-595F99388566}" type="datetimeFigureOut">
              <a:rPr lang="en-IN" smtClean="0"/>
              <a:t>11-03-2024</a:t>
            </a:fld>
            <a:endParaRPr lang="en-IN"/>
          </a:p>
        </p:txBody>
      </p:sp>
      <p:sp>
        <p:nvSpPr>
          <p:cNvPr id="5" name="Footer Placeholder 4">
            <a:extLst>
              <a:ext uri="{FF2B5EF4-FFF2-40B4-BE49-F238E27FC236}">
                <a16:creationId xmlns:a16="http://schemas.microsoft.com/office/drawing/2014/main" id="{ED322544-02EA-1E1D-8C33-CAEDEECE9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B552A6-4866-8CEC-8524-FE678EB38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7DA95-93ED-4721-AC81-2EEBCCAC3F97}" type="slidenum">
              <a:rPr lang="en-IN" smtClean="0"/>
              <a:t>‹#›</a:t>
            </a:fld>
            <a:endParaRPr lang="en-IN"/>
          </a:p>
        </p:txBody>
      </p:sp>
    </p:spTree>
    <p:extLst>
      <p:ext uri="{BB962C8B-B14F-4D97-AF65-F5344CB8AC3E}">
        <p14:creationId xmlns:p14="http://schemas.microsoft.com/office/powerpoint/2010/main" val="251311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19D736-066C-E9AC-9514-C3F267BAC334}"/>
              </a:ext>
            </a:extLst>
          </p:cNvPr>
          <p:cNvSpPr txBox="1"/>
          <p:nvPr/>
        </p:nvSpPr>
        <p:spPr>
          <a:xfrm>
            <a:off x="373626" y="338304"/>
            <a:ext cx="10923639" cy="4801314"/>
          </a:xfrm>
          <a:prstGeom prst="rect">
            <a:avLst/>
          </a:prstGeom>
          <a:noFill/>
        </p:spPr>
        <p:txBody>
          <a:bodyPr wrap="square">
            <a:spAutoFit/>
          </a:bodyPr>
          <a:lstStyle/>
          <a:p>
            <a:r>
              <a:rPr lang="en-IN" dirty="0"/>
              <a:t>REACT JS REFRESHER</a:t>
            </a:r>
          </a:p>
          <a:p>
            <a:r>
              <a:rPr lang="en-IN" dirty="0" err="1">
                <a:latin typeface="Consolas" panose="020B0609020204030204" pitchFamily="49" charset="0"/>
              </a:rPr>
              <a:t>Javascript</a:t>
            </a:r>
            <a:r>
              <a:rPr lang="en-IN" dirty="0">
                <a:latin typeface="Consolas" panose="020B0609020204030204" pitchFamily="49" charset="0"/>
              </a:rPr>
              <a:t> library for building user interfaces show and run in browser</a:t>
            </a:r>
          </a:p>
          <a:p>
            <a:r>
              <a:rPr lang="en-IN" dirty="0">
                <a:latin typeface="Consolas" panose="020B0609020204030204" pitchFamily="49" charset="0"/>
              </a:rPr>
              <a:t>Declarative </a:t>
            </a:r>
            <a:r>
              <a:rPr lang="en-IN" dirty="0" err="1">
                <a:latin typeface="Consolas" panose="020B0609020204030204" pitchFamily="49" charset="0"/>
              </a:rPr>
              <a:t>approach,efficient</a:t>
            </a:r>
            <a:r>
              <a:rPr lang="en-IN" dirty="0">
                <a:latin typeface="Consolas" panose="020B0609020204030204" pitchFamily="49" charset="0"/>
              </a:rPr>
              <a:t>, open source component based frontend library</a:t>
            </a:r>
          </a:p>
          <a:p>
            <a:endParaRPr lang="en-IN" dirty="0">
              <a:latin typeface="Consolas" panose="020B0609020204030204" pitchFamily="49" charset="0"/>
            </a:endParaRPr>
          </a:p>
          <a:p>
            <a:r>
              <a:rPr lang="en-IN" dirty="0">
                <a:latin typeface="Consolas" panose="020B0609020204030204" pitchFamily="49" charset="0"/>
              </a:rPr>
              <a:t>Single page application – only one html file getting returned</a:t>
            </a:r>
          </a:p>
          <a:p>
            <a:r>
              <a:rPr lang="en-IN" dirty="0" err="1">
                <a:latin typeface="Consolas" panose="020B0609020204030204" pitchFamily="49" charset="0"/>
              </a:rPr>
              <a:t>Npx</a:t>
            </a:r>
            <a:r>
              <a:rPr lang="en-IN" dirty="0">
                <a:latin typeface="Consolas" panose="020B0609020204030204" pitchFamily="49" charset="0"/>
              </a:rPr>
              <a:t> create-react-app </a:t>
            </a:r>
            <a:r>
              <a:rPr lang="en-IN" dirty="0" err="1">
                <a:latin typeface="Consolas" panose="020B0609020204030204" pitchFamily="49" charset="0"/>
              </a:rPr>
              <a:t>appname</a:t>
            </a:r>
            <a:endParaRPr lang="en-IN" dirty="0">
              <a:latin typeface="Consolas" panose="020B0609020204030204" pitchFamily="49" charset="0"/>
            </a:endParaRPr>
          </a:p>
          <a:p>
            <a:endParaRPr lang="en-IN" dirty="0">
              <a:latin typeface="Consolas" panose="020B0609020204030204" pitchFamily="49" charset="0"/>
            </a:endParaRPr>
          </a:p>
          <a:p>
            <a:r>
              <a:rPr lang="en-IN" dirty="0">
                <a:latin typeface="Consolas" panose="020B0609020204030204" pitchFamily="49" charset="0"/>
              </a:rPr>
              <a:t>App : </a:t>
            </a:r>
            <a:r>
              <a:rPr lang="en-IN" dirty="0" err="1">
                <a:latin typeface="Consolas" panose="020B0609020204030204" pitchFamily="49" charset="0"/>
              </a:rPr>
              <a:t>javascript</a:t>
            </a:r>
            <a:r>
              <a:rPr lang="en-IN" dirty="0">
                <a:latin typeface="Consolas" panose="020B0609020204030204" pitchFamily="49" charset="0"/>
              </a:rPr>
              <a:t> function returns html </a:t>
            </a:r>
          </a:p>
          <a:p>
            <a:r>
              <a:rPr lang="en-IN" dirty="0">
                <a:latin typeface="Consolas" panose="020B0609020204030204" pitchFamily="49" charset="0"/>
              </a:rPr>
              <a:t>JSX – HTML looking code in </a:t>
            </a:r>
            <a:r>
              <a:rPr lang="en-IN" dirty="0" err="1">
                <a:latin typeface="Consolas" panose="020B0609020204030204" pitchFamily="49" charset="0"/>
              </a:rPr>
              <a:t>Javascript</a:t>
            </a:r>
            <a:r>
              <a:rPr lang="en-IN" dirty="0">
                <a:latin typeface="Consolas" panose="020B0609020204030204" pitchFamily="49" charset="0"/>
              </a:rPr>
              <a:t> file </a:t>
            </a:r>
          </a:p>
          <a:p>
            <a:r>
              <a:rPr lang="en-IN" dirty="0">
                <a:latin typeface="Consolas" panose="020B0609020204030204" pitchFamily="49" charset="0"/>
              </a:rPr>
              <a:t>Changes into commands that the DOM understands to render real DOM elements</a:t>
            </a:r>
          </a:p>
          <a:p>
            <a:r>
              <a:rPr lang="en-IN" dirty="0">
                <a:latin typeface="Consolas" panose="020B0609020204030204" pitchFamily="49" charset="0"/>
              </a:rPr>
              <a:t>COMPONENTS –   a function which returns JSX or </a:t>
            </a:r>
            <a:r>
              <a:rPr lang="en-IN" dirty="0" err="1">
                <a:latin typeface="Consolas" panose="020B0609020204030204" pitchFamily="49" charset="0"/>
              </a:rPr>
              <a:t>Javascript</a:t>
            </a:r>
            <a:r>
              <a:rPr lang="en-IN" dirty="0">
                <a:latin typeface="Consolas" panose="020B0609020204030204" pitchFamily="49" charset="0"/>
              </a:rPr>
              <a:t> class that has render method</a:t>
            </a:r>
          </a:p>
          <a:p>
            <a:r>
              <a:rPr lang="en-IN" dirty="0">
                <a:latin typeface="Consolas" panose="020B0609020204030204" pitchFamily="49" charset="0"/>
              </a:rPr>
              <a:t>		name starts with a capital letter to show custom component</a:t>
            </a:r>
          </a:p>
          <a:p>
            <a:endParaRPr lang="en-IN" dirty="0">
              <a:latin typeface="Consolas" panose="020B0609020204030204" pitchFamily="49" charset="0"/>
            </a:endParaRPr>
          </a:p>
          <a:p>
            <a:endParaRPr lang="en-IN" dirty="0">
              <a:latin typeface="Consolas" panose="020B0609020204030204" pitchFamily="49" charset="0"/>
            </a:endParaRPr>
          </a:p>
          <a:p>
            <a:r>
              <a:rPr lang="en-IN" dirty="0">
                <a:latin typeface="Consolas" panose="020B0609020204030204" pitchFamily="49" charset="0"/>
              </a:rPr>
              <a:t>To pass data in props you send a callback function from child to the parent</a:t>
            </a:r>
          </a:p>
          <a:p>
            <a:r>
              <a:rPr lang="en-IN" dirty="0">
                <a:latin typeface="Consolas" panose="020B0609020204030204" pitchFamily="49" charset="0"/>
              </a:rPr>
              <a:t>		</a:t>
            </a:r>
          </a:p>
        </p:txBody>
      </p:sp>
    </p:spTree>
    <p:extLst>
      <p:ext uri="{BB962C8B-B14F-4D97-AF65-F5344CB8AC3E}">
        <p14:creationId xmlns:p14="http://schemas.microsoft.com/office/powerpoint/2010/main" val="74313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5FF9-ABFE-77BC-5CC8-140364A55FFB}"/>
              </a:ext>
            </a:extLst>
          </p:cNvPr>
          <p:cNvSpPr>
            <a:spLocks noGrp="1"/>
          </p:cNvSpPr>
          <p:nvPr>
            <p:ph type="title"/>
          </p:nvPr>
        </p:nvSpPr>
        <p:spPr/>
        <p:txBody>
          <a:bodyPr/>
          <a:lstStyle/>
          <a:p>
            <a:r>
              <a:rPr lang="en-IN" dirty="0"/>
              <a:t>HOOKS</a:t>
            </a:r>
          </a:p>
        </p:txBody>
      </p:sp>
      <p:sp>
        <p:nvSpPr>
          <p:cNvPr id="3" name="Content Placeholder 2">
            <a:extLst>
              <a:ext uri="{FF2B5EF4-FFF2-40B4-BE49-F238E27FC236}">
                <a16:creationId xmlns:a16="http://schemas.microsoft.com/office/drawing/2014/main" id="{11DF7C88-88A5-4A04-C12D-D03CF01AFE44}"/>
              </a:ext>
            </a:extLst>
          </p:cNvPr>
          <p:cNvSpPr>
            <a:spLocks noGrp="1"/>
          </p:cNvSpPr>
          <p:nvPr>
            <p:ph idx="1"/>
          </p:nvPr>
        </p:nvSpPr>
        <p:spPr/>
        <p:txBody>
          <a:bodyPr/>
          <a:lstStyle/>
          <a:p>
            <a:r>
              <a:rPr lang="en-IN" dirty="0"/>
              <a:t>Can be used only in function components</a:t>
            </a:r>
          </a:p>
          <a:p>
            <a:r>
              <a:rPr lang="en-IN" dirty="0"/>
              <a:t>Cannot be rendered conditionally inside the loops, they should be at the top of </a:t>
            </a:r>
            <a:r>
              <a:rPr lang="en-IN"/>
              <a:t>the component</a:t>
            </a:r>
            <a:endParaRPr lang="en-IN" dirty="0"/>
          </a:p>
        </p:txBody>
      </p:sp>
    </p:spTree>
    <p:extLst>
      <p:ext uri="{BB962C8B-B14F-4D97-AF65-F5344CB8AC3E}">
        <p14:creationId xmlns:p14="http://schemas.microsoft.com/office/powerpoint/2010/main" val="396283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01E95F-24B2-A1E9-2EB5-67A50C999AF6}"/>
              </a:ext>
            </a:extLst>
          </p:cNvPr>
          <p:cNvSpPr>
            <a:spLocks noGrp="1"/>
          </p:cNvSpPr>
          <p:nvPr>
            <p:ph idx="1"/>
          </p:nvPr>
        </p:nvSpPr>
        <p:spPr>
          <a:xfrm>
            <a:off x="373626" y="353962"/>
            <a:ext cx="10980174" cy="5823002"/>
          </a:xfrm>
        </p:spPr>
        <p:txBody>
          <a:bodyPr>
            <a:normAutofit/>
          </a:bodyPr>
          <a:lstStyle/>
          <a:p>
            <a:r>
              <a:rPr lang="en-IN" sz="1600" dirty="0">
                <a:latin typeface="Times New Roman" panose="02020603050405020304" pitchFamily="18" charset="0"/>
                <a:cs typeface="Times New Roman" panose="02020603050405020304" pitchFamily="18" charset="0"/>
              </a:rPr>
              <a:t>Main objective is to improve the speed of app</a:t>
            </a:r>
          </a:p>
          <a:p>
            <a:r>
              <a:rPr lang="en-IN" sz="1600" dirty="0">
                <a:latin typeface="Times New Roman" panose="02020603050405020304" pitchFamily="18" charset="0"/>
                <a:cs typeface="Times New Roman" panose="02020603050405020304" pitchFamily="18" charset="0"/>
              </a:rPr>
              <a:t>It uses a virtual DOM for improved performance</a:t>
            </a:r>
          </a:p>
          <a:p>
            <a:r>
              <a:rPr lang="en-IN" sz="1600" dirty="0">
                <a:latin typeface="Times New Roman" panose="02020603050405020304" pitchFamily="18" charset="0"/>
                <a:cs typeface="Times New Roman" panose="02020603050405020304" pitchFamily="18" charset="0"/>
              </a:rPr>
              <a:t>Both client side-action takes place on the client, create visually appealing website for the users</a:t>
            </a:r>
          </a:p>
          <a:p>
            <a:pPr marL="0" indent="0">
              <a:buNone/>
            </a:pPr>
            <a:r>
              <a:rPr lang="en-IN" sz="1600" dirty="0">
                <a:latin typeface="Times New Roman" panose="02020603050405020304" pitchFamily="18" charset="0"/>
                <a:cs typeface="Times New Roman" panose="02020603050405020304" pitchFamily="18" charset="0"/>
              </a:rPr>
              <a:t>server side- action – design and manage the data for exchange when requested</a:t>
            </a:r>
          </a:p>
          <a:p>
            <a:r>
              <a:rPr lang="en-IN" sz="1600" dirty="0">
                <a:latin typeface="Times New Roman" panose="02020603050405020304" pitchFamily="18" charset="0"/>
                <a:cs typeface="Times New Roman" panose="02020603050405020304" pitchFamily="18" charset="0"/>
              </a:rPr>
              <a:t>Most websites are built using MVC – model view controller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Why REACT JS</a:t>
            </a:r>
          </a:p>
          <a:p>
            <a:r>
              <a:rPr lang="en-IN" sz="1600" dirty="0">
                <a:latin typeface="Times New Roman" panose="02020603050405020304" pitchFamily="18" charset="0"/>
                <a:cs typeface="Times New Roman" panose="02020603050405020304" pitchFamily="18" charset="0"/>
              </a:rPr>
              <a:t>DOM – Document object Model- created by the browser each time a webpage is loaded</a:t>
            </a:r>
          </a:p>
          <a:p>
            <a:r>
              <a:rPr lang="en-IN" sz="1600" dirty="0">
                <a:latin typeface="Times New Roman" panose="02020603050405020304" pitchFamily="18" charset="0"/>
                <a:cs typeface="Times New Roman" panose="02020603050405020304" pitchFamily="18" charset="0"/>
              </a:rPr>
              <a:t>It dynamically add or removes data in the backend, each time creates a new DOM when any modification is done which leads to unnecessary wastage of memory and affects the performance of the application</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React the whole application divided into components, it creates a virtual DOM, when ever the data is updated it directly does not affect the actual DOM but updates the virtual DOM</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INSTALLATION</a:t>
            </a:r>
          </a:p>
          <a:p>
            <a:r>
              <a:rPr lang="en-IN" sz="1600" dirty="0">
                <a:latin typeface="Times New Roman" panose="02020603050405020304" pitchFamily="18" charset="0"/>
                <a:cs typeface="Times New Roman" panose="02020603050405020304" pitchFamily="18" charset="0"/>
              </a:rPr>
              <a:t>Node </a:t>
            </a:r>
            <a:r>
              <a:rPr lang="en-IN" sz="1600" dirty="0" err="1">
                <a:latin typeface="Times New Roman" panose="02020603050405020304" pitchFamily="18" charset="0"/>
                <a:cs typeface="Times New Roman" panose="02020603050405020304" pitchFamily="18" charset="0"/>
              </a:rPr>
              <a:t>js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npm</a:t>
            </a:r>
            <a:r>
              <a:rPr lang="en-IN" sz="1600" dirty="0">
                <a:latin typeface="Times New Roman" panose="02020603050405020304" pitchFamily="18" charset="0"/>
                <a:cs typeface="Times New Roman" panose="02020603050405020304" pitchFamily="18" charset="0"/>
              </a:rPr>
              <a:t> , react &amp; react </a:t>
            </a:r>
            <a:r>
              <a:rPr lang="en-IN" sz="1600" dirty="0" err="1">
                <a:latin typeface="Times New Roman" panose="02020603050405020304" pitchFamily="18" charset="0"/>
                <a:cs typeface="Times New Roman" panose="02020603050405020304" pitchFamily="18" charset="0"/>
              </a:rPr>
              <a:t>dom</a:t>
            </a:r>
            <a:r>
              <a:rPr lang="en-IN" sz="1600" dirty="0">
                <a:latin typeface="Times New Roman" panose="02020603050405020304" pitchFamily="18" charset="0"/>
                <a:cs typeface="Times New Roman" panose="02020603050405020304" pitchFamily="18" charset="0"/>
              </a:rPr>
              <a:t>, webpack, babel</a:t>
            </a:r>
          </a:p>
          <a:p>
            <a:r>
              <a:rPr lang="en-IN" sz="1600" dirty="0" err="1">
                <a:latin typeface="Times New Roman" panose="02020603050405020304" pitchFamily="18" charset="0"/>
                <a:cs typeface="Times New Roman" panose="02020603050405020304" pitchFamily="18" charset="0"/>
              </a:rPr>
              <a:t>npx</a:t>
            </a:r>
            <a:r>
              <a:rPr lang="en-IN" sz="1600" dirty="0">
                <a:latin typeface="Times New Roman" panose="02020603050405020304" pitchFamily="18" charset="0"/>
                <a:cs typeface="Times New Roman" panose="02020603050405020304" pitchFamily="18" charset="0"/>
              </a:rPr>
              <a:t> create-react-app </a:t>
            </a:r>
            <a:r>
              <a:rPr lang="en-IN" sz="1600" dirty="0" err="1">
                <a:latin typeface="Times New Roman" panose="02020603050405020304" pitchFamily="18" charset="0"/>
                <a:cs typeface="Times New Roman" panose="02020603050405020304" pitchFamily="18" charset="0"/>
              </a:rPr>
              <a:t>appname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79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C4804-3937-A3FE-40CB-D742A1AE6D87}"/>
              </a:ext>
            </a:extLst>
          </p:cNvPr>
          <p:cNvSpPr>
            <a:spLocks noGrp="1"/>
          </p:cNvSpPr>
          <p:nvPr>
            <p:ph idx="1"/>
          </p:nvPr>
        </p:nvSpPr>
        <p:spPr>
          <a:xfrm>
            <a:off x="838200" y="491613"/>
            <a:ext cx="10515600" cy="5685350"/>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REACT FEATURES</a:t>
            </a:r>
          </a:p>
          <a:p>
            <a:r>
              <a:rPr lang="en-IN" sz="1800" dirty="0">
                <a:latin typeface="Times New Roman" panose="02020603050405020304" pitchFamily="18" charset="0"/>
                <a:cs typeface="Times New Roman" panose="02020603050405020304" pitchFamily="18" charset="0"/>
              </a:rPr>
              <a:t>JSX – </a:t>
            </a:r>
            <a:r>
              <a:rPr lang="en-IN" sz="1800" dirty="0" err="1">
                <a:latin typeface="Times New Roman" panose="02020603050405020304" pitchFamily="18" charset="0"/>
                <a:cs typeface="Times New Roman" panose="02020603050405020304" pitchFamily="18" charset="0"/>
              </a:rPr>
              <a:t>javascript</a:t>
            </a:r>
            <a:r>
              <a:rPr lang="en-IN" sz="1800" dirty="0">
                <a:latin typeface="Times New Roman" panose="02020603050405020304" pitchFamily="18" charset="0"/>
                <a:cs typeface="Times New Roman" panose="02020603050405020304" pitchFamily="18" charset="0"/>
              </a:rPr>
              <a:t> XML like HTML syntax used for ReactJS, </a:t>
            </a:r>
          </a:p>
          <a:p>
            <a:r>
              <a:rPr lang="en-IN" sz="1800" dirty="0">
                <a:latin typeface="Times New Roman" panose="02020603050405020304" pitchFamily="18" charset="0"/>
                <a:cs typeface="Times New Roman" panose="02020603050405020304" pitchFamily="18" charset="0"/>
              </a:rPr>
              <a:t>Components – functional components with own logic and controls, component based architecture, reusable and maintain code</a:t>
            </a:r>
          </a:p>
          <a:p>
            <a:r>
              <a:rPr lang="en-IN" sz="1800" dirty="0">
                <a:latin typeface="Times New Roman" panose="02020603050405020304" pitchFamily="18" charset="0"/>
                <a:cs typeface="Times New Roman" panose="02020603050405020304" pitchFamily="18" charset="0"/>
              </a:rPr>
              <a:t>One way data binding- better control throughout the application, data flows </a:t>
            </a:r>
            <a:r>
              <a:rPr lang="en-IN" sz="1800" dirty="0" err="1">
                <a:latin typeface="Times New Roman" panose="02020603050405020304" pitchFamily="18" charset="0"/>
                <a:cs typeface="Times New Roman" panose="02020603050405020304" pitchFamily="18" charset="0"/>
              </a:rPr>
              <a:t>unidirectionals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Virtual DOM – instead of manipulating the actual DOM , the virtual DOM gets created and updated with the latest changes and then compare with the actual DOM and updates only the things actually changed, prevents wastage of memory, and improves speed</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Simplicity</a:t>
            </a:r>
          </a:p>
          <a:p>
            <a:r>
              <a:rPr lang="en-IN" sz="1800" dirty="0">
                <a:latin typeface="Times New Roman" panose="02020603050405020304" pitchFamily="18" charset="0"/>
                <a:cs typeface="Times New Roman" panose="02020603050405020304" pitchFamily="18" charset="0"/>
              </a:rPr>
              <a:t>Performance</a:t>
            </a:r>
          </a:p>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44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00DB7-FBE0-E430-9BA2-004E91C69B0B}"/>
              </a:ext>
            </a:extLst>
          </p:cNvPr>
          <p:cNvSpPr>
            <a:spLocks noGrp="1"/>
          </p:cNvSpPr>
          <p:nvPr>
            <p:ph idx="1"/>
          </p:nvPr>
        </p:nvSpPr>
        <p:spPr>
          <a:xfrm>
            <a:off x="838200" y="442452"/>
            <a:ext cx="10515600" cy="5734511"/>
          </a:xfrm>
        </p:spPr>
        <p:txBody>
          <a:bodyPr>
            <a:normAutofit lnSpcReduction="10000"/>
          </a:bodyPr>
          <a:lstStyle/>
          <a:p>
            <a:r>
              <a:rPr lang="en-IN" dirty="0"/>
              <a:t>REACT COMPONENT </a:t>
            </a:r>
          </a:p>
          <a:p>
            <a:r>
              <a:rPr lang="en-IN" sz="1400" dirty="0"/>
              <a:t>COMPONENT BASED APPROACH – entire application is broken down into simple logic group of code which is known as component</a:t>
            </a:r>
          </a:p>
          <a:p>
            <a:r>
              <a:rPr lang="en-IN" sz="1400" dirty="0"/>
              <a:t>Core building block of react application , all component exist together but work independently and merge all in a parent component</a:t>
            </a:r>
          </a:p>
          <a:p>
            <a:endParaRPr lang="en-IN" sz="1400" dirty="0"/>
          </a:p>
          <a:p>
            <a:pPr marL="0" indent="0">
              <a:buNone/>
            </a:pPr>
            <a:r>
              <a:rPr lang="en-IN" sz="1400" dirty="0"/>
              <a:t>FUNCTIONAL COMPONENT :</a:t>
            </a:r>
          </a:p>
          <a:p>
            <a:r>
              <a:rPr lang="en-IN" sz="1400" dirty="0"/>
              <a:t> they simple </a:t>
            </a:r>
            <a:r>
              <a:rPr lang="en-IN" sz="1400" dirty="0" err="1"/>
              <a:t>javascript</a:t>
            </a:r>
            <a:r>
              <a:rPr lang="en-IN" sz="1400" dirty="0"/>
              <a:t> function may or </a:t>
            </a:r>
            <a:r>
              <a:rPr lang="en-IN" sz="1400" dirty="0" err="1"/>
              <a:t>maynot</a:t>
            </a:r>
            <a:r>
              <a:rPr lang="en-IN" sz="1400" dirty="0"/>
              <a:t> receive data  as parameters and return react element.</a:t>
            </a:r>
          </a:p>
          <a:p>
            <a:r>
              <a:rPr lang="en-IN" sz="1400" dirty="0" err="1"/>
              <a:t>Stateles</a:t>
            </a:r>
            <a:r>
              <a:rPr lang="en-IN" sz="1400" dirty="0"/>
              <a:t> component</a:t>
            </a:r>
          </a:p>
          <a:p>
            <a:endParaRPr lang="en-IN" sz="1400" dirty="0"/>
          </a:p>
          <a:p>
            <a:r>
              <a:rPr lang="en-US" sz="1200" b="1" dirty="0">
                <a:solidFill>
                  <a:srgbClr val="FF0000"/>
                </a:solidFill>
                <a:effectLst/>
              </a:rPr>
              <a:t>function </a:t>
            </a:r>
            <a:r>
              <a:rPr lang="en-US" sz="1200" b="1" dirty="0" err="1">
                <a:solidFill>
                  <a:srgbClr val="FF0000"/>
                </a:solidFill>
                <a:effectLst/>
              </a:rPr>
              <a:t>ComponentName</a:t>
            </a:r>
            <a:r>
              <a:rPr lang="en-US" sz="1200" b="1" dirty="0">
                <a:solidFill>
                  <a:srgbClr val="FF0000"/>
                </a:solidFill>
                <a:effectLst/>
              </a:rPr>
              <a:t> (  ){</a:t>
            </a:r>
          </a:p>
          <a:p>
            <a:r>
              <a:rPr lang="en-US" sz="1200" b="1" dirty="0">
                <a:solidFill>
                  <a:srgbClr val="FF0000"/>
                </a:solidFill>
                <a:effectLst/>
              </a:rPr>
              <a:t>    return (</a:t>
            </a:r>
          </a:p>
          <a:p>
            <a:r>
              <a:rPr lang="en-US" sz="1200" b="1" dirty="0">
                <a:solidFill>
                  <a:srgbClr val="FF0000"/>
                </a:solidFill>
                <a:effectLst/>
              </a:rPr>
              <a:t>        &lt;&gt;</a:t>
            </a:r>
          </a:p>
          <a:p>
            <a:r>
              <a:rPr lang="en-US" sz="1200" b="1" dirty="0">
                <a:solidFill>
                  <a:srgbClr val="FF0000"/>
                </a:solidFill>
                <a:effectLst/>
              </a:rPr>
              <a:t>        &lt;/&gt;</a:t>
            </a:r>
          </a:p>
          <a:p>
            <a:r>
              <a:rPr lang="en-US" sz="1200" b="1" dirty="0">
                <a:solidFill>
                  <a:srgbClr val="FF0000"/>
                </a:solidFill>
                <a:effectLst/>
              </a:rPr>
              <a:t>    )</a:t>
            </a:r>
          </a:p>
          <a:p>
            <a:r>
              <a:rPr lang="en-US" sz="1200" b="1" dirty="0">
                <a:solidFill>
                  <a:srgbClr val="FF0000"/>
                </a:solidFill>
                <a:effectLst/>
              </a:rPr>
              <a:t>}</a:t>
            </a:r>
          </a:p>
          <a:p>
            <a:r>
              <a:rPr lang="en-US" sz="1200" b="1" dirty="0">
                <a:solidFill>
                  <a:srgbClr val="FF0000"/>
                </a:solidFill>
                <a:effectLst/>
              </a:rPr>
              <a:t>const </a:t>
            </a:r>
            <a:r>
              <a:rPr lang="en-US" sz="1200" b="1" dirty="0" err="1">
                <a:solidFill>
                  <a:srgbClr val="FF0000"/>
                </a:solidFill>
                <a:effectLst/>
              </a:rPr>
              <a:t>ComponentName</a:t>
            </a:r>
            <a:r>
              <a:rPr lang="en-US" sz="1200" b="1" dirty="0">
                <a:solidFill>
                  <a:srgbClr val="FF0000"/>
                </a:solidFill>
                <a:effectLst/>
              </a:rPr>
              <a:t>=() =&gt;{</a:t>
            </a:r>
          </a:p>
          <a:p>
            <a:r>
              <a:rPr lang="en-US" sz="1200" b="1" dirty="0">
                <a:solidFill>
                  <a:srgbClr val="FF0000"/>
                </a:solidFill>
                <a:effectLst/>
              </a:rPr>
              <a:t>    return (</a:t>
            </a:r>
          </a:p>
          <a:p>
            <a:r>
              <a:rPr lang="en-US" sz="1200" b="1" dirty="0">
                <a:solidFill>
                  <a:srgbClr val="FF0000"/>
                </a:solidFill>
                <a:effectLst/>
              </a:rPr>
              <a:t>        &lt;&gt;&lt;/&gt;</a:t>
            </a:r>
          </a:p>
          <a:p>
            <a:r>
              <a:rPr lang="en-US" sz="1200" b="1" dirty="0">
                <a:solidFill>
                  <a:srgbClr val="FF0000"/>
                </a:solidFill>
                <a:effectLst/>
              </a:rPr>
              <a:t>    )</a:t>
            </a:r>
          </a:p>
          <a:p>
            <a:r>
              <a:rPr lang="en-US" sz="1200" b="1" dirty="0">
                <a:solidFill>
                  <a:srgbClr val="FF0000"/>
                </a:solidFill>
                <a:effectLst/>
              </a:rPr>
              <a:t>}</a:t>
            </a:r>
          </a:p>
          <a:p>
            <a:pPr marL="0" indent="0">
              <a:buNone/>
            </a:pPr>
            <a:endParaRPr lang="en-IN" sz="1400" dirty="0"/>
          </a:p>
        </p:txBody>
      </p:sp>
    </p:spTree>
    <p:extLst>
      <p:ext uri="{BB962C8B-B14F-4D97-AF65-F5344CB8AC3E}">
        <p14:creationId xmlns:p14="http://schemas.microsoft.com/office/powerpoint/2010/main" val="92963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4FC4C-E7DB-F54B-369D-ACCBA7B4E8F5}"/>
              </a:ext>
            </a:extLst>
          </p:cNvPr>
          <p:cNvSpPr>
            <a:spLocks noGrp="1"/>
          </p:cNvSpPr>
          <p:nvPr>
            <p:ph idx="1"/>
          </p:nvPr>
        </p:nvSpPr>
        <p:spPr>
          <a:xfrm>
            <a:off x="838200" y="639097"/>
            <a:ext cx="10515600" cy="5537866"/>
          </a:xfrm>
        </p:spPr>
        <p:txBody>
          <a:bodyPr/>
          <a:lstStyle/>
          <a:p>
            <a:r>
              <a:rPr lang="en-IN" dirty="0"/>
              <a:t>PROPS</a:t>
            </a:r>
          </a:p>
          <a:p>
            <a:r>
              <a:rPr lang="en-IN" sz="1400" dirty="0"/>
              <a:t>Props stands for properties, they read-only immutable from inside of the components</a:t>
            </a:r>
          </a:p>
          <a:p>
            <a:r>
              <a:rPr lang="en-IN" sz="1400" dirty="0"/>
              <a:t>They objects that store values of the attributes like the HTML attribute</a:t>
            </a:r>
          </a:p>
          <a:p>
            <a:r>
              <a:rPr lang="en-IN" sz="1400" dirty="0"/>
              <a:t>They are used to pass data from parent component to the child component</a:t>
            </a:r>
          </a:p>
          <a:p>
            <a:r>
              <a:rPr lang="en-IN" sz="1400" dirty="0"/>
              <a:t>Props are passed to the components as similar to arguments re passed to the function</a:t>
            </a:r>
          </a:p>
          <a:p>
            <a:pPr marL="0" indent="0">
              <a:buNone/>
            </a:pPr>
            <a:endParaRPr lang="en-IN" sz="1400" dirty="0"/>
          </a:p>
          <a:p>
            <a:pPr marL="0" indent="0">
              <a:buNone/>
            </a:pPr>
            <a:endParaRPr lang="en-IN" sz="1400" dirty="0"/>
          </a:p>
          <a:p>
            <a:pPr marL="0" indent="0">
              <a:buNone/>
            </a:pPr>
            <a:r>
              <a:rPr lang="en-IN" sz="1400" dirty="0"/>
              <a:t>In parent component </a:t>
            </a:r>
          </a:p>
          <a:p>
            <a:pPr marL="0" indent="0">
              <a:buNone/>
            </a:pPr>
            <a:endParaRPr lang="en-IN" sz="1400" dirty="0"/>
          </a:p>
          <a:p>
            <a:pPr marL="0" indent="0">
              <a:buNone/>
            </a:pPr>
            <a:r>
              <a:rPr lang="en-IN" sz="1400" dirty="0"/>
              <a:t>&lt;</a:t>
            </a:r>
            <a:r>
              <a:rPr lang="en-IN" sz="1400" dirty="0" err="1"/>
              <a:t>GoalList</a:t>
            </a:r>
            <a:r>
              <a:rPr lang="en-IN" sz="1400" dirty="0"/>
              <a:t> goals=“Complete a course” /&gt;  </a:t>
            </a:r>
          </a:p>
        </p:txBody>
      </p:sp>
      <p:pic>
        <p:nvPicPr>
          <p:cNvPr id="5" name="Picture 4">
            <a:extLst>
              <a:ext uri="{FF2B5EF4-FFF2-40B4-BE49-F238E27FC236}">
                <a16:creationId xmlns:a16="http://schemas.microsoft.com/office/drawing/2014/main" id="{7FBB697F-98CC-E33E-B733-2CC07AB98841}"/>
              </a:ext>
            </a:extLst>
          </p:cNvPr>
          <p:cNvPicPr>
            <a:picLocks noChangeAspect="1"/>
          </p:cNvPicPr>
          <p:nvPr/>
        </p:nvPicPr>
        <p:blipFill>
          <a:blip r:embed="rId2"/>
          <a:stretch>
            <a:fillRect/>
          </a:stretch>
        </p:blipFill>
        <p:spPr>
          <a:xfrm>
            <a:off x="838200" y="4459735"/>
            <a:ext cx="5585944" cy="1242168"/>
          </a:xfrm>
          <a:prstGeom prst="rect">
            <a:avLst/>
          </a:prstGeom>
        </p:spPr>
      </p:pic>
    </p:spTree>
    <p:extLst>
      <p:ext uri="{BB962C8B-B14F-4D97-AF65-F5344CB8AC3E}">
        <p14:creationId xmlns:p14="http://schemas.microsoft.com/office/powerpoint/2010/main" val="175272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0BB69-5AE5-2050-FD37-6A352CCD0441}"/>
              </a:ext>
            </a:extLst>
          </p:cNvPr>
          <p:cNvSpPr>
            <a:spLocks noGrp="1"/>
          </p:cNvSpPr>
          <p:nvPr>
            <p:ph idx="1"/>
          </p:nvPr>
        </p:nvSpPr>
        <p:spPr>
          <a:xfrm>
            <a:off x="838200" y="629265"/>
            <a:ext cx="10515600" cy="5547698"/>
          </a:xfrm>
        </p:spPr>
        <p:txBody>
          <a:bodyPr/>
          <a:lstStyle/>
          <a:p>
            <a:r>
              <a:rPr lang="en-IN" dirty="0"/>
              <a:t>REACT EVENTS</a:t>
            </a:r>
          </a:p>
          <a:p>
            <a:r>
              <a:rPr lang="en-IN" sz="1400" dirty="0"/>
              <a:t>Events is an action triggered by user action or system generated</a:t>
            </a:r>
          </a:p>
          <a:p>
            <a:r>
              <a:rPr lang="en-IN" sz="1400" dirty="0"/>
              <a:t>Synthetic events for react</a:t>
            </a:r>
          </a:p>
          <a:p>
            <a:r>
              <a:rPr lang="en-IN" sz="1400" dirty="0"/>
              <a:t>camelCase</a:t>
            </a:r>
          </a:p>
          <a:p>
            <a:r>
              <a:rPr lang="en-IN" sz="1400" dirty="0"/>
              <a:t>JSX function is passed as the event handler</a:t>
            </a:r>
          </a:p>
          <a:p>
            <a:pPr marL="0" indent="0">
              <a:buNone/>
            </a:pPr>
            <a:endParaRPr lang="en-IN" sz="1400" dirty="0"/>
          </a:p>
          <a:p>
            <a:pPr marL="0" indent="0">
              <a:buNone/>
            </a:pPr>
            <a:r>
              <a:rPr lang="en-IN" sz="1800" b="1" dirty="0"/>
              <a:t>CONDITIONAL RENDERING</a:t>
            </a:r>
          </a:p>
          <a:p>
            <a:r>
              <a:rPr lang="en-IN" sz="1400" dirty="0"/>
              <a:t>Allows to dynamically render UI methods based on certain conditions</a:t>
            </a:r>
          </a:p>
          <a:p>
            <a:r>
              <a:rPr lang="en-IN" sz="1400" dirty="0"/>
              <a:t>If-else</a:t>
            </a:r>
          </a:p>
          <a:p>
            <a:r>
              <a:rPr lang="en-IN" sz="1400" dirty="0"/>
              <a:t>Ternary operator more concise  way based on Boolean ? True : false </a:t>
            </a:r>
          </a:p>
          <a:p>
            <a:r>
              <a:rPr lang="en-IN" sz="1400" dirty="0"/>
              <a:t>Switch case for multiple conditional</a:t>
            </a:r>
          </a:p>
          <a:p>
            <a:r>
              <a:rPr lang="en-IN" sz="1400" dirty="0"/>
              <a:t>Enum more readable multiple </a:t>
            </a:r>
            <a:r>
              <a:rPr lang="en-IN" sz="1400" dirty="0" err="1"/>
              <a:t>comditional</a:t>
            </a:r>
            <a:r>
              <a:rPr lang="en-IN" sz="1400" dirty="0"/>
              <a:t> rendering</a:t>
            </a:r>
          </a:p>
        </p:txBody>
      </p:sp>
    </p:spTree>
    <p:extLst>
      <p:ext uri="{BB962C8B-B14F-4D97-AF65-F5344CB8AC3E}">
        <p14:creationId xmlns:p14="http://schemas.microsoft.com/office/powerpoint/2010/main" val="205150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5B5AAB-710B-1A5A-6F06-BC6796558A0C}"/>
              </a:ext>
            </a:extLst>
          </p:cNvPr>
          <p:cNvSpPr>
            <a:spLocks noGrp="1"/>
          </p:cNvSpPr>
          <p:nvPr>
            <p:ph idx="1"/>
          </p:nvPr>
        </p:nvSpPr>
        <p:spPr>
          <a:xfrm>
            <a:off x="838200" y="117987"/>
            <a:ext cx="10515600" cy="6058976"/>
          </a:xfrm>
        </p:spPr>
        <p:txBody>
          <a:bodyPr/>
          <a:lstStyle/>
          <a:p>
            <a:r>
              <a:rPr lang="en-IN" dirty="0"/>
              <a:t>REACT ROUTER</a:t>
            </a:r>
          </a:p>
          <a:p>
            <a:r>
              <a:rPr lang="en-IN" sz="1600" dirty="0"/>
              <a:t>Routing is redirecting to different pages based on user actions</a:t>
            </a:r>
          </a:p>
          <a:p>
            <a:r>
              <a:rPr lang="en-IN" sz="1600" dirty="0"/>
              <a:t>Used to display multiple views in a </a:t>
            </a:r>
            <a:r>
              <a:rPr lang="en-IN" sz="1600" dirty="0" err="1"/>
              <a:t>singlepage</a:t>
            </a:r>
            <a:r>
              <a:rPr lang="en-IN" sz="1600" dirty="0"/>
              <a:t> application</a:t>
            </a:r>
          </a:p>
          <a:p>
            <a:r>
              <a:rPr lang="en-IN" sz="1600" dirty="0"/>
              <a:t>It is used to define and render component based on specified path, it will accept components and render to know what to be rendered</a:t>
            </a:r>
          </a:p>
          <a:p>
            <a:pPr algn="just">
              <a:buFont typeface="+mj-lt"/>
              <a:buAutoNum type="arabicPeriod"/>
            </a:pPr>
            <a:r>
              <a:rPr lang="en-IN" sz="1600" b="0" i="0" dirty="0">
                <a:solidFill>
                  <a:srgbClr val="000000"/>
                </a:solidFill>
                <a:effectLst/>
                <a:latin typeface="inter-regular"/>
              </a:rPr>
              <a:t>&lt;Router&gt;  </a:t>
            </a:r>
          </a:p>
          <a:p>
            <a:pPr algn="just">
              <a:buFont typeface="+mj-lt"/>
              <a:buAutoNum type="arabicPeriod"/>
            </a:pPr>
            <a:r>
              <a:rPr lang="en-IN" sz="1600" b="0" i="0" dirty="0">
                <a:solidFill>
                  <a:srgbClr val="000000"/>
                </a:solidFill>
                <a:effectLst/>
                <a:latin typeface="inter-regular"/>
              </a:rPr>
              <a:t>    &lt;div&gt;  </a:t>
            </a:r>
          </a:p>
          <a:p>
            <a:pPr algn="just">
              <a:buFont typeface="+mj-lt"/>
              <a:buAutoNum type="arabicPeriod"/>
            </a:pPr>
            <a:r>
              <a:rPr lang="en-IN" sz="1600" b="0" i="0" dirty="0">
                <a:solidFill>
                  <a:srgbClr val="000000"/>
                </a:solidFill>
                <a:effectLst/>
                <a:latin typeface="inter-regular"/>
              </a:rPr>
              <a:t>      &lt;h1&gt;React Router Example&lt;/h1&gt;  </a:t>
            </a:r>
          </a:p>
          <a:p>
            <a:pPr algn="just">
              <a:buFont typeface="+mj-lt"/>
              <a:buAutoNum type="arabicPeriod"/>
            </a:pPr>
            <a:r>
              <a:rPr lang="en-IN" sz="1600" b="0" i="0" dirty="0">
                <a:solidFill>
                  <a:srgbClr val="000000"/>
                </a:solidFill>
                <a:effectLst/>
                <a:latin typeface="inter-regular"/>
              </a:rPr>
              <a:t>      &lt;Route path=</a:t>
            </a:r>
            <a:r>
              <a:rPr lang="en-IN" sz="1600" b="0" i="0" dirty="0">
                <a:solidFill>
                  <a:srgbClr val="0000FF"/>
                </a:solidFill>
                <a:effectLst/>
                <a:latin typeface="inter-regular"/>
              </a:rPr>
              <a:t>"/"</a:t>
            </a:r>
            <a:r>
              <a:rPr lang="en-IN" sz="1600" b="0" i="0" dirty="0">
                <a:solidFill>
                  <a:srgbClr val="000000"/>
                </a:solidFill>
                <a:effectLst/>
                <a:latin typeface="inter-regular"/>
              </a:rPr>
              <a:t> component={App} /&gt;  </a:t>
            </a:r>
          </a:p>
          <a:p>
            <a:pPr algn="just">
              <a:buFont typeface="+mj-lt"/>
              <a:buAutoNum type="arabicPeriod"/>
            </a:pPr>
            <a:r>
              <a:rPr lang="en-IN" sz="1600" b="0" i="0" dirty="0">
                <a:solidFill>
                  <a:srgbClr val="000000"/>
                </a:solidFill>
                <a:effectLst/>
                <a:latin typeface="inter-regular"/>
              </a:rPr>
              <a:t>      &lt;Route path=</a:t>
            </a:r>
            <a:r>
              <a:rPr lang="en-IN" sz="1600" b="0" i="0" dirty="0">
                <a:solidFill>
                  <a:srgbClr val="0000FF"/>
                </a:solidFill>
                <a:effectLst/>
                <a:latin typeface="inter-regular"/>
              </a:rPr>
              <a:t>"/about"</a:t>
            </a:r>
            <a:r>
              <a:rPr lang="en-IN" sz="1600" b="0" i="0" dirty="0">
                <a:solidFill>
                  <a:srgbClr val="000000"/>
                </a:solidFill>
                <a:effectLst/>
                <a:latin typeface="inter-regular"/>
              </a:rPr>
              <a:t> component={About} /&gt;  </a:t>
            </a:r>
          </a:p>
          <a:p>
            <a:pPr algn="just">
              <a:buFont typeface="+mj-lt"/>
              <a:buAutoNum type="arabicPeriod"/>
            </a:pPr>
            <a:r>
              <a:rPr lang="en-IN" sz="1600" b="0" i="0" dirty="0">
                <a:solidFill>
                  <a:srgbClr val="000000"/>
                </a:solidFill>
                <a:effectLst/>
                <a:latin typeface="inter-regular"/>
              </a:rPr>
              <a:t>      &lt;Route path=</a:t>
            </a:r>
            <a:r>
              <a:rPr lang="en-IN" sz="1600" b="0" i="0" dirty="0">
                <a:solidFill>
                  <a:srgbClr val="0000FF"/>
                </a:solidFill>
                <a:effectLst/>
                <a:latin typeface="inter-regular"/>
              </a:rPr>
              <a:t>"/contact"</a:t>
            </a:r>
            <a:r>
              <a:rPr lang="en-IN" sz="1600" b="0" i="0" dirty="0">
                <a:solidFill>
                  <a:srgbClr val="000000"/>
                </a:solidFill>
                <a:effectLst/>
                <a:latin typeface="inter-regular"/>
              </a:rPr>
              <a:t> component={Contact} /&gt;  </a:t>
            </a:r>
          </a:p>
          <a:p>
            <a:pPr algn="just">
              <a:buFont typeface="+mj-lt"/>
              <a:buAutoNum type="arabicPeriod"/>
            </a:pPr>
            <a:r>
              <a:rPr lang="en-IN" sz="1600" b="0" i="0" dirty="0">
                <a:solidFill>
                  <a:srgbClr val="000000"/>
                </a:solidFill>
                <a:effectLst/>
                <a:latin typeface="inter-regular"/>
              </a:rPr>
              <a:t>    &lt;/div&gt;  </a:t>
            </a:r>
          </a:p>
          <a:p>
            <a:pPr algn="just">
              <a:buFont typeface="+mj-lt"/>
              <a:buAutoNum type="arabicPeriod"/>
            </a:pPr>
            <a:r>
              <a:rPr lang="en-IN" sz="1600" b="0" i="0" dirty="0">
                <a:solidFill>
                  <a:srgbClr val="000000"/>
                </a:solidFill>
                <a:effectLst/>
                <a:latin typeface="inter-regular"/>
              </a:rPr>
              <a:t>  &lt;/Router&gt;  </a:t>
            </a:r>
          </a:p>
          <a:p>
            <a:endParaRPr lang="en-IN" sz="1400" dirty="0"/>
          </a:p>
        </p:txBody>
      </p:sp>
    </p:spTree>
    <p:extLst>
      <p:ext uri="{BB962C8B-B14F-4D97-AF65-F5344CB8AC3E}">
        <p14:creationId xmlns:p14="http://schemas.microsoft.com/office/powerpoint/2010/main" val="323828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4FB66-BAB4-60AC-F677-04D4CFCA24DD}"/>
              </a:ext>
            </a:extLst>
          </p:cNvPr>
          <p:cNvSpPr>
            <a:spLocks noGrp="1"/>
          </p:cNvSpPr>
          <p:nvPr>
            <p:ph idx="1"/>
          </p:nvPr>
        </p:nvSpPr>
        <p:spPr>
          <a:xfrm>
            <a:off x="838200" y="373626"/>
            <a:ext cx="10515600" cy="5803337"/>
          </a:xfrm>
        </p:spPr>
        <p:txBody>
          <a:bodyPr/>
          <a:lstStyle/>
          <a:p>
            <a:pPr marL="0" indent="0">
              <a:buNone/>
            </a:pPr>
            <a:r>
              <a:rPr lang="en-IN" dirty="0"/>
              <a:t>REACT HOOKS</a:t>
            </a:r>
          </a:p>
          <a:p>
            <a:r>
              <a:rPr lang="en-IN" sz="1600" dirty="0"/>
              <a:t>Hooks allow function components to access state and other react features</a:t>
            </a:r>
          </a:p>
          <a:p>
            <a:r>
              <a:rPr lang="en-IN" sz="1600" dirty="0"/>
              <a:t>3 rules</a:t>
            </a:r>
          </a:p>
          <a:p>
            <a:pPr lvl="1"/>
            <a:r>
              <a:rPr lang="en-IN" sz="1600" dirty="0"/>
              <a:t>Only called inside function component</a:t>
            </a:r>
          </a:p>
          <a:p>
            <a:pPr lvl="1"/>
            <a:r>
              <a:rPr lang="en-IN" sz="1600" dirty="0"/>
              <a:t>Top level of the component</a:t>
            </a:r>
          </a:p>
          <a:p>
            <a:pPr lvl="1"/>
            <a:r>
              <a:rPr lang="en-IN" sz="1600" dirty="0"/>
              <a:t>Cannot be conditional</a:t>
            </a:r>
          </a:p>
          <a:p>
            <a:pPr marL="457200" lvl="1" indent="0">
              <a:buNone/>
            </a:pPr>
            <a:endParaRPr lang="en-IN" sz="1600" dirty="0"/>
          </a:p>
          <a:p>
            <a:pPr marL="457200" lvl="1" indent="0">
              <a:buNone/>
            </a:pPr>
            <a:r>
              <a:rPr lang="en-IN" sz="1600" dirty="0"/>
              <a:t>USE STATE	</a:t>
            </a:r>
          </a:p>
          <a:p>
            <a:pPr marL="457200" lvl="1" indent="0">
              <a:buNone/>
            </a:pPr>
            <a:endParaRPr lang="en-IN" sz="1600" dirty="0"/>
          </a:p>
          <a:p>
            <a:pPr lvl="1"/>
            <a:r>
              <a:rPr lang="en-IN" sz="1600" dirty="0"/>
              <a:t>used to manage the component state, allowing to track the data with in a component and update is as needed</a:t>
            </a:r>
          </a:p>
          <a:p>
            <a:pPr marL="457200" lvl="1" indent="0">
              <a:buNone/>
            </a:pPr>
            <a:r>
              <a:rPr lang="en-IN" sz="1600" dirty="0" err="1"/>
              <a:t>Const</a:t>
            </a:r>
            <a:r>
              <a:rPr lang="en-IN" sz="1600" dirty="0"/>
              <a:t>[data, </a:t>
            </a:r>
            <a:r>
              <a:rPr lang="en-IN" sz="1600" dirty="0" err="1"/>
              <a:t>setdata</a:t>
            </a:r>
            <a:r>
              <a:rPr lang="en-IN" sz="1600" dirty="0"/>
              <a:t>] = </a:t>
            </a:r>
            <a:r>
              <a:rPr lang="en-IN" sz="1600" dirty="0" err="1"/>
              <a:t>useState</a:t>
            </a:r>
            <a:r>
              <a:rPr lang="en-IN" sz="1600" dirty="0"/>
              <a:t> (“ ”)</a:t>
            </a:r>
          </a:p>
          <a:p>
            <a:pPr marL="457200" lvl="1" indent="0">
              <a:buNone/>
            </a:pPr>
            <a:endParaRPr lang="en-IN" sz="1600" dirty="0"/>
          </a:p>
          <a:p>
            <a:pPr marL="457200" lvl="1" indent="0">
              <a:buNone/>
            </a:pPr>
            <a:r>
              <a:rPr lang="en-IN" sz="1600" dirty="0"/>
              <a:t>data--  current state</a:t>
            </a:r>
          </a:p>
          <a:p>
            <a:pPr marL="457200" lvl="1" indent="0">
              <a:buNone/>
            </a:pPr>
            <a:r>
              <a:rPr lang="en-IN" sz="1600" dirty="0" err="1"/>
              <a:t>setData</a:t>
            </a:r>
            <a:r>
              <a:rPr lang="en-IN" sz="1600" dirty="0"/>
              <a:t>– function used to update  the state</a:t>
            </a:r>
          </a:p>
          <a:p>
            <a:pPr marL="457200" lvl="1" indent="0">
              <a:buNone/>
            </a:pPr>
            <a:r>
              <a:rPr lang="en-IN" sz="1600" dirty="0" err="1"/>
              <a:t>useState</a:t>
            </a:r>
            <a:r>
              <a:rPr lang="en-IN" sz="1600" dirty="0"/>
              <a:t> is the hook and sets the initial value for the data variable</a:t>
            </a:r>
          </a:p>
        </p:txBody>
      </p:sp>
    </p:spTree>
    <p:extLst>
      <p:ext uri="{BB962C8B-B14F-4D97-AF65-F5344CB8AC3E}">
        <p14:creationId xmlns:p14="http://schemas.microsoft.com/office/powerpoint/2010/main" val="162034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C91332-BA24-7F28-E6E4-B00BEC550135}"/>
              </a:ext>
            </a:extLst>
          </p:cNvPr>
          <p:cNvSpPr txBox="1"/>
          <p:nvPr/>
        </p:nvSpPr>
        <p:spPr>
          <a:xfrm>
            <a:off x="373626" y="432619"/>
            <a:ext cx="11385755" cy="3570208"/>
          </a:xfrm>
          <a:prstGeom prst="rect">
            <a:avLst/>
          </a:prstGeom>
          <a:noFill/>
        </p:spPr>
        <p:txBody>
          <a:bodyPr wrap="square" rtlCol="0">
            <a:spAutoFit/>
          </a:bodyPr>
          <a:lstStyle/>
          <a:p>
            <a:r>
              <a:rPr lang="en-IN" dirty="0"/>
              <a:t>USE EFFECT</a:t>
            </a:r>
          </a:p>
          <a:p>
            <a:pPr marL="285750" indent="-285750">
              <a:buFont typeface="Arial" panose="020B0604020202020204" pitchFamily="34" charset="0"/>
              <a:buChar char="•"/>
            </a:pPr>
            <a:r>
              <a:rPr lang="en-IN" sz="1600" dirty="0"/>
              <a:t>Used to manage side effects of the component</a:t>
            </a:r>
          </a:p>
          <a:p>
            <a:r>
              <a:rPr lang="en-IN" sz="1600" dirty="0"/>
              <a:t>	like fetching data, timer, directly updating the DOM</a:t>
            </a:r>
          </a:p>
          <a:p>
            <a:r>
              <a:rPr lang="en-IN" sz="1600" dirty="0"/>
              <a:t>Accepts 2 arguments function and a optional dependency array</a:t>
            </a:r>
          </a:p>
          <a:p>
            <a:endParaRPr lang="en-IN" sz="1600" dirty="0"/>
          </a:p>
          <a:p>
            <a:r>
              <a:rPr lang="en-IN" sz="1600" dirty="0" err="1"/>
              <a:t>useEffect</a:t>
            </a:r>
            <a:r>
              <a:rPr lang="en-IN" sz="1600" dirty="0"/>
              <a:t>( ( )=&gt;{</a:t>
            </a:r>
          </a:p>
          <a:p>
            <a:r>
              <a:rPr lang="en-IN" sz="1600" dirty="0" err="1"/>
              <a:t>setTimeout</a:t>
            </a:r>
            <a:r>
              <a:rPr lang="en-IN" sz="1600" dirty="0"/>
              <a:t>(( )=&gt;{</a:t>
            </a:r>
          </a:p>
          <a:p>
            <a:r>
              <a:rPr lang="en-IN" sz="1600" dirty="0" err="1"/>
              <a:t>setCount</a:t>
            </a:r>
            <a:r>
              <a:rPr lang="en-IN" sz="1600" dirty="0"/>
              <a:t>}</a:t>
            </a:r>
          </a:p>
          <a:p>
            <a:r>
              <a:rPr lang="en-IN" sz="1600" dirty="0"/>
              <a:t>}, [])</a:t>
            </a:r>
          </a:p>
          <a:p>
            <a:endParaRPr lang="en-IN" sz="1600" dirty="0"/>
          </a:p>
          <a:p>
            <a:r>
              <a:rPr lang="en-IN" sz="1600" dirty="0"/>
              <a:t>USECONTEXT</a:t>
            </a:r>
          </a:p>
          <a:p>
            <a:pPr marL="285750" indent="-285750">
              <a:buFont typeface="Arial" panose="020B0604020202020204" pitchFamily="34" charset="0"/>
              <a:buChar char="•"/>
            </a:pPr>
            <a:r>
              <a:rPr lang="en-IN" sz="1600" dirty="0" err="1"/>
              <a:t>Usecontext</a:t>
            </a:r>
            <a:r>
              <a:rPr lang="en-IN" sz="1600" dirty="0"/>
              <a:t> is a way to manage state globally</a:t>
            </a:r>
          </a:p>
          <a:p>
            <a:pPr marL="285750" indent="-285750">
              <a:buFont typeface="Arial" panose="020B0604020202020204" pitchFamily="34" charset="0"/>
              <a:buChar char="•"/>
            </a:pPr>
            <a:r>
              <a:rPr lang="en-IN" sz="1600" dirty="0"/>
              <a:t>Share state between deeply nested components</a:t>
            </a:r>
          </a:p>
          <a:p>
            <a:pPr marL="285750" indent="-285750">
              <a:buFont typeface="Arial" panose="020B0604020202020204" pitchFamily="34" charset="0"/>
              <a:buChar char="•"/>
            </a:pPr>
            <a:endParaRPr lang="en-IN" sz="1600" dirty="0"/>
          </a:p>
        </p:txBody>
      </p:sp>
      <p:pic>
        <p:nvPicPr>
          <p:cNvPr id="9" name="Picture 8">
            <a:extLst>
              <a:ext uri="{FF2B5EF4-FFF2-40B4-BE49-F238E27FC236}">
                <a16:creationId xmlns:a16="http://schemas.microsoft.com/office/drawing/2014/main" id="{6BA5266D-7DF8-2517-B049-5078CABFA882}"/>
              </a:ext>
            </a:extLst>
          </p:cNvPr>
          <p:cNvPicPr>
            <a:picLocks noChangeAspect="1"/>
          </p:cNvPicPr>
          <p:nvPr/>
        </p:nvPicPr>
        <p:blipFill>
          <a:blip r:embed="rId2"/>
          <a:stretch>
            <a:fillRect/>
          </a:stretch>
        </p:blipFill>
        <p:spPr>
          <a:xfrm>
            <a:off x="6429845" y="2296639"/>
            <a:ext cx="4740051" cy="4054191"/>
          </a:xfrm>
          <a:prstGeom prst="rect">
            <a:avLst/>
          </a:prstGeom>
        </p:spPr>
      </p:pic>
    </p:spTree>
    <p:extLst>
      <p:ext uri="{BB962C8B-B14F-4D97-AF65-F5344CB8AC3E}">
        <p14:creationId xmlns:p14="http://schemas.microsoft.com/office/powerpoint/2010/main" val="3578401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2522</TotalTime>
  <Words>848</Words>
  <Application>Microsoft Office PowerPoint</Application>
  <PresentationFormat>Widescreen</PresentationFormat>
  <Paragraphs>123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inter-regular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Rishika V</dc:creator>
  <cp:lastModifiedBy>Rishika V</cp:lastModifiedBy>
  <cp:revision>5</cp:revision>
  <dcterms:created xsi:type="dcterms:W3CDTF">2024-02-27T12:12:32Z</dcterms:created>
  <dcterms:modified xsi:type="dcterms:W3CDTF">2024-03-12T17:48:00Z</dcterms:modified>
</cp:coreProperties>
</file>