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9" r:id="rId10"/>
    <p:sldId id="268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6"/>
    <p:restoredTop sz="94648"/>
  </p:normalViewPr>
  <p:slideViewPr>
    <p:cSldViewPr snapToGrid="0">
      <p:cViewPr varScale="1">
        <p:scale>
          <a:sx n="73" d="100"/>
          <a:sy n="73" d="100"/>
        </p:scale>
        <p:origin x="10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9.4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0.2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1.2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2.47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3.3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4.1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5.1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6.5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7.7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8.57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59.5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3.51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3:00.9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3:02.5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3:12.30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3:14.65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4.8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5.77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6.5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7.2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7.80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8.1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7:12:48.5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/>
              <a:pPr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/>
              <a:pPr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/>
              <a:pPr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/>
              <a:pPr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/>
              <a:pPr/>
              <a:t>12/8/2024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26" Type="http://schemas.openxmlformats.org/officeDocument/2006/relationships/customXml" Target="../ink/ink22.xml"/><Relationship Id="rId3" Type="http://schemas.openxmlformats.org/officeDocument/2006/relationships/image" Target="../media/image5.png"/><Relationship Id="rId21" Type="http://schemas.openxmlformats.org/officeDocument/2006/relationships/customXml" Target="../ink/ink17.xml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5" Type="http://schemas.openxmlformats.org/officeDocument/2006/relationships/customXml" Target="../ink/ink21.xml"/><Relationship Id="rId2" Type="http://schemas.openxmlformats.org/officeDocument/2006/relationships/image" Target="../media/image4.png"/><Relationship Id="rId16" Type="http://schemas.openxmlformats.org/officeDocument/2006/relationships/customXml" Target="../ink/ink12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24" Type="http://schemas.openxmlformats.org/officeDocument/2006/relationships/customXml" Target="../ink/ink20.xml"/><Relationship Id="rId5" Type="http://schemas.openxmlformats.org/officeDocument/2006/relationships/image" Target="../media/image6.png"/><Relationship Id="rId15" Type="http://schemas.openxmlformats.org/officeDocument/2006/relationships/customXml" Target="../ink/ink11.xml"/><Relationship Id="rId23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customXml" Target="../ink/ink15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239/legal+case+repor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7E09-0BA6-F2FB-3271-2BDF80327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370" y="2333893"/>
            <a:ext cx="10572000" cy="1095107"/>
          </a:xfrm>
        </p:spPr>
        <p:txBody>
          <a:bodyPr/>
          <a:lstStyle/>
          <a:p>
            <a:r>
              <a:rPr lang="en-US" dirty="0"/>
              <a:t>LawDigestAI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8CB2A-5681-E827-640E-861797B28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370" y="3582676"/>
            <a:ext cx="10572000" cy="434974"/>
          </a:xfrm>
        </p:spPr>
        <p:txBody>
          <a:bodyPr/>
          <a:lstStyle/>
          <a:p>
            <a:r>
              <a:rPr lang="en-US" dirty="0"/>
              <a:t>An approach to make case referencing easy…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A862CE9-8785-A27D-3E73-6C38324E23AF}"/>
              </a:ext>
            </a:extLst>
          </p:cNvPr>
          <p:cNvSpPr txBox="1">
            <a:spLocks/>
          </p:cNvSpPr>
          <p:nvPr/>
        </p:nvSpPr>
        <p:spPr>
          <a:xfrm>
            <a:off x="584370" y="5421371"/>
            <a:ext cx="10572000" cy="111005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Rishikesh Ramesh</a:t>
            </a:r>
          </a:p>
          <a:p>
            <a:pPr algn="r"/>
            <a:r>
              <a:rPr lang="en-US" dirty="0"/>
              <a:t>Nithish Kumar Senthil Kumar</a:t>
            </a:r>
          </a:p>
        </p:txBody>
      </p:sp>
    </p:spTree>
    <p:extLst>
      <p:ext uri="{BB962C8B-B14F-4D97-AF65-F5344CB8AC3E}">
        <p14:creationId xmlns:p14="http://schemas.microsoft.com/office/powerpoint/2010/main" val="112661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10F-57AD-C2E3-F205-D5C94C71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Evaluation Results – Catchphrase Extraction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FF08A-FC50-46DF-336F-2BF86532AAD7}"/>
              </a:ext>
            </a:extLst>
          </p:cNvPr>
          <p:cNvSpPr txBox="1"/>
          <p:nvPr/>
        </p:nvSpPr>
        <p:spPr>
          <a:xfrm>
            <a:off x="209863" y="2413000"/>
            <a:ext cx="4444434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 dirty="0"/>
              <a:t>ROUGE Scores for Summarization Task: 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rouge1: 		0.351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rouge2: 		0.156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rougeL:	 	0.271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rougeLsum: 	0.272s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F7877-8788-12F8-768D-4CD590F0E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7137" y="2413000"/>
            <a:ext cx="580677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9949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10F-57AD-C2E3-F205-D5C94C7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pic>
        <p:nvPicPr>
          <p:cNvPr id="4" name="Content Placeholder 3" descr="A graph with a line&#10;&#10;Description automatically generated">
            <a:extLst>
              <a:ext uri="{FF2B5EF4-FFF2-40B4-BE49-F238E27FC236}">
                <a16:creationId xmlns:a16="http://schemas.microsoft.com/office/drawing/2014/main" id="{1C74015A-FD45-4582-100B-96CCC5BE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7" y="2390006"/>
            <a:ext cx="6294350" cy="4020806"/>
          </a:xfrm>
          <a:prstGeom prst="rect">
            <a:avLst/>
          </a:prstGeom>
        </p:spPr>
      </p:pic>
      <p:pic>
        <p:nvPicPr>
          <p:cNvPr id="5" name="Picture 4" descr="A blue and white diagram&#10;&#10;Description automatically generated">
            <a:extLst>
              <a:ext uri="{FF2B5EF4-FFF2-40B4-BE49-F238E27FC236}">
                <a16:creationId xmlns:a16="http://schemas.microsoft.com/office/drawing/2014/main" id="{06D00C9C-76B2-AE99-FC5F-3C551CAF9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21" y="2390006"/>
            <a:ext cx="3444240" cy="2849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3B617-05EA-DC21-CD0B-BC472F7A0BA4}"/>
              </a:ext>
            </a:extLst>
          </p:cNvPr>
          <p:cNvSpPr txBox="1"/>
          <p:nvPr/>
        </p:nvSpPr>
        <p:spPr>
          <a:xfrm>
            <a:off x="7123183" y="5565923"/>
            <a:ext cx="3792511" cy="870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F1 Score:		0.693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Accuracy: 	0.6985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DB9806C-AC84-E09E-C556-B15CBB32F165}"/>
              </a:ext>
            </a:extLst>
          </p:cNvPr>
          <p:cNvGrpSpPr/>
          <p:nvPr/>
        </p:nvGrpSpPr>
        <p:grpSpPr>
          <a:xfrm>
            <a:off x="476743" y="4187160"/>
            <a:ext cx="149400" cy="550440"/>
            <a:chOff x="476743" y="4187160"/>
            <a:chExt cx="14940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0A66661-0CF6-E28D-782C-A035266659C3}"/>
                    </a:ext>
                  </a:extLst>
                </p14:cNvPr>
                <p14:cNvContentPartPr/>
                <p14:nvPr/>
              </p14:nvContentPartPr>
              <p14:xfrm>
                <a:off x="625783" y="451584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0A66661-0CF6-E28D-782C-A035266659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9783" y="44798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F1D01C-DD96-34E4-9B2A-AD7BD876A8EA}"/>
                    </a:ext>
                  </a:extLst>
                </p14:cNvPr>
                <p14:cNvContentPartPr/>
                <p14:nvPr/>
              </p14:nvContentPartPr>
              <p14:xfrm>
                <a:off x="582583" y="468252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F1D01C-DD96-34E4-9B2A-AD7BD876A8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6943" y="46468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8086C3-9A33-E6A3-C45A-69E2EBC73B75}"/>
                    </a:ext>
                  </a:extLst>
                </p14:cNvPr>
                <p14:cNvContentPartPr/>
                <p14:nvPr/>
              </p14:nvContentPartPr>
              <p14:xfrm>
                <a:off x="476743" y="473724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8086C3-9A33-E6A3-C45A-69E2EBC73B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103" y="47016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4FC607-DA42-3341-C5BA-84E0662B5F6F}"/>
                    </a:ext>
                  </a:extLst>
                </p14:cNvPr>
                <p14:cNvContentPartPr/>
                <p14:nvPr/>
              </p14:nvContentPartPr>
              <p14:xfrm>
                <a:off x="487903" y="465228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4FC607-DA42-3341-C5BA-84E0662B5F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903" y="46166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D92397-BFE1-A60C-03F5-1156820828DC}"/>
                    </a:ext>
                  </a:extLst>
                </p14:cNvPr>
                <p14:cNvContentPartPr/>
                <p14:nvPr/>
              </p14:nvContentPartPr>
              <p14:xfrm>
                <a:off x="536863" y="469548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D92397-BFE1-A60C-03F5-1156820828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0863" y="46598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73123C-B31F-0612-334E-837567B2755D}"/>
                    </a:ext>
                  </a:extLst>
                </p14:cNvPr>
                <p14:cNvContentPartPr/>
                <p14:nvPr/>
              </p14:nvContentPartPr>
              <p14:xfrm>
                <a:off x="564943" y="473580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73123C-B31F-0612-334E-837567B275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8943" y="47001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66D942-37F0-B78D-FEFC-6F1FECE9150B}"/>
                    </a:ext>
                  </a:extLst>
                </p14:cNvPr>
                <p14:cNvContentPartPr/>
                <p14:nvPr/>
              </p14:nvContentPartPr>
              <p14:xfrm>
                <a:off x="570703" y="459540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66D942-37F0-B78D-FEFC-6F1FECE915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4703" y="45594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0EE113-B307-E49B-37C1-932C83E78B4E}"/>
                    </a:ext>
                  </a:extLst>
                </p14:cNvPr>
                <p14:cNvContentPartPr/>
                <p14:nvPr/>
              </p14:nvContentPartPr>
              <p14:xfrm>
                <a:off x="570703" y="459540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0EE113-B307-E49B-37C1-932C83E78B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4703" y="45594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4FD928-EFBE-1F0E-6C48-7F786B3DA924}"/>
                    </a:ext>
                  </a:extLst>
                </p14:cNvPr>
                <p14:cNvContentPartPr/>
                <p14:nvPr/>
              </p14:nvContentPartPr>
              <p14:xfrm>
                <a:off x="570703" y="459000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4FD928-EFBE-1F0E-6C48-7F786B3DA9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4703" y="45540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24641E3-1FD4-B88C-1FD8-224192943E68}"/>
                    </a:ext>
                  </a:extLst>
                </p14:cNvPr>
                <p14:cNvContentPartPr/>
                <p14:nvPr/>
              </p14:nvContentPartPr>
              <p14:xfrm>
                <a:off x="620383" y="459000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4641E3-1FD4-B88C-1FD8-224192943E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4383" y="45540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E00E5F-52AE-2DED-959F-DD46B51857CB}"/>
                    </a:ext>
                  </a:extLst>
                </p14:cNvPr>
                <p14:cNvContentPartPr/>
                <p14:nvPr/>
              </p14:nvContentPartPr>
              <p14:xfrm>
                <a:off x="542623" y="463536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FE00E5F-52AE-2DED-959F-DD46B51857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623" y="45997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D905C5-AF00-DFA0-79F6-F52588FC52F6}"/>
                    </a:ext>
                  </a:extLst>
                </p14:cNvPr>
                <p14:cNvContentPartPr/>
                <p14:nvPr/>
              </p14:nvContentPartPr>
              <p14:xfrm>
                <a:off x="536143" y="452988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D905C5-AF00-DFA0-79F6-F52588FC52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0503" y="44938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E64ED2-7B22-4353-842E-A1B3D0DE04F4}"/>
                    </a:ext>
                  </a:extLst>
                </p14:cNvPr>
                <p14:cNvContentPartPr/>
                <p14:nvPr/>
              </p14:nvContentPartPr>
              <p14:xfrm>
                <a:off x="568543" y="449244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E64ED2-7B22-4353-842E-A1B3D0DE04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2903" y="44564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5D3466-9B4F-26AA-0361-0A3D5A9CA969}"/>
                    </a:ext>
                  </a:extLst>
                </p14:cNvPr>
                <p14:cNvContentPartPr/>
                <p14:nvPr/>
              </p14:nvContentPartPr>
              <p14:xfrm>
                <a:off x="583303" y="443628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5D3466-9B4F-26AA-0361-0A3D5A9CA9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303" y="44006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D6CEEF9-6240-27BF-8015-7CA28C7AE0C3}"/>
                    </a:ext>
                  </a:extLst>
                </p14:cNvPr>
                <p14:cNvContentPartPr/>
                <p14:nvPr/>
              </p14:nvContentPartPr>
              <p14:xfrm>
                <a:off x="573943" y="439164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D6CEEF9-6240-27BF-8015-7CA28C7AE0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7943" y="43560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D584A2-7AB8-79AD-5E3C-7C57DB626E77}"/>
                    </a:ext>
                  </a:extLst>
                </p14:cNvPr>
                <p14:cNvContentPartPr/>
                <p14:nvPr/>
              </p14:nvContentPartPr>
              <p14:xfrm>
                <a:off x="543703" y="436356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D584A2-7AB8-79AD-5E3C-7C57DB626E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7703" y="43275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63AA60-2050-E103-999C-470DCAF02832}"/>
                    </a:ext>
                  </a:extLst>
                </p14:cNvPr>
                <p14:cNvContentPartPr/>
                <p14:nvPr/>
              </p14:nvContentPartPr>
              <p14:xfrm>
                <a:off x="608863" y="431892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A63AA60-2050-E103-999C-470DCAF028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3223" y="42832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DB6EC7F-D6AF-4EA4-26E5-D7734D1D215A}"/>
                    </a:ext>
                  </a:extLst>
                </p14:cNvPr>
                <p14:cNvContentPartPr/>
                <p14:nvPr/>
              </p14:nvContentPartPr>
              <p14:xfrm>
                <a:off x="608863" y="4254120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DB6EC7F-D6AF-4EA4-26E5-D7734D1D21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3223" y="42184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CAF562-6A81-39B6-69B9-F0DF5819B5C9}"/>
                    </a:ext>
                  </a:extLst>
                </p14:cNvPr>
                <p14:cNvContentPartPr/>
                <p14:nvPr/>
              </p14:nvContentPartPr>
              <p14:xfrm>
                <a:off x="569623" y="425412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CAF562-6A81-39B6-69B9-F0DF5819B5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3623" y="42184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431F79-BFD4-CE54-F06C-E3486C13123F}"/>
                    </a:ext>
                  </a:extLst>
                </p14:cNvPr>
                <p14:cNvContentPartPr/>
                <p14:nvPr/>
              </p14:nvContentPartPr>
              <p14:xfrm>
                <a:off x="569623" y="418716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431F79-BFD4-CE54-F06C-E3486C1312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3623" y="41511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C7E76D-8C1B-BA1D-BA3E-0FC1E98AD49F}"/>
                    </a:ext>
                  </a:extLst>
                </p14:cNvPr>
                <p14:cNvContentPartPr/>
                <p14:nvPr/>
              </p14:nvContentPartPr>
              <p14:xfrm>
                <a:off x="617503" y="419112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C7E76D-8C1B-BA1D-BA3E-0FC1E98AD4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1863" y="41551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AFE65B-20D9-AEA5-15D7-2AC4E350D0EE}"/>
                    </a:ext>
                  </a:extLst>
                </p14:cNvPr>
                <p14:cNvContentPartPr/>
                <p14:nvPr/>
              </p14:nvContentPartPr>
              <p14:xfrm>
                <a:off x="596263" y="4302720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AFE65B-20D9-AEA5-15D7-2AC4E350D0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0623" y="42670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D10D6EC-769E-CC11-D8E5-1D88C7752527}"/>
                    </a:ext>
                  </a:extLst>
                </p14:cNvPr>
                <p14:cNvContentPartPr/>
                <p14:nvPr/>
              </p14:nvContentPartPr>
              <p14:xfrm>
                <a:off x="580783" y="4359960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D10D6EC-769E-CC11-D8E5-1D88C77525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4783" y="43239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792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10F-57AD-C2E3-F205-D5C94C7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-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70A651-96CB-AAFD-C248-7ABE0B161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150" y="2553272"/>
            <a:ext cx="4170224" cy="3636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95C3BB-D9BC-E39F-0278-87A74674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1" y="2332697"/>
            <a:ext cx="3693080" cy="40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0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C249-985F-479C-5CDF-2C161089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FC37-841E-E352-4287-4D68CD2B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84" y="2586976"/>
            <a:ext cx="10959631" cy="3363687"/>
          </a:xfrm>
        </p:spPr>
        <p:txBody>
          <a:bodyPr/>
          <a:lstStyle/>
          <a:p>
            <a:r>
              <a:rPr lang="en-US" sz="2000" b="1" dirty="0"/>
              <a:t>Understanding the Challenge in the Legal Field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legal field heavily relies on extensive documentation, including detailed legal case reports with intricate arguments, rulings, and precedents.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Navigating and comprehending these dense documents is </a:t>
            </a:r>
            <a:r>
              <a:rPr lang="en-US" b="1" dirty="0"/>
              <a:t>time-consuming</a:t>
            </a:r>
            <a:r>
              <a:rPr lang="en-US" dirty="0"/>
              <a:t> and challenging, even for seasoned professionals.</a:t>
            </a:r>
          </a:p>
          <a:p>
            <a:endParaRPr lang="en-US" sz="1600" dirty="0"/>
          </a:p>
          <a:p>
            <a:r>
              <a:rPr lang="en-US" sz="2000" b="1" dirty="0"/>
              <a:t>Key Issues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Extracting relevant information quickly from lengthy documents.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evolving relationships between legal cases through citations.</a:t>
            </a:r>
          </a:p>
        </p:txBody>
      </p:sp>
    </p:spTree>
    <p:extLst>
      <p:ext uri="{BB962C8B-B14F-4D97-AF65-F5344CB8AC3E}">
        <p14:creationId xmlns:p14="http://schemas.microsoft.com/office/powerpoint/2010/main" val="359062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66F4-07FE-64E9-7D1C-2B3FF4C9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57AE-1E15-6136-C739-105D2CEC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95" y="2222287"/>
            <a:ext cx="11771808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Simplifying Legal Document Analysis: </a:t>
            </a:r>
            <a:r>
              <a:rPr lang="en-US" dirty="0"/>
              <a:t>The project aims to enhance efficiency and understanding in legal case analysis through: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Automatic Summarization of Legal Cases</a:t>
            </a:r>
            <a:r>
              <a:rPr lang="en-US" dirty="0"/>
              <a:t>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Develop a model to condense lengthy legal case reports into </a:t>
            </a:r>
            <a:r>
              <a:rPr lang="en-US" b="1" dirty="0"/>
              <a:t>concise catchphrases</a:t>
            </a:r>
            <a:r>
              <a:rPr lang="en-US" dirty="0"/>
              <a:t>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Provide legal professionals with quick, meaningful insights into key legal principles.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b="1" dirty="0"/>
              <a:t>Outcome</a:t>
            </a:r>
            <a:r>
              <a:rPr lang="en-US" dirty="0"/>
              <a:t>: Save time, focus on analysis, and improve decision-making.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Citation Class Classification</a:t>
            </a:r>
            <a:r>
              <a:rPr lang="en-US" dirty="0"/>
              <a:t>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Classify the type of citation relationships (e.g., </a:t>
            </a:r>
            <a:r>
              <a:rPr lang="en-US" i="1" dirty="0"/>
              <a:t>applied</a:t>
            </a:r>
            <a:r>
              <a:rPr lang="en-US" dirty="0"/>
              <a:t>, </a:t>
            </a:r>
            <a:r>
              <a:rPr lang="en-US" i="1" dirty="0"/>
              <a:t>cited</a:t>
            </a:r>
            <a:r>
              <a:rPr lang="en-US" dirty="0"/>
              <a:t>, </a:t>
            </a:r>
            <a:r>
              <a:rPr lang="en-US" i="1" dirty="0"/>
              <a:t>followed</a:t>
            </a:r>
            <a:r>
              <a:rPr lang="en-US" dirty="0"/>
              <a:t>).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Provide deeper insights into legal precedents and the </a:t>
            </a:r>
            <a:r>
              <a:rPr lang="en-US" b="1" dirty="0"/>
              <a:t>interconnectivity of cases</a:t>
            </a:r>
            <a:r>
              <a:rPr lang="en-US" dirty="0"/>
              <a:t>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b="1" dirty="0"/>
              <a:t>Outcome</a:t>
            </a:r>
            <a:r>
              <a:rPr lang="en-US" dirty="0"/>
              <a:t>: Better understanding of case influence and evolution of legal principles.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F60-6E0A-CCD2-093D-F34AC09C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4D11-AA00-84DA-294B-B4F5B8E0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31571"/>
            <a:ext cx="11930742" cy="4517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Dataset: Federal Court of Australia Legal Case Reports (2006–2009)</a:t>
            </a:r>
          </a:p>
          <a:p>
            <a:pPr lvl="1"/>
            <a:r>
              <a:rPr lang="en-US" sz="1400" dirty="0"/>
              <a:t>This dataset contains legal case reports from the Federal Court of Australia, sourced from AustLII, a free access platform for Australian legal information.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Full text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Full legal documents with </a:t>
            </a:r>
            <a:r>
              <a:rPr lang="en-US" b="1" dirty="0"/>
              <a:t>catchphrases</a:t>
            </a:r>
            <a:r>
              <a:rPr lang="en-US" dirty="0"/>
              <a:t> summarizing key legal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Citations Summ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Citation details (sentences, legislation references).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Citations Class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Categorized case relationships (e.g., </a:t>
            </a:r>
            <a:r>
              <a:rPr lang="en-US" i="1" dirty="0"/>
              <a:t>Applied</a:t>
            </a:r>
            <a:r>
              <a:rPr lang="en-US" dirty="0"/>
              <a:t>, </a:t>
            </a:r>
            <a:r>
              <a:rPr lang="en-US" i="1" dirty="0"/>
              <a:t>Distinguished</a:t>
            </a:r>
            <a:r>
              <a:rPr lang="en-US" dirty="0"/>
              <a:t>, </a:t>
            </a:r>
            <a:r>
              <a:rPr lang="en-US" i="1" dirty="0"/>
              <a:t>Cited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Link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UCI Archive: Legal Case Reports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1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10F-57AD-C2E3-F205-D5C94C7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and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C45F-0C07-D976-696F-AE6B01D9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2222287"/>
            <a:ext cx="11713029" cy="453774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Dataset Extraction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: XML files with broken, encapsulated content.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Processing</a:t>
            </a:r>
            <a:r>
              <a:rPr lang="en-US" dirty="0"/>
              <a:t>: Developed </a:t>
            </a:r>
            <a:r>
              <a:rPr lang="en-US" b="1" dirty="0"/>
              <a:t>two Python scripts</a:t>
            </a:r>
            <a:r>
              <a:rPr lang="en-US" dirty="0"/>
              <a:t> to parse and restructure XML data into a usable format.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Data Cleaning: Citation Class Classification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Class Reduction</a:t>
            </a:r>
            <a:r>
              <a:rPr lang="en-US" dirty="0"/>
              <a:t>: Reduced </a:t>
            </a:r>
            <a:r>
              <a:rPr lang="en-US" b="1" dirty="0"/>
              <a:t>24 citation classes</a:t>
            </a:r>
            <a:r>
              <a:rPr lang="en-US" dirty="0"/>
              <a:t> to </a:t>
            </a:r>
            <a:r>
              <a:rPr lang="en-US" b="1" dirty="0"/>
              <a:t>4 key categories</a:t>
            </a:r>
            <a:r>
              <a:rPr lang="en-US" dirty="0"/>
              <a:t> to address class imbalance to focus on the most frequent classes for better representation.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Token Limit Filtering</a:t>
            </a:r>
            <a:r>
              <a:rPr lang="en-US" dirty="0"/>
              <a:t>: Filtered texts to meet </a:t>
            </a:r>
            <a:r>
              <a:rPr lang="en-US" b="1" dirty="0"/>
              <a:t>512-token limit</a:t>
            </a:r>
            <a:r>
              <a:rPr lang="en-US" dirty="0"/>
              <a:t> for Legal BERT, ensuring clean and compatible inputs.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Data Cleaning: Catchphrase Extraction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Word Count Analysis</a:t>
            </a:r>
            <a:r>
              <a:rPr lang="en-US" dirty="0"/>
              <a:t>: Analyzed word count distribution to identify and remove outliers or overly lengthy documents.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Preprocessing</a:t>
            </a:r>
            <a:r>
              <a:rPr lang="en-US" dirty="0"/>
              <a:t>: Trimmed long texts to improve </a:t>
            </a:r>
            <a:r>
              <a:rPr lang="en-US" b="1" dirty="0"/>
              <a:t>computational feasibility</a:t>
            </a:r>
            <a:r>
              <a:rPr lang="en-US" dirty="0"/>
              <a:t> for abstractive summarization.</a:t>
            </a:r>
          </a:p>
        </p:txBody>
      </p:sp>
    </p:spTree>
    <p:extLst>
      <p:ext uri="{BB962C8B-B14F-4D97-AF65-F5344CB8AC3E}">
        <p14:creationId xmlns:p14="http://schemas.microsoft.com/office/powerpoint/2010/main" val="1095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5BF7-D4B0-174F-EF91-9C2F9B5D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Flowchart</a:t>
            </a:r>
          </a:p>
        </p:txBody>
      </p:sp>
      <p:pic>
        <p:nvPicPr>
          <p:cNvPr id="6" name="Content Placeholder 5" descr="A diagram of a process&#10;&#10;Description automatically generated">
            <a:extLst>
              <a:ext uri="{FF2B5EF4-FFF2-40B4-BE49-F238E27FC236}">
                <a16:creationId xmlns:a16="http://schemas.microsoft.com/office/drawing/2014/main" id="{B25D6E08-1B6B-F5A2-0E35-54E5729BD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862" y="1"/>
            <a:ext cx="6839138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568DD-F8B4-4F50-1AFD-B840AD1A0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1" dirty="0"/>
              <a:t>Table of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Extraction and Cleaning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Catchphrase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Citation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77475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10F-57AD-C2E3-F205-D5C94C7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for Catchphrase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C45F-0C07-D976-696F-AE6B01D9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571997" cy="377574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b="1" dirty="0"/>
              <a:t>Preprocessing Steps</a:t>
            </a:r>
            <a:r>
              <a:rPr lang="en-US" sz="2400" dirty="0"/>
              <a:t>:</a:t>
            </a:r>
          </a:p>
          <a:p>
            <a:pPr lvl="1"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Input Handling</a:t>
            </a:r>
            <a:r>
              <a:rPr lang="en-US" dirty="0"/>
              <a:t>: Process sentences exceeding the </a:t>
            </a:r>
            <a:r>
              <a:rPr lang="en-US" b="1" dirty="0"/>
              <a:t>512-token limit</a:t>
            </a:r>
            <a:r>
              <a:rPr lang="en-US" dirty="0"/>
              <a:t> for compatibility with transformer models.</a:t>
            </a:r>
          </a:p>
          <a:p>
            <a:pPr lvl="1"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Embedding Generation</a:t>
            </a:r>
            <a:r>
              <a:rPr lang="en-US" dirty="0"/>
              <a:t>: Use </a:t>
            </a:r>
            <a:r>
              <a:rPr lang="en-US" b="1" dirty="0"/>
              <a:t>sentence transformers</a:t>
            </a:r>
            <a:r>
              <a:rPr lang="en-US" dirty="0"/>
              <a:t> to create embeddings for both catchphrases and document sentences.</a:t>
            </a:r>
          </a:p>
          <a:p>
            <a:pPr lvl="1"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Cosine Similarity</a:t>
            </a:r>
            <a:r>
              <a:rPr lang="en-US" dirty="0"/>
              <a:t>: Compute similarity between catchphrase and sentence embeddings.</a:t>
            </a:r>
          </a:p>
          <a:p>
            <a:pPr lvl="1"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Ranking</a:t>
            </a:r>
            <a:r>
              <a:rPr lang="en-US" dirty="0"/>
              <a:t>: Sort sentences by similarity and extract the most relevant ones.</a:t>
            </a:r>
          </a:p>
          <a:p>
            <a:pPr lvl="1"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Truncation</a:t>
            </a:r>
            <a:r>
              <a:rPr lang="en-US" dirty="0"/>
              <a:t>: Retain sentences within the token limit by truncating excess content.</a:t>
            </a:r>
          </a:p>
        </p:txBody>
      </p:sp>
    </p:spTree>
    <p:extLst>
      <p:ext uri="{BB962C8B-B14F-4D97-AF65-F5344CB8AC3E}">
        <p14:creationId xmlns:p14="http://schemas.microsoft.com/office/powerpoint/2010/main" val="107495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10F-57AD-C2E3-F205-D5C94C7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Catchphrase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C45F-0C07-D976-696F-AE6B01D9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2222286"/>
            <a:ext cx="11876314" cy="45595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b="1" dirty="0"/>
              <a:t>Proposed Model</a:t>
            </a:r>
            <a:r>
              <a:rPr lang="en-US" sz="1600" dirty="0"/>
              <a:t>: </a:t>
            </a:r>
            <a:r>
              <a:rPr lang="en-US" sz="1600" b="1" dirty="0"/>
              <a:t>T5 Transformer</a:t>
            </a:r>
            <a:r>
              <a:rPr lang="en-US" sz="1600" dirty="0"/>
              <a:t> (“</a:t>
            </a:r>
            <a:r>
              <a:rPr lang="en-US" sz="1600" b="1" dirty="0">
                <a:solidFill>
                  <a:srgbClr val="0070C0"/>
                </a:solidFill>
              </a:rPr>
              <a:t>T5-small</a:t>
            </a:r>
            <a:r>
              <a:rPr lang="en-US" sz="1600" dirty="0"/>
              <a:t>”).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T5 model has a </a:t>
            </a:r>
            <a:r>
              <a:rPr lang="en-US" b="1" dirty="0"/>
              <a:t>512-token limit</a:t>
            </a:r>
            <a:r>
              <a:rPr lang="en-US" dirty="0"/>
              <a:t>, requiring preprocessing to truncate or split input text while retaining key information.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1" dirty="0"/>
              <a:t>Approach</a:t>
            </a:r>
            <a:r>
              <a:rPr lang="en-US" sz="1600" dirty="0"/>
              <a:t>:</a:t>
            </a:r>
          </a:p>
          <a:p>
            <a:pPr marL="400050" lvl="1" indent="0">
              <a:buNone/>
            </a:pPr>
            <a:r>
              <a:rPr lang="en-US" b="1" dirty="0"/>
              <a:t>T5 Model for Summarization</a:t>
            </a:r>
            <a:r>
              <a:rPr lang="en-US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Utilized the T5 model fine-tuned for legal text summarization.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The model is trained to convert dense legal text into concise, meaningful catchphrases.</a:t>
            </a:r>
          </a:p>
          <a:p>
            <a:pPr marL="400050" lvl="1" indent="0">
              <a:buNone/>
            </a:pPr>
            <a:r>
              <a:rPr lang="en-US" b="1" dirty="0"/>
              <a:t>Prompt Engineering</a:t>
            </a:r>
            <a:r>
              <a:rPr lang="en-US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Designed and refined prompts to ensure the model outputs a </a:t>
            </a:r>
            <a:r>
              <a:rPr lang="en-US" b="1" dirty="0"/>
              <a:t>list of catchphrases</a:t>
            </a:r>
            <a:r>
              <a:rPr lang="en-US" dirty="0"/>
              <a:t> rather than a single shortened paragraph.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1" dirty="0"/>
              <a:t>Prompt Used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70C0"/>
                </a:solidFill>
              </a:rPr>
              <a:t>Generate an abstract list of important phrases that summarize the case document:</a:t>
            </a: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Output</a:t>
            </a:r>
            <a:r>
              <a:rPr lang="en-US" sz="1600" dirty="0"/>
              <a:t>: A </a:t>
            </a:r>
            <a:r>
              <a:rPr lang="en-US" sz="1600" b="1" dirty="0"/>
              <a:t>list of catchphrases</a:t>
            </a:r>
            <a:r>
              <a:rPr lang="en-US" sz="1600" dirty="0"/>
              <a:t> summarizing the key points of legal documents.</a:t>
            </a:r>
          </a:p>
          <a:p>
            <a:pPr marL="0" indent="0">
              <a:buNone/>
            </a:pPr>
            <a:r>
              <a:rPr lang="en-US" sz="1600" b="1" dirty="0"/>
              <a:t>Evaluation</a:t>
            </a:r>
            <a:r>
              <a:rPr lang="en-US" sz="1600" dirty="0"/>
              <a:t>: Performance measured using </a:t>
            </a:r>
            <a:r>
              <a:rPr lang="en-US" sz="1600" b="1" dirty="0"/>
              <a:t>ROUGE</a:t>
            </a:r>
            <a:r>
              <a:rPr lang="en-US" sz="1600" dirty="0"/>
              <a:t> to ensure output quality.</a:t>
            </a:r>
          </a:p>
        </p:txBody>
      </p:sp>
    </p:spTree>
    <p:extLst>
      <p:ext uri="{BB962C8B-B14F-4D97-AF65-F5344CB8AC3E}">
        <p14:creationId xmlns:p14="http://schemas.microsoft.com/office/powerpoint/2010/main" val="3061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10F-57AD-C2E3-F205-D5C94C7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C45F-0C07-D976-696F-AE6B01D9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2222286"/>
            <a:ext cx="11876314" cy="45595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/>
              <a:t>Proposed Model</a:t>
            </a:r>
            <a:r>
              <a:rPr lang="en-US" sz="1900" dirty="0"/>
              <a:t>: </a:t>
            </a:r>
            <a:r>
              <a:rPr lang="en-US" sz="1900" b="1" dirty="0"/>
              <a:t>Text Classification Transformer</a:t>
            </a:r>
            <a:r>
              <a:rPr lang="en-US" sz="1900" dirty="0"/>
              <a:t> (“</a:t>
            </a:r>
            <a:r>
              <a:rPr lang="en-US" sz="1900" b="1" dirty="0">
                <a:solidFill>
                  <a:srgbClr val="0070C0"/>
                </a:solidFill>
              </a:rPr>
              <a:t>LegalBERT</a:t>
            </a:r>
            <a:r>
              <a:rPr lang="en-US" sz="1900" dirty="0"/>
              <a:t>”).</a:t>
            </a:r>
          </a:p>
          <a:p>
            <a:pPr marL="457200" lvl="1" indent="0">
              <a:buNone/>
            </a:pPr>
            <a:r>
              <a:rPr lang="en-US" b="1" dirty="0"/>
              <a:t>About LegalBERT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Pre-trained transformer optimized for </a:t>
            </a:r>
            <a:r>
              <a:rPr lang="en-US" b="1" dirty="0"/>
              <a:t>legal documents</a:t>
            </a:r>
            <a:r>
              <a:rPr lang="en-US" dirty="0"/>
              <a:t> with 110M 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Fine-tuned on legal text to capture </a:t>
            </a:r>
            <a:r>
              <a:rPr lang="en-US" b="1" dirty="0"/>
              <a:t>domain-specific language</a:t>
            </a:r>
            <a:r>
              <a:rPr lang="en-US" dirty="0"/>
              <a:t>, context, and relationships.</a:t>
            </a:r>
          </a:p>
          <a:p>
            <a:pPr marL="457200" lvl="1" indent="0">
              <a:buNone/>
            </a:pPr>
            <a:r>
              <a:rPr lang="en-US" b="1" dirty="0"/>
              <a:t>Advantages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Excels in handling </a:t>
            </a:r>
            <a:r>
              <a:rPr lang="en-US" b="1" dirty="0"/>
              <a:t>legal vocabulary</a:t>
            </a:r>
            <a:r>
              <a:rPr lang="en-US" dirty="0"/>
              <a:t> and complex sentence structures.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Outperforms generic models (e.g., BERT) in </a:t>
            </a:r>
            <a:r>
              <a:rPr lang="en-US" b="1" dirty="0"/>
              <a:t>legal text classification,</a:t>
            </a:r>
            <a:r>
              <a:rPr lang="en-US" dirty="0"/>
              <a:t> and retrieval tasks.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Approach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 a classifier to predict citation types (i.e., </a:t>
            </a:r>
            <a:r>
              <a:rPr lang="en-US" i="1" dirty="0"/>
              <a:t>applied, cited, followed, referred to</a:t>
            </a:r>
            <a:r>
              <a:rPr lang="en-US" dirty="0"/>
              <a:t>).</a:t>
            </a: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 Categorized citation relationships for understanding legal precedents.</a:t>
            </a:r>
          </a:p>
          <a:p>
            <a:pPr marL="0" indent="0">
              <a:buNone/>
            </a:pPr>
            <a:r>
              <a:rPr lang="en-US" b="1" dirty="0"/>
              <a:t>Evaluation</a:t>
            </a:r>
            <a:r>
              <a:rPr lang="en-US" dirty="0"/>
              <a:t>: Metrics include </a:t>
            </a:r>
            <a:r>
              <a:rPr lang="en-US" b="1" dirty="0"/>
              <a:t>accuracy</a:t>
            </a:r>
            <a:r>
              <a:rPr lang="en-US" dirty="0"/>
              <a:t>, </a:t>
            </a:r>
            <a:r>
              <a:rPr lang="en-US" b="1" dirty="0"/>
              <a:t>precision</a:t>
            </a:r>
            <a:r>
              <a:rPr lang="en-US" dirty="0"/>
              <a:t>, </a:t>
            </a:r>
            <a:r>
              <a:rPr lang="en-US" b="1" dirty="0"/>
              <a:t>recall</a:t>
            </a:r>
            <a:r>
              <a:rPr lang="en-US" dirty="0"/>
              <a:t>, and </a:t>
            </a:r>
            <a:r>
              <a:rPr lang="en-US" b="1" dirty="0"/>
              <a:t>F1 score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124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2548</TotalTime>
  <Words>786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Quotable</vt:lpstr>
      <vt:lpstr>LawDigestAI</vt:lpstr>
      <vt:lpstr>The Situation</vt:lpstr>
      <vt:lpstr>Objective</vt:lpstr>
      <vt:lpstr>Data</vt:lpstr>
      <vt:lpstr>Data Extraction and Cleaning </vt:lpstr>
      <vt:lpstr>Project Flowchart</vt:lpstr>
      <vt:lpstr>Pre-Processing for Catchphrase Extraction</vt:lpstr>
      <vt:lpstr>Catchphrase Extraction</vt:lpstr>
      <vt:lpstr>Citation Classification</vt:lpstr>
      <vt:lpstr>Evaluation Results – Catchphrase Extraction</vt:lpstr>
      <vt:lpstr>Evaluation Results</vt:lpstr>
      <vt:lpstr>Application -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LawDigestAI</dc:title>
  <dc:creator>Nithish Kumar Senthil Kumar</dc:creator>
  <cp:lastModifiedBy>Rishikesh Ramesh</cp:lastModifiedBy>
  <cp:revision>7</cp:revision>
  <dcterms:created xsi:type="dcterms:W3CDTF">2024-12-06T23:52:35Z</dcterms:created>
  <dcterms:modified xsi:type="dcterms:W3CDTF">2024-12-09T02:23:24Z</dcterms:modified>
</cp:coreProperties>
</file>