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9" r:id="rId2"/>
    <p:sldId id="257" r:id="rId3"/>
    <p:sldId id="258"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F727C5-484D-CC55-59C5-5BC8CA53A0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INeuron Internship</a:t>
            </a:r>
          </a:p>
        </p:txBody>
      </p:sp>
      <p:sp>
        <p:nvSpPr>
          <p:cNvPr id="3" name="Date Placeholder 2">
            <a:extLst>
              <a:ext uri="{FF2B5EF4-FFF2-40B4-BE49-F238E27FC236}">
                <a16:creationId xmlns:a16="http://schemas.microsoft.com/office/drawing/2014/main" id="{468103B4-0CC4-8275-250B-CE102F4266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B22794-126E-4A74-AD24-B9835F075581}" type="datetimeFigureOut">
              <a:rPr lang="en-IN" smtClean="0"/>
              <a:t>22-06-2024</a:t>
            </a:fld>
            <a:endParaRPr lang="en-IN"/>
          </a:p>
        </p:txBody>
      </p:sp>
      <p:sp>
        <p:nvSpPr>
          <p:cNvPr id="4" name="Footer Placeholder 3">
            <a:extLst>
              <a:ext uri="{FF2B5EF4-FFF2-40B4-BE49-F238E27FC236}">
                <a16:creationId xmlns:a16="http://schemas.microsoft.com/office/drawing/2014/main" id="{09BBE371-C5F6-9593-F960-8AFB1F43F9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FOREIGN DIRECT INVESTMENT ANALYSIS</a:t>
            </a:r>
          </a:p>
        </p:txBody>
      </p:sp>
      <p:sp>
        <p:nvSpPr>
          <p:cNvPr id="5" name="Slide Number Placeholder 4">
            <a:extLst>
              <a:ext uri="{FF2B5EF4-FFF2-40B4-BE49-F238E27FC236}">
                <a16:creationId xmlns:a16="http://schemas.microsoft.com/office/drawing/2014/main" id="{F8EF43A4-D346-4CEC-9482-8A777FDE52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D7C4FE-B7E4-4E63-82A9-4FA8A969830F}" type="slidenum">
              <a:rPr lang="en-IN" smtClean="0"/>
              <a:t>‹#›</a:t>
            </a:fld>
            <a:endParaRPr lang="en-IN"/>
          </a:p>
        </p:txBody>
      </p:sp>
    </p:spTree>
    <p:extLst>
      <p:ext uri="{BB962C8B-B14F-4D97-AF65-F5344CB8AC3E}">
        <p14:creationId xmlns:p14="http://schemas.microsoft.com/office/powerpoint/2010/main" val="428384045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INeuron Internship</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AE895-659D-4229-B429-F7135D75B911}"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FOREIGN DIRECT INVESTMENT ANALYSIS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01CD5-E08E-4BCE-8256-0A09BA77C9DF}" type="slidenum">
              <a:rPr lang="en-IN" smtClean="0"/>
              <a:t>‹#›</a:t>
            </a:fld>
            <a:endParaRPr lang="en-IN"/>
          </a:p>
        </p:txBody>
      </p:sp>
    </p:spTree>
    <p:extLst>
      <p:ext uri="{BB962C8B-B14F-4D97-AF65-F5344CB8AC3E}">
        <p14:creationId xmlns:p14="http://schemas.microsoft.com/office/powerpoint/2010/main" val="20094960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EEC7B-012B-4EA1-900F-73C01103F9CE}"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385668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4C796-44DB-45A2-B60A-18D43EF7DBFE}"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99791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3DA26-433D-4A4C-9F3C-B86F5E111518}"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9BDD72-3088-4723-96F4-229F07CD180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981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945A895-23F9-4756-99BB-6D3D4C09F2C7}" type="datetime1">
              <a:rPr lang="en-IN" smtClean="0"/>
              <a:t>22-06-2024</a:t>
            </a:fld>
            <a:endParaRPr lang="en-IN"/>
          </a:p>
        </p:txBody>
      </p:sp>
      <p:sp>
        <p:nvSpPr>
          <p:cNvPr id="6" name="Footer Placeholder 5"/>
          <p:cNvSpPr>
            <a:spLocks noGrp="1"/>
          </p:cNvSpPr>
          <p:nvPr>
            <p:ph type="ftr" sz="quarter" idx="11"/>
          </p:nvPr>
        </p:nvSpPr>
        <p:spPr/>
        <p:txBody>
          <a:bodyPr/>
          <a:lstStyle/>
          <a:p>
            <a:r>
              <a:rPr lang="en-IN"/>
              <a:t>Foreign DIrect Investment Analysis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3617424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0D726E-370B-435C-BEF3-258294A876AF}" type="datetime1">
              <a:rPr lang="en-IN" smtClean="0"/>
              <a:t>22-06-2024</a:t>
            </a:fld>
            <a:endParaRPr lang="en-IN"/>
          </a:p>
        </p:txBody>
      </p:sp>
      <p:sp>
        <p:nvSpPr>
          <p:cNvPr id="6" name="Footer Placeholder 5"/>
          <p:cNvSpPr>
            <a:spLocks noGrp="1"/>
          </p:cNvSpPr>
          <p:nvPr>
            <p:ph type="ftr" sz="quarter" idx="11"/>
          </p:nvPr>
        </p:nvSpPr>
        <p:spPr/>
        <p:txBody>
          <a:bodyPr/>
          <a:lstStyle/>
          <a:p>
            <a:r>
              <a:rPr lang="en-IN"/>
              <a:t>Foreign DIrect Investment Analysis</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9BDD72-3088-4723-96F4-229F07CD180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559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2FDF25-4A05-4130-90EC-10FBB0A7488D}" type="datetime1">
              <a:rPr lang="en-IN" smtClean="0"/>
              <a:t>22-06-2024</a:t>
            </a:fld>
            <a:endParaRPr lang="en-IN"/>
          </a:p>
        </p:txBody>
      </p:sp>
      <p:sp>
        <p:nvSpPr>
          <p:cNvPr id="6" name="Footer Placeholder 5"/>
          <p:cNvSpPr>
            <a:spLocks noGrp="1"/>
          </p:cNvSpPr>
          <p:nvPr>
            <p:ph type="ftr" sz="quarter" idx="11"/>
          </p:nvPr>
        </p:nvSpPr>
        <p:spPr/>
        <p:txBody>
          <a:bodyPr/>
          <a:lstStyle/>
          <a:p>
            <a:r>
              <a:rPr lang="en-IN"/>
              <a:t>Foreign DIrect Investment Analysis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3057264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97BCC-E73A-432B-B416-37B4A3D655A9}"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227634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5C0ED-440A-48E3-997B-827E31514838}"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343209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54565-3426-4DE9-B8CB-B399E74B8A72}"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185177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233FF-B158-481D-BC9E-C80C80FD1B35}" type="datetime1">
              <a:rPr lang="en-IN" smtClean="0"/>
              <a:t>22-06-2024</a:t>
            </a:fld>
            <a:endParaRPr lang="en-IN"/>
          </a:p>
        </p:txBody>
      </p:sp>
      <p:sp>
        <p:nvSpPr>
          <p:cNvPr id="5" name="Footer Placeholder 4"/>
          <p:cNvSpPr>
            <a:spLocks noGrp="1"/>
          </p:cNvSpPr>
          <p:nvPr>
            <p:ph type="ftr" sz="quarter" idx="11"/>
          </p:nvPr>
        </p:nvSpPr>
        <p:spPr/>
        <p:txBody>
          <a:bodyPr/>
          <a:lstStyle/>
          <a:p>
            <a:r>
              <a:rPr lang="en-IN"/>
              <a:t>Foreign DIrect Investment Analysis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16191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8D395-7B44-46AC-B3A2-5BE008488BEB}" type="datetime1">
              <a:rPr lang="en-IN" smtClean="0"/>
              <a:t>22-06-2024</a:t>
            </a:fld>
            <a:endParaRPr lang="en-IN"/>
          </a:p>
        </p:txBody>
      </p:sp>
      <p:sp>
        <p:nvSpPr>
          <p:cNvPr id="6" name="Footer Placeholder 5"/>
          <p:cNvSpPr>
            <a:spLocks noGrp="1"/>
          </p:cNvSpPr>
          <p:nvPr>
            <p:ph type="ftr" sz="quarter" idx="11"/>
          </p:nvPr>
        </p:nvSpPr>
        <p:spPr/>
        <p:txBody>
          <a:bodyPr/>
          <a:lstStyle/>
          <a:p>
            <a:r>
              <a:rPr lang="en-IN"/>
              <a:t>Foreign DIrect Investment Analysis</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277827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43719-317A-4D7A-8D8A-31AA511493C1}" type="datetime1">
              <a:rPr lang="en-IN" smtClean="0"/>
              <a:t>22-06-2024</a:t>
            </a:fld>
            <a:endParaRPr lang="en-IN"/>
          </a:p>
        </p:txBody>
      </p:sp>
      <p:sp>
        <p:nvSpPr>
          <p:cNvPr id="8" name="Footer Placeholder 7"/>
          <p:cNvSpPr>
            <a:spLocks noGrp="1"/>
          </p:cNvSpPr>
          <p:nvPr>
            <p:ph type="ftr" sz="quarter" idx="11"/>
          </p:nvPr>
        </p:nvSpPr>
        <p:spPr/>
        <p:txBody>
          <a:bodyPr/>
          <a:lstStyle/>
          <a:p>
            <a:r>
              <a:rPr lang="en-IN"/>
              <a:t>Foreign DIrect Investment Analysis</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10163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5E8BC0-6033-4F03-A356-57EE8B6A10EF}" type="datetime1">
              <a:rPr lang="en-IN" smtClean="0"/>
              <a:t>22-06-2024</a:t>
            </a:fld>
            <a:endParaRPr lang="en-IN"/>
          </a:p>
        </p:txBody>
      </p:sp>
      <p:sp>
        <p:nvSpPr>
          <p:cNvPr id="4" name="Footer Placeholder 3"/>
          <p:cNvSpPr>
            <a:spLocks noGrp="1"/>
          </p:cNvSpPr>
          <p:nvPr>
            <p:ph type="ftr" sz="quarter" idx="11"/>
          </p:nvPr>
        </p:nvSpPr>
        <p:spPr/>
        <p:txBody>
          <a:bodyPr/>
          <a:lstStyle/>
          <a:p>
            <a:r>
              <a:rPr lang="en-IN"/>
              <a:t>Foreign DIrect Investment Analysis</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336583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7BEF4-43BC-4835-9878-935A4BACEDD7}" type="datetime1">
              <a:rPr lang="en-IN" smtClean="0"/>
              <a:t>22-06-2024</a:t>
            </a:fld>
            <a:endParaRPr lang="en-IN"/>
          </a:p>
        </p:txBody>
      </p:sp>
      <p:sp>
        <p:nvSpPr>
          <p:cNvPr id="3" name="Footer Placeholder 2"/>
          <p:cNvSpPr>
            <a:spLocks noGrp="1"/>
          </p:cNvSpPr>
          <p:nvPr>
            <p:ph type="ftr" sz="quarter" idx="11"/>
          </p:nvPr>
        </p:nvSpPr>
        <p:spPr/>
        <p:txBody>
          <a:bodyPr/>
          <a:lstStyle/>
          <a:p>
            <a:r>
              <a:rPr lang="en-IN"/>
              <a:t>Foreign DIrect Investment Analysis</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22133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E1EC4-017D-4256-97B6-9606FA793B6E}" type="datetime1">
              <a:rPr lang="en-IN" smtClean="0"/>
              <a:t>22-06-2024</a:t>
            </a:fld>
            <a:endParaRPr lang="en-IN"/>
          </a:p>
        </p:txBody>
      </p:sp>
      <p:sp>
        <p:nvSpPr>
          <p:cNvPr id="6" name="Footer Placeholder 5"/>
          <p:cNvSpPr>
            <a:spLocks noGrp="1"/>
          </p:cNvSpPr>
          <p:nvPr>
            <p:ph type="ftr" sz="quarter" idx="11"/>
          </p:nvPr>
        </p:nvSpPr>
        <p:spPr/>
        <p:txBody>
          <a:bodyPr/>
          <a:lstStyle/>
          <a:p>
            <a:r>
              <a:rPr lang="en-IN"/>
              <a:t>Foreign DIrect Investment Analysis</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202639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585ED-EB7C-433C-9C4E-F0979CEA12BB}" type="datetime1">
              <a:rPr lang="en-IN" smtClean="0"/>
              <a:t>22-06-2024</a:t>
            </a:fld>
            <a:endParaRPr lang="en-IN"/>
          </a:p>
        </p:txBody>
      </p:sp>
      <p:sp>
        <p:nvSpPr>
          <p:cNvPr id="6" name="Footer Placeholder 5"/>
          <p:cNvSpPr>
            <a:spLocks noGrp="1"/>
          </p:cNvSpPr>
          <p:nvPr>
            <p:ph type="ftr" sz="quarter" idx="11"/>
          </p:nvPr>
        </p:nvSpPr>
        <p:spPr/>
        <p:txBody>
          <a:bodyPr/>
          <a:lstStyle/>
          <a:p>
            <a:r>
              <a:rPr lang="en-IN"/>
              <a:t>Foreign DIrect Investment Analysis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9BDD72-3088-4723-96F4-229F07CD1802}" type="slidenum">
              <a:rPr lang="en-IN" smtClean="0"/>
              <a:t>‹#›</a:t>
            </a:fld>
            <a:endParaRPr lang="en-IN"/>
          </a:p>
        </p:txBody>
      </p:sp>
    </p:spTree>
    <p:extLst>
      <p:ext uri="{BB962C8B-B14F-4D97-AF65-F5344CB8AC3E}">
        <p14:creationId xmlns:p14="http://schemas.microsoft.com/office/powerpoint/2010/main" val="135929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398D66-C910-4512-BE1A-78621A79E6F1}" type="datetime1">
              <a:rPr lang="en-IN" smtClean="0"/>
              <a:t>22-06-2024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Foreign DIrect Investment Analysis</a:t>
            </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9BDD72-3088-4723-96F4-229F07CD1802}" type="slidenum">
              <a:rPr lang="en-IN" smtClean="0"/>
              <a:t>‹#›</a:t>
            </a:fld>
            <a:endParaRPr lang="en-IN"/>
          </a:p>
        </p:txBody>
      </p:sp>
    </p:spTree>
    <p:extLst>
      <p:ext uri="{BB962C8B-B14F-4D97-AF65-F5344CB8AC3E}">
        <p14:creationId xmlns:p14="http://schemas.microsoft.com/office/powerpoint/2010/main" val="3579587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4B1B-B6AE-89D3-25AB-2AFA143F158D}"/>
              </a:ext>
            </a:extLst>
          </p:cNvPr>
          <p:cNvSpPr>
            <a:spLocks noGrp="1"/>
          </p:cNvSpPr>
          <p:nvPr>
            <p:ph type="ctrTitle"/>
          </p:nvPr>
        </p:nvSpPr>
        <p:spPr>
          <a:xfrm>
            <a:off x="2513804" y="3004576"/>
            <a:ext cx="7164387" cy="848848"/>
          </a:xfrm>
        </p:spPr>
        <p:txBody>
          <a:bodyPr>
            <a:normAutofit fontScale="90000"/>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ARCHITECTURE DESIGN</a:t>
            </a:r>
            <a:endParaRPr lang="en-IN" dirty="0"/>
          </a:p>
        </p:txBody>
      </p:sp>
      <p:sp>
        <p:nvSpPr>
          <p:cNvPr id="3" name="Subtitle 2">
            <a:extLst>
              <a:ext uri="{FF2B5EF4-FFF2-40B4-BE49-F238E27FC236}">
                <a16:creationId xmlns:a16="http://schemas.microsoft.com/office/drawing/2014/main" id="{A36B7D4F-453B-A82F-5BF4-FBA802612B26}"/>
              </a:ext>
            </a:extLst>
          </p:cNvPr>
          <p:cNvSpPr>
            <a:spLocks noGrp="1"/>
          </p:cNvSpPr>
          <p:nvPr>
            <p:ph type="subTitle" idx="1"/>
          </p:nvPr>
        </p:nvSpPr>
        <p:spPr>
          <a:xfrm>
            <a:off x="3580606" y="4443073"/>
            <a:ext cx="5030787" cy="438088"/>
          </a:xfrm>
        </p:spPr>
        <p:txBody>
          <a:bodyPr>
            <a:normAutofit/>
          </a:bodyPr>
          <a:lstStyle/>
          <a:p>
            <a:pPr algn="ctr"/>
            <a:r>
              <a:rPr lang="en-US" sz="2000" dirty="0">
                <a:solidFill>
                  <a:schemeClr val="accent6">
                    <a:lumMod val="75000"/>
                  </a:schemeClr>
                </a:solidFill>
                <a:latin typeface="Trebuchet MS" panose="020B0603020202020204" pitchFamily="34" charset="0"/>
              </a:rPr>
              <a:t>FOREIGN DIRECT INVESTMENT ANALYSIS</a:t>
            </a:r>
            <a:endParaRPr lang="en-IN" sz="2000" dirty="0">
              <a:solidFill>
                <a:schemeClr val="accent6">
                  <a:lumMod val="75000"/>
                </a:schemeClr>
              </a:solidFill>
            </a:endParaRPr>
          </a:p>
        </p:txBody>
      </p:sp>
      <p:sp>
        <p:nvSpPr>
          <p:cNvPr id="4" name="TextBox 3">
            <a:extLst>
              <a:ext uri="{FF2B5EF4-FFF2-40B4-BE49-F238E27FC236}">
                <a16:creationId xmlns:a16="http://schemas.microsoft.com/office/drawing/2014/main" id="{18D0C334-EDB3-74FD-8F2E-90E2F8EF1D15}"/>
              </a:ext>
            </a:extLst>
          </p:cNvPr>
          <p:cNvSpPr txBox="1"/>
          <p:nvPr/>
        </p:nvSpPr>
        <p:spPr>
          <a:xfrm>
            <a:off x="3931295" y="5093145"/>
            <a:ext cx="4329404" cy="584775"/>
          </a:xfrm>
          <a:prstGeom prst="rect">
            <a:avLst/>
          </a:prstGeom>
          <a:noFill/>
        </p:spPr>
        <p:txBody>
          <a:bodyPr wrap="square" rtlCol="0">
            <a:spAutoFit/>
          </a:bodyPr>
          <a:lstStyle/>
          <a:p>
            <a:pPr algn="l"/>
            <a:endParaRPr lang="en-IN" sz="1600" b="0" i="0" u="none" strike="noStrike" baseline="0" dirty="0">
              <a:solidFill>
                <a:schemeClr val="accent6">
                  <a:lumMod val="75000"/>
                </a:schemeClr>
              </a:solidFill>
              <a:latin typeface="Trebuchet MS" panose="020B0603020202020204" pitchFamily="34" charset="0"/>
            </a:endParaRPr>
          </a:p>
          <a:p>
            <a:pPr algn="ctr"/>
            <a:r>
              <a:rPr lang="en-US" sz="1600" b="0" i="0" u="none" strike="noStrike" baseline="0" dirty="0">
                <a:solidFill>
                  <a:schemeClr val="accent6">
                    <a:lumMod val="75000"/>
                  </a:schemeClr>
                </a:solidFill>
                <a:latin typeface="Trebuchet MS" panose="020B0603020202020204" pitchFamily="34" charset="0"/>
              </a:rPr>
              <a:t> </a:t>
            </a:r>
            <a:r>
              <a:rPr lang="en-US" sz="1600" b="1" i="0" u="none" strike="noStrike" baseline="0" dirty="0">
                <a:solidFill>
                  <a:schemeClr val="accent6">
                    <a:lumMod val="75000"/>
                  </a:schemeClr>
                </a:solidFill>
                <a:latin typeface="Trebuchet MS" panose="020B0603020202020204" pitchFamily="34" charset="0"/>
              </a:rPr>
              <a:t>Last Date of Revision – 18-06-2024 </a:t>
            </a:r>
            <a:endParaRPr lang="en-IN" sz="1600" dirty="0">
              <a:solidFill>
                <a:schemeClr val="accent6">
                  <a:lumMod val="75000"/>
                </a:schemeClr>
              </a:solidFill>
              <a:latin typeface="Trebuchet MS" panose="020B0603020202020204" pitchFamily="34" charset="0"/>
            </a:endParaRPr>
          </a:p>
        </p:txBody>
      </p:sp>
      <p:sp>
        <p:nvSpPr>
          <p:cNvPr id="5" name="TextBox 4">
            <a:extLst>
              <a:ext uri="{FF2B5EF4-FFF2-40B4-BE49-F238E27FC236}">
                <a16:creationId xmlns:a16="http://schemas.microsoft.com/office/drawing/2014/main" id="{AD932D9D-E64C-FD37-5587-F81CDE0E55FC}"/>
              </a:ext>
            </a:extLst>
          </p:cNvPr>
          <p:cNvSpPr txBox="1"/>
          <p:nvPr/>
        </p:nvSpPr>
        <p:spPr>
          <a:xfrm>
            <a:off x="3750906" y="6120882"/>
            <a:ext cx="4860487" cy="369332"/>
          </a:xfrm>
          <a:prstGeom prst="rect">
            <a:avLst/>
          </a:prstGeom>
          <a:noFill/>
        </p:spPr>
        <p:txBody>
          <a:bodyPr wrap="square" rtlCol="0">
            <a:spAutoFit/>
          </a:bodyPr>
          <a:lstStyle/>
          <a:p>
            <a:pPr algn="ctr"/>
            <a:r>
              <a:rPr lang="en-US" dirty="0"/>
              <a:t>Created by : Rishi Kalpa Mukherjee</a:t>
            </a:r>
            <a:endParaRPr lang="en-IN" dirty="0"/>
          </a:p>
        </p:txBody>
      </p:sp>
      <p:pic>
        <p:nvPicPr>
          <p:cNvPr id="7" name="Picture 6">
            <a:extLst>
              <a:ext uri="{FF2B5EF4-FFF2-40B4-BE49-F238E27FC236}">
                <a16:creationId xmlns:a16="http://schemas.microsoft.com/office/drawing/2014/main" id="{57AE7BA2-F52B-2F02-6A57-B39DC7CCC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806" y="114521"/>
            <a:ext cx="7164387" cy="2727572"/>
          </a:xfrm>
          <a:prstGeom prst="rect">
            <a:avLst/>
          </a:prstGeom>
        </p:spPr>
      </p:pic>
    </p:spTree>
    <p:extLst>
      <p:ext uri="{BB962C8B-B14F-4D97-AF65-F5344CB8AC3E}">
        <p14:creationId xmlns:p14="http://schemas.microsoft.com/office/powerpoint/2010/main" val="427380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44430F-78E4-54A9-91C1-2061CA14C690}"/>
              </a:ext>
            </a:extLst>
          </p:cNvPr>
          <p:cNvSpPr>
            <a:spLocks noGrp="1"/>
          </p:cNvSpPr>
          <p:nvPr>
            <p:ph type="sldNum" sz="quarter" idx="12"/>
          </p:nvPr>
        </p:nvSpPr>
        <p:spPr/>
        <p:txBody>
          <a:bodyPr/>
          <a:lstStyle/>
          <a:p>
            <a:fld id="{DC9BDD72-3088-4723-96F4-229F07CD1802}" type="slidenum">
              <a:rPr lang="en-IN" smtClean="0"/>
              <a:t>10</a:t>
            </a:fld>
            <a:endParaRPr lang="en-IN"/>
          </a:p>
        </p:txBody>
      </p:sp>
      <p:sp>
        <p:nvSpPr>
          <p:cNvPr id="5" name="TextBox 4">
            <a:extLst>
              <a:ext uri="{FF2B5EF4-FFF2-40B4-BE49-F238E27FC236}">
                <a16:creationId xmlns:a16="http://schemas.microsoft.com/office/drawing/2014/main" id="{CCC6A7C8-BC3C-3B9D-54EE-8E1AD82897A2}"/>
              </a:ext>
            </a:extLst>
          </p:cNvPr>
          <p:cNvSpPr txBox="1"/>
          <p:nvPr/>
        </p:nvSpPr>
        <p:spPr>
          <a:xfrm>
            <a:off x="1798476" y="566678"/>
            <a:ext cx="9696838" cy="6001643"/>
          </a:xfrm>
          <a:prstGeom prst="rect">
            <a:avLst/>
          </a:prstGeom>
          <a:noFill/>
        </p:spPr>
        <p:txBody>
          <a:bodyPr wrap="square">
            <a:spAutoFit/>
          </a:bodyPr>
          <a:lstStyle/>
          <a:p>
            <a:r>
              <a:rPr lang="en-US" sz="1500" b="0" i="0" u="none" strike="noStrike" baseline="0" dirty="0">
                <a:solidFill>
                  <a:srgbClr val="000000"/>
                </a:solidFill>
                <a:latin typeface="Trebuchet MS" panose="020B0603020202020204" pitchFamily="34" charset="0"/>
              </a:rPr>
              <a:t>As enterprise data continues to grow exponentially and database technologies become more advanced, the need for analytical skills has become increasingly crucial. To keep up with these developments, the most effective IT organizations have shifted their focus to enable self-service capabilities by deploying and managing Tableau at scale. They also work to unify disparate sources of data, organize it effectively, and provide business users and experts with the tools they need to create and access data-driven content. </a:t>
            </a:r>
          </a:p>
          <a:p>
            <a:endParaRPr lang="en-US" sz="1500" dirty="0">
              <a:solidFill>
                <a:srgbClr val="000000"/>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By prioritizing data and analytics, businesses can make informed decisions that help them stay ahead of the competition and drive growth. It is an essential component of any successful enterprise transformation strategy, and organizations that do not prioritize it risk falling behind in today's rapidly evolving business landscape. </a:t>
            </a:r>
          </a:p>
          <a:p>
            <a:endParaRPr lang="en-US" sz="1500" dirty="0">
              <a:solidFill>
                <a:srgbClr val="000000"/>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Furthermore, data and analytics can help organizations stay on top of industry trends and adapt to changing market conditions. By monitoring customer behavior and preferences, businesses can tailor their products and services to better meet the needs of their target audience. They can also use data to identify new market opportunities and expand their customer base. </a:t>
            </a:r>
          </a:p>
          <a:p>
            <a:endParaRPr lang="en-US" sz="1500" dirty="0">
              <a:solidFill>
                <a:srgbClr val="000000"/>
              </a:solidFill>
              <a:latin typeface="Trebuchet MS" panose="020B0603020202020204" pitchFamily="34" charset="0"/>
            </a:endParaRPr>
          </a:p>
          <a:p>
            <a:r>
              <a:rPr lang="en-US" sz="1500" dirty="0">
                <a:solidFill>
                  <a:srgbClr val="000000"/>
                </a:solidFill>
                <a:latin typeface="Trebuchet MS" panose="020B0603020202020204" pitchFamily="34" charset="0"/>
              </a:rPr>
              <a:t>D</a:t>
            </a:r>
            <a:r>
              <a:rPr lang="en-US" sz="1500" b="0" i="0" u="none" strike="noStrike" baseline="0" dirty="0">
                <a:solidFill>
                  <a:srgbClr val="000000"/>
                </a:solidFill>
                <a:latin typeface="Trebuchet MS" panose="020B0603020202020204" pitchFamily="34" charset="0"/>
              </a:rPr>
              <a:t>ata is increasingly being used to improve customer experience and build customer loyalty. By analyzing customer data, businesses can gain insights into customer preferences, buying patterns, and pain points, which can be used to create personalized experiences and targeted marketing campaigns. Finally, prioritizing data and analytics can help organizations build a culture of innovation and continuous improvement. </a:t>
            </a:r>
          </a:p>
          <a:p>
            <a:endParaRPr lang="en-US" sz="1500" dirty="0">
              <a:solidFill>
                <a:srgbClr val="000000"/>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In summary, prioritizing data and analytics is essential for businesses looking to stay ahead in today's rapidly evolving business landscape. It enables organizations to make informed decisions, gain a competitive edge, and drive growth and innovation. </a:t>
            </a:r>
            <a:endParaRPr lang="en-US" sz="1500" dirty="0">
              <a:solidFill>
                <a:srgbClr val="000000"/>
              </a:solidFill>
              <a:latin typeface="Trebuchet MS" panose="020B0603020202020204" pitchFamily="34" charset="0"/>
            </a:endParaRPr>
          </a:p>
          <a:p>
            <a:endParaRPr lang="en-IN" sz="1500" dirty="0">
              <a:latin typeface="Trebuchet MS" panose="020B0603020202020204" pitchFamily="34" charset="0"/>
            </a:endParaRPr>
          </a:p>
        </p:txBody>
      </p:sp>
      <p:sp>
        <p:nvSpPr>
          <p:cNvPr id="6" name="Footer Placeholder 3">
            <a:extLst>
              <a:ext uri="{FF2B5EF4-FFF2-40B4-BE49-F238E27FC236}">
                <a16:creationId xmlns:a16="http://schemas.microsoft.com/office/drawing/2014/main" id="{7C6F4942-D87F-6800-0B2D-572786288F50}"/>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Tree>
    <p:extLst>
      <p:ext uri="{BB962C8B-B14F-4D97-AF65-F5344CB8AC3E}">
        <p14:creationId xmlns:p14="http://schemas.microsoft.com/office/powerpoint/2010/main" val="415448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FA6996-750F-ABCE-0829-F156A483404C}"/>
              </a:ext>
            </a:extLst>
          </p:cNvPr>
          <p:cNvSpPr>
            <a:spLocks noGrp="1"/>
          </p:cNvSpPr>
          <p:nvPr>
            <p:ph type="sldNum" sz="quarter" idx="12"/>
          </p:nvPr>
        </p:nvSpPr>
        <p:spPr/>
        <p:txBody>
          <a:bodyPr/>
          <a:lstStyle/>
          <a:p>
            <a:fld id="{DC9BDD72-3088-4723-96F4-229F07CD1802}" type="slidenum">
              <a:rPr lang="en-IN" smtClean="0"/>
              <a:t>11</a:t>
            </a:fld>
            <a:endParaRPr lang="en-IN"/>
          </a:p>
        </p:txBody>
      </p:sp>
      <p:sp>
        <p:nvSpPr>
          <p:cNvPr id="4" name="TextBox 3">
            <a:extLst>
              <a:ext uri="{FF2B5EF4-FFF2-40B4-BE49-F238E27FC236}">
                <a16:creationId xmlns:a16="http://schemas.microsoft.com/office/drawing/2014/main" id="{D6FF3708-431A-587B-AB83-7BD35F8FAF18}"/>
              </a:ext>
            </a:extLst>
          </p:cNvPr>
          <p:cNvSpPr txBox="1"/>
          <p:nvPr/>
        </p:nvSpPr>
        <p:spPr>
          <a:xfrm>
            <a:off x="1586203" y="242596"/>
            <a:ext cx="3144417" cy="369332"/>
          </a:xfrm>
          <a:prstGeom prst="rect">
            <a:avLst/>
          </a:prstGeom>
          <a:noFill/>
        </p:spPr>
        <p:txBody>
          <a:bodyPr wrap="square" rtlCol="0">
            <a:spAutoFit/>
          </a:bodyPr>
          <a:lstStyle/>
          <a:p>
            <a:r>
              <a:rPr lang="en-IN" b="1" dirty="0">
                <a:solidFill>
                  <a:schemeClr val="accent1">
                    <a:lumMod val="75000"/>
                  </a:schemeClr>
                </a:solidFill>
                <a:latin typeface="Trebuchet MS" panose="020B0603020202020204" pitchFamily="34" charset="0"/>
              </a:rPr>
              <a:t>Dashboard Demographics 1</a:t>
            </a:r>
          </a:p>
        </p:txBody>
      </p:sp>
      <p:pic>
        <p:nvPicPr>
          <p:cNvPr id="6" name="Picture 5">
            <a:extLst>
              <a:ext uri="{FF2B5EF4-FFF2-40B4-BE49-F238E27FC236}">
                <a16:creationId xmlns:a16="http://schemas.microsoft.com/office/drawing/2014/main" id="{3F4AA87C-710C-C82A-EE73-B216D3EA56B4}"/>
              </a:ext>
            </a:extLst>
          </p:cNvPr>
          <p:cNvPicPr>
            <a:picLocks noChangeAspect="1"/>
          </p:cNvPicPr>
          <p:nvPr/>
        </p:nvPicPr>
        <p:blipFill>
          <a:blip r:embed="rId2"/>
          <a:stretch>
            <a:fillRect/>
          </a:stretch>
        </p:blipFill>
        <p:spPr>
          <a:xfrm>
            <a:off x="1586203" y="611928"/>
            <a:ext cx="5003393" cy="3021573"/>
          </a:xfrm>
          <a:prstGeom prst="rect">
            <a:avLst/>
          </a:prstGeom>
        </p:spPr>
      </p:pic>
      <p:pic>
        <p:nvPicPr>
          <p:cNvPr id="8" name="Picture 7">
            <a:extLst>
              <a:ext uri="{FF2B5EF4-FFF2-40B4-BE49-F238E27FC236}">
                <a16:creationId xmlns:a16="http://schemas.microsoft.com/office/drawing/2014/main" id="{273A4A36-7615-3114-36E7-4960072CA811}"/>
              </a:ext>
            </a:extLst>
          </p:cNvPr>
          <p:cNvPicPr>
            <a:picLocks noChangeAspect="1"/>
          </p:cNvPicPr>
          <p:nvPr/>
        </p:nvPicPr>
        <p:blipFill>
          <a:blip r:embed="rId3"/>
          <a:stretch>
            <a:fillRect/>
          </a:stretch>
        </p:blipFill>
        <p:spPr>
          <a:xfrm>
            <a:off x="6589596" y="611928"/>
            <a:ext cx="5602404" cy="3021573"/>
          </a:xfrm>
          <a:prstGeom prst="rect">
            <a:avLst/>
          </a:prstGeom>
        </p:spPr>
      </p:pic>
      <p:pic>
        <p:nvPicPr>
          <p:cNvPr id="10" name="Picture 9">
            <a:extLst>
              <a:ext uri="{FF2B5EF4-FFF2-40B4-BE49-F238E27FC236}">
                <a16:creationId xmlns:a16="http://schemas.microsoft.com/office/drawing/2014/main" id="{5E5A0EDF-B810-C2AB-4B46-BF44779B59AB}"/>
              </a:ext>
            </a:extLst>
          </p:cNvPr>
          <p:cNvPicPr>
            <a:picLocks noChangeAspect="1"/>
          </p:cNvPicPr>
          <p:nvPr/>
        </p:nvPicPr>
        <p:blipFill>
          <a:blip r:embed="rId4"/>
          <a:stretch>
            <a:fillRect/>
          </a:stretch>
        </p:blipFill>
        <p:spPr>
          <a:xfrm>
            <a:off x="1586203" y="3633500"/>
            <a:ext cx="5003393" cy="3224499"/>
          </a:xfrm>
          <a:prstGeom prst="rect">
            <a:avLst/>
          </a:prstGeom>
        </p:spPr>
      </p:pic>
      <p:pic>
        <p:nvPicPr>
          <p:cNvPr id="12" name="Picture 11">
            <a:extLst>
              <a:ext uri="{FF2B5EF4-FFF2-40B4-BE49-F238E27FC236}">
                <a16:creationId xmlns:a16="http://schemas.microsoft.com/office/drawing/2014/main" id="{85DEA475-FD9B-8FBB-BF64-C5909D12787D}"/>
              </a:ext>
            </a:extLst>
          </p:cNvPr>
          <p:cNvPicPr>
            <a:picLocks noChangeAspect="1"/>
          </p:cNvPicPr>
          <p:nvPr/>
        </p:nvPicPr>
        <p:blipFill>
          <a:blip r:embed="rId5"/>
          <a:stretch>
            <a:fillRect/>
          </a:stretch>
        </p:blipFill>
        <p:spPr>
          <a:xfrm>
            <a:off x="6589596" y="3633499"/>
            <a:ext cx="5602404" cy="3224500"/>
          </a:xfrm>
          <a:prstGeom prst="rect">
            <a:avLst/>
          </a:prstGeom>
        </p:spPr>
      </p:pic>
    </p:spTree>
    <p:extLst>
      <p:ext uri="{BB962C8B-B14F-4D97-AF65-F5344CB8AC3E}">
        <p14:creationId xmlns:p14="http://schemas.microsoft.com/office/powerpoint/2010/main" val="326085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FA6996-750F-ABCE-0829-F156A483404C}"/>
              </a:ext>
            </a:extLst>
          </p:cNvPr>
          <p:cNvSpPr>
            <a:spLocks noGrp="1"/>
          </p:cNvSpPr>
          <p:nvPr>
            <p:ph type="sldNum" sz="quarter" idx="12"/>
          </p:nvPr>
        </p:nvSpPr>
        <p:spPr/>
        <p:txBody>
          <a:bodyPr/>
          <a:lstStyle/>
          <a:p>
            <a:fld id="{DC9BDD72-3088-4723-96F4-229F07CD1802}" type="slidenum">
              <a:rPr lang="en-IN" smtClean="0"/>
              <a:t>12</a:t>
            </a:fld>
            <a:endParaRPr lang="en-IN"/>
          </a:p>
        </p:txBody>
      </p:sp>
      <p:sp>
        <p:nvSpPr>
          <p:cNvPr id="4" name="TextBox 3">
            <a:extLst>
              <a:ext uri="{FF2B5EF4-FFF2-40B4-BE49-F238E27FC236}">
                <a16:creationId xmlns:a16="http://schemas.microsoft.com/office/drawing/2014/main" id="{D6FF3708-431A-587B-AB83-7BD35F8FAF18}"/>
              </a:ext>
            </a:extLst>
          </p:cNvPr>
          <p:cNvSpPr txBox="1"/>
          <p:nvPr/>
        </p:nvSpPr>
        <p:spPr>
          <a:xfrm>
            <a:off x="1586203" y="242596"/>
            <a:ext cx="3284377" cy="369332"/>
          </a:xfrm>
          <a:prstGeom prst="rect">
            <a:avLst/>
          </a:prstGeom>
          <a:noFill/>
        </p:spPr>
        <p:txBody>
          <a:bodyPr wrap="square" rtlCol="0">
            <a:spAutoFit/>
          </a:bodyPr>
          <a:lstStyle/>
          <a:p>
            <a:r>
              <a:rPr lang="en-IN" b="1" dirty="0">
                <a:solidFill>
                  <a:schemeClr val="accent1">
                    <a:lumMod val="75000"/>
                  </a:schemeClr>
                </a:solidFill>
                <a:latin typeface="Trebuchet MS" panose="020B0603020202020204" pitchFamily="34" charset="0"/>
              </a:rPr>
              <a:t>Dashboard Demographics 2</a:t>
            </a:r>
          </a:p>
        </p:txBody>
      </p:sp>
      <p:pic>
        <p:nvPicPr>
          <p:cNvPr id="9" name="Picture 8">
            <a:extLst>
              <a:ext uri="{FF2B5EF4-FFF2-40B4-BE49-F238E27FC236}">
                <a16:creationId xmlns:a16="http://schemas.microsoft.com/office/drawing/2014/main" id="{ACF8671F-5207-F8F0-AA4E-76815D2445FB}"/>
              </a:ext>
            </a:extLst>
          </p:cNvPr>
          <p:cNvPicPr>
            <a:picLocks noChangeAspect="1"/>
          </p:cNvPicPr>
          <p:nvPr/>
        </p:nvPicPr>
        <p:blipFill>
          <a:blip r:embed="rId2"/>
          <a:stretch>
            <a:fillRect/>
          </a:stretch>
        </p:blipFill>
        <p:spPr>
          <a:xfrm>
            <a:off x="6589596" y="611928"/>
            <a:ext cx="5602404" cy="3021571"/>
          </a:xfrm>
          <a:prstGeom prst="rect">
            <a:avLst/>
          </a:prstGeom>
        </p:spPr>
      </p:pic>
      <p:pic>
        <p:nvPicPr>
          <p:cNvPr id="13" name="Picture 12">
            <a:extLst>
              <a:ext uri="{FF2B5EF4-FFF2-40B4-BE49-F238E27FC236}">
                <a16:creationId xmlns:a16="http://schemas.microsoft.com/office/drawing/2014/main" id="{D547E1A1-16A3-084C-64C8-0474D4641543}"/>
              </a:ext>
            </a:extLst>
          </p:cNvPr>
          <p:cNvPicPr>
            <a:picLocks noChangeAspect="1"/>
          </p:cNvPicPr>
          <p:nvPr/>
        </p:nvPicPr>
        <p:blipFill>
          <a:blip r:embed="rId3"/>
          <a:stretch>
            <a:fillRect/>
          </a:stretch>
        </p:blipFill>
        <p:spPr>
          <a:xfrm>
            <a:off x="1586203" y="3633498"/>
            <a:ext cx="5003393" cy="3191068"/>
          </a:xfrm>
          <a:prstGeom prst="rect">
            <a:avLst/>
          </a:prstGeom>
        </p:spPr>
      </p:pic>
      <p:pic>
        <p:nvPicPr>
          <p:cNvPr id="15" name="Picture 14">
            <a:extLst>
              <a:ext uri="{FF2B5EF4-FFF2-40B4-BE49-F238E27FC236}">
                <a16:creationId xmlns:a16="http://schemas.microsoft.com/office/drawing/2014/main" id="{F276EAB9-D7C7-DF22-A332-A85827FA8EFD}"/>
              </a:ext>
            </a:extLst>
          </p:cNvPr>
          <p:cNvPicPr>
            <a:picLocks noChangeAspect="1"/>
          </p:cNvPicPr>
          <p:nvPr/>
        </p:nvPicPr>
        <p:blipFill>
          <a:blip r:embed="rId4"/>
          <a:stretch>
            <a:fillRect/>
          </a:stretch>
        </p:blipFill>
        <p:spPr>
          <a:xfrm>
            <a:off x="6589596" y="3633498"/>
            <a:ext cx="5602404" cy="3224501"/>
          </a:xfrm>
          <a:prstGeom prst="rect">
            <a:avLst/>
          </a:prstGeom>
        </p:spPr>
      </p:pic>
      <p:pic>
        <p:nvPicPr>
          <p:cNvPr id="17" name="Picture 16">
            <a:extLst>
              <a:ext uri="{FF2B5EF4-FFF2-40B4-BE49-F238E27FC236}">
                <a16:creationId xmlns:a16="http://schemas.microsoft.com/office/drawing/2014/main" id="{630BCC28-7E5E-0B4D-BBEA-025F69EE352C}"/>
              </a:ext>
            </a:extLst>
          </p:cNvPr>
          <p:cNvPicPr>
            <a:picLocks noChangeAspect="1"/>
          </p:cNvPicPr>
          <p:nvPr/>
        </p:nvPicPr>
        <p:blipFill>
          <a:blip r:embed="rId5"/>
          <a:stretch>
            <a:fillRect/>
          </a:stretch>
        </p:blipFill>
        <p:spPr>
          <a:xfrm>
            <a:off x="1586203" y="611927"/>
            <a:ext cx="5003393" cy="2988137"/>
          </a:xfrm>
          <a:prstGeom prst="rect">
            <a:avLst/>
          </a:prstGeom>
        </p:spPr>
      </p:pic>
    </p:spTree>
    <p:extLst>
      <p:ext uri="{BB962C8B-B14F-4D97-AF65-F5344CB8AC3E}">
        <p14:creationId xmlns:p14="http://schemas.microsoft.com/office/powerpoint/2010/main" val="377503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E1806C-33FC-6297-90A2-E2F2DF81053B}"/>
              </a:ext>
            </a:extLst>
          </p:cNvPr>
          <p:cNvSpPr>
            <a:spLocks noGrp="1"/>
          </p:cNvSpPr>
          <p:nvPr>
            <p:ph type="sldNum" sz="quarter" idx="12"/>
          </p:nvPr>
        </p:nvSpPr>
        <p:spPr/>
        <p:txBody>
          <a:bodyPr/>
          <a:lstStyle/>
          <a:p>
            <a:fld id="{DC9BDD72-3088-4723-96F4-229F07CD1802}" type="slidenum">
              <a:rPr lang="en-IN" smtClean="0"/>
              <a:t>13</a:t>
            </a:fld>
            <a:endParaRPr lang="en-IN"/>
          </a:p>
        </p:txBody>
      </p:sp>
      <p:sp>
        <p:nvSpPr>
          <p:cNvPr id="2" name="Title 1">
            <a:extLst>
              <a:ext uri="{FF2B5EF4-FFF2-40B4-BE49-F238E27FC236}">
                <a16:creationId xmlns:a16="http://schemas.microsoft.com/office/drawing/2014/main" id="{00883D24-E6DC-28ED-164F-D3867AA06FEE}"/>
              </a:ext>
            </a:extLst>
          </p:cNvPr>
          <p:cNvSpPr txBox="1">
            <a:spLocks/>
          </p:cNvSpPr>
          <p:nvPr/>
        </p:nvSpPr>
        <p:spPr>
          <a:xfrm>
            <a:off x="2513805" y="2915876"/>
            <a:ext cx="7164387" cy="1026248"/>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sz="6400" dirty="0"/>
          </a:p>
        </p:txBody>
      </p:sp>
      <p:sp>
        <p:nvSpPr>
          <p:cNvPr id="4" name="Title 1">
            <a:extLst>
              <a:ext uri="{FF2B5EF4-FFF2-40B4-BE49-F238E27FC236}">
                <a16:creationId xmlns:a16="http://schemas.microsoft.com/office/drawing/2014/main" id="{1AE75DD3-C320-6322-B021-2AA7C100F87A}"/>
              </a:ext>
            </a:extLst>
          </p:cNvPr>
          <p:cNvSpPr txBox="1">
            <a:spLocks/>
          </p:cNvSpPr>
          <p:nvPr/>
        </p:nvSpPr>
        <p:spPr>
          <a:xfrm>
            <a:off x="2513805" y="4976445"/>
            <a:ext cx="7164387" cy="848848"/>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RISHI KALPA MUKHERJEE</a:t>
            </a:r>
            <a:endParaRPr lang="en-IN" sz="3500" dirty="0"/>
          </a:p>
        </p:txBody>
      </p:sp>
      <p:sp>
        <p:nvSpPr>
          <p:cNvPr id="5" name="Title 1">
            <a:extLst>
              <a:ext uri="{FF2B5EF4-FFF2-40B4-BE49-F238E27FC236}">
                <a16:creationId xmlns:a16="http://schemas.microsoft.com/office/drawing/2014/main" id="{32274BEE-3509-F4C6-7355-E898B5908176}"/>
              </a:ext>
            </a:extLst>
          </p:cNvPr>
          <p:cNvSpPr txBox="1">
            <a:spLocks/>
          </p:cNvSpPr>
          <p:nvPr/>
        </p:nvSpPr>
        <p:spPr>
          <a:xfrm>
            <a:off x="1233904" y="821219"/>
            <a:ext cx="9724188" cy="1060336"/>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ARCHITECTURE DESIGN</a:t>
            </a:r>
            <a:endParaRPr lang="en-IN" sz="6400" dirty="0"/>
          </a:p>
        </p:txBody>
      </p:sp>
    </p:spTree>
    <p:extLst>
      <p:ext uri="{BB962C8B-B14F-4D97-AF65-F5344CB8AC3E}">
        <p14:creationId xmlns:p14="http://schemas.microsoft.com/office/powerpoint/2010/main" val="52947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BEF1-142F-7D4C-C1AF-7BFBC4598A34}"/>
              </a:ext>
            </a:extLst>
          </p:cNvPr>
          <p:cNvSpPr>
            <a:spLocks noGrp="1"/>
          </p:cNvSpPr>
          <p:nvPr>
            <p:ph type="title"/>
          </p:nvPr>
        </p:nvSpPr>
        <p:spPr>
          <a:xfrm>
            <a:off x="2592925" y="624110"/>
            <a:ext cx="8911687" cy="840796"/>
          </a:xfrm>
        </p:spPr>
        <p:txBody>
          <a:bodyPr>
            <a:normAutofit/>
          </a:bodyPr>
          <a:lstStyle/>
          <a:p>
            <a:r>
              <a:rPr lang="en-US" sz="3000" dirty="0">
                <a:solidFill>
                  <a:schemeClr val="accent6">
                    <a:lumMod val="75000"/>
                  </a:schemeClr>
                </a:solidFill>
                <a:latin typeface="Trebuchet MS" panose="020B0603020202020204" pitchFamily="34" charset="0"/>
              </a:rPr>
              <a:t>DOCUMENT CONTROL</a:t>
            </a:r>
            <a:endParaRPr lang="en-IN" sz="3000" dirty="0">
              <a:solidFill>
                <a:schemeClr val="accent6">
                  <a:lumMod val="75000"/>
                </a:schemeClr>
              </a:solidFill>
              <a:latin typeface="Trebuchet MS" panose="020B0603020202020204" pitchFamily="34" charset="0"/>
            </a:endParaRPr>
          </a:p>
        </p:txBody>
      </p:sp>
      <p:sp>
        <p:nvSpPr>
          <p:cNvPr id="4" name="Footer Placeholder 3">
            <a:extLst>
              <a:ext uri="{FF2B5EF4-FFF2-40B4-BE49-F238E27FC236}">
                <a16:creationId xmlns:a16="http://schemas.microsoft.com/office/drawing/2014/main" id="{4B8ACF4B-58CE-2E9B-DAE8-A0401F3251E5}"/>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
        <p:nvSpPr>
          <p:cNvPr id="5" name="Slide Number Placeholder 4">
            <a:extLst>
              <a:ext uri="{FF2B5EF4-FFF2-40B4-BE49-F238E27FC236}">
                <a16:creationId xmlns:a16="http://schemas.microsoft.com/office/drawing/2014/main" id="{71A4AAC4-3442-BB9C-EF34-F94864B4A81B}"/>
              </a:ext>
            </a:extLst>
          </p:cNvPr>
          <p:cNvSpPr>
            <a:spLocks noGrp="1"/>
          </p:cNvSpPr>
          <p:nvPr>
            <p:ph type="sldNum" sz="quarter" idx="12"/>
          </p:nvPr>
        </p:nvSpPr>
        <p:spPr/>
        <p:txBody>
          <a:bodyPr/>
          <a:lstStyle/>
          <a:p>
            <a:fld id="{DC9BDD72-3088-4723-96F4-229F07CD1802}" type="slidenum">
              <a:rPr lang="en-IN" smtClean="0"/>
              <a:t>2</a:t>
            </a:fld>
            <a:endParaRPr lang="en-IN"/>
          </a:p>
        </p:txBody>
      </p:sp>
      <p:graphicFrame>
        <p:nvGraphicFramePr>
          <p:cNvPr id="8" name="Table 7">
            <a:extLst>
              <a:ext uri="{FF2B5EF4-FFF2-40B4-BE49-F238E27FC236}">
                <a16:creationId xmlns:a16="http://schemas.microsoft.com/office/drawing/2014/main" id="{CA129FE2-54AF-5502-1CE3-924AF2821AD8}"/>
              </a:ext>
            </a:extLst>
          </p:cNvPr>
          <p:cNvGraphicFramePr>
            <a:graphicFrameLocks noGrp="1"/>
          </p:cNvGraphicFramePr>
          <p:nvPr>
            <p:extLst>
              <p:ext uri="{D42A27DB-BD31-4B8C-83A1-F6EECF244321}">
                <p14:modId xmlns:p14="http://schemas.microsoft.com/office/powerpoint/2010/main" val="1726324756"/>
              </p:ext>
            </p:extLst>
          </p:nvPr>
        </p:nvGraphicFramePr>
        <p:xfrm>
          <a:off x="2592924" y="1343608"/>
          <a:ext cx="9116992" cy="4236096"/>
        </p:xfrm>
        <a:graphic>
          <a:graphicData uri="http://schemas.openxmlformats.org/drawingml/2006/table">
            <a:tbl>
              <a:tblPr firstRow="1" bandRow="1">
                <a:tableStyleId>{5C22544A-7EE6-4342-B048-85BDC9FD1C3A}</a:tableStyleId>
              </a:tblPr>
              <a:tblGrid>
                <a:gridCol w="2279248">
                  <a:extLst>
                    <a:ext uri="{9D8B030D-6E8A-4147-A177-3AD203B41FA5}">
                      <a16:colId xmlns:a16="http://schemas.microsoft.com/office/drawing/2014/main" val="3455676389"/>
                    </a:ext>
                  </a:extLst>
                </a:gridCol>
                <a:gridCol w="2279248">
                  <a:extLst>
                    <a:ext uri="{9D8B030D-6E8A-4147-A177-3AD203B41FA5}">
                      <a16:colId xmlns:a16="http://schemas.microsoft.com/office/drawing/2014/main" val="3141072195"/>
                    </a:ext>
                  </a:extLst>
                </a:gridCol>
                <a:gridCol w="2279248">
                  <a:extLst>
                    <a:ext uri="{9D8B030D-6E8A-4147-A177-3AD203B41FA5}">
                      <a16:colId xmlns:a16="http://schemas.microsoft.com/office/drawing/2014/main" val="1456806769"/>
                    </a:ext>
                  </a:extLst>
                </a:gridCol>
                <a:gridCol w="2279248">
                  <a:extLst>
                    <a:ext uri="{9D8B030D-6E8A-4147-A177-3AD203B41FA5}">
                      <a16:colId xmlns:a16="http://schemas.microsoft.com/office/drawing/2014/main" val="1289871193"/>
                    </a:ext>
                  </a:extLst>
                </a:gridCol>
              </a:tblGrid>
              <a:tr h="1412032">
                <a:tc>
                  <a:txBody>
                    <a:bodyPr/>
                    <a:lstStyle/>
                    <a:p>
                      <a:pPr algn="ctr"/>
                      <a:r>
                        <a:rPr lang="en-US" dirty="0"/>
                        <a:t>Date</a:t>
                      </a:r>
                      <a:endParaRPr lang="en-IN" dirty="0"/>
                    </a:p>
                  </a:txBody>
                  <a:tcPr/>
                </a:tc>
                <a:tc>
                  <a:txBody>
                    <a:bodyPr/>
                    <a:lstStyle/>
                    <a:p>
                      <a:pPr algn="ctr"/>
                      <a:r>
                        <a:rPr lang="en-US" dirty="0"/>
                        <a:t>Version</a:t>
                      </a:r>
                      <a:endParaRPr lang="en-IN" dirty="0"/>
                    </a:p>
                  </a:txBody>
                  <a:tcPr/>
                </a:tc>
                <a:tc>
                  <a:txBody>
                    <a:bodyPr/>
                    <a:lstStyle/>
                    <a:p>
                      <a:pPr algn="ctr"/>
                      <a:r>
                        <a:rPr lang="en-US" dirty="0"/>
                        <a:t>Description</a:t>
                      </a:r>
                      <a:endParaRPr lang="en-IN" dirty="0"/>
                    </a:p>
                  </a:txBody>
                  <a:tcPr/>
                </a:tc>
                <a:tc>
                  <a:txBody>
                    <a:bodyPr/>
                    <a:lstStyle/>
                    <a:p>
                      <a:pPr algn="ctr"/>
                      <a:r>
                        <a:rPr lang="en-US" dirty="0"/>
                        <a:t>Author</a:t>
                      </a:r>
                      <a:endParaRPr lang="en-IN" dirty="0"/>
                    </a:p>
                  </a:txBody>
                  <a:tcPr/>
                </a:tc>
                <a:extLst>
                  <a:ext uri="{0D108BD9-81ED-4DB2-BD59-A6C34878D82A}">
                    <a16:rowId xmlns:a16="http://schemas.microsoft.com/office/drawing/2014/main" val="2867124406"/>
                  </a:ext>
                </a:extLst>
              </a:tr>
              <a:tr h="1412032">
                <a:tc>
                  <a:txBody>
                    <a:bodyPr/>
                    <a:lstStyle/>
                    <a:p>
                      <a:pPr algn="ctr"/>
                      <a:r>
                        <a:rPr lang="en-US" sz="1600" dirty="0">
                          <a:latin typeface="Trebuchet MS" panose="020B0603020202020204" pitchFamily="34" charset="0"/>
                        </a:rPr>
                        <a:t>26-05-2024</a:t>
                      </a:r>
                      <a:endParaRPr lang="en-IN" sz="1600" dirty="0">
                        <a:latin typeface="Trebuchet MS" panose="020B0603020202020204" pitchFamily="34" charset="0"/>
                      </a:endParaRPr>
                    </a:p>
                  </a:txBody>
                  <a:tcPr/>
                </a:tc>
                <a:tc>
                  <a:txBody>
                    <a:bodyPr/>
                    <a:lstStyle/>
                    <a:p>
                      <a:pPr algn="ctr"/>
                      <a:r>
                        <a:rPr lang="en-US" sz="1600" dirty="0">
                          <a:latin typeface="Trebuchet MS" panose="020B0603020202020204" pitchFamily="34" charset="0"/>
                        </a:rPr>
                        <a:t>1.0</a:t>
                      </a:r>
                      <a:endParaRPr lang="en-IN" sz="1600" dirty="0">
                        <a:latin typeface="Trebuchet MS" panose="020B0603020202020204" pitchFamily="34" charset="0"/>
                      </a:endParaRPr>
                    </a:p>
                  </a:txBody>
                  <a:tcPr/>
                </a:tc>
                <a:tc>
                  <a:txBody>
                    <a:bodyPr/>
                    <a:lstStyle/>
                    <a:p>
                      <a:pPr algn="ctr"/>
                      <a:r>
                        <a:rPr lang="en-US" sz="1600" dirty="0">
                          <a:latin typeface="Trebuchet MS" panose="020B0603020202020204" pitchFamily="34" charset="0"/>
                        </a:rPr>
                        <a:t>Introduction, Architecture and Deployment</a:t>
                      </a:r>
                      <a:endParaRPr lang="en-IN" sz="1600" dirty="0">
                        <a:latin typeface="Trebuchet MS" panose="020B0603020202020204" pitchFamily="34" charset="0"/>
                      </a:endParaRPr>
                    </a:p>
                  </a:txBody>
                  <a:tcPr/>
                </a:tc>
                <a:tc>
                  <a:txBody>
                    <a:bodyPr/>
                    <a:lstStyle/>
                    <a:p>
                      <a:pPr algn="ctr"/>
                      <a:r>
                        <a:rPr lang="en-US" sz="1600" dirty="0">
                          <a:latin typeface="Trebuchet MS" panose="020B0603020202020204" pitchFamily="34" charset="0"/>
                        </a:rPr>
                        <a:t>Rishi Kalpa Mukherjee</a:t>
                      </a:r>
                      <a:endParaRPr lang="en-IN" sz="1600" dirty="0">
                        <a:latin typeface="Trebuchet MS" panose="020B0603020202020204" pitchFamily="34" charset="0"/>
                      </a:endParaRPr>
                    </a:p>
                  </a:txBody>
                  <a:tcPr/>
                </a:tc>
                <a:extLst>
                  <a:ext uri="{0D108BD9-81ED-4DB2-BD59-A6C34878D82A}">
                    <a16:rowId xmlns:a16="http://schemas.microsoft.com/office/drawing/2014/main" val="308151210"/>
                  </a:ext>
                </a:extLst>
              </a:tr>
              <a:tr h="1412032">
                <a:tc>
                  <a:txBody>
                    <a:bodyPr/>
                    <a:lstStyle/>
                    <a:p>
                      <a:pPr algn="ctr"/>
                      <a:r>
                        <a:rPr lang="en-US" sz="1600" dirty="0">
                          <a:latin typeface="Trebuchet MS" panose="020B0603020202020204" pitchFamily="34" charset="0"/>
                        </a:rPr>
                        <a:t>18-06-2024</a:t>
                      </a:r>
                      <a:endParaRPr lang="en-IN" sz="1600" dirty="0">
                        <a:latin typeface="Trebuchet MS" panose="020B0603020202020204" pitchFamily="34" charset="0"/>
                      </a:endParaRPr>
                    </a:p>
                  </a:txBody>
                  <a:tcPr/>
                </a:tc>
                <a:tc>
                  <a:txBody>
                    <a:bodyPr/>
                    <a:lstStyle/>
                    <a:p>
                      <a:pPr algn="ctr"/>
                      <a:r>
                        <a:rPr lang="en-US" sz="1600" dirty="0">
                          <a:latin typeface="Trebuchet MS" panose="020B0603020202020204" pitchFamily="34" charset="0"/>
                        </a:rPr>
                        <a:t>1.1</a:t>
                      </a:r>
                      <a:endParaRPr lang="en-IN" sz="1600" dirty="0">
                        <a:latin typeface="Trebuchet MS" panose="020B0603020202020204" pitchFamily="34" charset="0"/>
                      </a:endParaRPr>
                    </a:p>
                  </a:txBody>
                  <a:tcPr/>
                </a:tc>
                <a:tc>
                  <a:txBody>
                    <a:bodyPr/>
                    <a:lstStyle/>
                    <a:p>
                      <a:pPr algn="ctr"/>
                      <a:r>
                        <a:rPr lang="en-US" sz="1600" dirty="0">
                          <a:latin typeface="Trebuchet MS" panose="020B0603020202020204" pitchFamily="34" charset="0"/>
                        </a:rPr>
                        <a:t>Final Revision and Version of Architecture</a:t>
                      </a:r>
                      <a:endParaRPr lang="en-IN" sz="1600" dirty="0">
                        <a:latin typeface="Trebuchet MS" panose="020B0603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Trebuchet MS" panose="020B0603020202020204" pitchFamily="34" charset="0"/>
                        </a:rPr>
                        <a:t>Rishi Kalpa Mukherjee</a:t>
                      </a:r>
                      <a:endParaRPr lang="en-IN" sz="1600" dirty="0">
                        <a:latin typeface="Trebuchet MS" panose="020B0603020202020204" pitchFamily="34" charset="0"/>
                      </a:endParaRPr>
                    </a:p>
                  </a:txBody>
                  <a:tcPr/>
                </a:tc>
                <a:extLst>
                  <a:ext uri="{0D108BD9-81ED-4DB2-BD59-A6C34878D82A}">
                    <a16:rowId xmlns:a16="http://schemas.microsoft.com/office/drawing/2014/main" val="3648119048"/>
                  </a:ext>
                </a:extLst>
              </a:tr>
            </a:tbl>
          </a:graphicData>
        </a:graphic>
      </p:graphicFrame>
    </p:spTree>
    <p:extLst>
      <p:ext uri="{BB962C8B-B14F-4D97-AF65-F5344CB8AC3E}">
        <p14:creationId xmlns:p14="http://schemas.microsoft.com/office/powerpoint/2010/main" val="44480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E5E417-99DC-3576-4BDB-03F97DC51E78}"/>
              </a:ext>
            </a:extLst>
          </p:cNvPr>
          <p:cNvSpPr>
            <a:spLocks noGrp="1"/>
          </p:cNvSpPr>
          <p:nvPr>
            <p:ph type="sldNum" sz="quarter" idx="12"/>
          </p:nvPr>
        </p:nvSpPr>
        <p:spPr/>
        <p:txBody>
          <a:bodyPr/>
          <a:lstStyle/>
          <a:p>
            <a:fld id="{DC9BDD72-3088-4723-96F4-229F07CD1802}" type="slidenum">
              <a:rPr lang="en-IN" smtClean="0"/>
              <a:t>3</a:t>
            </a:fld>
            <a:endParaRPr lang="en-IN"/>
          </a:p>
        </p:txBody>
      </p:sp>
      <p:sp>
        <p:nvSpPr>
          <p:cNvPr id="5" name="Footer Placeholder 3">
            <a:extLst>
              <a:ext uri="{FF2B5EF4-FFF2-40B4-BE49-F238E27FC236}">
                <a16:creationId xmlns:a16="http://schemas.microsoft.com/office/drawing/2014/main" id="{58FEDF33-A8F4-3B73-57DD-E9DC124754C7}"/>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
        <p:nvSpPr>
          <p:cNvPr id="7" name="TextBox 6">
            <a:extLst>
              <a:ext uri="{FF2B5EF4-FFF2-40B4-BE49-F238E27FC236}">
                <a16:creationId xmlns:a16="http://schemas.microsoft.com/office/drawing/2014/main" id="{1D350553-3FC3-71BB-FE96-1BA29A748202}"/>
              </a:ext>
            </a:extLst>
          </p:cNvPr>
          <p:cNvSpPr txBox="1"/>
          <p:nvPr/>
        </p:nvSpPr>
        <p:spPr>
          <a:xfrm>
            <a:off x="1156997" y="1287626"/>
            <a:ext cx="10711542" cy="4278094"/>
          </a:xfrm>
          <a:prstGeom prst="rect">
            <a:avLst/>
          </a:prstGeom>
          <a:noFill/>
        </p:spPr>
        <p:txBody>
          <a:bodyPr wrap="square">
            <a:spAutoFit/>
          </a:bodyPr>
          <a:lstStyle/>
          <a:p>
            <a:r>
              <a:rPr lang="en-IN" sz="1600" dirty="0">
                <a:solidFill>
                  <a:schemeClr val="accent6">
                    <a:lumMod val="75000"/>
                  </a:schemeClr>
                </a:solidFill>
                <a:latin typeface="Trebuchet MS" panose="020B0603020202020204" pitchFamily="34" charset="0"/>
                <a:ea typeface="+mj-ea"/>
                <a:cs typeface="+mj-cs"/>
              </a:rPr>
              <a:t>CONTENTS</a:t>
            </a:r>
            <a:r>
              <a:rPr lang="en-IN" sz="1600" b="1" i="0" u="none" strike="noStrike" baseline="0" dirty="0">
                <a:solidFill>
                  <a:srgbClr val="000000"/>
                </a:solidFill>
                <a:latin typeface="Trebuchet MS" panose="020B0603020202020204" pitchFamily="34" charset="0"/>
              </a:rPr>
              <a:t> </a:t>
            </a:r>
            <a:endParaRPr lang="en-IN" sz="1600" b="1" dirty="0">
              <a:solidFill>
                <a:srgbClr val="000000"/>
              </a:solidFill>
              <a:latin typeface="Trebuchet MS" panose="020B0603020202020204" pitchFamily="34" charset="0"/>
            </a:endParaRPr>
          </a:p>
          <a:p>
            <a:endParaRPr lang="en-IN" sz="1600" b="1" i="0" u="none" strike="noStrike" baseline="0" dirty="0">
              <a:solidFill>
                <a:srgbClr val="000000"/>
              </a:solidFill>
              <a:latin typeface="Trebuchet MS" panose="020B0603020202020204" pitchFamily="34" charset="0"/>
            </a:endParaRPr>
          </a:p>
          <a:p>
            <a:endParaRPr lang="en-IN" sz="1600" b="0" i="0" u="none" strike="noStrike" baseline="0" dirty="0">
              <a:solidFill>
                <a:srgbClr val="000000"/>
              </a:solidFill>
              <a:latin typeface="Trebuchet MS" panose="020B0603020202020204" pitchFamily="34" charset="0"/>
            </a:endParaRPr>
          </a:p>
          <a:p>
            <a:r>
              <a:rPr lang="en-IN" sz="1600" b="1" i="0" u="none" strike="noStrike" baseline="0" dirty="0">
                <a:solidFill>
                  <a:schemeClr val="accent1">
                    <a:lumMod val="75000"/>
                  </a:schemeClr>
                </a:solidFill>
                <a:latin typeface="Trebuchet MS" panose="020B0603020202020204" pitchFamily="34" charset="0"/>
              </a:rPr>
              <a:t>Document Version Control</a:t>
            </a:r>
            <a:r>
              <a:rPr lang="en-IN" sz="1600" b="0" i="0" u="none" strike="noStrike" baseline="0" dirty="0">
                <a:solidFill>
                  <a:srgbClr val="000000"/>
                </a:solidFill>
                <a:latin typeface="Trebuchet MS" panose="020B0603020202020204" pitchFamily="34" charset="0"/>
              </a:rPr>
              <a:t>........................................................................................................</a:t>
            </a:r>
            <a:r>
              <a:rPr lang="en-IN" sz="1600" b="1" i="0" u="none" strike="noStrike" baseline="0" dirty="0">
                <a:solidFill>
                  <a:srgbClr val="000000"/>
                </a:solidFill>
                <a:latin typeface="Trebuchet MS" panose="020B0603020202020204" pitchFamily="34" charset="0"/>
              </a:rPr>
              <a:t>2</a:t>
            </a:r>
            <a:r>
              <a:rPr lang="en-IN" sz="1600" b="0" i="0" u="none" strike="noStrike" baseline="0" dirty="0">
                <a:solidFill>
                  <a:srgbClr val="000000"/>
                </a:solidFill>
                <a:latin typeface="Trebuchet MS" panose="020B0603020202020204" pitchFamily="34" charset="0"/>
              </a:rPr>
              <a:t> </a:t>
            </a:r>
          </a:p>
          <a:p>
            <a:endParaRPr lang="en-IN" sz="1600" b="0" i="0" u="none" strike="noStrike" baseline="0" dirty="0">
              <a:solidFill>
                <a:srgbClr val="000000"/>
              </a:solidFill>
              <a:latin typeface="Trebuchet MS" panose="020B0603020202020204" pitchFamily="34" charset="0"/>
            </a:endParaRPr>
          </a:p>
          <a:p>
            <a:r>
              <a:rPr lang="en-IN" sz="1600" b="1" i="0" u="none" strike="noStrike" baseline="0" dirty="0">
                <a:solidFill>
                  <a:schemeClr val="accent1">
                    <a:lumMod val="75000"/>
                  </a:schemeClr>
                </a:solidFill>
                <a:latin typeface="Trebuchet MS" panose="020B0603020202020204" pitchFamily="34" charset="0"/>
              </a:rPr>
              <a:t>1. Introduction</a:t>
            </a:r>
            <a:r>
              <a:rPr lang="en-IN" sz="1600" b="0" i="0" u="none" strike="noStrike" baseline="0" dirty="0">
                <a:solidFill>
                  <a:srgbClr val="000000"/>
                </a:solidFill>
                <a:latin typeface="Trebuchet MS" panose="020B0603020202020204" pitchFamily="34" charset="0"/>
              </a:rPr>
              <a:t>......................................................................................................................</a:t>
            </a:r>
            <a:r>
              <a:rPr lang="en-IN" sz="1600" b="1" i="0" u="none" strike="noStrike" baseline="0" dirty="0">
                <a:solidFill>
                  <a:srgbClr val="000000"/>
                </a:solidFill>
                <a:latin typeface="Trebuchet MS" panose="020B0603020202020204" pitchFamily="34" charset="0"/>
              </a:rPr>
              <a:t>4</a:t>
            </a:r>
          </a:p>
          <a:p>
            <a:r>
              <a:rPr lang="en-US" sz="1600" b="0" i="0" u="none" strike="noStrike" baseline="0" dirty="0">
                <a:solidFill>
                  <a:srgbClr val="000000"/>
                </a:solidFill>
                <a:latin typeface="Trebuchet MS" panose="020B0603020202020204" pitchFamily="34" charset="0"/>
              </a:rPr>
              <a:t>	1.1 What is Architecture Design Document? ..............................................................................4 </a:t>
            </a:r>
          </a:p>
          <a:p>
            <a:r>
              <a:rPr lang="en-IN" sz="1600" b="0" i="0" u="none" strike="noStrike" baseline="0" dirty="0">
                <a:solidFill>
                  <a:srgbClr val="000000"/>
                </a:solidFill>
                <a:latin typeface="Trebuchet MS" panose="020B0603020202020204" pitchFamily="34" charset="0"/>
              </a:rPr>
              <a:t>	1.2 Scope…......................................................................................................................4 </a:t>
            </a:r>
          </a:p>
          <a:p>
            <a:endParaRPr lang="en-IN" sz="1600" b="0" i="0" u="none" strike="noStrike" baseline="0" dirty="0">
              <a:solidFill>
                <a:srgbClr val="000000"/>
              </a:solidFill>
              <a:latin typeface="Trebuchet MS" panose="020B0603020202020204" pitchFamily="34" charset="0"/>
            </a:endParaRPr>
          </a:p>
          <a:p>
            <a:r>
              <a:rPr lang="en-IN" sz="1600" b="1" i="0" u="none" strike="noStrike" baseline="0" dirty="0">
                <a:solidFill>
                  <a:schemeClr val="accent1">
                    <a:lumMod val="75000"/>
                  </a:schemeClr>
                </a:solidFill>
                <a:latin typeface="Trebuchet MS" panose="020B0603020202020204" pitchFamily="34" charset="0"/>
              </a:rPr>
              <a:t>2. Architecture</a:t>
            </a:r>
            <a:r>
              <a:rPr lang="en-IN" sz="1600" b="0" i="0" u="none" strike="noStrike" baseline="0" dirty="0">
                <a:solidFill>
                  <a:srgbClr val="000000"/>
                </a:solidFill>
                <a:latin typeface="Trebuchet MS" panose="020B0603020202020204" pitchFamily="34" charset="0"/>
              </a:rPr>
              <a:t>…....................................................................................................................</a:t>
            </a:r>
            <a:r>
              <a:rPr lang="en-IN" sz="1600" b="1" i="0" u="none" strike="noStrike" baseline="0" dirty="0">
                <a:solidFill>
                  <a:srgbClr val="000000"/>
                </a:solidFill>
                <a:latin typeface="Trebuchet MS" panose="020B0603020202020204" pitchFamily="34" charset="0"/>
              </a:rPr>
              <a:t>5</a:t>
            </a:r>
          </a:p>
          <a:p>
            <a:pPr algn="l"/>
            <a:r>
              <a:rPr lang="en-IN" sz="1600" dirty="0">
                <a:solidFill>
                  <a:srgbClr val="000000"/>
                </a:solidFill>
                <a:latin typeface="Trebuchet MS" panose="020B0603020202020204" pitchFamily="34" charset="0"/>
              </a:rPr>
              <a:t>	</a:t>
            </a:r>
            <a:r>
              <a:rPr lang="en-IN" sz="1600" i="0" u="none" strike="noStrike" baseline="0" dirty="0">
                <a:solidFill>
                  <a:srgbClr val="000000"/>
                </a:solidFill>
                <a:latin typeface="Trebuchet MS" panose="020B0603020202020204" pitchFamily="34" charset="0"/>
              </a:rPr>
              <a:t>2.1 Tableau Architecture ............................................................................................</a:t>
            </a:r>
            <a:r>
              <a:rPr lang="en-IN" sz="1600" dirty="0">
                <a:solidFill>
                  <a:srgbClr val="000000"/>
                </a:solidFill>
                <a:latin typeface="Trebuchet MS" panose="020B0603020202020204" pitchFamily="34" charset="0"/>
              </a:rPr>
              <a:t>.........</a:t>
            </a:r>
            <a:r>
              <a:rPr lang="en-IN" sz="1600" i="0" u="none" strike="noStrike" baseline="0" dirty="0">
                <a:solidFill>
                  <a:srgbClr val="000000"/>
                </a:solidFill>
                <a:latin typeface="Trebuchet MS" panose="020B0603020202020204" pitchFamily="34" charset="0"/>
              </a:rPr>
              <a:t>5 </a:t>
            </a:r>
            <a:endParaRPr lang="en-IN" sz="1600" dirty="0">
              <a:solidFill>
                <a:srgbClr val="000000"/>
              </a:solidFill>
              <a:latin typeface="Trebuchet MS" panose="020B0603020202020204" pitchFamily="34" charset="0"/>
            </a:endParaRPr>
          </a:p>
          <a:p>
            <a:pPr algn="l"/>
            <a:r>
              <a:rPr lang="en-IN" sz="1600" i="0" u="none" strike="noStrike" baseline="0" dirty="0">
                <a:solidFill>
                  <a:srgbClr val="000000"/>
                </a:solidFill>
                <a:latin typeface="Trebuchet MS" panose="020B0603020202020204" pitchFamily="34" charset="0"/>
              </a:rPr>
              <a:t>	</a:t>
            </a:r>
            <a:r>
              <a:rPr lang="fr-FR" sz="1600" i="0" u="none" strike="noStrike" baseline="0" dirty="0">
                <a:solidFill>
                  <a:srgbClr val="000000"/>
                </a:solidFill>
                <a:latin typeface="Trebuchet MS" panose="020B0603020202020204" pitchFamily="34" charset="0"/>
              </a:rPr>
              <a:t>2.2 Tableau Server Architecture ............................................................................................6 </a:t>
            </a:r>
            <a:r>
              <a:rPr lang="fr-FR" sz="1600" dirty="0">
                <a:solidFill>
                  <a:srgbClr val="000000"/>
                </a:solidFill>
                <a:latin typeface="Trebuchet MS" panose="020B0603020202020204" pitchFamily="34" charset="0"/>
              </a:rPr>
              <a:t>	</a:t>
            </a:r>
          </a:p>
          <a:p>
            <a:pPr algn="l"/>
            <a:r>
              <a:rPr lang="fr-FR" sz="1600" i="0" u="none" strike="noStrike" baseline="0" dirty="0">
                <a:solidFill>
                  <a:srgbClr val="000000"/>
                </a:solidFill>
                <a:latin typeface="Trebuchet MS" panose="020B0603020202020204" pitchFamily="34" charset="0"/>
              </a:rPr>
              <a:t>	</a:t>
            </a:r>
            <a:r>
              <a:rPr lang="en-IN" sz="1600" i="0" u="none" strike="noStrike" baseline="0" dirty="0">
                <a:solidFill>
                  <a:srgbClr val="000000"/>
                </a:solidFill>
                <a:latin typeface="Trebuchet MS" panose="020B0603020202020204" pitchFamily="34" charset="0"/>
              </a:rPr>
              <a:t>2.3 Tableau Server Processes ................................................................................................</a:t>
            </a:r>
            <a:r>
              <a:rPr lang="en-IN" sz="1600" dirty="0">
                <a:solidFill>
                  <a:srgbClr val="000000"/>
                </a:solidFill>
                <a:latin typeface="Trebuchet MS" panose="020B0603020202020204" pitchFamily="34" charset="0"/>
              </a:rPr>
              <a:t>7</a:t>
            </a:r>
            <a:r>
              <a:rPr lang="en-IN" sz="1600" i="0" u="none" strike="noStrike" baseline="0" dirty="0">
                <a:solidFill>
                  <a:srgbClr val="000000"/>
                </a:solidFill>
                <a:latin typeface="Trebuchet MS" panose="020B0603020202020204" pitchFamily="34" charset="0"/>
              </a:rPr>
              <a:t> </a:t>
            </a:r>
          </a:p>
          <a:p>
            <a:pPr algn="l"/>
            <a:endParaRPr lang="en-IN" sz="1600" b="1" dirty="0">
              <a:solidFill>
                <a:srgbClr val="000000"/>
              </a:solidFill>
              <a:latin typeface="Trebuchet MS" panose="020B0603020202020204" pitchFamily="34" charset="0"/>
            </a:endParaRPr>
          </a:p>
          <a:p>
            <a:pPr algn="l"/>
            <a:endParaRPr lang="en-IN" sz="1600" b="0" i="0" u="none" strike="noStrike" baseline="0" dirty="0">
              <a:solidFill>
                <a:srgbClr val="000000"/>
              </a:solidFill>
              <a:latin typeface="Trebuchet MS" panose="020B0603020202020204" pitchFamily="34" charset="0"/>
            </a:endParaRPr>
          </a:p>
          <a:p>
            <a:r>
              <a:rPr lang="en-IN" sz="1600" b="1" i="0" u="none" strike="noStrike" baseline="0" dirty="0">
                <a:solidFill>
                  <a:schemeClr val="accent1">
                    <a:lumMod val="75000"/>
                  </a:schemeClr>
                </a:solidFill>
                <a:latin typeface="Trebuchet MS" panose="020B0603020202020204" pitchFamily="34" charset="0"/>
              </a:rPr>
              <a:t>3. Deployment Description</a:t>
            </a:r>
            <a:r>
              <a:rPr lang="en-IN" sz="1600" b="1" i="0" u="none" strike="noStrike" baseline="0" dirty="0">
                <a:solidFill>
                  <a:srgbClr val="000000"/>
                </a:solidFill>
                <a:latin typeface="Trebuchet MS" panose="020B0603020202020204" pitchFamily="34" charset="0"/>
              </a:rPr>
              <a:t>.........................................................................................................9</a:t>
            </a:r>
            <a:endParaRPr lang="en-IN" sz="1600" b="0" i="0" u="none" strike="noStrike" baseline="0" dirty="0">
              <a:solidFill>
                <a:srgbClr val="000000"/>
              </a:solidFill>
              <a:latin typeface="Trebuchet MS" panose="020B0603020202020204" pitchFamily="34" charset="0"/>
            </a:endParaRPr>
          </a:p>
          <a:p>
            <a:r>
              <a:rPr lang="en-IN" sz="1600" b="1" i="0" u="none" strike="noStrike" baseline="0" dirty="0">
                <a:solidFill>
                  <a:srgbClr val="000000"/>
                </a:solidFill>
                <a:latin typeface="Trebuchet MS" panose="020B0603020202020204" pitchFamily="34" charset="0"/>
              </a:rPr>
              <a:t>	</a:t>
            </a:r>
            <a:r>
              <a:rPr lang="en-IN" sz="1600" i="0" u="none" strike="noStrike" baseline="0" dirty="0">
                <a:solidFill>
                  <a:srgbClr val="000000"/>
                </a:solidFill>
                <a:latin typeface="Trebuchet MS" panose="020B0603020202020204" pitchFamily="34" charset="0"/>
              </a:rPr>
              <a:t>3.1 Deployment options .......................................................................................................9 </a:t>
            </a:r>
          </a:p>
        </p:txBody>
      </p:sp>
    </p:spTree>
    <p:extLst>
      <p:ext uri="{BB962C8B-B14F-4D97-AF65-F5344CB8AC3E}">
        <p14:creationId xmlns:p14="http://schemas.microsoft.com/office/powerpoint/2010/main" val="5451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10BEEE-0CDE-36C5-E988-B27167B57426}"/>
              </a:ext>
            </a:extLst>
          </p:cNvPr>
          <p:cNvSpPr>
            <a:spLocks noGrp="1"/>
          </p:cNvSpPr>
          <p:nvPr>
            <p:ph type="sldNum" sz="quarter" idx="12"/>
          </p:nvPr>
        </p:nvSpPr>
        <p:spPr/>
        <p:txBody>
          <a:bodyPr/>
          <a:lstStyle/>
          <a:p>
            <a:fld id="{DC9BDD72-3088-4723-96F4-229F07CD1802}" type="slidenum">
              <a:rPr lang="en-IN" smtClean="0"/>
              <a:t>4</a:t>
            </a:fld>
            <a:endParaRPr lang="en-IN"/>
          </a:p>
        </p:txBody>
      </p:sp>
      <p:sp>
        <p:nvSpPr>
          <p:cNvPr id="4" name="Footer Placeholder 3">
            <a:extLst>
              <a:ext uri="{FF2B5EF4-FFF2-40B4-BE49-F238E27FC236}">
                <a16:creationId xmlns:a16="http://schemas.microsoft.com/office/drawing/2014/main" id="{2E104750-E269-DBE5-77BE-D4415D6BD29F}"/>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
        <p:nvSpPr>
          <p:cNvPr id="6" name="TextBox 5">
            <a:extLst>
              <a:ext uri="{FF2B5EF4-FFF2-40B4-BE49-F238E27FC236}">
                <a16:creationId xmlns:a16="http://schemas.microsoft.com/office/drawing/2014/main" id="{A5A3B01D-84C3-A9E6-3337-0B6EAA71407E}"/>
              </a:ext>
            </a:extLst>
          </p:cNvPr>
          <p:cNvSpPr txBox="1"/>
          <p:nvPr/>
        </p:nvSpPr>
        <p:spPr>
          <a:xfrm>
            <a:off x="1903445" y="660891"/>
            <a:ext cx="9601200" cy="5863144"/>
          </a:xfrm>
          <a:prstGeom prst="rect">
            <a:avLst/>
          </a:prstGeom>
          <a:noFill/>
        </p:spPr>
        <p:txBody>
          <a:bodyPr wrap="square">
            <a:spAutoFit/>
          </a:bodyPr>
          <a:lstStyle/>
          <a:p>
            <a:pPr marL="514350" indent="-514350">
              <a:buAutoNum type="arabicPeriod"/>
            </a:pPr>
            <a:r>
              <a:rPr lang="en-IN" b="1" i="0" u="none" strike="noStrike" baseline="0" dirty="0">
                <a:solidFill>
                  <a:schemeClr val="accent1">
                    <a:lumMod val="75000"/>
                  </a:schemeClr>
                </a:solidFill>
                <a:latin typeface="Trebuchet MS" panose="020B0603020202020204" pitchFamily="34" charset="0"/>
              </a:rPr>
              <a:t>Introduction</a:t>
            </a:r>
          </a:p>
          <a:p>
            <a:r>
              <a:rPr lang="en-IN" b="1" i="0" u="none" strike="noStrike" baseline="0" dirty="0">
                <a:solidFill>
                  <a:schemeClr val="accent1">
                    <a:lumMod val="75000"/>
                  </a:schemeClr>
                </a:solidFill>
                <a:latin typeface="Trebuchet MS" panose="020B0603020202020204" pitchFamily="34" charset="0"/>
              </a:rPr>
              <a:t> </a:t>
            </a:r>
            <a:endParaRPr lang="en-IN" b="0" i="0" u="none" strike="noStrike" baseline="0" dirty="0">
              <a:solidFill>
                <a:schemeClr val="accent1">
                  <a:lumMod val="75000"/>
                </a:schemeClr>
              </a:solidFill>
              <a:latin typeface="Trebuchet MS" panose="020B0603020202020204" pitchFamily="34" charset="0"/>
            </a:endParaRPr>
          </a:p>
          <a:p>
            <a:r>
              <a:rPr lang="en-US" b="1" i="0" u="none" strike="noStrike" baseline="0" dirty="0">
                <a:solidFill>
                  <a:schemeClr val="accent1">
                    <a:lumMod val="75000"/>
                  </a:schemeClr>
                </a:solidFill>
                <a:latin typeface="Trebuchet MS" panose="020B0603020202020204" pitchFamily="34" charset="0"/>
              </a:rPr>
              <a:t>1.1  What is Architecture design document? </a:t>
            </a:r>
          </a:p>
          <a:p>
            <a:endParaRPr lang="en-US" sz="1500" b="0" i="0" u="none" strike="noStrike" baseline="0" dirty="0">
              <a:solidFill>
                <a:srgbClr val="000000"/>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	Any software needs the architectural design to represents the design of software. IEEE defines 	architectural design as “the process of defining a collection of hardware and software components 	and their interfaces to establish the framework for the development of a computer system.” The 	software that is built for computer-based systems can exhibit one of these many architectures. </a:t>
            </a:r>
          </a:p>
          <a:p>
            <a:endParaRPr lang="en-US" sz="1500" b="0" i="0" u="none" strike="noStrike" baseline="0" dirty="0">
              <a:solidFill>
                <a:srgbClr val="000000"/>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Each style will describe a system category that consists of : </a:t>
            </a:r>
          </a:p>
          <a:p>
            <a:endParaRPr lang="en-US" sz="1500" b="0" i="0" u="none" strike="noStrike" baseline="0" dirty="0">
              <a:solidFill>
                <a:srgbClr val="000000"/>
              </a:solidFill>
              <a:latin typeface="Trebuchet MS" panose="020B0603020202020204" pitchFamily="34" charset="0"/>
            </a:endParaRPr>
          </a:p>
          <a:p>
            <a:pPr marL="342900" indent="-342900">
              <a:buFont typeface="+mj-lt"/>
              <a:buAutoNum type="arabicPeriod"/>
            </a:pPr>
            <a:r>
              <a:rPr lang="en-US" sz="1500" b="0" i="0" u="none" strike="noStrike" baseline="0" dirty="0">
                <a:solidFill>
                  <a:srgbClr val="000000"/>
                </a:solidFill>
                <a:latin typeface="Trebuchet MS" panose="020B0603020202020204" pitchFamily="34" charset="0"/>
              </a:rPr>
              <a:t>A set of components (e</a:t>
            </a:r>
            <a:r>
              <a:rPr lang="en-US" sz="1500" dirty="0">
                <a:solidFill>
                  <a:srgbClr val="000000"/>
                </a:solidFill>
                <a:latin typeface="Trebuchet MS" panose="020B0603020202020204" pitchFamily="34" charset="0"/>
              </a:rPr>
              <a:t>xample</a:t>
            </a:r>
            <a:r>
              <a:rPr lang="en-US" sz="1500" b="0" i="0" u="none" strike="noStrike" baseline="0" dirty="0">
                <a:solidFill>
                  <a:srgbClr val="000000"/>
                </a:solidFill>
                <a:latin typeface="Trebuchet MS" panose="020B0603020202020204" pitchFamily="34" charset="0"/>
              </a:rPr>
              <a:t>: a database, computational modules) that will perform a function required by the system. </a:t>
            </a:r>
            <a:endParaRPr lang="en-US" sz="1500" dirty="0">
              <a:solidFill>
                <a:srgbClr val="000000"/>
              </a:solidFill>
              <a:latin typeface="Trebuchet MS" panose="020B0603020202020204" pitchFamily="34" charset="0"/>
            </a:endParaRPr>
          </a:p>
          <a:p>
            <a:pPr marL="342900" indent="-342900">
              <a:buFont typeface="+mj-lt"/>
              <a:buAutoNum type="arabicPeriod"/>
            </a:pPr>
            <a:r>
              <a:rPr lang="en-US" sz="1500" b="0" i="0" u="none" strike="noStrike" baseline="0" dirty="0">
                <a:solidFill>
                  <a:srgbClr val="000000"/>
                </a:solidFill>
                <a:latin typeface="Trebuchet MS" panose="020B0603020202020204" pitchFamily="34" charset="0"/>
              </a:rPr>
              <a:t>The set of connectors will help in coordination, communication, and cooperation between the components. </a:t>
            </a:r>
          </a:p>
          <a:p>
            <a:pPr marL="342900" indent="-342900">
              <a:buFont typeface="+mj-lt"/>
              <a:buAutoNum type="arabicPeriod"/>
            </a:pPr>
            <a:r>
              <a:rPr lang="en-US" sz="1500" b="0" i="0" u="none" strike="noStrike" baseline="0" dirty="0">
                <a:solidFill>
                  <a:srgbClr val="000000"/>
                </a:solidFill>
                <a:latin typeface="Trebuchet MS" panose="020B0603020202020204" pitchFamily="34" charset="0"/>
              </a:rPr>
              <a:t>Conditions that how components can be integrated to form the system. </a:t>
            </a:r>
          </a:p>
          <a:p>
            <a:pPr marL="342900" indent="-342900">
              <a:buFont typeface="+mj-lt"/>
              <a:buAutoNum type="arabicPeriod"/>
            </a:pPr>
            <a:r>
              <a:rPr lang="en-US" sz="1500" b="0" i="0" u="none" strike="noStrike" baseline="0" dirty="0">
                <a:solidFill>
                  <a:srgbClr val="000000"/>
                </a:solidFill>
                <a:latin typeface="Trebuchet MS" panose="020B0603020202020204" pitchFamily="34" charset="0"/>
              </a:rPr>
              <a:t>Semantic models that help the designer to understand the overall properties of the system.</a:t>
            </a:r>
          </a:p>
          <a:p>
            <a:pPr marL="342900" indent="-342900">
              <a:buFont typeface="+mj-lt"/>
              <a:buAutoNum type="arabicPeriod"/>
            </a:pPr>
            <a:endParaRPr lang="en-US" sz="1500" dirty="0">
              <a:solidFill>
                <a:srgbClr val="000000"/>
              </a:solidFill>
              <a:latin typeface="Trebuchet MS" panose="020B0603020202020204" pitchFamily="34" charset="0"/>
            </a:endParaRPr>
          </a:p>
          <a:p>
            <a:r>
              <a:rPr lang="en-IN" sz="1800" b="1" i="0" u="none" strike="noStrike" baseline="0" dirty="0">
                <a:solidFill>
                  <a:schemeClr val="accent1">
                    <a:lumMod val="75000"/>
                  </a:schemeClr>
                </a:solidFill>
                <a:latin typeface="Trebuchet MS" panose="020B0603020202020204" pitchFamily="34" charset="0"/>
              </a:rPr>
              <a:t>1.2  Scope </a:t>
            </a:r>
          </a:p>
          <a:p>
            <a:endParaRPr lang="en-IN" sz="1800" b="0" i="0" u="none" strike="noStrike" baseline="0" dirty="0">
              <a:solidFill>
                <a:schemeClr val="accent1">
                  <a:lumMod val="75000"/>
                </a:schemeClr>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	Architecture Design Document (ADD) is an architecture design process that follows a step-by-step 	refinement process. The process can be used for designing data structures, required software 	architecture, source code and ultimately, performance algorithms. Overall, the design principles may 	be defined during requirement analysis and then refined during architectural design work.  </a:t>
            </a:r>
          </a:p>
        </p:txBody>
      </p:sp>
    </p:spTree>
    <p:extLst>
      <p:ext uri="{BB962C8B-B14F-4D97-AF65-F5344CB8AC3E}">
        <p14:creationId xmlns:p14="http://schemas.microsoft.com/office/powerpoint/2010/main" val="235744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A76951-CB95-98AE-094D-152548F9BEDF}"/>
              </a:ext>
            </a:extLst>
          </p:cNvPr>
          <p:cNvSpPr>
            <a:spLocks noGrp="1"/>
          </p:cNvSpPr>
          <p:nvPr>
            <p:ph type="sldNum" sz="quarter" idx="12"/>
          </p:nvPr>
        </p:nvSpPr>
        <p:spPr/>
        <p:txBody>
          <a:bodyPr/>
          <a:lstStyle/>
          <a:p>
            <a:fld id="{DC9BDD72-3088-4723-96F4-229F07CD1802}" type="slidenum">
              <a:rPr lang="en-IN" smtClean="0"/>
              <a:t>5</a:t>
            </a:fld>
            <a:endParaRPr lang="en-IN"/>
          </a:p>
        </p:txBody>
      </p:sp>
      <p:sp>
        <p:nvSpPr>
          <p:cNvPr id="4" name="Footer Placeholder 3">
            <a:extLst>
              <a:ext uri="{FF2B5EF4-FFF2-40B4-BE49-F238E27FC236}">
                <a16:creationId xmlns:a16="http://schemas.microsoft.com/office/drawing/2014/main" id="{25E04A6F-4B4F-44C8-0882-FA09E3854FFB}"/>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pic>
        <p:nvPicPr>
          <p:cNvPr id="6" name="Picture 5">
            <a:extLst>
              <a:ext uri="{FF2B5EF4-FFF2-40B4-BE49-F238E27FC236}">
                <a16:creationId xmlns:a16="http://schemas.microsoft.com/office/drawing/2014/main" id="{7F88B9A3-A643-E3D0-34EC-6B1F765CDDFC}"/>
              </a:ext>
            </a:extLst>
          </p:cNvPr>
          <p:cNvPicPr>
            <a:picLocks noChangeAspect="1"/>
          </p:cNvPicPr>
          <p:nvPr/>
        </p:nvPicPr>
        <p:blipFill>
          <a:blip r:embed="rId2"/>
          <a:stretch>
            <a:fillRect/>
          </a:stretch>
        </p:blipFill>
        <p:spPr>
          <a:xfrm>
            <a:off x="2281991" y="970344"/>
            <a:ext cx="8970727" cy="2575289"/>
          </a:xfrm>
          <a:prstGeom prst="rect">
            <a:avLst/>
          </a:prstGeom>
        </p:spPr>
      </p:pic>
      <p:sp>
        <p:nvSpPr>
          <p:cNvPr id="8" name="TextBox 7">
            <a:extLst>
              <a:ext uri="{FF2B5EF4-FFF2-40B4-BE49-F238E27FC236}">
                <a16:creationId xmlns:a16="http://schemas.microsoft.com/office/drawing/2014/main" id="{C8BD0F60-C668-7822-5FCE-24285343C958}"/>
              </a:ext>
            </a:extLst>
          </p:cNvPr>
          <p:cNvSpPr txBox="1"/>
          <p:nvPr/>
        </p:nvSpPr>
        <p:spPr>
          <a:xfrm>
            <a:off x="2281990" y="601012"/>
            <a:ext cx="2446953" cy="369332"/>
          </a:xfrm>
          <a:prstGeom prst="rect">
            <a:avLst/>
          </a:prstGeom>
          <a:noFill/>
        </p:spPr>
        <p:txBody>
          <a:bodyPr wrap="square">
            <a:spAutoFit/>
          </a:bodyPr>
          <a:lstStyle/>
          <a:p>
            <a:r>
              <a:rPr lang="en-IN" b="1" i="0" u="none" strike="noStrike" baseline="0" dirty="0">
                <a:solidFill>
                  <a:schemeClr val="accent1">
                    <a:lumMod val="75000"/>
                  </a:schemeClr>
                </a:solidFill>
                <a:latin typeface="Trebuchet MS" panose="020B0603020202020204" pitchFamily="34" charset="0"/>
              </a:rPr>
              <a:t>2.1 Architecture </a:t>
            </a:r>
            <a:endParaRPr lang="en-IN" dirty="0">
              <a:solidFill>
                <a:schemeClr val="accent1">
                  <a:lumMod val="75000"/>
                </a:schemeClr>
              </a:solidFill>
              <a:latin typeface="Trebuchet MS" panose="020B0603020202020204" pitchFamily="34" charset="0"/>
            </a:endParaRPr>
          </a:p>
        </p:txBody>
      </p:sp>
      <p:pic>
        <p:nvPicPr>
          <p:cNvPr id="1026" name="Picture 2" descr="Tableau Server Architecture">
            <a:extLst>
              <a:ext uri="{FF2B5EF4-FFF2-40B4-BE49-F238E27FC236}">
                <a16:creationId xmlns:a16="http://schemas.microsoft.com/office/drawing/2014/main" id="{074F6426-2B00-DABD-C8C1-5FF50A9D4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90" y="3634273"/>
            <a:ext cx="8970727" cy="288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16CCE0-C281-5EFA-6117-5819F7355E97}"/>
              </a:ext>
            </a:extLst>
          </p:cNvPr>
          <p:cNvSpPr>
            <a:spLocks noGrp="1"/>
          </p:cNvSpPr>
          <p:nvPr>
            <p:ph type="sldNum" sz="quarter" idx="12"/>
          </p:nvPr>
        </p:nvSpPr>
        <p:spPr/>
        <p:txBody>
          <a:bodyPr/>
          <a:lstStyle/>
          <a:p>
            <a:fld id="{DC9BDD72-3088-4723-96F4-229F07CD1802}" type="slidenum">
              <a:rPr lang="en-IN" smtClean="0"/>
              <a:t>6</a:t>
            </a:fld>
            <a:endParaRPr lang="en-IN"/>
          </a:p>
        </p:txBody>
      </p:sp>
      <p:sp>
        <p:nvSpPr>
          <p:cNvPr id="4" name="Footer Placeholder 3">
            <a:extLst>
              <a:ext uri="{FF2B5EF4-FFF2-40B4-BE49-F238E27FC236}">
                <a16:creationId xmlns:a16="http://schemas.microsoft.com/office/drawing/2014/main" id="{51544893-CF31-7AEB-38D1-1CC854A9577D}"/>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
        <p:nvSpPr>
          <p:cNvPr id="6" name="TextBox 5">
            <a:extLst>
              <a:ext uri="{FF2B5EF4-FFF2-40B4-BE49-F238E27FC236}">
                <a16:creationId xmlns:a16="http://schemas.microsoft.com/office/drawing/2014/main" id="{38F67746-54FA-62AC-69B2-DD82EF709175}"/>
              </a:ext>
            </a:extLst>
          </p:cNvPr>
          <p:cNvSpPr txBox="1"/>
          <p:nvPr/>
        </p:nvSpPr>
        <p:spPr>
          <a:xfrm>
            <a:off x="1882452" y="563848"/>
            <a:ext cx="10126046" cy="1862048"/>
          </a:xfrm>
          <a:prstGeom prst="rect">
            <a:avLst/>
          </a:prstGeom>
          <a:noFill/>
        </p:spPr>
        <p:txBody>
          <a:bodyPr wrap="square">
            <a:spAutoFit/>
          </a:bodyPr>
          <a:lstStyle/>
          <a:p>
            <a:r>
              <a:rPr lang="en-IN" b="1" i="0" u="none" strike="noStrike" baseline="0" dirty="0">
                <a:solidFill>
                  <a:schemeClr val="accent1">
                    <a:lumMod val="75000"/>
                  </a:schemeClr>
                </a:solidFill>
                <a:latin typeface="Trebuchet MS" panose="020B0603020202020204" pitchFamily="34" charset="0"/>
              </a:rPr>
              <a:t>2.2  Tableau Server Architecture </a:t>
            </a:r>
          </a:p>
          <a:p>
            <a:endParaRPr lang="en-IN" b="0" i="0" u="none" strike="noStrike" baseline="0" dirty="0">
              <a:solidFill>
                <a:srgbClr val="4470C4"/>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Tableau has a highly scalable, n-tier client-server architecture that serves mobile clients, web clients and desktop-installed software. Tableau Server architecture supports fast and flexible deployments. </a:t>
            </a:r>
            <a:r>
              <a:rPr lang="en-US" sz="1600" b="0" i="0" dirty="0">
                <a:solidFill>
                  <a:srgbClr val="000000"/>
                </a:solidFill>
                <a:effectLst/>
                <a:highlight>
                  <a:srgbClr val="FFFFFF"/>
                </a:highlight>
                <a:latin typeface="adobe-clean"/>
              </a:rPr>
              <a:t>Tableau Server is developed to connect various data tiers. It connects clients from the web, Desktop, and Mobile. Tableau Desktop is a strong data visualization tool. It is highly available and secure. It works on both virtual machines and physical machines. It is a multi-user, multi-threaded, and multi-process system.</a:t>
            </a:r>
            <a:endParaRPr lang="en-IN" sz="1500" dirty="0">
              <a:latin typeface="Trebuchet MS" panose="020B0603020202020204" pitchFamily="34" charset="0"/>
            </a:endParaRPr>
          </a:p>
        </p:txBody>
      </p:sp>
      <p:pic>
        <p:nvPicPr>
          <p:cNvPr id="2050" name="Picture 2" descr="Tableau Architecture">
            <a:extLst>
              <a:ext uri="{FF2B5EF4-FFF2-40B4-BE49-F238E27FC236}">
                <a16:creationId xmlns:a16="http://schemas.microsoft.com/office/drawing/2014/main" id="{EBEF2695-E5C0-5242-7E68-0E290360B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450" y="2425896"/>
            <a:ext cx="10126047" cy="409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8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843F80-842A-854D-FAB1-F7E3485ABFD1}"/>
              </a:ext>
            </a:extLst>
          </p:cNvPr>
          <p:cNvSpPr>
            <a:spLocks noGrp="1"/>
          </p:cNvSpPr>
          <p:nvPr>
            <p:ph type="sldNum" sz="quarter" idx="12"/>
          </p:nvPr>
        </p:nvSpPr>
        <p:spPr/>
        <p:txBody>
          <a:bodyPr/>
          <a:lstStyle/>
          <a:p>
            <a:fld id="{DC9BDD72-3088-4723-96F4-229F07CD1802}" type="slidenum">
              <a:rPr lang="en-IN" smtClean="0"/>
              <a:t>7</a:t>
            </a:fld>
            <a:endParaRPr lang="en-IN"/>
          </a:p>
        </p:txBody>
      </p:sp>
      <p:sp>
        <p:nvSpPr>
          <p:cNvPr id="5" name="TextBox 4">
            <a:extLst>
              <a:ext uri="{FF2B5EF4-FFF2-40B4-BE49-F238E27FC236}">
                <a16:creationId xmlns:a16="http://schemas.microsoft.com/office/drawing/2014/main" id="{B8B4BF84-8219-F3B3-73B0-F3931560F427}"/>
              </a:ext>
            </a:extLst>
          </p:cNvPr>
          <p:cNvSpPr txBox="1"/>
          <p:nvPr/>
        </p:nvSpPr>
        <p:spPr>
          <a:xfrm>
            <a:off x="1910442" y="360937"/>
            <a:ext cx="10014079" cy="6786473"/>
          </a:xfrm>
          <a:prstGeom prst="rect">
            <a:avLst/>
          </a:prstGeom>
          <a:noFill/>
        </p:spPr>
        <p:txBody>
          <a:bodyPr wrap="square">
            <a:spAutoFit/>
          </a:bodyPr>
          <a:lstStyle/>
          <a:p>
            <a:r>
              <a:rPr lang="en-IN" b="1" i="0" u="none" strike="noStrike" baseline="0" dirty="0">
                <a:solidFill>
                  <a:schemeClr val="accent1">
                    <a:lumMod val="75000"/>
                  </a:schemeClr>
                </a:solidFill>
                <a:latin typeface="Trebuchet MS" panose="020B0603020202020204" pitchFamily="34" charset="0"/>
              </a:rPr>
              <a:t>2.3 Tableau Server Processes </a:t>
            </a:r>
            <a:endParaRPr lang="en-IN" b="0" i="0" u="none" strike="noStrike" baseline="0" dirty="0">
              <a:solidFill>
                <a:schemeClr val="accent1">
                  <a:lumMod val="75000"/>
                </a:schemeClr>
              </a:solidFill>
              <a:latin typeface="Trebuchet MS" panose="020B0603020202020204" pitchFamily="34" charset="0"/>
            </a:endParaRPr>
          </a:p>
          <a:p>
            <a:r>
              <a:rPr lang="en-IN" sz="1500" b="1" i="0" u="none" strike="noStrike" baseline="0" dirty="0">
                <a:solidFill>
                  <a:schemeClr val="accent1">
                    <a:lumMod val="60000"/>
                    <a:lumOff val="40000"/>
                  </a:schemeClr>
                </a:solidFill>
                <a:latin typeface="Trebuchet MS" panose="020B0603020202020204" pitchFamily="34" charset="0"/>
              </a:rPr>
              <a:t>2.3.1. Gateway/Load Balancer:</a:t>
            </a:r>
            <a:endParaRPr lang="en-IN" sz="1500" b="0" i="0" u="none" strike="noStrike" baseline="0" dirty="0">
              <a:solidFill>
                <a:schemeClr val="accent1">
                  <a:lumMod val="60000"/>
                  <a:lumOff val="40000"/>
                </a:schemeClr>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	It acts as an Entry gate to the Tableau Server and also balances the load to the Server if multiple Processes 	are configured. </a:t>
            </a:r>
          </a:p>
          <a:p>
            <a:endParaRPr lang="en-US" sz="1500" b="0" i="0" u="none" strike="noStrike" baseline="0" dirty="0">
              <a:solidFill>
                <a:srgbClr val="000000"/>
              </a:solidFill>
              <a:latin typeface="Trebuchet MS" panose="020B0603020202020204" pitchFamily="34" charset="0"/>
            </a:endParaRPr>
          </a:p>
          <a:p>
            <a:r>
              <a:rPr lang="en-IN" sz="1500" b="1" i="0" u="none" strike="noStrike" baseline="0" dirty="0">
                <a:solidFill>
                  <a:schemeClr val="accent1">
                    <a:lumMod val="60000"/>
                    <a:lumOff val="40000"/>
                  </a:schemeClr>
                </a:solidFill>
                <a:latin typeface="Trebuchet MS" panose="020B0603020202020204" pitchFamily="34" charset="0"/>
              </a:rPr>
              <a:t>2.3.2. Application Server</a:t>
            </a:r>
            <a:r>
              <a:rPr lang="en-IN" sz="1500" b="1" dirty="0">
                <a:solidFill>
                  <a:schemeClr val="accent1">
                    <a:lumMod val="60000"/>
                    <a:lumOff val="40000"/>
                  </a:schemeClr>
                </a:solidFill>
                <a:latin typeface="Trebuchet MS" panose="020B0603020202020204" pitchFamily="34" charset="0"/>
              </a:rPr>
              <a:t>:</a:t>
            </a:r>
            <a:r>
              <a:rPr lang="en-IN" sz="1500" b="1" i="0" u="none" strike="noStrike" baseline="0" dirty="0">
                <a:solidFill>
                  <a:schemeClr val="accent1">
                    <a:lumMod val="60000"/>
                    <a:lumOff val="40000"/>
                  </a:schemeClr>
                </a:solidFill>
                <a:latin typeface="Trebuchet MS" panose="020B0603020202020204" pitchFamily="34" charset="0"/>
              </a:rPr>
              <a:t> </a:t>
            </a:r>
            <a:endParaRPr lang="en-IN" sz="1500" b="0" i="0" u="none" strike="noStrike" baseline="0" dirty="0">
              <a:solidFill>
                <a:schemeClr val="accent1">
                  <a:lumMod val="60000"/>
                  <a:lumOff val="40000"/>
                </a:schemeClr>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	Application Server processes (wgserver.exe) handle browsing and permissions for the Tableau Server web and 	mobile interfaces. When a user opens a view in a client device, that user starts a session on Tableau Server. 	This means that an Application Server thread starts and checks the permissions for that user and that view. </a:t>
            </a:r>
          </a:p>
          <a:p>
            <a:pPr algn="l"/>
            <a:endParaRPr lang="en-IN" sz="1800" b="0" i="0" u="none" strike="noStrike" baseline="0" dirty="0">
              <a:solidFill>
                <a:srgbClr val="000000"/>
              </a:solidFill>
              <a:latin typeface="Calibri" panose="020F0502020204030204" pitchFamily="34" charset="0"/>
            </a:endParaRPr>
          </a:p>
          <a:p>
            <a:r>
              <a:rPr lang="en-IN" sz="1500" b="1" dirty="0">
                <a:solidFill>
                  <a:schemeClr val="accent1">
                    <a:lumMod val="60000"/>
                    <a:lumOff val="40000"/>
                  </a:schemeClr>
                </a:solidFill>
                <a:latin typeface="Trebuchet MS" panose="020B0603020202020204" pitchFamily="34" charset="0"/>
              </a:rPr>
              <a:t>2.3.3. Repository:</a:t>
            </a:r>
          </a:p>
          <a:p>
            <a:r>
              <a:rPr lang="en-IN" sz="1500" b="0" i="0" u="none" strike="noStrike" baseline="0" dirty="0">
                <a:solidFill>
                  <a:srgbClr val="000000"/>
                </a:solidFill>
                <a:latin typeface="Trebuchet MS" panose="020B0603020202020204" pitchFamily="34" charset="0"/>
              </a:rPr>
              <a:t>	Tableau Server Repository is a PostgreSQL database that stores server data. This data includes information 	about Tableau Server users, groups and group assignments, permissions, projects, data sources, and extract 	metadata and refresh information. </a:t>
            </a:r>
          </a:p>
          <a:p>
            <a:endParaRPr lang="en-IN" sz="1500" dirty="0">
              <a:solidFill>
                <a:srgbClr val="000000"/>
              </a:solidFill>
              <a:latin typeface="Trebuchet MS" panose="020B0603020202020204" pitchFamily="34" charset="0"/>
            </a:endParaRPr>
          </a:p>
          <a:p>
            <a:r>
              <a:rPr lang="en-IN" sz="1500" b="1" dirty="0">
                <a:solidFill>
                  <a:schemeClr val="accent1">
                    <a:lumMod val="60000"/>
                    <a:lumOff val="40000"/>
                  </a:schemeClr>
                </a:solidFill>
                <a:latin typeface="Trebuchet MS" panose="020B0603020202020204" pitchFamily="34" charset="0"/>
              </a:rPr>
              <a:t>2.3.4. VIZQL Server:</a:t>
            </a:r>
          </a:p>
          <a:p>
            <a:r>
              <a:rPr lang="en-US" sz="1800" b="0" i="0" u="none" strike="noStrike" baseline="0" dirty="0">
                <a:solidFill>
                  <a:srgbClr val="000000"/>
                </a:solidFill>
                <a:latin typeface="Calibri" panose="020F0502020204030204" pitchFamily="34" charset="0"/>
              </a:rPr>
              <a:t>	</a:t>
            </a:r>
            <a:r>
              <a:rPr lang="en-US" sz="1500" b="0" i="0" u="none" strike="noStrike" baseline="0" dirty="0">
                <a:solidFill>
                  <a:srgbClr val="000000"/>
                </a:solidFill>
                <a:latin typeface="Trebuchet MS" panose="020B0603020202020204" pitchFamily="34" charset="0"/>
              </a:rPr>
              <a:t>Once a view is opened, the client sends a request to the </a:t>
            </a:r>
            <a:r>
              <a:rPr lang="en-US" sz="1500" b="0" i="0" u="none" strike="noStrike" baseline="0" dirty="0" err="1">
                <a:solidFill>
                  <a:srgbClr val="000000"/>
                </a:solidFill>
                <a:latin typeface="Trebuchet MS" panose="020B0603020202020204" pitchFamily="34" charset="0"/>
              </a:rPr>
              <a:t>VizQL</a:t>
            </a:r>
            <a:r>
              <a:rPr lang="en-US" sz="1500" b="0" i="0" u="none" strike="noStrike" baseline="0" dirty="0">
                <a:solidFill>
                  <a:srgbClr val="000000"/>
                </a:solidFill>
                <a:latin typeface="Trebuchet MS" panose="020B0603020202020204" pitchFamily="34" charset="0"/>
              </a:rPr>
              <a:t> process (vizqlserver.exe). The VIZQL process 	then sends queries directly to the data source, returning a result set that is rendered as images and 	presented to the user. Each VIZQL Server has its own cache that can be shared across multiple users.</a:t>
            </a:r>
            <a:endParaRPr lang="en-US" sz="1500" dirty="0">
              <a:solidFill>
                <a:srgbClr val="000000"/>
              </a:solidFill>
              <a:latin typeface="Trebuchet MS" panose="020B0603020202020204" pitchFamily="34" charset="0"/>
            </a:endParaRPr>
          </a:p>
          <a:p>
            <a:r>
              <a:rPr lang="en-US" sz="1500" dirty="0">
                <a:solidFill>
                  <a:srgbClr val="000000"/>
                </a:solidFill>
                <a:latin typeface="Trebuchet MS" panose="020B0603020202020204" pitchFamily="34" charset="0"/>
              </a:rPr>
              <a:t>	</a:t>
            </a:r>
          </a:p>
          <a:p>
            <a:r>
              <a:rPr lang="en-IN" sz="1500" b="1" dirty="0">
                <a:solidFill>
                  <a:schemeClr val="accent1">
                    <a:lumMod val="60000"/>
                    <a:lumOff val="40000"/>
                  </a:schemeClr>
                </a:solidFill>
                <a:latin typeface="Trebuchet MS" panose="020B0603020202020204" pitchFamily="34" charset="0"/>
              </a:rPr>
              <a:t>2.3.5. Data Engine:</a:t>
            </a:r>
          </a:p>
          <a:p>
            <a:r>
              <a:rPr lang="en-US" sz="1800" b="0" i="0" u="none" strike="noStrike" baseline="0" dirty="0">
                <a:solidFill>
                  <a:srgbClr val="000000"/>
                </a:solidFill>
                <a:latin typeface="Calibri" panose="020F0502020204030204" pitchFamily="34" charset="0"/>
              </a:rPr>
              <a:t>	</a:t>
            </a:r>
            <a:r>
              <a:rPr lang="en-US" sz="1500" dirty="0">
                <a:solidFill>
                  <a:srgbClr val="000000"/>
                </a:solidFill>
                <a:latin typeface="Trebuchet MS" panose="020B0603020202020204" pitchFamily="34" charset="0"/>
              </a:rPr>
              <a:t>It Stores data extracts and answers queries. </a:t>
            </a:r>
          </a:p>
          <a:p>
            <a:endParaRPr lang="en-IN" sz="1800" b="0" i="0" u="none" strike="noStrike" baseline="0" dirty="0">
              <a:solidFill>
                <a:srgbClr val="000000"/>
              </a:solidFill>
              <a:latin typeface="Calibri" panose="020F0502020204030204" pitchFamily="34" charset="0"/>
            </a:endParaRPr>
          </a:p>
          <a:p>
            <a:r>
              <a:rPr lang="en-IN" sz="1500" b="1" dirty="0">
                <a:solidFill>
                  <a:schemeClr val="accent1">
                    <a:lumMod val="60000"/>
                    <a:lumOff val="40000"/>
                  </a:schemeClr>
                </a:solidFill>
                <a:latin typeface="Trebuchet MS" panose="020B0603020202020204" pitchFamily="34" charset="0"/>
              </a:rPr>
              <a:t>2.3.6 Data Server:</a:t>
            </a:r>
          </a:p>
          <a:p>
            <a:r>
              <a:rPr lang="en-US" sz="1500" dirty="0">
                <a:solidFill>
                  <a:srgbClr val="000000"/>
                </a:solidFill>
                <a:latin typeface="Trebuchet MS" panose="020B0603020202020204" pitchFamily="34" charset="0"/>
              </a:rPr>
              <a:t>	Data Server Manages connections to Tableau Server data sources. It also maintains metadata from Tableau 	Desktop, such as calculations, definitions, and groups.</a:t>
            </a:r>
          </a:p>
          <a:p>
            <a:endParaRPr lang="en-US" sz="1500" dirty="0">
              <a:solidFill>
                <a:srgbClr val="000000"/>
              </a:solidFill>
              <a:latin typeface="Trebuchet MS" panose="020B0603020202020204" pitchFamily="34" charset="0"/>
            </a:endParaRPr>
          </a:p>
          <a:p>
            <a:endParaRPr lang="en-IN" sz="15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74631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F60ABF-3800-E9A4-D69A-3067BE8CF062}"/>
              </a:ext>
            </a:extLst>
          </p:cNvPr>
          <p:cNvSpPr>
            <a:spLocks noGrp="1"/>
          </p:cNvSpPr>
          <p:nvPr>
            <p:ph type="sldNum" sz="quarter" idx="12"/>
          </p:nvPr>
        </p:nvSpPr>
        <p:spPr/>
        <p:txBody>
          <a:bodyPr/>
          <a:lstStyle/>
          <a:p>
            <a:fld id="{DC9BDD72-3088-4723-96F4-229F07CD1802}" type="slidenum">
              <a:rPr lang="en-IN" smtClean="0"/>
              <a:t>8</a:t>
            </a:fld>
            <a:endParaRPr lang="en-IN"/>
          </a:p>
        </p:txBody>
      </p:sp>
      <p:sp>
        <p:nvSpPr>
          <p:cNvPr id="5" name="TextBox 4">
            <a:extLst>
              <a:ext uri="{FF2B5EF4-FFF2-40B4-BE49-F238E27FC236}">
                <a16:creationId xmlns:a16="http://schemas.microsoft.com/office/drawing/2014/main" id="{9A12E7DD-0E5C-293E-2886-44269E01D971}"/>
              </a:ext>
            </a:extLst>
          </p:cNvPr>
          <p:cNvSpPr txBox="1"/>
          <p:nvPr/>
        </p:nvSpPr>
        <p:spPr>
          <a:xfrm>
            <a:off x="1901112" y="787782"/>
            <a:ext cx="10051401" cy="784830"/>
          </a:xfrm>
          <a:prstGeom prst="rect">
            <a:avLst/>
          </a:prstGeom>
          <a:noFill/>
        </p:spPr>
        <p:txBody>
          <a:bodyPr wrap="square">
            <a:spAutoFit/>
          </a:bodyPr>
          <a:lstStyle/>
          <a:p>
            <a:pPr algn="l"/>
            <a:r>
              <a:rPr lang="en-IN" sz="1500" b="1" dirty="0">
                <a:solidFill>
                  <a:schemeClr val="accent1">
                    <a:lumMod val="60000"/>
                    <a:lumOff val="40000"/>
                  </a:schemeClr>
                </a:solidFill>
                <a:latin typeface="Trebuchet MS" panose="020B0603020202020204" pitchFamily="34" charset="0"/>
              </a:rPr>
              <a:t>2.3.7 Backgrounder:</a:t>
            </a:r>
          </a:p>
          <a:p>
            <a:r>
              <a:rPr lang="en-US" sz="1500" dirty="0">
                <a:solidFill>
                  <a:srgbClr val="000000"/>
                </a:solidFill>
                <a:latin typeface="Trebuchet MS" panose="020B0603020202020204" pitchFamily="34" charset="0"/>
              </a:rPr>
              <a:t>	</a:t>
            </a:r>
            <a:r>
              <a:rPr lang="en-US" sz="1500" b="0" i="0" u="none" strike="noStrike" baseline="0" dirty="0">
                <a:solidFill>
                  <a:srgbClr val="000000"/>
                </a:solidFill>
                <a:latin typeface="Trebuchet MS" panose="020B0603020202020204" pitchFamily="34" charset="0"/>
              </a:rPr>
              <a:t>The backgrounder Executes server tasks which includes refreshes scheduled extracts, tasks initiated from 	</a:t>
            </a:r>
            <a:r>
              <a:rPr lang="en-US" sz="1500" b="0" i="0" u="none" strike="noStrike" baseline="0" dirty="0" err="1">
                <a:solidFill>
                  <a:srgbClr val="000000"/>
                </a:solidFill>
                <a:latin typeface="Trebuchet MS" panose="020B0603020202020204" pitchFamily="34" charset="0"/>
              </a:rPr>
              <a:t>tabcmd</a:t>
            </a:r>
            <a:r>
              <a:rPr lang="en-US" sz="1500" b="0" i="0" u="none" strike="noStrike" baseline="0" dirty="0">
                <a:solidFill>
                  <a:srgbClr val="000000"/>
                </a:solidFill>
                <a:latin typeface="Trebuchet MS" panose="020B0603020202020204" pitchFamily="34" charset="0"/>
              </a:rPr>
              <a:t> and manages other background tasks. </a:t>
            </a:r>
            <a:endParaRPr lang="en-US" sz="1500" dirty="0">
              <a:solidFill>
                <a:srgbClr val="000000"/>
              </a:solidFill>
              <a:latin typeface="Trebuchet MS" panose="020B0603020202020204" pitchFamily="34" charset="0"/>
            </a:endParaRPr>
          </a:p>
        </p:txBody>
      </p:sp>
      <p:pic>
        <p:nvPicPr>
          <p:cNvPr id="7" name="Picture 6">
            <a:extLst>
              <a:ext uri="{FF2B5EF4-FFF2-40B4-BE49-F238E27FC236}">
                <a16:creationId xmlns:a16="http://schemas.microsoft.com/office/drawing/2014/main" id="{2191E290-33EF-192D-63DF-F227D9B3F3FF}"/>
              </a:ext>
            </a:extLst>
          </p:cNvPr>
          <p:cNvPicPr>
            <a:picLocks noChangeAspect="1"/>
          </p:cNvPicPr>
          <p:nvPr/>
        </p:nvPicPr>
        <p:blipFill>
          <a:blip r:embed="rId2"/>
          <a:stretch>
            <a:fillRect/>
          </a:stretch>
        </p:blipFill>
        <p:spPr>
          <a:xfrm>
            <a:off x="1901112" y="1572612"/>
            <a:ext cx="9622194" cy="4809527"/>
          </a:xfrm>
          <a:prstGeom prst="rect">
            <a:avLst/>
          </a:prstGeom>
        </p:spPr>
      </p:pic>
      <p:sp>
        <p:nvSpPr>
          <p:cNvPr id="8" name="Footer Placeholder 3">
            <a:extLst>
              <a:ext uri="{FF2B5EF4-FFF2-40B4-BE49-F238E27FC236}">
                <a16:creationId xmlns:a16="http://schemas.microsoft.com/office/drawing/2014/main" id="{C9AD4222-14A3-2B5F-7C96-9C9A021A0F0B}"/>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Tree>
    <p:extLst>
      <p:ext uri="{BB962C8B-B14F-4D97-AF65-F5344CB8AC3E}">
        <p14:creationId xmlns:p14="http://schemas.microsoft.com/office/powerpoint/2010/main" val="371412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2913C7-8FC1-864A-A801-06D690AE9B6B}"/>
              </a:ext>
            </a:extLst>
          </p:cNvPr>
          <p:cNvSpPr>
            <a:spLocks noGrp="1"/>
          </p:cNvSpPr>
          <p:nvPr>
            <p:ph type="sldNum" sz="quarter" idx="12"/>
          </p:nvPr>
        </p:nvSpPr>
        <p:spPr/>
        <p:txBody>
          <a:bodyPr/>
          <a:lstStyle/>
          <a:p>
            <a:fld id="{DC9BDD72-3088-4723-96F4-229F07CD1802}" type="slidenum">
              <a:rPr lang="en-IN" smtClean="0"/>
              <a:t>9</a:t>
            </a:fld>
            <a:endParaRPr lang="en-IN"/>
          </a:p>
        </p:txBody>
      </p:sp>
      <p:sp>
        <p:nvSpPr>
          <p:cNvPr id="5" name="TextBox 4">
            <a:extLst>
              <a:ext uri="{FF2B5EF4-FFF2-40B4-BE49-F238E27FC236}">
                <a16:creationId xmlns:a16="http://schemas.microsoft.com/office/drawing/2014/main" id="{612EEEAD-EAD8-53F8-ED08-E4E849D69DDD}"/>
              </a:ext>
            </a:extLst>
          </p:cNvPr>
          <p:cNvSpPr txBox="1"/>
          <p:nvPr/>
        </p:nvSpPr>
        <p:spPr>
          <a:xfrm>
            <a:off x="1649185" y="567269"/>
            <a:ext cx="10228683" cy="1061829"/>
          </a:xfrm>
          <a:prstGeom prst="rect">
            <a:avLst/>
          </a:prstGeom>
          <a:noFill/>
        </p:spPr>
        <p:txBody>
          <a:bodyPr wrap="square">
            <a:spAutoFit/>
          </a:bodyPr>
          <a:lstStyle/>
          <a:p>
            <a:r>
              <a:rPr lang="en-IN" b="1" i="0" u="none" strike="noStrike" baseline="0" dirty="0">
                <a:solidFill>
                  <a:schemeClr val="accent1">
                    <a:lumMod val="75000"/>
                  </a:schemeClr>
                </a:solidFill>
                <a:latin typeface="Trebuchet MS" panose="020B0603020202020204" pitchFamily="34" charset="0"/>
              </a:rPr>
              <a:t>3. Deployment Description </a:t>
            </a:r>
            <a:endParaRPr lang="en-IN" b="0" i="0" u="none" strike="noStrike" baseline="0" dirty="0">
              <a:solidFill>
                <a:schemeClr val="accent1">
                  <a:lumMod val="75000"/>
                </a:schemeClr>
              </a:solidFill>
              <a:latin typeface="Trebuchet MS" panose="020B0603020202020204" pitchFamily="34" charset="0"/>
            </a:endParaRPr>
          </a:p>
          <a:p>
            <a:r>
              <a:rPr lang="en-US" sz="1500" b="1" i="0" u="none" strike="noStrike" baseline="0" dirty="0">
                <a:solidFill>
                  <a:schemeClr val="accent1">
                    <a:lumMod val="60000"/>
                    <a:lumOff val="40000"/>
                  </a:schemeClr>
                </a:solidFill>
                <a:latin typeface="Trebuchet MS" panose="020B0603020202020204" pitchFamily="34" charset="0"/>
              </a:rPr>
              <a:t>3.1 Deployment options in Tableau </a:t>
            </a:r>
            <a:endParaRPr lang="en-US" sz="1500" b="0" i="0" u="none" strike="noStrike" baseline="0" dirty="0">
              <a:solidFill>
                <a:schemeClr val="accent1">
                  <a:lumMod val="60000"/>
                  <a:lumOff val="40000"/>
                </a:schemeClr>
              </a:solidFill>
              <a:latin typeface="Trebuchet MS" panose="020B0603020202020204" pitchFamily="34" charset="0"/>
            </a:endParaRPr>
          </a:p>
          <a:p>
            <a:r>
              <a:rPr lang="en-US" sz="1500" b="0" i="0" u="none" strike="noStrike" baseline="0" dirty="0">
                <a:solidFill>
                  <a:srgbClr val="000000"/>
                </a:solidFill>
                <a:latin typeface="Trebuchet MS" panose="020B0603020202020204" pitchFamily="34" charset="0"/>
              </a:rPr>
              <a:t>	Tableau’s analytics platform offers three different deployment options depending on your environment and	needs. The below graphic shows each option at a glance: </a:t>
            </a:r>
            <a:endParaRPr lang="en-IN" sz="1500" dirty="0">
              <a:latin typeface="Trebuchet MS" panose="020B0603020202020204" pitchFamily="34" charset="0"/>
            </a:endParaRPr>
          </a:p>
        </p:txBody>
      </p:sp>
      <p:pic>
        <p:nvPicPr>
          <p:cNvPr id="7" name="Picture 6">
            <a:extLst>
              <a:ext uri="{FF2B5EF4-FFF2-40B4-BE49-F238E27FC236}">
                <a16:creationId xmlns:a16="http://schemas.microsoft.com/office/drawing/2014/main" id="{DFA21488-03E5-DF34-4B47-25DF21165508}"/>
              </a:ext>
            </a:extLst>
          </p:cNvPr>
          <p:cNvPicPr>
            <a:picLocks noChangeAspect="1"/>
          </p:cNvPicPr>
          <p:nvPr/>
        </p:nvPicPr>
        <p:blipFill>
          <a:blip r:embed="rId2"/>
          <a:stretch>
            <a:fillRect/>
          </a:stretch>
        </p:blipFill>
        <p:spPr>
          <a:xfrm>
            <a:off x="1649185" y="1629098"/>
            <a:ext cx="9679174" cy="2946239"/>
          </a:xfrm>
          <a:prstGeom prst="rect">
            <a:avLst/>
          </a:prstGeom>
        </p:spPr>
      </p:pic>
      <p:sp>
        <p:nvSpPr>
          <p:cNvPr id="9" name="TextBox 8">
            <a:extLst>
              <a:ext uri="{FF2B5EF4-FFF2-40B4-BE49-F238E27FC236}">
                <a16:creationId xmlns:a16="http://schemas.microsoft.com/office/drawing/2014/main" id="{288AA792-FC10-F802-3526-448661FDA25D}"/>
              </a:ext>
            </a:extLst>
          </p:cNvPr>
          <p:cNvSpPr txBox="1"/>
          <p:nvPr/>
        </p:nvSpPr>
        <p:spPr>
          <a:xfrm>
            <a:off x="1649185" y="4428817"/>
            <a:ext cx="10070064" cy="2169825"/>
          </a:xfrm>
          <a:prstGeom prst="rect">
            <a:avLst/>
          </a:prstGeom>
          <a:noFill/>
        </p:spPr>
        <p:txBody>
          <a:bodyPr wrap="square">
            <a:spAutoFit/>
          </a:bodyPr>
          <a:lstStyle/>
          <a:p>
            <a:pPr algn="l"/>
            <a:endParaRPr lang="en-IN" sz="1500" b="0" i="0" u="none" strike="noStrike" baseline="0" dirty="0">
              <a:solidFill>
                <a:srgbClr val="000000"/>
              </a:solidFill>
              <a:latin typeface="Trebuchet MS" panose="020B0603020202020204" pitchFamily="34" charset="0"/>
            </a:endParaRPr>
          </a:p>
          <a:p>
            <a:r>
              <a:rPr lang="en-US" sz="1500" b="0" i="0" u="none" strike="noStrike" baseline="0" dirty="0">
                <a:solidFill>
                  <a:schemeClr val="accent1">
                    <a:lumMod val="60000"/>
                    <a:lumOff val="40000"/>
                  </a:schemeClr>
                </a:solidFill>
                <a:latin typeface="Trebuchet MS" panose="020B0603020202020204" pitchFamily="34" charset="0"/>
              </a:rPr>
              <a:t>3.1.1. </a:t>
            </a:r>
            <a:r>
              <a:rPr lang="en-US" sz="1500" b="1" i="0" u="none" strike="noStrike" baseline="0" dirty="0">
                <a:solidFill>
                  <a:schemeClr val="accent1">
                    <a:lumMod val="60000"/>
                    <a:lumOff val="40000"/>
                  </a:schemeClr>
                </a:solidFill>
                <a:latin typeface="Trebuchet MS" panose="020B0603020202020204" pitchFamily="34" charset="0"/>
              </a:rPr>
              <a:t>Tableau Online </a:t>
            </a:r>
            <a:r>
              <a:rPr lang="en-US" sz="1500" b="0" i="0" u="none" strike="noStrike" baseline="0" dirty="0">
                <a:solidFill>
                  <a:srgbClr val="000000"/>
                </a:solidFill>
                <a:latin typeface="Trebuchet MS" panose="020B0603020202020204" pitchFamily="34" charset="0"/>
              </a:rPr>
              <a:t>Get up and running quickly with no hardware required. Tableau Online is fully hosted by Tableau so all upgrades and maintenance are automatically managed for you. </a:t>
            </a:r>
          </a:p>
          <a:p>
            <a:r>
              <a:rPr lang="en-US" sz="1500" b="0" i="0" u="none" strike="noStrike" baseline="0" dirty="0">
                <a:solidFill>
                  <a:schemeClr val="accent1">
                    <a:lumMod val="60000"/>
                    <a:lumOff val="40000"/>
                  </a:schemeClr>
                </a:solidFill>
                <a:latin typeface="Trebuchet MS" panose="020B0603020202020204" pitchFamily="34" charset="0"/>
              </a:rPr>
              <a:t>3.1.2. </a:t>
            </a:r>
            <a:r>
              <a:rPr lang="en-US" sz="1500" b="1" i="0" u="none" strike="noStrike" baseline="0" dirty="0">
                <a:solidFill>
                  <a:schemeClr val="accent1">
                    <a:lumMod val="60000"/>
                    <a:lumOff val="40000"/>
                  </a:schemeClr>
                </a:solidFill>
                <a:latin typeface="Trebuchet MS" panose="020B0603020202020204" pitchFamily="34" charset="0"/>
              </a:rPr>
              <a:t>Tableau Server </a:t>
            </a:r>
            <a:r>
              <a:rPr lang="en-US" sz="1500" b="0" i="0" u="none" strike="noStrike" baseline="0" dirty="0">
                <a:solidFill>
                  <a:srgbClr val="000000"/>
                </a:solidFill>
                <a:latin typeface="Trebuchet MS" panose="020B0603020202020204" pitchFamily="34" charset="0"/>
              </a:rPr>
              <a:t>deployed on public cloud: Leverage the flexibility and scalability of cloud infrastructure without giving up control. Deploy to Amazon Web Services, Google Cloud Platform, or Microsoft Azure infrastructure to quickly get started with Tableau Server (on your choice of Windows or Linux). Bring your own license or purchase on your preferred marketplace. </a:t>
            </a:r>
          </a:p>
          <a:p>
            <a:r>
              <a:rPr lang="en-US" sz="1500" b="0" i="0" u="none" strike="noStrike" baseline="0" dirty="0">
                <a:solidFill>
                  <a:schemeClr val="accent1">
                    <a:lumMod val="60000"/>
                    <a:lumOff val="40000"/>
                  </a:schemeClr>
                </a:solidFill>
                <a:latin typeface="Trebuchet MS" panose="020B0603020202020204" pitchFamily="34" charset="0"/>
              </a:rPr>
              <a:t>3.1.3. </a:t>
            </a:r>
            <a:r>
              <a:rPr lang="en-US" sz="1500" b="1" i="0" u="none" strike="noStrike" baseline="0" dirty="0">
                <a:solidFill>
                  <a:schemeClr val="accent1">
                    <a:lumMod val="60000"/>
                    <a:lumOff val="40000"/>
                  </a:schemeClr>
                </a:solidFill>
                <a:latin typeface="Trebuchet MS" panose="020B0603020202020204" pitchFamily="34" charset="0"/>
              </a:rPr>
              <a:t>Tableau Server deployed on-premises</a:t>
            </a:r>
            <a:r>
              <a:rPr lang="en-US" sz="1500" b="0" i="0" u="none" strike="noStrike" baseline="0" dirty="0">
                <a:solidFill>
                  <a:schemeClr val="accent1">
                    <a:lumMod val="60000"/>
                    <a:lumOff val="40000"/>
                  </a:schemeClr>
                </a:solidFill>
                <a:latin typeface="Trebuchet MS" panose="020B0603020202020204" pitchFamily="34" charset="0"/>
              </a:rPr>
              <a:t>: </a:t>
            </a:r>
            <a:r>
              <a:rPr lang="en-US" sz="1500" b="0" i="0" u="none" strike="noStrike" baseline="0" dirty="0">
                <a:solidFill>
                  <a:srgbClr val="000000"/>
                </a:solidFill>
                <a:latin typeface="Trebuchet MS" panose="020B0603020202020204" pitchFamily="34" charset="0"/>
              </a:rPr>
              <a:t>Manage and scale your own hardware and software (whether Windows or Linux) as needed. Customize your deployment as you see fit.</a:t>
            </a:r>
          </a:p>
        </p:txBody>
      </p:sp>
      <p:sp>
        <p:nvSpPr>
          <p:cNvPr id="10" name="Footer Placeholder 3">
            <a:extLst>
              <a:ext uri="{FF2B5EF4-FFF2-40B4-BE49-F238E27FC236}">
                <a16:creationId xmlns:a16="http://schemas.microsoft.com/office/drawing/2014/main" id="{44F2BB14-FC08-DA14-EF65-044A1CB8FD86}"/>
              </a:ext>
            </a:extLst>
          </p:cNvPr>
          <p:cNvSpPr>
            <a:spLocks noGrp="1"/>
          </p:cNvSpPr>
          <p:nvPr>
            <p:ph type="ftr" sz="quarter" idx="11"/>
          </p:nvPr>
        </p:nvSpPr>
        <p:spPr>
          <a:xfrm>
            <a:off x="9517224" y="6606073"/>
            <a:ext cx="2674776" cy="251927"/>
          </a:xfrm>
        </p:spPr>
        <p:txBody>
          <a:bodyPr/>
          <a:lstStyle/>
          <a:p>
            <a:r>
              <a:rPr lang="en-IN" sz="1200" b="1" dirty="0">
                <a:solidFill>
                  <a:schemeClr val="accent1">
                    <a:lumMod val="75000"/>
                  </a:schemeClr>
                </a:solidFill>
                <a:latin typeface="Trebuchet MS" panose="020B0603020202020204" pitchFamily="34" charset="0"/>
              </a:rPr>
              <a:t>Foreign Direct Investment Analysis</a:t>
            </a:r>
          </a:p>
        </p:txBody>
      </p:sp>
    </p:spTree>
    <p:extLst>
      <p:ext uri="{BB962C8B-B14F-4D97-AF65-F5344CB8AC3E}">
        <p14:creationId xmlns:p14="http://schemas.microsoft.com/office/powerpoint/2010/main" val="7458589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155</TotalTime>
  <Words>1240</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adobe-clean</vt:lpstr>
      <vt:lpstr>Arial</vt:lpstr>
      <vt:lpstr>Calibri</vt:lpstr>
      <vt:lpstr>Century Gothic</vt:lpstr>
      <vt:lpstr>Trebuchet MS</vt:lpstr>
      <vt:lpstr>Wingdings 3</vt:lpstr>
      <vt:lpstr>Wisp</vt:lpstr>
      <vt:lpstr>ARCHITECTURE DESIGN</vt:lpstr>
      <vt:lpstr>DOCUMENT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 Kalpa Mukherjee</dc:creator>
  <cp:lastModifiedBy>Rishi Kalpa Mukherjee</cp:lastModifiedBy>
  <cp:revision>5</cp:revision>
  <dcterms:created xsi:type="dcterms:W3CDTF">2024-06-20T16:48:40Z</dcterms:created>
  <dcterms:modified xsi:type="dcterms:W3CDTF">2024-06-22T06:59:59Z</dcterms:modified>
</cp:coreProperties>
</file>