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3"/>
  </p:notesMasterIdLst>
  <p:handoutMasterIdLst>
    <p:handoutMasterId r:id="rId14"/>
  </p:handout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33A788-17BC-253D-87DB-FE921CC770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Project Report</a:t>
            </a:r>
          </a:p>
        </p:txBody>
      </p:sp>
      <p:sp>
        <p:nvSpPr>
          <p:cNvPr id="3" name="Date Placeholder 2">
            <a:extLst>
              <a:ext uri="{FF2B5EF4-FFF2-40B4-BE49-F238E27FC236}">
                <a16:creationId xmlns:a16="http://schemas.microsoft.com/office/drawing/2014/main" id="{E4572344-A261-4861-9693-15E8BD7305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006CDE0-6EC6-4127-BB9D-D3990E7CBA4B}" type="datetime1">
              <a:rPr lang="en-IN" smtClean="0"/>
              <a:t>22-06-2024</a:t>
            </a:fld>
            <a:endParaRPr lang="en-IN"/>
          </a:p>
        </p:txBody>
      </p:sp>
      <p:sp>
        <p:nvSpPr>
          <p:cNvPr id="4" name="Footer Placeholder 3">
            <a:extLst>
              <a:ext uri="{FF2B5EF4-FFF2-40B4-BE49-F238E27FC236}">
                <a16:creationId xmlns:a16="http://schemas.microsoft.com/office/drawing/2014/main" id="{31F9A72B-C846-7D33-0A3F-4CFC6F6EB8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Foreign Direct Investment Data Analysis</a:t>
            </a:r>
            <a:endParaRPr lang="en-IN"/>
          </a:p>
        </p:txBody>
      </p:sp>
      <p:sp>
        <p:nvSpPr>
          <p:cNvPr id="5" name="Slide Number Placeholder 4">
            <a:extLst>
              <a:ext uri="{FF2B5EF4-FFF2-40B4-BE49-F238E27FC236}">
                <a16:creationId xmlns:a16="http://schemas.microsoft.com/office/drawing/2014/main" id="{CAF5D3D5-D1D8-95A1-5A21-AAECB15888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6EF35F-B74C-4E26-8078-BE7074F35154}" type="slidenum">
              <a:rPr lang="en-IN" smtClean="0"/>
              <a:t>‹#›</a:t>
            </a:fld>
            <a:endParaRPr lang="en-IN"/>
          </a:p>
        </p:txBody>
      </p:sp>
    </p:spTree>
    <p:extLst>
      <p:ext uri="{BB962C8B-B14F-4D97-AF65-F5344CB8AC3E}">
        <p14:creationId xmlns:p14="http://schemas.microsoft.com/office/powerpoint/2010/main" val="293206172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Project Report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81EFC6-923B-4010-ADCB-1ACC9FE2B2B2}" type="datetime1">
              <a:rPr lang="en-IN" smtClean="0"/>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Foreign Direct Investment Data Analysis</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B68DE0-B86A-4DCF-BFFA-A2FAC8E0F709}" type="slidenum">
              <a:rPr lang="en-IN" smtClean="0"/>
              <a:t>‹#›</a:t>
            </a:fld>
            <a:endParaRPr lang="en-IN"/>
          </a:p>
        </p:txBody>
      </p:sp>
    </p:spTree>
    <p:extLst>
      <p:ext uri="{BB962C8B-B14F-4D97-AF65-F5344CB8AC3E}">
        <p14:creationId xmlns:p14="http://schemas.microsoft.com/office/powerpoint/2010/main" val="590618778"/>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775F05-A8F0-454E-A35D-57898923900D}" type="datetime1">
              <a:rPr lang="en-IN" smtClean="0"/>
              <a:t>22-06-2024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r>
              <a:rPr lang="en-US"/>
              <a:t>Foreign Direct Investment Data Analysis</a:t>
            </a:r>
            <a:endParaRPr lang="en-IN"/>
          </a:p>
        </p:txBody>
      </p:sp>
      <p:sp>
        <p:nvSpPr>
          <p:cNvPr id="6" name="Slide Number Placeholder 5"/>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3675558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F0F568-C48E-4E78-8BAC-7DD625D36B9A}" type="datetime1">
              <a:rPr lang="en-IN" smtClean="0"/>
              <a:t>22-06-2024</a:t>
            </a:fld>
            <a:endParaRPr lang="en-IN"/>
          </a:p>
        </p:txBody>
      </p:sp>
      <p:sp>
        <p:nvSpPr>
          <p:cNvPr id="6" name="Footer Placeholder 5"/>
          <p:cNvSpPr>
            <a:spLocks noGrp="1"/>
          </p:cNvSpPr>
          <p:nvPr>
            <p:ph type="ftr" sz="quarter" idx="11"/>
          </p:nvPr>
        </p:nvSpPr>
        <p:spPr/>
        <p:txBody>
          <a:bodyPr/>
          <a:lstStyle/>
          <a:p>
            <a:r>
              <a:rPr lang="en-US"/>
              <a:t>Foreign Direct Investment Data Analysis</a:t>
            </a:r>
            <a:endParaRPr lang="en-IN"/>
          </a:p>
        </p:txBody>
      </p:sp>
      <p:sp>
        <p:nvSpPr>
          <p:cNvPr id="7" name="Slide Number Placeholder 6"/>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317638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056D0-308A-49AB-BDC0-6246E19E5082}" type="datetime1">
              <a:rPr lang="en-IN" smtClean="0"/>
              <a:t>22-06-2024</a:t>
            </a:fld>
            <a:endParaRPr lang="en-IN"/>
          </a:p>
        </p:txBody>
      </p:sp>
      <p:sp>
        <p:nvSpPr>
          <p:cNvPr id="5" name="Footer Placeholder 4"/>
          <p:cNvSpPr>
            <a:spLocks noGrp="1"/>
          </p:cNvSpPr>
          <p:nvPr>
            <p:ph type="ftr" sz="quarter" idx="11"/>
          </p:nvPr>
        </p:nvSpPr>
        <p:spPr/>
        <p:txBody>
          <a:bodyPr/>
          <a:lstStyle/>
          <a:p>
            <a:r>
              <a:rPr lang="en-US"/>
              <a:t>Foreign Direct Investment Data Analysis</a:t>
            </a:r>
            <a:endParaRPr lang="en-IN"/>
          </a:p>
        </p:txBody>
      </p:sp>
      <p:sp>
        <p:nvSpPr>
          <p:cNvPr id="6" name="Slide Number Placeholder 5"/>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2719401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FEC3E8-1BC0-4F01-B824-D0F4ED317590}" type="datetime1">
              <a:rPr lang="en-IN" smtClean="0"/>
              <a:t>22-06-2024</a:t>
            </a:fld>
            <a:endParaRPr lang="en-IN"/>
          </a:p>
        </p:txBody>
      </p:sp>
      <p:sp>
        <p:nvSpPr>
          <p:cNvPr id="5" name="Footer Placeholder 4"/>
          <p:cNvSpPr>
            <a:spLocks noGrp="1"/>
          </p:cNvSpPr>
          <p:nvPr>
            <p:ph type="ftr" sz="quarter" idx="11"/>
          </p:nvPr>
        </p:nvSpPr>
        <p:spPr/>
        <p:txBody>
          <a:bodyPr/>
          <a:lstStyle/>
          <a:p>
            <a:r>
              <a:rPr lang="en-US"/>
              <a:t>Foreign Direct Investment Data Analysis</a:t>
            </a:r>
            <a:endParaRPr lang="en-IN"/>
          </a:p>
        </p:txBody>
      </p:sp>
      <p:sp>
        <p:nvSpPr>
          <p:cNvPr id="6" name="Slide Number Placeholder 5"/>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130181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A7204-92DD-4AB2-B111-96BEBCBBFEBA}" type="datetime1">
              <a:rPr lang="en-IN" smtClean="0"/>
              <a:t>22-06-2024</a:t>
            </a:fld>
            <a:endParaRPr lang="en-IN"/>
          </a:p>
        </p:txBody>
      </p:sp>
      <p:sp>
        <p:nvSpPr>
          <p:cNvPr id="5" name="Footer Placeholder 4"/>
          <p:cNvSpPr>
            <a:spLocks noGrp="1"/>
          </p:cNvSpPr>
          <p:nvPr>
            <p:ph type="ftr" sz="quarter" idx="11"/>
          </p:nvPr>
        </p:nvSpPr>
        <p:spPr/>
        <p:txBody>
          <a:bodyPr/>
          <a:lstStyle/>
          <a:p>
            <a:r>
              <a:rPr lang="en-US"/>
              <a:t>Foreign Direct Investment Data Analysis</a:t>
            </a:r>
            <a:endParaRPr lang="en-IN"/>
          </a:p>
        </p:txBody>
      </p:sp>
      <p:sp>
        <p:nvSpPr>
          <p:cNvPr id="6" name="Slide Number Placeholder 5"/>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990363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B8D2B-E187-41CA-8A89-105049C061B7}" type="datetime1">
              <a:rPr lang="en-IN" smtClean="0"/>
              <a:t>22-06-2024</a:t>
            </a:fld>
            <a:endParaRPr lang="en-IN"/>
          </a:p>
        </p:txBody>
      </p:sp>
      <p:sp>
        <p:nvSpPr>
          <p:cNvPr id="5" name="Footer Placeholder 4"/>
          <p:cNvSpPr>
            <a:spLocks noGrp="1"/>
          </p:cNvSpPr>
          <p:nvPr>
            <p:ph type="ftr" sz="quarter" idx="11"/>
          </p:nvPr>
        </p:nvSpPr>
        <p:spPr/>
        <p:txBody>
          <a:bodyPr/>
          <a:lstStyle/>
          <a:p>
            <a:r>
              <a:rPr lang="en-US"/>
              <a:t>Foreign Direct Investment Data Analysis</a:t>
            </a:r>
            <a:endParaRPr lang="en-IN"/>
          </a:p>
        </p:txBody>
      </p:sp>
      <p:sp>
        <p:nvSpPr>
          <p:cNvPr id="6" name="Slide Number Placeholder 5"/>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2115083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260C7-89B7-4A5D-84E0-541C164B2F5E}" type="datetime1">
              <a:rPr lang="en-IN" smtClean="0"/>
              <a:t>22-06-2024</a:t>
            </a:fld>
            <a:endParaRPr lang="en-IN"/>
          </a:p>
        </p:txBody>
      </p:sp>
      <p:sp>
        <p:nvSpPr>
          <p:cNvPr id="5" name="Footer Placeholder 4"/>
          <p:cNvSpPr>
            <a:spLocks noGrp="1"/>
          </p:cNvSpPr>
          <p:nvPr>
            <p:ph type="ftr" sz="quarter" idx="11"/>
          </p:nvPr>
        </p:nvSpPr>
        <p:spPr/>
        <p:txBody>
          <a:bodyPr/>
          <a:lstStyle/>
          <a:p>
            <a:r>
              <a:rPr lang="en-US"/>
              <a:t>Foreign Direct Investment Data Analysis</a:t>
            </a:r>
            <a:endParaRPr lang="en-IN"/>
          </a:p>
        </p:txBody>
      </p:sp>
      <p:sp>
        <p:nvSpPr>
          <p:cNvPr id="6" name="Slide Number Placeholder 5"/>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3543398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BAA69-4D13-42E3-B513-025BCBD1929F}" type="datetime1">
              <a:rPr lang="en-IN" smtClean="0"/>
              <a:t>22-06-2024</a:t>
            </a:fld>
            <a:endParaRPr lang="en-IN"/>
          </a:p>
        </p:txBody>
      </p:sp>
      <p:sp>
        <p:nvSpPr>
          <p:cNvPr id="5" name="Footer Placeholder 4"/>
          <p:cNvSpPr>
            <a:spLocks noGrp="1"/>
          </p:cNvSpPr>
          <p:nvPr>
            <p:ph type="ftr" sz="quarter" idx="11"/>
          </p:nvPr>
        </p:nvSpPr>
        <p:spPr/>
        <p:txBody>
          <a:bodyPr/>
          <a:lstStyle/>
          <a:p>
            <a:r>
              <a:rPr lang="en-US"/>
              <a:t>Foreign Direct Investment Data Analysis</a:t>
            </a:r>
            <a:endParaRPr lang="en-IN"/>
          </a:p>
        </p:txBody>
      </p:sp>
      <p:sp>
        <p:nvSpPr>
          <p:cNvPr id="6" name="Slide Number Placeholder 5"/>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1888621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C168FC-0AF2-4BE8-90DF-6A821D460EB1}" type="datetime1">
              <a:rPr lang="en-IN" smtClean="0"/>
              <a:t>22-06-2024</a:t>
            </a:fld>
            <a:endParaRPr lang="en-IN"/>
          </a:p>
        </p:txBody>
      </p:sp>
      <p:sp>
        <p:nvSpPr>
          <p:cNvPr id="5" name="Footer Placeholder 4"/>
          <p:cNvSpPr>
            <a:spLocks noGrp="1"/>
          </p:cNvSpPr>
          <p:nvPr>
            <p:ph type="ftr" sz="quarter" idx="11"/>
          </p:nvPr>
        </p:nvSpPr>
        <p:spPr/>
        <p:txBody>
          <a:bodyPr/>
          <a:lstStyle/>
          <a:p>
            <a:r>
              <a:rPr lang="en-US"/>
              <a:t>Foreign Direct Investment Data Analysis</a:t>
            </a:r>
            <a:endParaRPr lang="en-IN"/>
          </a:p>
        </p:txBody>
      </p:sp>
      <p:sp>
        <p:nvSpPr>
          <p:cNvPr id="6" name="Slide Number Placeholder 5"/>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324741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9E4A9-34D8-4F69-9AEC-F067DB3B941F}" type="datetime1">
              <a:rPr lang="en-IN" smtClean="0"/>
              <a:t>22-06-2024</a:t>
            </a:fld>
            <a:endParaRPr lang="en-IN"/>
          </a:p>
        </p:txBody>
      </p:sp>
      <p:sp>
        <p:nvSpPr>
          <p:cNvPr id="5" name="Footer Placeholder 4"/>
          <p:cNvSpPr>
            <a:spLocks noGrp="1"/>
          </p:cNvSpPr>
          <p:nvPr>
            <p:ph type="ftr" sz="quarter" idx="11"/>
          </p:nvPr>
        </p:nvSpPr>
        <p:spPr/>
        <p:txBody>
          <a:bodyPr/>
          <a:lstStyle/>
          <a:p>
            <a:r>
              <a:rPr lang="en-US"/>
              <a:t>Foreign Direct Investment Data Analysis</a:t>
            </a:r>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67175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8F08F-2CE6-4827-A822-C01DF9559394}" type="datetime1">
              <a:rPr lang="en-IN" smtClean="0"/>
              <a:t>22-06-2024</a:t>
            </a:fld>
            <a:endParaRPr lang="en-IN"/>
          </a:p>
        </p:txBody>
      </p:sp>
      <p:sp>
        <p:nvSpPr>
          <p:cNvPr id="5" name="Footer Placeholder 4"/>
          <p:cNvSpPr>
            <a:spLocks noGrp="1"/>
          </p:cNvSpPr>
          <p:nvPr>
            <p:ph type="ftr" sz="quarter" idx="11"/>
          </p:nvPr>
        </p:nvSpPr>
        <p:spPr/>
        <p:txBody>
          <a:bodyPr/>
          <a:lstStyle/>
          <a:p>
            <a:r>
              <a:rPr lang="en-US"/>
              <a:t>Foreign Direct Investment Data Analysis</a:t>
            </a:r>
            <a:endParaRPr lang="en-IN"/>
          </a:p>
        </p:txBody>
      </p:sp>
      <p:sp>
        <p:nvSpPr>
          <p:cNvPr id="6" name="Slide Number Placeholder 5"/>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403355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CF7F73-612D-4424-B59A-9D68B09D6E64}" type="datetime1">
              <a:rPr lang="en-IN" smtClean="0"/>
              <a:t>22-06-2024</a:t>
            </a:fld>
            <a:endParaRPr lang="en-IN"/>
          </a:p>
        </p:txBody>
      </p:sp>
      <p:sp>
        <p:nvSpPr>
          <p:cNvPr id="6" name="Footer Placeholder 5"/>
          <p:cNvSpPr>
            <a:spLocks noGrp="1"/>
          </p:cNvSpPr>
          <p:nvPr>
            <p:ph type="ftr" sz="quarter" idx="11"/>
          </p:nvPr>
        </p:nvSpPr>
        <p:spPr/>
        <p:txBody>
          <a:bodyPr/>
          <a:lstStyle/>
          <a:p>
            <a:r>
              <a:rPr lang="en-US"/>
              <a:t>Foreign Direct Investment Data Analysis</a:t>
            </a:r>
            <a:endParaRPr lang="en-IN"/>
          </a:p>
        </p:txBody>
      </p:sp>
      <p:sp>
        <p:nvSpPr>
          <p:cNvPr id="7" name="Slide Number Placeholder 6"/>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199538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33EFF2-1EA8-410C-B5CE-93C3EC0D4C41}" type="datetime1">
              <a:rPr lang="en-IN" smtClean="0"/>
              <a:t>22-06-2024</a:t>
            </a:fld>
            <a:endParaRPr lang="en-IN"/>
          </a:p>
        </p:txBody>
      </p:sp>
      <p:sp>
        <p:nvSpPr>
          <p:cNvPr id="8" name="Footer Placeholder 7"/>
          <p:cNvSpPr>
            <a:spLocks noGrp="1"/>
          </p:cNvSpPr>
          <p:nvPr>
            <p:ph type="ftr" sz="quarter" idx="11"/>
          </p:nvPr>
        </p:nvSpPr>
        <p:spPr/>
        <p:txBody>
          <a:bodyPr/>
          <a:lstStyle/>
          <a:p>
            <a:r>
              <a:rPr lang="en-US"/>
              <a:t>Foreign Direct Investment Data Analysis</a:t>
            </a:r>
            <a:endParaRPr lang="en-IN"/>
          </a:p>
        </p:txBody>
      </p:sp>
      <p:sp>
        <p:nvSpPr>
          <p:cNvPr id="9" name="Slide Number Placeholder 8"/>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1211830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F5E0DA-D81A-4C90-B156-37E1431C6A17}" type="datetime1">
              <a:rPr lang="en-IN" smtClean="0"/>
              <a:t>22-06-2024</a:t>
            </a:fld>
            <a:endParaRPr lang="en-IN"/>
          </a:p>
        </p:txBody>
      </p:sp>
      <p:sp>
        <p:nvSpPr>
          <p:cNvPr id="4" name="Footer Placeholder 3"/>
          <p:cNvSpPr>
            <a:spLocks noGrp="1"/>
          </p:cNvSpPr>
          <p:nvPr>
            <p:ph type="ftr" sz="quarter" idx="11"/>
          </p:nvPr>
        </p:nvSpPr>
        <p:spPr/>
        <p:txBody>
          <a:bodyPr/>
          <a:lstStyle/>
          <a:p>
            <a:r>
              <a:rPr lang="en-US"/>
              <a:t>Foreign Direct Investment Data Analysis</a:t>
            </a:r>
            <a:endParaRPr lang="en-IN"/>
          </a:p>
        </p:txBody>
      </p:sp>
      <p:sp>
        <p:nvSpPr>
          <p:cNvPr id="5" name="Slide Number Placeholder 4"/>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2846403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66796-B387-4224-9CEE-8AEDD76A0B3A}" type="datetime1">
              <a:rPr lang="en-IN" smtClean="0"/>
              <a:t>22-06-2024</a:t>
            </a:fld>
            <a:endParaRPr lang="en-IN"/>
          </a:p>
        </p:txBody>
      </p:sp>
      <p:sp>
        <p:nvSpPr>
          <p:cNvPr id="3" name="Footer Placeholder 2"/>
          <p:cNvSpPr>
            <a:spLocks noGrp="1"/>
          </p:cNvSpPr>
          <p:nvPr>
            <p:ph type="ftr" sz="quarter" idx="11"/>
          </p:nvPr>
        </p:nvSpPr>
        <p:spPr/>
        <p:txBody>
          <a:bodyPr/>
          <a:lstStyle/>
          <a:p>
            <a:r>
              <a:rPr lang="en-US"/>
              <a:t>Foreign Direct Investment Data Analysis</a:t>
            </a:r>
            <a:endParaRPr lang="en-IN"/>
          </a:p>
        </p:txBody>
      </p:sp>
      <p:sp>
        <p:nvSpPr>
          <p:cNvPr id="4" name="Slide Number Placeholder 3"/>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227215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5C91FF-A43D-4ABC-A629-55B10D95F125}" type="datetime1">
              <a:rPr lang="en-IN" smtClean="0"/>
              <a:t>22-06-2024</a:t>
            </a:fld>
            <a:endParaRPr lang="en-IN"/>
          </a:p>
        </p:txBody>
      </p:sp>
      <p:sp>
        <p:nvSpPr>
          <p:cNvPr id="6" name="Footer Placeholder 5"/>
          <p:cNvSpPr>
            <a:spLocks noGrp="1"/>
          </p:cNvSpPr>
          <p:nvPr>
            <p:ph type="ftr" sz="quarter" idx="11"/>
          </p:nvPr>
        </p:nvSpPr>
        <p:spPr/>
        <p:txBody>
          <a:bodyPr/>
          <a:lstStyle/>
          <a:p>
            <a:r>
              <a:rPr lang="en-US"/>
              <a:t>Foreign Direct Investment Data Analysis</a:t>
            </a:r>
            <a:endParaRPr lang="en-IN"/>
          </a:p>
        </p:txBody>
      </p:sp>
      <p:sp>
        <p:nvSpPr>
          <p:cNvPr id="7" name="Slide Number Placeholder 6"/>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2560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A1A94D-6B06-4A57-A584-77DAB8D27425}" type="datetime1">
              <a:rPr lang="en-IN" smtClean="0"/>
              <a:t>22-06-2024</a:t>
            </a:fld>
            <a:endParaRPr lang="en-IN"/>
          </a:p>
        </p:txBody>
      </p:sp>
      <p:sp>
        <p:nvSpPr>
          <p:cNvPr id="6" name="Footer Placeholder 5"/>
          <p:cNvSpPr>
            <a:spLocks noGrp="1"/>
          </p:cNvSpPr>
          <p:nvPr>
            <p:ph type="ftr" sz="quarter" idx="11"/>
          </p:nvPr>
        </p:nvSpPr>
        <p:spPr/>
        <p:txBody>
          <a:bodyPr/>
          <a:lstStyle/>
          <a:p>
            <a:r>
              <a:rPr lang="en-US"/>
              <a:t>Foreign Direct Investment Data Analysis</a:t>
            </a:r>
            <a:endParaRPr lang="en-IN"/>
          </a:p>
        </p:txBody>
      </p:sp>
      <p:sp>
        <p:nvSpPr>
          <p:cNvPr id="7" name="Slide Number Placeholder 6"/>
          <p:cNvSpPr>
            <a:spLocks noGrp="1"/>
          </p:cNvSpPr>
          <p:nvPr>
            <p:ph type="sldNum" sz="quarter" idx="12"/>
          </p:nvPr>
        </p:nvSpPr>
        <p:spPr/>
        <p:txBody>
          <a:bodyPr/>
          <a:lstStyle/>
          <a:p>
            <a:fld id="{E80AFA27-0BD5-444F-896D-9F4A37925749}" type="slidenum">
              <a:rPr lang="en-IN" smtClean="0"/>
              <a:t>‹#›</a:t>
            </a:fld>
            <a:endParaRPr lang="en-IN"/>
          </a:p>
        </p:txBody>
      </p:sp>
    </p:spTree>
    <p:extLst>
      <p:ext uri="{BB962C8B-B14F-4D97-AF65-F5344CB8AC3E}">
        <p14:creationId xmlns:p14="http://schemas.microsoft.com/office/powerpoint/2010/main" val="321990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A9ACF8-0E8D-4FCB-96BF-C41776A6ADF8}" type="datetime1">
              <a:rPr lang="en-IN" smtClean="0"/>
              <a:t>22-06-2024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Foreign Direct Investment Data Analysis</a:t>
            </a:r>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0AFA27-0BD5-444F-896D-9F4A37925749}" type="slidenum">
              <a:rPr lang="en-IN" smtClean="0"/>
              <a:t>‹#›</a:t>
            </a:fld>
            <a:endParaRPr lang="en-IN"/>
          </a:p>
        </p:txBody>
      </p:sp>
    </p:spTree>
    <p:extLst>
      <p:ext uri="{BB962C8B-B14F-4D97-AF65-F5344CB8AC3E}">
        <p14:creationId xmlns:p14="http://schemas.microsoft.com/office/powerpoint/2010/main" val="338049482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05BB6F-50AE-8C62-C51A-AF2A57D7461F}"/>
              </a:ext>
            </a:extLst>
          </p:cNvPr>
          <p:cNvSpPr>
            <a:spLocks noGrp="1"/>
          </p:cNvSpPr>
          <p:nvPr>
            <p:ph type="subTitle" idx="1"/>
          </p:nvPr>
        </p:nvSpPr>
        <p:spPr>
          <a:xfrm>
            <a:off x="2332653" y="3713584"/>
            <a:ext cx="8593494" cy="783772"/>
          </a:xfrm>
        </p:spPr>
        <p:txBody>
          <a:bodyPr>
            <a:normAutofit/>
          </a:bodyPr>
          <a:lstStyle/>
          <a:p>
            <a:pPr algn="ctr"/>
            <a:r>
              <a:rPr lang="en-US" sz="2800" dirty="0">
                <a:latin typeface="Algerian" panose="04020705040A02060702" pitchFamily="82" charset="0"/>
              </a:rPr>
              <a:t>FOREIGN DIRECT INVESTMENT DATA ANALYSIS</a:t>
            </a:r>
            <a:endParaRPr lang="en-IN" sz="2800" dirty="0">
              <a:latin typeface="Algerian" panose="04020705040A02060702" pitchFamily="82" charset="0"/>
            </a:endParaRPr>
          </a:p>
        </p:txBody>
      </p:sp>
      <p:pic>
        <p:nvPicPr>
          <p:cNvPr id="4" name="Picture 3">
            <a:extLst>
              <a:ext uri="{FF2B5EF4-FFF2-40B4-BE49-F238E27FC236}">
                <a16:creationId xmlns:a16="http://schemas.microsoft.com/office/drawing/2014/main" id="{9197351B-B66A-3F7B-4E13-FE6006750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852" y="0"/>
            <a:ext cx="9143999" cy="3429000"/>
          </a:xfrm>
          <a:prstGeom prst="rect">
            <a:avLst/>
          </a:prstGeom>
        </p:spPr>
      </p:pic>
      <p:sp>
        <p:nvSpPr>
          <p:cNvPr id="5" name="TextBox 4">
            <a:extLst>
              <a:ext uri="{FF2B5EF4-FFF2-40B4-BE49-F238E27FC236}">
                <a16:creationId xmlns:a16="http://schemas.microsoft.com/office/drawing/2014/main" id="{11106C79-7ABA-04FC-7C83-2F2B350B58B7}"/>
              </a:ext>
            </a:extLst>
          </p:cNvPr>
          <p:cNvSpPr txBox="1"/>
          <p:nvPr/>
        </p:nvSpPr>
        <p:spPr>
          <a:xfrm>
            <a:off x="4145900" y="4551107"/>
            <a:ext cx="4907902" cy="461665"/>
          </a:xfrm>
          <a:prstGeom prst="rect">
            <a:avLst/>
          </a:prstGeom>
          <a:noFill/>
        </p:spPr>
        <p:txBody>
          <a:bodyPr wrap="square" rtlCol="0">
            <a:spAutoFit/>
          </a:bodyPr>
          <a:lstStyle/>
          <a:p>
            <a:pPr algn="ctr"/>
            <a:r>
              <a:rPr lang="en-US" sz="2400" b="1" dirty="0">
                <a:solidFill>
                  <a:srgbClr val="002060"/>
                </a:solidFill>
                <a:latin typeface="Trebuchet MS" panose="020B0603020202020204" pitchFamily="34" charset="0"/>
              </a:rPr>
              <a:t>Detailed Project Report</a:t>
            </a:r>
            <a:endParaRPr lang="en-IN" sz="2400" b="1" dirty="0">
              <a:solidFill>
                <a:srgbClr val="002060"/>
              </a:solidFill>
              <a:latin typeface="Trebuchet MS" panose="020B0603020202020204" pitchFamily="34" charset="0"/>
            </a:endParaRPr>
          </a:p>
        </p:txBody>
      </p:sp>
      <p:sp>
        <p:nvSpPr>
          <p:cNvPr id="6" name="TextBox 5">
            <a:extLst>
              <a:ext uri="{FF2B5EF4-FFF2-40B4-BE49-F238E27FC236}">
                <a16:creationId xmlns:a16="http://schemas.microsoft.com/office/drawing/2014/main" id="{F501FB2C-FD53-73A4-B5F8-698D23201862}"/>
              </a:ext>
            </a:extLst>
          </p:cNvPr>
          <p:cNvSpPr txBox="1"/>
          <p:nvPr/>
        </p:nvSpPr>
        <p:spPr>
          <a:xfrm>
            <a:off x="4843363" y="5373461"/>
            <a:ext cx="3512976" cy="369332"/>
          </a:xfrm>
          <a:prstGeom prst="rect">
            <a:avLst/>
          </a:prstGeom>
          <a:noFill/>
        </p:spPr>
        <p:txBody>
          <a:bodyPr wrap="square" rtlCol="0">
            <a:spAutoFit/>
          </a:bodyPr>
          <a:lstStyle/>
          <a:p>
            <a:r>
              <a:rPr lang="en-US" dirty="0">
                <a:latin typeface="Old English Text MT" panose="03040902040508030806" pitchFamily="66" charset="0"/>
              </a:rPr>
              <a:t>Created by: Rishi Kalpa Mukherjee</a:t>
            </a:r>
            <a:endParaRPr lang="en-IN" dirty="0">
              <a:latin typeface="Old English Text MT" panose="03040902040508030806" pitchFamily="66" charset="0"/>
            </a:endParaRPr>
          </a:p>
        </p:txBody>
      </p:sp>
      <p:sp>
        <p:nvSpPr>
          <p:cNvPr id="8" name="Slide Number Placeholder 7">
            <a:extLst>
              <a:ext uri="{FF2B5EF4-FFF2-40B4-BE49-F238E27FC236}">
                <a16:creationId xmlns:a16="http://schemas.microsoft.com/office/drawing/2014/main" id="{BF77A275-5440-B851-4E6D-1FFBDCA00624}"/>
              </a:ext>
            </a:extLst>
          </p:cNvPr>
          <p:cNvSpPr>
            <a:spLocks noGrp="1"/>
          </p:cNvSpPr>
          <p:nvPr>
            <p:ph type="sldNum" sz="quarter" idx="12"/>
          </p:nvPr>
        </p:nvSpPr>
        <p:spPr/>
        <p:txBody>
          <a:bodyPr/>
          <a:lstStyle/>
          <a:p>
            <a:fld id="{E80AFA27-0BD5-444F-896D-9F4A37925749}" type="slidenum">
              <a:rPr lang="en-IN" smtClean="0"/>
              <a:t>1</a:t>
            </a:fld>
            <a:endParaRPr lang="en-IN"/>
          </a:p>
        </p:txBody>
      </p:sp>
    </p:spTree>
    <p:extLst>
      <p:ext uri="{BB962C8B-B14F-4D97-AF65-F5344CB8AC3E}">
        <p14:creationId xmlns:p14="http://schemas.microsoft.com/office/powerpoint/2010/main" val="3841524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702AEB-0CDE-AB92-F76B-184C40A4D6CB}"/>
              </a:ext>
            </a:extLst>
          </p:cNvPr>
          <p:cNvSpPr>
            <a:spLocks noGrp="1"/>
          </p:cNvSpPr>
          <p:nvPr>
            <p:ph type="ftr" sz="quarter" idx="11"/>
          </p:nvPr>
        </p:nvSpPr>
        <p:spPr/>
        <p:txBody>
          <a:bodyPr/>
          <a:lstStyle/>
          <a:p>
            <a:r>
              <a:rPr lang="en-US" dirty="0"/>
              <a:t>Foreign Direct Investment Data Analysis</a:t>
            </a:r>
            <a:endParaRPr lang="en-IN" dirty="0"/>
          </a:p>
        </p:txBody>
      </p:sp>
      <p:sp>
        <p:nvSpPr>
          <p:cNvPr id="3" name="Slide Number Placeholder 2">
            <a:extLst>
              <a:ext uri="{FF2B5EF4-FFF2-40B4-BE49-F238E27FC236}">
                <a16:creationId xmlns:a16="http://schemas.microsoft.com/office/drawing/2014/main" id="{97900F0B-204D-AE80-BEC0-85C54F009296}"/>
              </a:ext>
            </a:extLst>
          </p:cNvPr>
          <p:cNvSpPr>
            <a:spLocks noGrp="1"/>
          </p:cNvSpPr>
          <p:nvPr>
            <p:ph type="sldNum" sz="quarter" idx="12"/>
          </p:nvPr>
        </p:nvSpPr>
        <p:spPr/>
        <p:txBody>
          <a:bodyPr/>
          <a:lstStyle/>
          <a:p>
            <a:fld id="{E80AFA27-0BD5-444F-896D-9F4A37925749}" type="slidenum">
              <a:rPr lang="en-IN" smtClean="0"/>
              <a:t>10</a:t>
            </a:fld>
            <a:endParaRPr lang="en-IN"/>
          </a:p>
        </p:txBody>
      </p:sp>
      <p:sp>
        <p:nvSpPr>
          <p:cNvPr id="4" name="Title 1">
            <a:extLst>
              <a:ext uri="{FF2B5EF4-FFF2-40B4-BE49-F238E27FC236}">
                <a16:creationId xmlns:a16="http://schemas.microsoft.com/office/drawing/2014/main" id="{06FBEDFF-9B32-5319-0CEE-3BBFB56B974C}"/>
              </a:ext>
            </a:extLst>
          </p:cNvPr>
          <p:cNvSpPr txBox="1">
            <a:spLocks/>
          </p:cNvSpPr>
          <p:nvPr/>
        </p:nvSpPr>
        <p:spPr>
          <a:xfrm>
            <a:off x="1846278" y="156129"/>
            <a:ext cx="8499443" cy="85375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DASHBOARD DEMOGRAPHICS</a:t>
            </a:r>
            <a:endParaRPr lang="en-IN" dirty="0"/>
          </a:p>
        </p:txBody>
      </p:sp>
      <p:pic>
        <p:nvPicPr>
          <p:cNvPr id="6" name="Picture 5">
            <a:extLst>
              <a:ext uri="{FF2B5EF4-FFF2-40B4-BE49-F238E27FC236}">
                <a16:creationId xmlns:a16="http://schemas.microsoft.com/office/drawing/2014/main" id="{77A6E5F9-6BE5-BB15-3065-AEBCF021419D}"/>
              </a:ext>
            </a:extLst>
          </p:cNvPr>
          <p:cNvPicPr>
            <a:picLocks noChangeAspect="1"/>
          </p:cNvPicPr>
          <p:nvPr/>
        </p:nvPicPr>
        <p:blipFill>
          <a:blip r:embed="rId2"/>
          <a:stretch>
            <a:fillRect/>
          </a:stretch>
        </p:blipFill>
        <p:spPr>
          <a:xfrm>
            <a:off x="1474237" y="842986"/>
            <a:ext cx="10590245" cy="4055585"/>
          </a:xfrm>
          <a:prstGeom prst="rect">
            <a:avLst/>
          </a:prstGeom>
        </p:spPr>
      </p:pic>
      <p:sp>
        <p:nvSpPr>
          <p:cNvPr id="7" name="TextBox 6">
            <a:extLst>
              <a:ext uri="{FF2B5EF4-FFF2-40B4-BE49-F238E27FC236}">
                <a16:creationId xmlns:a16="http://schemas.microsoft.com/office/drawing/2014/main" id="{BDAE56BD-BBB9-0BCB-DE1A-893A67FC399B}"/>
              </a:ext>
            </a:extLst>
          </p:cNvPr>
          <p:cNvSpPr txBox="1"/>
          <p:nvPr/>
        </p:nvSpPr>
        <p:spPr>
          <a:xfrm>
            <a:off x="1474237" y="4898571"/>
            <a:ext cx="10590245" cy="830997"/>
          </a:xfrm>
          <a:prstGeom prst="rect">
            <a:avLst/>
          </a:prstGeom>
          <a:noFill/>
        </p:spPr>
        <p:txBody>
          <a:bodyPr wrap="square" rtlCol="0">
            <a:spAutoFit/>
          </a:bodyPr>
          <a:lstStyle/>
          <a:p>
            <a:r>
              <a:rPr lang="en-US" sz="1600" dirty="0">
                <a:latin typeface="Trebuchet MS" panose="020B0603020202020204" pitchFamily="34" charset="0"/>
              </a:rPr>
              <a:t>Various Clusters of FDI has been implemented. Nearly 10 clusters has been made to see the segregation of various sectors of FDI. We can change the number of clusters based upon business requirements and expertise. Variations of Sectors has been analyzed. Proportions of FDI has been generated to check the Tree-Map of FDIs.</a:t>
            </a:r>
            <a:endParaRPr lang="en-IN" sz="1600" dirty="0">
              <a:latin typeface="Trebuchet MS" panose="020B0603020202020204" pitchFamily="34" charset="0"/>
            </a:endParaRPr>
          </a:p>
        </p:txBody>
      </p:sp>
    </p:spTree>
    <p:extLst>
      <p:ext uri="{BB962C8B-B14F-4D97-AF65-F5344CB8AC3E}">
        <p14:creationId xmlns:p14="http://schemas.microsoft.com/office/powerpoint/2010/main" val="3988491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7D5140-52EF-9E57-2221-B75E1954286F}"/>
              </a:ext>
            </a:extLst>
          </p:cNvPr>
          <p:cNvSpPr>
            <a:spLocks noGrp="1"/>
          </p:cNvSpPr>
          <p:nvPr>
            <p:ph type="ftr" sz="quarter" idx="11"/>
          </p:nvPr>
        </p:nvSpPr>
        <p:spPr/>
        <p:txBody>
          <a:bodyPr/>
          <a:lstStyle/>
          <a:p>
            <a:r>
              <a:rPr lang="en-US"/>
              <a:t>Foreign Direct Investment Data Analysis</a:t>
            </a:r>
            <a:endParaRPr lang="en-IN"/>
          </a:p>
        </p:txBody>
      </p:sp>
      <p:sp>
        <p:nvSpPr>
          <p:cNvPr id="3" name="Slide Number Placeholder 2">
            <a:extLst>
              <a:ext uri="{FF2B5EF4-FFF2-40B4-BE49-F238E27FC236}">
                <a16:creationId xmlns:a16="http://schemas.microsoft.com/office/drawing/2014/main" id="{DE0503D7-0CFA-13D8-30AE-E3369C5DD9EB}"/>
              </a:ext>
            </a:extLst>
          </p:cNvPr>
          <p:cNvSpPr>
            <a:spLocks noGrp="1"/>
          </p:cNvSpPr>
          <p:nvPr>
            <p:ph type="sldNum" sz="quarter" idx="12"/>
          </p:nvPr>
        </p:nvSpPr>
        <p:spPr/>
        <p:txBody>
          <a:bodyPr/>
          <a:lstStyle/>
          <a:p>
            <a:fld id="{E80AFA27-0BD5-444F-896D-9F4A37925749}" type="slidenum">
              <a:rPr lang="en-IN" smtClean="0"/>
              <a:t>11</a:t>
            </a:fld>
            <a:endParaRPr lang="en-IN"/>
          </a:p>
        </p:txBody>
      </p:sp>
      <p:sp>
        <p:nvSpPr>
          <p:cNvPr id="4" name="Subtitle 2">
            <a:extLst>
              <a:ext uri="{FF2B5EF4-FFF2-40B4-BE49-F238E27FC236}">
                <a16:creationId xmlns:a16="http://schemas.microsoft.com/office/drawing/2014/main" id="{B41DEE1D-B07E-D903-F816-79ED01EC2550}"/>
              </a:ext>
            </a:extLst>
          </p:cNvPr>
          <p:cNvSpPr txBox="1">
            <a:spLocks/>
          </p:cNvSpPr>
          <p:nvPr/>
        </p:nvSpPr>
        <p:spPr>
          <a:xfrm>
            <a:off x="1510894" y="713970"/>
            <a:ext cx="9490558" cy="783772"/>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3400" dirty="0">
                <a:ln w="0"/>
                <a:solidFill>
                  <a:srgbClr val="00B0F0"/>
                </a:solidFill>
                <a:effectLst>
                  <a:reflection blurRad="6350" stA="53000" endA="300" endPos="35500" dir="5400000" sy="-90000" algn="bl" rotWithShape="0"/>
                </a:effectLst>
              </a:rPr>
              <a:t>FOREIGN DIRECT INVESTMENT DATA ANALYSIS</a:t>
            </a:r>
            <a:endParaRPr lang="en-IN" sz="3400" dirty="0">
              <a:ln w="0"/>
              <a:solidFill>
                <a:srgbClr val="00B0F0"/>
              </a:solidFill>
              <a:effectLst>
                <a:reflection blurRad="6350" stA="53000" endA="300" endPos="35500" dir="5400000" sy="-90000" algn="bl" rotWithShape="0"/>
              </a:effectLst>
            </a:endParaRPr>
          </a:p>
        </p:txBody>
      </p:sp>
      <p:sp>
        <p:nvSpPr>
          <p:cNvPr id="5" name="Title 1">
            <a:extLst>
              <a:ext uri="{FF2B5EF4-FFF2-40B4-BE49-F238E27FC236}">
                <a16:creationId xmlns:a16="http://schemas.microsoft.com/office/drawing/2014/main" id="{40073C63-2795-AB63-E8B2-14FA830DA133}"/>
              </a:ext>
            </a:extLst>
          </p:cNvPr>
          <p:cNvSpPr txBox="1">
            <a:spLocks/>
          </p:cNvSpPr>
          <p:nvPr/>
        </p:nvSpPr>
        <p:spPr>
          <a:xfrm>
            <a:off x="2673979" y="2915875"/>
            <a:ext cx="7164387" cy="1026248"/>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400" dirty="0">
                <a:ln w="0"/>
                <a:solidFill>
                  <a:srgbClr val="0070C0"/>
                </a:solidFill>
                <a:effectLst>
                  <a:reflection blurRad="6350" stA="53000" endA="300" endPos="35500" dir="5400000" sy="-90000" algn="bl" rotWithShape="0"/>
                </a:effectLst>
              </a:rPr>
              <a:t>THANK YOU</a:t>
            </a:r>
            <a:endParaRPr lang="en-IN" sz="6400" dirty="0">
              <a:solidFill>
                <a:srgbClr val="0070C0"/>
              </a:solidFill>
            </a:endParaRPr>
          </a:p>
        </p:txBody>
      </p:sp>
      <p:sp>
        <p:nvSpPr>
          <p:cNvPr id="6" name="Title 1">
            <a:extLst>
              <a:ext uri="{FF2B5EF4-FFF2-40B4-BE49-F238E27FC236}">
                <a16:creationId xmlns:a16="http://schemas.microsoft.com/office/drawing/2014/main" id="{4D1062E4-5546-5DDB-76EE-7FF9E40CCBA5}"/>
              </a:ext>
            </a:extLst>
          </p:cNvPr>
          <p:cNvSpPr txBox="1">
            <a:spLocks/>
          </p:cNvSpPr>
          <p:nvPr/>
        </p:nvSpPr>
        <p:spPr>
          <a:xfrm>
            <a:off x="2673981" y="4488275"/>
            <a:ext cx="7164387" cy="848848"/>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500" dirty="0">
                <a:ln w="0"/>
                <a:solidFill>
                  <a:schemeClr val="accent1">
                    <a:lumMod val="50000"/>
                  </a:schemeClr>
                </a:solidFill>
                <a:effectLst>
                  <a:reflection blurRad="6350" stA="53000" endA="300" endPos="35500" dir="5400000" sy="-90000" algn="bl" rotWithShape="0"/>
                </a:effectLst>
              </a:rPr>
              <a:t>RISHI KALPA MUKHERJEE</a:t>
            </a:r>
            <a:endParaRPr lang="en-IN" sz="3500" dirty="0">
              <a:solidFill>
                <a:schemeClr val="accent1">
                  <a:lumMod val="50000"/>
                </a:schemeClr>
              </a:solidFill>
            </a:endParaRPr>
          </a:p>
        </p:txBody>
      </p:sp>
      <p:sp>
        <p:nvSpPr>
          <p:cNvPr id="7" name="Subtitle 2">
            <a:extLst>
              <a:ext uri="{FF2B5EF4-FFF2-40B4-BE49-F238E27FC236}">
                <a16:creationId xmlns:a16="http://schemas.microsoft.com/office/drawing/2014/main" id="{69B15062-A3CB-E44C-30C6-AD628E1C649F}"/>
              </a:ext>
            </a:extLst>
          </p:cNvPr>
          <p:cNvSpPr txBox="1">
            <a:spLocks/>
          </p:cNvSpPr>
          <p:nvPr/>
        </p:nvSpPr>
        <p:spPr>
          <a:xfrm>
            <a:off x="2405974" y="2132104"/>
            <a:ext cx="7700399" cy="783772"/>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2800" dirty="0">
                <a:ln w="0"/>
                <a:solidFill>
                  <a:srgbClr val="00B0F0"/>
                </a:solidFill>
                <a:effectLst>
                  <a:reflection blurRad="6350" stA="53000" endA="300" endPos="35500" dir="5400000" sy="-90000" algn="bl" rotWithShape="0"/>
                </a:effectLst>
              </a:rPr>
              <a:t>End of Detailed Project Report</a:t>
            </a:r>
            <a:endParaRPr lang="en-IN" sz="2800" dirty="0">
              <a:ln w="0"/>
              <a:solidFill>
                <a:srgbClr val="00B0F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1784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6AD4-C5E6-1A68-95D7-5D7AAD4BE1FA}"/>
              </a:ext>
            </a:extLst>
          </p:cNvPr>
          <p:cNvSpPr>
            <a:spLocks noGrp="1"/>
          </p:cNvSpPr>
          <p:nvPr>
            <p:ph type="title"/>
          </p:nvPr>
        </p:nvSpPr>
        <p:spPr>
          <a:xfrm>
            <a:off x="1846278" y="247262"/>
            <a:ext cx="8499443" cy="1208314"/>
          </a:xfrm>
        </p:spPr>
        <p:txBody>
          <a:bodyPr/>
          <a:lstStyle/>
          <a:p>
            <a:r>
              <a:rPr lang="en-US" dirty="0"/>
              <a:t>PROJECT DETAILS</a:t>
            </a:r>
            <a:endParaRPr lang="en-IN" dirty="0"/>
          </a:p>
        </p:txBody>
      </p:sp>
      <p:graphicFrame>
        <p:nvGraphicFramePr>
          <p:cNvPr id="4" name="Table 3">
            <a:extLst>
              <a:ext uri="{FF2B5EF4-FFF2-40B4-BE49-F238E27FC236}">
                <a16:creationId xmlns:a16="http://schemas.microsoft.com/office/drawing/2014/main" id="{7A678C3A-29AC-7B39-B1B9-67B52D5B67C6}"/>
              </a:ext>
            </a:extLst>
          </p:cNvPr>
          <p:cNvGraphicFramePr>
            <a:graphicFrameLocks noGrp="1"/>
          </p:cNvGraphicFramePr>
          <p:nvPr>
            <p:extLst>
              <p:ext uri="{D42A27DB-BD31-4B8C-83A1-F6EECF244321}">
                <p14:modId xmlns:p14="http://schemas.microsoft.com/office/powerpoint/2010/main" val="2721571167"/>
              </p:ext>
            </p:extLst>
          </p:nvPr>
        </p:nvGraphicFramePr>
        <p:xfrm>
          <a:off x="2031999" y="1996752"/>
          <a:ext cx="8128000" cy="265922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74337311"/>
                    </a:ext>
                  </a:extLst>
                </a:gridCol>
                <a:gridCol w="4064000">
                  <a:extLst>
                    <a:ext uri="{9D8B030D-6E8A-4147-A177-3AD203B41FA5}">
                      <a16:colId xmlns:a16="http://schemas.microsoft.com/office/drawing/2014/main" val="2437200639"/>
                    </a:ext>
                  </a:extLst>
                </a:gridCol>
              </a:tblGrid>
              <a:tr h="531845">
                <a:tc>
                  <a:txBody>
                    <a:bodyPr/>
                    <a:lstStyle/>
                    <a:p>
                      <a:pPr algn="ctr"/>
                      <a:r>
                        <a:rPr lang="en-US" dirty="0"/>
                        <a:t>PROJECT  TITLE</a:t>
                      </a:r>
                      <a:endParaRPr lang="en-IN" dirty="0"/>
                    </a:p>
                  </a:txBody>
                  <a:tcPr/>
                </a:tc>
                <a:tc>
                  <a:txBody>
                    <a:bodyPr/>
                    <a:lstStyle/>
                    <a:p>
                      <a:pPr algn="ctr"/>
                      <a:r>
                        <a:rPr lang="en-US" dirty="0"/>
                        <a:t>INVESTMENT ANALYSIS</a:t>
                      </a:r>
                      <a:endParaRPr lang="en-IN" dirty="0"/>
                    </a:p>
                  </a:txBody>
                  <a:tcPr/>
                </a:tc>
                <a:extLst>
                  <a:ext uri="{0D108BD9-81ED-4DB2-BD59-A6C34878D82A}">
                    <a16:rowId xmlns:a16="http://schemas.microsoft.com/office/drawing/2014/main" val="225044241"/>
                  </a:ext>
                </a:extLst>
              </a:tr>
              <a:tr h="531845">
                <a:tc>
                  <a:txBody>
                    <a:bodyPr/>
                    <a:lstStyle/>
                    <a:p>
                      <a:pPr algn="ctr"/>
                      <a:r>
                        <a:rPr lang="en-US" dirty="0"/>
                        <a:t>Technology</a:t>
                      </a:r>
                      <a:endParaRPr lang="en-IN" dirty="0"/>
                    </a:p>
                  </a:txBody>
                  <a:tcPr/>
                </a:tc>
                <a:tc>
                  <a:txBody>
                    <a:bodyPr/>
                    <a:lstStyle/>
                    <a:p>
                      <a:pPr algn="ctr"/>
                      <a:r>
                        <a:rPr lang="en-US" dirty="0"/>
                        <a:t>Business Intelligence</a:t>
                      </a:r>
                      <a:endParaRPr lang="en-IN" dirty="0"/>
                    </a:p>
                  </a:txBody>
                  <a:tcPr/>
                </a:tc>
                <a:extLst>
                  <a:ext uri="{0D108BD9-81ED-4DB2-BD59-A6C34878D82A}">
                    <a16:rowId xmlns:a16="http://schemas.microsoft.com/office/drawing/2014/main" val="629319811"/>
                  </a:ext>
                </a:extLst>
              </a:tr>
              <a:tr h="531845">
                <a:tc>
                  <a:txBody>
                    <a:bodyPr/>
                    <a:lstStyle/>
                    <a:p>
                      <a:pPr algn="ctr"/>
                      <a:r>
                        <a:rPr lang="en-US" dirty="0"/>
                        <a:t>Domain</a:t>
                      </a:r>
                      <a:endParaRPr lang="en-IN" dirty="0"/>
                    </a:p>
                  </a:txBody>
                  <a:tcPr/>
                </a:tc>
                <a:tc>
                  <a:txBody>
                    <a:bodyPr/>
                    <a:lstStyle/>
                    <a:p>
                      <a:pPr algn="ctr"/>
                      <a:r>
                        <a:rPr lang="en-US" dirty="0"/>
                        <a:t>Finance</a:t>
                      </a:r>
                      <a:endParaRPr lang="en-IN" dirty="0"/>
                    </a:p>
                  </a:txBody>
                  <a:tcPr/>
                </a:tc>
                <a:extLst>
                  <a:ext uri="{0D108BD9-81ED-4DB2-BD59-A6C34878D82A}">
                    <a16:rowId xmlns:a16="http://schemas.microsoft.com/office/drawing/2014/main" val="2890136172"/>
                  </a:ext>
                </a:extLst>
              </a:tr>
              <a:tr h="531845">
                <a:tc>
                  <a:txBody>
                    <a:bodyPr/>
                    <a:lstStyle/>
                    <a:p>
                      <a:pPr algn="ctr"/>
                      <a:r>
                        <a:rPr lang="en-US" dirty="0"/>
                        <a:t>Programming Language</a:t>
                      </a:r>
                      <a:endParaRPr lang="en-IN" dirty="0"/>
                    </a:p>
                  </a:txBody>
                  <a:tcPr/>
                </a:tc>
                <a:tc>
                  <a:txBody>
                    <a:bodyPr/>
                    <a:lstStyle/>
                    <a:p>
                      <a:pPr algn="ctr"/>
                      <a:r>
                        <a:rPr lang="en-US" dirty="0"/>
                        <a:t>Python</a:t>
                      </a:r>
                      <a:endParaRPr lang="en-IN" dirty="0"/>
                    </a:p>
                  </a:txBody>
                  <a:tcPr/>
                </a:tc>
                <a:extLst>
                  <a:ext uri="{0D108BD9-81ED-4DB2-BD59-A6C34878D82A}">
                    <a16:rowId xmlns:a16="http://schemas.microsoft.com/office/drawing/2014/main" val="1089429280"/>
                  </a:ext>
                </a:extLst>
              </a:tr>
              <a:tr h="531845">
                <a:tc>
                  <a:txBody>
                    <a:bodyPr/>
                    <a:lstStyle/>
                    <a:p>
                      <a:pPr algn="ctr"/>
                      <a:r>
                        <a:rPr lang="en-US" dirty="0"/>
                        <a:t>Tools</a:t>
                      </a:r>
                      <a:endParaRPr lang="en-IN" dirty="0"/>
                    </a:p>
                  </a:txBody>
                  <a:tcPr/>
                </a:tc>
                <a:tc>
                  <a:txBody>
                    <a:bodyPr/>
                    <a:lstStyle/>
                    <a:p>
                      <a:pPr algn="ctr"/>
                      <a:r>
                        <a:rPr lang="en-US" dirty="0"/>
                        <a:t>Jupyter Notebook, MS Excel, Tableau</a:t>
                      </a:r>
                      <a:endParaRPr lang="en-IN" dirty="0"/>
                    </a:p>
                  </a:txBody>
                  <a:tcPr/>
                </a:tc>
                <a:extLst>
                  <a:ext uri="{0D108BD9-81ED-4DB2-BD59-A6C34878D82A}">
                    <a16:rowId xmlns:a16="http://schemas.microsoft.com/office/drawing/2014/main" val="690365331"/>
                  </a:ext>
                </a:extLst>
              </a:tr>
            </a:tbl>
          </a:graphicData>
        </a:graphic>
      </p:graphicFrame>
      <p:sp>
        <p:nvSpPr>
          <p:cNvPr id="5" name="Footer Placeholder 4">
            <a:extLst>
              <a:ext uri="{FF2B5EF4-FFF2-40B4-BE49-F238E27FC236}">
                <a16:creationId xmlns:a16="http://schemas.microsoft.com/office/drawing/2014/main" id="{219DF3B3-E205-9DE3-B1C2-ED179D095D36}"/>
              </a:ext>
            </a:extLst>
          </p:cNvPr>
          <p:cNvSpPr>
            <a:spLocks noGrp="1"/>
          </p:cNvSpPr>
          <p:nvPr>
            <p:ph type="ftr" sz="quarter" idx="11"/>
          </p:nvPr>
        </p:nvSpPr>
        <p:spPr/>
        <p:txBody>
          <a:bodyPr/>
          <a:lstStyle/>
          <a:p>
            <a:r>
              <a:rPr lang="en-US"/>
              <a:t>Foreign Direct Investment Data Analysis</a:t>
            </a:r>
            <a:endParaRPr lang="en-IN"/>
          </a:p>
        </p:txBody>
      </p:sp>
      <p:sp>
        <p:nvSpPr>
          <p:cNvPr id="6" name="Slide Number Placeholder 5">
            <a:extLst>
              <a:ext uri="{FF2B5EF4-FFF2-40B4-BE49-F238E27FC236}">
                <a16:creationId xmlns:a16="http://schemas.microsoft.com/office/drawing/2014/main" id="{B4D529D9-9FF9-3D43-9571-F695B098075F}"/>
              </a:ext>
            </a:extLst>
          </p:cNvPr>
          <p:cNvSpPr>
            <a:spLocks noGrp="1"/>
          </p:cNvSpPr>
          <p:nvPr>
            <p:ph type="sldNum" sz="quarter" idx="12"/>
          </p:nvPr>
        </p:nvSpPr>
        <p:spPr/>
        <p:txBody>
          <a:bodyPr/>
          <a:lstStyle/>
          <a:p>
            <a:fld id="{E80AFA27-0BD5-444F-896D-9F4A37925749}" type="slidenum">
              <a:rPr lang="en-IN" smtClean="0"/>
              <a:t>2</a:t>
            </a:fld>
            <a:endParaRPr lang="en-IN"/>
          </a:p>
        </p:txBody>
      </p:sp>
    </p:spTree>
    <p:extLst>
      <p:ext uri="{BB962C8B-B14F-4D97-AF65-F5344CB8AC3E}">
        <p14:creationId xmlns:p14="http://schemas.microsoft.com/office/powerpoint/2010/main" val="183818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FA6D-E56C-F5A4-DE9E-61AC5EAD5979}"/>
              </a:ext>
            </a:extLst>
          </p:cNvPr>
          <p:cNvSpPr txBox="1">
            <a:spLocks/>
          </p:cNvSpPr>
          <p:nvPr/>
        </p:nvSpPr>
        <p:spPr>
          <a:xfrm>
            <a:off x="1846278" y="499189"/>
            <a:ext cx="8499443" cy="85375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OBJECTIVE</a:t>
            </a:r>
            <a:endParaRPr lang="en-IN" dirty="0"/>
          </a:p>
        </p:txBody>
      </p:sp>
      <p:sp>
        <p:nvSpPr>
          <p:cNvPr id="3" name="Footer Placeholder 2">
            <a:extLst>
              <a:ext uri="{FF2B5EF4-FFF2-40B4-BE49-F238E27FC236}">
                <a16:creationId xmlns:a16="http://schemas.microsoft.com/office/drawing/2014/main" id="{2BB5030F-340E-268A-4665-7E7CC6B6DE31}"/>
              </a:ext>
            </a:extLst>
          </p:cNvPr>
          <p:cNvSpPr>
            <a:spLocks noGrp="1"/>
          </p:cNvSpPr>
          <p:nvPr>
            <p:ph type="ftr" sz="quarter" idx="11"/>
          </p:nvPr>
        </p:nvSpPr>
        <p:spPr/>
        <p:txBody>
          <a:bodyPr/>
          <a:lstStyle/>
          <a:p>
            <a:r>
              <a:rPr lang="en-US"/>
              <a:t>Foreign Direct Investment Data Analysis</a:t>
            </a:r>
            <a:endParaRPr lang="en-IN"/>
          </a:p>
        </p:txBody>
      </p:sp>
      <p:sp>
        <p:nvSpPr>
          <p:cNvPr id="4" name="Slide Number Placeholder 3">
            <a:extLst>
              <a:ext uri="{FF2B5EF4-FFF2-40B4-BE49-F238E27FC236}">
                <a16:creationId xmlns:a16="http://schemas.microsoft.com/office/drawing/2014/main" id="{C8890ADD-649C-A555-0D9B-B8A49EC77D02}"/>
              </a:ext>
            </a:extLst>
          </p:cNvPr>
          <p:cNvSpPr>
            <a:spLocks noGrp="1"/>
          </p:cNvSpPr>
          <p:nvPr>
            <p:ph type="sldNum" sz="quarter" idx="12"/>
          </p:nvPr>
        </p:nvSpPr>
        <p:spPr/>
        <p:txBody>
          <a:bodyPr/>
          <a:lstStyle/>
          <a:p>
            <a:fld id="{E80AFA27-0BD5-444F-896D-9F4A37925749}" type="slidenum">
              <a:rPr lang="en-IN" smtClean="0"/>
              <a:t>3</a:t>
            </a:fld>
            <a:endParaRPr lang="en-IN"/>
          </a:p>
        </p:txBody>
      </p:sp>
      <p:sp>
        <p:nvSpPr>
          <p:cNvPr id="5" name="TextBox 4">
            <a:extLst>
              <a:ext uri="{FF2B5EF4-FFF2-40B4-BE49-F238E27FC236}">
                <a16:creationId xmlns:a16="http://schemas.microsoft.com/office/drawing/2014/main" id="{8318363A-CEC5-3E23-3ADE-CC7D31CA0C5B}"/>
              </a:ext>
            </a:extLst>
          </p:cNvPr>
          <p:cNvSpPr txBox="1"/>
          <p:nvPr/>
        </p:nvSpPr>
        <p:spPr>
          <a:xfrm>
            <a:off x="2425959" y="1698171"/>
            <a:ext cx="8938727" cy="646331"/>
          </a:xfrm>
          <a:prstGeom prst="rect">
            <a:avLst/>
          </a:prstGeom>
          <a:noFill/>
        </p:spPr>
        <p:txBody>
          <a:bodyPr wrap="square" rtlCol="0">
            <a:spAutoFit/>
          </a:bodyPr>
          <a:lstStyle/>
          <a:p>
            <a:r>
              <a:rPr lang="en-US" sz="1800" i="0" u="none" strike="noStrike" baseline="0" dirty="0"/>
              <a:t>The goal of this project is to understand the Foreign direct investment in India for the last 17 years from 2000-01 to 2016-17. </a:t>
            </a:r>
            <a:endParaRPr lang="en-IN" dirty="0"/>
          </a:p>
        </p:txBody>
      </p:sp>
      <p:pic>
        <p:nvPicPr>
          <p:cNvPr id="6" name="Picture 5">
            <a:extLst>
              <a:ext uri="{FF2B5EF4-FFF2-40B4-BE49-F238E27FC236}">
                <a16:creationId xmlns:a16="http://schemas.microsoft.com/office/drawing/2014/main" id="{2EB3B240-1E02-A9C7-9FB2-C8BD78BB7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279" y="2503157"/>
            <a:ext cx="8525897" cy="3179186"/>
          </a:xfrm>
          <a:prstGeom prst="rect">
            <a:avLst/>
          </a:prstGeom>
        </p:spPr>
      </p:pic>
    </p:spTree>
    <p:extLst>
      <p:ext uri="{BB962C8B-B14F-4D97-AF65-F5344CB8AC3E}">
        <p14:creationId xmlns:p14="http://schemas.microsoft.com/office/powerpoint/2010/main" val="108961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B1920B-23CC-1647-F9FE-A686EA3EF6C5}"/>
              </a:ext>
            </a:extLst>
          </p:cNvPr>
          <p:cNvSpPr>
            <a:spLocks noGrp="1"/>
          </p:cNvSpPr>
          <p:nvPr>
            <p:ph type="ftr" sz="quarter" idx="11"/>
          </p:nvPr>
        </p:nvSpPr>
        <p:spPr/>
        <p:txBody>
          <a:bodyPr/>
          <a:lstStyle/>
          <a:p>
            <a:r>
              <a:rPr lang="en-US"/>
              <a:t>Foreign Direct Investment Data Analysis</a:t>
            </a:r>
            <a:endParaRPr lang="en-IN"/>
          </a:p>
        </p:txBody>
      </p:sp>
      <p:sp>
        <p:nvSpPr>
          <p:cNvPr id="3" name="Slide Number Placeholder 2">
            <a:extLst>
              <a:ext uri="{FF2B5EF4-FFF2-40B4-BE49-F238E27FC236}">
                <a16:creationId xmlns:a16="http://schemas.microsoft.com/office/drawing/2014/main" id="{F46746CD-2A30-21BC-9DB3-DE5FE7D5C72E}"/>
              </a:ext>
            </a:extLst>
          </p:cNvPr>
          <p:cNvSpPr>
            <a:spLocks noGrp="1"/>
          </p:cNvSpPr>
          <p:nvPr>
            <p:ph type="sldNum" sz="quarter" idx="12"/>
          </p:nvPr>
        </p:nvSpPr>
        <p:spPr/>
        <p:txBody>
          <a:bodyPr/>
          <a:lstStyle/>
          <a:p>
            <a:fld id="{E80AFA27-0BD5-444F-896D-9F4A37925749}" type="slidenum">
              <a:rPr lang="en-IN" smtClean="0"/>
              <a:t>4</a:t>
            </a:fld>
            <a:endParaRPr lang="en-IN"/>
          </a:p>
        </p:txBody>
      </p:sp>
      <p:sp>
        <p:nvSpPr>
          <p:cNvPr id="4" name="Title 1">
            <a:extLst>
              <a:ext uri="{FF2B5EF4-FFF2-40B4-BE49-F238E27FC236}">
                <a16:creationId xmlns:a16="http://schemas.microsoft.com/office/drawing/2014/main" id="{63621286-3868-D8E1-0464-3526ADF76D9B}"/>
              </a:ext>
            </a:extLst>
          </p:cNvPr>
          <p:cNvSpPr txBox="1">
            <a:spLocks/>
          </p:cNvSpPr>
          <p:nvPr/>
        </p:nvSpPr>
        <p:spPr>
          <a:xfrm>
            <a:off x="1846278" y="387222"/>
            <a:ext cx="8499443" cy="85375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PROBLEM STATEMENT</a:t>
            </a:r>
            <a:endParaRPr lang="en-IN" dirty="0"/>
          </a:p>
        </p:txBody>
      </p:sp>
      <p:sp>
        <p:nvSpPr>
          <p:cNvPr id="5" name="TextBox 4">
            <a:extLst>
              <a:ext uri="{FF2B5EF4-FFF2-40B4-BE49-F238E27FC236}">
                <a16:creationId xmlns:a16="http://schemas.microsoft.com/office/drawing/2014/main" id="{0D31018B-7A63-EBB9-22BF-BA890F812540}"/>
              </a:ext>
            </a:extLst>
          </p:cNvPr>
          <p:cNvSpPr txBox="1"/>
          <p:nvPr/>
        </p:nvSpPr>
        <p:spPr>
          <a:xfrm>
            <a:off x="1950098" y="1352939"/>
            <a:ext cx="9414588" cy="3693319"/>
          </a:xfrm>
          <a:prstGeom prst="rect">
            <a:avLst/>
          </a:prstGeom>
          <a:noFill/>
        </p:spPr>
        <p:txBody>
          <a:bodyPr wrap="square" rtlCol="0">
            <a:spAutoFit/>
          </a:bodyPr>
          <a:lstStyle/>
          <a:p>
            <a:pPr algn="l"/>
            <a:endParaRPr lang="en-IN" sz="1800" b="0" i="0" u="none" strike="noStrike" baseline="0" dirty="0">
              <a:solidFill>
                <a:srgbClr val="000000"/>
              </a:solidFill>
            </a:endParaRPr>
          </a:p>
          <a:p>
            <a:pPr marL="285750" indent="-285750">
              <a:buFont typeface="Arial" panose="020B0604020202020204" pitchFamily="34" charset="0"/>
              <a:buChar char="•"/>
            </a:pPr>
            <a:r>
              <a:rPr lang="en-US" sz="1800" b="0" i="0" u="none" strike="noStrike" baseline="0" dirty="0">
                <a:solidFill>
                  <a:srgbClr val="000000"/>
                </a:solidFill>
              </a:rPr>
              <a:t>Investment is a game of understanding historic data of investment objects under different events but it is still a game of chances to minimize the risk we apply analytics to find the equilibrium investment. </a:t>
            </a:r>
          </a:p>
          <a:p>
            <a:endParaRPr lang="en-US" sz="1800" b="0" i="0" u="none" strike="noStrike" baseline="0" dirty="0">
              <a:solidFill>
                <a:srgbClr val="000000"/>
              </a:solidFill>
            </a:endParaRPr>
          </a:p>
          <a:p>
            <a:pPr marL="285750" indent="-285750">
              <a:buFont typeface="Arial" panose="020B0604020202020204" pitchFamily="34" charset="0"/>
              <a:buChar char="•"/>
            </a:pPr>
            <a:r>
              <a:rPr lang="en-US" sz="1800" b="0" i="0" u="none" strike="noStrike" baseline="0" dirty="0">
                <a:solidFill>
                  <a:srgbClr val="000000"/>
                </a:solidFill>
              </a:rPr>
              <a:t>To understand the Foreign direct investment in India for the last 17 years from 2000-01 to 2016-17. This dataset contains sector and financial year-wise data of FDI in India.</a:t>
            </a:r>
          </a:p>
          <a:p>
            <a:pPr marL="285750" indent="-285750">
              <a:buFont typeface="Arial" panose="020B0604020202020204" pitchFamily="34" charset="0"/>
              <a:buChar char="•"/>
            </a:pPr>
            <a:endParaRPr lang="en-US" sz="1800" b="0" i="0" u="none" strike="noStrike" baseline="0" dirty="0">
              <a:solidFill>
                <a:srgbClr val="000000"/>
              </a:solidFill>
            </a:endParaRPr>
          </a:p>
          <a:p>
            <a:pPr marL="285750" indent="-285750">
              <a:buFont typeface="Arial" panose="020B0604020202020204" pitchFamily="34" charset="0"/>
              <a:buChar char="•"/>
            </a:pPr>
            <a:r>
              <a:rPr lang="en-IN" sz="1800" b="0" i="0" u="none" strike="noStrike" baseline="0" dirty="0">
                <a:solidFill>
                  <a:srgbClr val="000000"/>
                </a:solidFill>
              </a:rPr>
              <a:t>Sector-wise investment analysis </a:t>
            </a:r>
          </a:p>
          <a:p>
            <a:pPr marL="285750" indent="-285750">
              <a:buFont typeface="Arial" panose="020B0604020202020204" pitchFamily="34" charset="0"/>
              <a:buChar char="•"/>
            </a:pPr>
            <a:endParaRPr lang="en-IN" sz="1800" b="0" i="0" u="none" strike="noStrike" baseline="0" dirty="0">
              <a:solidFill>
                <a:srgbClr val="000000"/>
              </a:solidFill>
            </a:endParaRPr>
          </a:p>
          <a:p>
            <a:pPr marL="285750" indent="-285750">
              <a:buFont typeface="Arial" panose="020B0604020202020204" pitchFamily="34" charset="0"/>
              <a:buChar char="•"/>
            </a:pPr>
            <a:r>
              <a:rPr lang="en-IN" sz="1800" b="0" i="0" u="none" strike="noStrike" baseline="0" dirty="0">
                <a:solidFill>
                  <a:srgbClr val="000000"/>
                </a:solidFill>
              </a:rPr>
              <a:t>Year-wise investment analysis </a:t>
            </a:r>
          </a:p>
          <a:p>
            <a:pPr marL="285750" indent="-285750">
              <a:buFont typeface="Arial" panose="020B0604020202020204" pitchFamily="34" charset="0"/>
              <a:buChar char="•"/>
            </a:pPr>
            <a:endParaRPr lang="en-IN" sz="1800" b="0" i="0" u="none" strike="noStrike" baseline="0" dirty="0">
              <a:solidFill>
                <a:srgbClr val="000000"/>
              </a:solidFill>
            </a:endParaRPr>
          </a:p>
          <a:p>
            <a:pPr marL="285750" indent="-285750">
              <a:buFont typeface="Arial" panose="020B0604020202020204" pitchFamily="34" charset="0"/>
              <a:buChar char="•"/>
            </a:pPr>
            <a:r>
              <a:rPr lang="en-US" sz="1800" b="0" i="0" u="none" strike="noStrike" baseline="0" dirty="0">
                <a:solidFill>
                  <a:srgbClr val="000000"/>
                </a:solidFill>
              </a:rPr>
              <a:t>Find key metrics and factors and show the meaningful relationships between attributes. </a:t>
            </a:r>
            <a:endParaRPr lang="en-IN" dirty="0"/>
          </a:p>
        </p:txBody>
      </p:sp>
    </p:spTree>
    <p:extLst>
      <p:ext uri="{BB962C8B-B14F-4D97-AF65-F5344CB8AC3E}">
        <p14:creationId xmlns:p14="http://schemas.microsoft.com/office/powerpoint/2010/main" val="197135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D58AE4-F919-5E74-E667-8D98A74211A2}"/>
              </a:ext>
            </a:extLst>
          </p:cNvPr>
          <p:cNvSpPr>
            <a:spLocks noGrp="1"/>
          </p:cNvSpPr>
          <p:nvPr>
            <p:ph type="ftr" sz="quarter" idx="11"/>
          </p:nvPr>
        </p:nvSpPr>
        <p:spPr/>
        <p:txBody>
          <a:bodyPr/>
          <a:lstStyle/>
          <a:p>
            <a:r>
              <a:rPr lang="en-US"/>
              <a:t>Foreign Direct Investment Data Analysis</a:t>
            </a:r>
            <a:endParaRPr lang="en-IN"/>
          </a:p>
        </p:txBody>
      </p:sp>
      <p:sp>
        <p:nvSpPr>
          <p:cNvPr id="3" name="Slide Number Placeholder 2">
            <a:extLst>
              <a:ext uri="{FF2B5EF4-FFF2-40B4-BE49-F238E27FC236}">
                <a16:creationId xmlns:a16="http://schemas.microsoft.com/office/drawing/2014/main" id="{0500ACBA-0095-7BCA-FFA9-87AF3A512F0C}"/>
              </a:ext>
            </a:extLst>
          </p:cNvPr>
          <p:cNvSpPr>
            <a:spLocks noGrp="1"/>
          </p:cNvSpPr>
          <p:nvPr>
            <p:ph type="sldNum" sz="quarter" idx="12"/>
          </p:nvPr>
        </p:nvSpPr>
        <p:spPr/>
        <p:txBody>
          <a:bodyPr/>
          <a:lstStyle/>
          <a:p>
            <a:fld id="{E80AFA27-0BD5-444F-896D-9F4A37925749}" type="slidenum">
              <a:rPr lang="en-IN" smtClean="0"/>
              <a:t>5</a:t>
            </a:fld>
            <a:endParaRPr lang="en-IN"/>
          </a:p>
        </p:txBody>
      </p:sp>
      <p:sp>
        <p:nvSpPr>
          <p:cNvPr id="4" name="Title 1">
            <a:extLst>
              <a:ext uri="{FF2B5EF4-FFF2-40B4-BE49-F238E27FC236}">
                <a16:creationId xmlns:a16="http://schemas.microsoft.com/office/drawing/2014/main" id="{E99345F6-AE89-70C6-8555-BE13BC9634CB}"/>
              </a:ext>
            </a:extLst>
          </p:cNvPr>
          <p:cNvSpPr txBox="1">
            <a:spLocks/>
          </p:cNvSpPr>
          <p:nvPr/>
        </p:nvSpPr>
        <p:spPr>
          <a:xfrm>
            <a:off x="1846278" y="156129"/>
            <a:ext cx="8499443" cy="85375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ARCHITECTURE</a:t>
            </a:r>
            <a:endParaRPr lang="en-IN" dirty="0"/>
          </a:p>
        </p:txBody>
      </p:sp>
      <p:sp>
        <p:nvSpPr>
          <p:cNvPr id="5" name="Rectangle: Rounded Corners 4">
            <a:extLst>
              <a:ext uri="{FF2B5EF4-FFF2-40B4-BE49-F238E27FC236}">
                <a16:creationId xmlns:a16="http://schemas.microsoft.com/office/drawing/2014/main" id="{3D0E40D9-9D6D-911E-15F5-FDCEEBF309DC}"/>
              </a:ext>
            </a:extLst>
          </p:cNvPr>
          <p:cNvSpPr/>
          <p:nvPr/>
        </p:nvSpPr>
        <p:spPr>
          <a:xfrm>
            <a:off x="1471266" y="1204898"/>
            <a:ext cx="2018383" cy="8537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Raw Data Collection</a:t>
            </a:r>
            <a:endParaRPr lang="en-IN" sz="1600" dirty="0"/>
          </a:p>
        </p:txBody>
      </p:sp>
      <p:sp>
        <p:nvSpPr>
          <p:cNvPr id="6" name="Rectangle: Rounded Corners 5">
            <a:extLst>
              <a:ext uri="{FF2B5EF4-FFF2-40B4-BE49-F238E27FC236}">
                <a16:creationId xmlns:a16="http://schemas.microsoft.com/office/drawing/2014/main" id="{2A97081D-F33A-9D56-62A5-DE01A9B6167D}"/>
              </a:ext>
            </a:extLst>
          </p:cNvPr>
          <p:cNvSpPr/>
          <p:nvPr/>
        </p:nvSpPr>
        <p:spPr>
          <a:xfrm>
            <a:off x="4177143" y="1204898"/>
            <a:ext cx="2018383" cy="8537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Importing Libraries in Jupyter Notebook </a:t>
            </a:r>
            <a:endParaRPr lang="en-IN" sz="1600" dirty="0"/>
          </a:p>
        </p:txBody>
      </p:sp>
      <p:sp>
        <p:nvSpPr>
          <p:cNvPr id="7" name="Rectangle: Rounded Corners 6">
            <a:extLst>
              <a:ext uri="{FF2B5EF4-FFF2-40B4-BE49-F238E27FC236}">
                <a16:creationId xmlns:a16="http://schemas.microsoft.com/office/drawing/2014/main" id="{B2B1FA16-298D-EEB6-56C9-19187F44F05A}"/>
              </a:ext>
            </a:extLst>
          </p:cNvPr>
          <p:cNvSpPr/>
          <p:nvPr/>
        </p:nvSpPr>
        <p:spPr>
          <a:xfrm>
            <a:off x="6883020" y="1204898"/>
            <a:ext cx="2018383" cy="8537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Loading FDI Dataset</a:t>
            </a:r>
            <a:endParaRPr lang="en-IN" sz="1600" dirty="0"/>
          </a:p>
        </p:txBody>
      </p:sp>
      <p:sp>
        <p:nvSpPr>
          <p:cNvPr id="8" name="Rectangle: Rounded Corners 7">
            <a:extLst>
              <a:ext uri="{FF2B5EF4-FFF2-40B4-BE49-F238E27FC236}">
                <a16:creationId xmlns:a16="http://schemas.microsoft.com/office/drawing/2014/main" id="{03B02CB5-106F-21C2-DEA7-CEB0B26F606B}"/>
              </a:ext>
            </a:extLst>
          </p:cNvPr>
          <p:cNvSpPr/>
          <p:nvPr/>
        </p:nvSpPr>
        <p:spPr>
          <a:xfrm>
            <a:off x="9588897" y="1204898"/>
            <a:ext cx="2018383" cy="8537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Data Pre-Processing</a:t>
            </a:r>
            <a:endParaRPr lang="en-IN" sz="1600" dirty="0"/>
          </a:p>
        </p:txBody>
      </p:sp>
      <p:sp>
        <p:nvSpPr>
          <p:cNvPr id="9" name="Rectangle: Rounded Corners 8">
            <a:extLst>
              <a:ext uri="{FF2B5EF4-FFF2-40B4-BE49-F238E27FC236}">
                <a16:creationId xmlns:a16="http://schemas.microsoft.com/office/drawing/2014/main" id="{EC358653-C371-111A-B4FF-B3C575F3B90E}"/>
              </a:ext>
            </a:extLst>
          </p:cNvPr>
          <p:cNvSpPr/>
          <p:nvPr/>
        </p:nvSpPr>
        <p:spPr>
          <a:xfrm>
            <a:off x="9654173" y="3002125"/>
            <a:ext cx="2018383" cy="8537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Exploratory Data Analysis(EDA)</a:t>
            </a:r>
            <a:endParaRPr lang="en-IN" sz="1600" dirty="0"/>
          </a:p>
        </p:txBody>
      </p:sp>
      <p:sp>
        <p:nvSpPr>
          <p:cNvPr id="10" name="Rectangle: Rounded Corners 9">
            <a:extLst>
              <a:ext uri="{FF2B5EF4-FFF2-40B4-BE49-F238E27FC236}">
                <a16:creationId xmlns:a16="http://schemas.microsoft.com/office/drawing/2014/main" id="{7C7A3A39-1844-F7C2-BBC1-D2519906E379}"/>
              </a:ext>
            </a:extLst>
          </p:cNvPr>
          <p:cNvSpPr/>
          <p:nvPr/>
        </p:nvSpPr>
        <p:spPr>
          <a:xfrm>
            <a:off x="6883019" y="3019702"/>
            <a:ext cx="2018383" cy="8537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Data Modelling</a:t>
            </a:r>
            <a:endParaRPr lang="en-IN" sz="1600" dirty="0"/>
          </a:p>
        </p:txBody>
      </p:sp>
      <p:sp>
        <p:nvSpPr>
          <p:cNvPr id="11" name="Rectangle: Rounded Corners 10">
            <a:extLst>
              <a:ext uri="{FF2B5EF4-FFF2-40B4-BE49-F238E27FC236}">
                <a16:creationId xmlns:a16="http://schemas.microsoft.com/office/drawing/2014/main" id="{8FB3F3C0-DDD3-4FCD-E238-C5A3EF9674FB}"/>
              </a:ext>
            </a:extLst>
          </p:cNvPr>
          <p:cNvSpPr/>
          <p:nvPr/>
        </p:nvSpPr>
        <p:spPr>
          <a:xfrm>
            <a:off x="4177143" y="3019702"/>
            <a:ext cx="2018383" cy="8537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Business Intelligence Tool - Tableau</a:t>
            </a:r>
            <a:endParaRPr lang="en-IN" sz="1600" dirty="0"/>
          </a:p>
        </p:txBody>
      </p:sp>
      <p:sp>
        <p:nvSpPr>
          <p:cNvPr id="12" name="Rectangle: Rounded Corners 11">
            <a:extLst>
              <a:ext uri="{FF2B5EF4-FFF2-40B4-BE49-F238E27FC236}">
                <a16:creationId xmlns:a16="http://schemas.microsoft.com/office/drawing/2014/main" id="{437D824E-726E-6C12-BCCE-5E2C2BD84919}"/>
              </a:ext>
            </a:extLst>
          </p:cNvPr>
          <p:cNvSpPr/>
          <p:nvPr/>
        </p:nvSpPr>
        <p:spPr>
          <a:xfrm>
            <a:off x="1421674" y="3002125"/>
            <a:ext cx="2018383" cy="8537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Intuitive Insights</a:t>
            </a:r>
            <a:endParaRPr lang="en-IN" sz="1600" dirty="0"/>
          </a:p>
        </p:txBody>
      </p:sp>
      <p:sp>
        <p:nvSpPr>
          <p:cNvPr id="13" name="Rectangle: Rounded Corners 12">
            <a:extLst>
              <a:ext uri="{FF2B5EF4-FFF2-40B4-BE49-F238E27FC236}">
                <a16:creationId xmlns:a16="http://schemas.microsoft.com/office/drawing/2014/main" id="{09905525-3128-60D8-BB11-4947B3DDA48B}"/>
              </a:ext>
            </a:extLst>
          </p:cNvPr>
          <p:cNvSpPr/>
          <p:nvPr/>
        </p:nvSpPr>
        <p:spPr>
          <a:xfrm>
            <a:off x="4177143" y="4834506"/>
            <a:ext cx="2018383" cy="8537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Deployment</a:t>
            </a:r>
            <a:endParaRPr lang="en-IN" sz="1600" dirty="0"/>
          </a:p>
        </p:txBody>
      </p:sp>
      <p:sp>
        <p:nvSpPr>
          <p:cNvPr id="14" name="Rectangle: Rounded Corners 13">
            <a:extLst>
              <a:ext uri="{FF2B5EF4-FFF2-40B4-BE49-F238E27FC236}">
                <a16:creationId xmlns:a16="http://schemas.microsoft.com/office/drawing/2014/main" id="{9BF09842-C1ED-9820-69A8-829366F026D5}"/>
              </a:ext>
            </a:extLst>
          </p:cNvPr>
          <p:cNvSpPr/>
          <p:nvPr/>
        </p:nvSpPr>
        <p:spPr>
          <a:xfrm>
            <a:off x="6883019" y="4834506"/>
            <a:ext cx="2018383" cy="8537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Reporting</a:t>
            </a:r>
            <a:endParaRPr lang="en-IN" sz="1600" dirty="0"/>
          </a:p>
        </p:txBody>
      </p:sp>
      <p:sp>
        <p:nvSpPr>
          <p:cNvPr id="15" name="Arrow: Right 14">
            <a:extLst>
              <a:ext uri="{FF2B5EF4-FFF2-40B4-BE49-F238E27FC236}">
                <a16:creationId xmlns:a16="http://schemas.microsoft.com/office/drawing/2014/main" id="{1B9CC3EE-0163-A253-8933-FD2BAF9FD62F}"/>
              </a:ext>
            </a:extLst>
          </p:cNvPr>
          <p:cNvSpPr/>
          <p:nvPr/>
        </p:nvSpPr>
        <p:spPr>
          <a:xfrm>
            <a:off x="3489649" y="1575790"/>
            <a:ext cx="687494" cy="13995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b="1" spc="5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6" name="Arrow: Right 15">
            <a:extLst>
              <a:ext uri="{FF2B5EF4-FFF2-40B4-BE49-F238E27FC236}">
                <a16:creationId xmlns:a16="http://schemas.microsoft.com/office/drawing/2014/main" id="{1E44FB8C-E1AD-7B77-DE28-F338E121A241}"/>
              </a:ext>
            </a:extLst>
          </p:cNvPr>
          <p:cNvSpPr/>
          <p:nvPr/>
        </p:nvSpPr>
        <p:spPr>
          <a:xfrm>
            <a:off x="6195525" y="1575790"/>
            <a:ext cx="687494" cy="13995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7" name="Arrow: Right 16">
            <a:extLst>
              <a:ext uri="{FF2B5EF4-FFF2-40B4-BE49-F238E27FC236}">
                <a16:creationId xmlns:a16="http://schemas.microsoft.com/office/drawing/2014/main" id="{956B8D71-0624-DCB8-6EEB-47A23F66C3C9}"/>
              </a:ext>
            </a:extLst>
          </p:cNvPr>
          <p:cNvSpPr/>
          <p:nvPr/>
        </p:nvSpPr>
        <p:spPr>
          <a:xfrm>
            <a:off x="8901403" y="1575789"/>
            <a:ext cx="687494" cy="13995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8" name="Arrow: Down 17">
            <a:extLst>
              <a:ext uri="{FF2B5EF4-FFF2-40B4-BE49-F238E27FC236}">
                <a16:creationId xmlns:a16="http://schemas.microsoft.com/office/drawing/2014/main" id="{F748AB78-413F-D41C-7BEA-C44740B89EAF}"/>
              </a:ext>
            </a:extLst>
          </p:cNvPr>
          <p:cNvSpPr/>
          <p:nvPr/>
        </p:nvSpPr>
        <p:spPr>
          <a:xfrm>
            <a:off x="10568431" y="2072413"/>
            <a:ext cx="132116" cy="91594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F8F6CAC0-3917-C5FA-36F4-40403745EE1E}"/>
              </a:ext>
            </a:extLst>
          </p:cNvPr>
          <p:cNvSpPr/>
          <p:nvPr/>
        </p:nvSpPr>
        <p:spPr>
          <a:xfrm rot="10800000">
            <a:off x="8901402" y="3387147"/>
            <a:ext cx="720132" cy="13995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1" name="Arrow: Right 20">
            <a:extLst>
              <a:ext uri="{FF2B5EF4-FFF2-40B4-BE49-F238E27FC236}">
                <a16:creationId xmlns:a16="http://schemas.microsoft.com/office/drawing/2014/main" id="{2CB57917-C277-EA76-8989-4DF5155B8B46}"/>
              </a:ext>
            </a:extLst>
          </p:cNvPr>
          <p:cNvSpPr/>
          <p:nvPr/>
        </p:nvSpPr>
        <p:spPr>
          <a:xfrm rot="10800000">
            <a:off x="6179207" y="3397281"/>
            <a:ext cx="720132" cy="13995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Arrow: Right 21">
            <a:extLst>
              <a:ext uri="{FF2B5EF4-FFF2-40B4-BE49-F238E27FC236}">
                <a16:creationId xmlns:a16="http://schemas.microsoft.com/office/drawing/2014/main" id="{401EECD0-ED28-3AAC-5753-821C95271A5D}"/>
              </a:ext>
            </a:extLst>
          </p:cNvPr>
          <p:cNvSpPr/>
          <p:nvPr/>
        </p:nvSpPr>
        <p:spPr>
          <a:xfrm rot="10800000">
            <a:off x="3424372" y="3397281"/>
            <a:ext cx="720132" cy="13995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4" name="Arrow: Bent-Up 33">
            <a:extLst>
              <a:ext uri="{FF2B5EF4-FFF2-40B4-BE49-F238E27FC236}">
                <a16:creationId xmlns:a16="http://schemas.microsoft.com/office/drawing/2014/main" id="{6B52DDBE-FB01-9009-4EA3-ABC1DA343984}"/>
              </a:ext>
            </a:extLst>
          </p:cNvPr>
          <p:cNvSpPr/>
          <p:nvPr/>
        </p:nvSpPr>
        <p:spPr>
          <a:xfrm rot="5400000">
            <a:off x="2218592" y="4187342"/>
            <a:ext cx="1513757" cy="1417762"/>
          </a:xfrm>
          <a:prstGeom prst="ben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5" name="Arrow: Right 34">
            <a:extLst>
              <a:ext uri="{FF2B5EF4-FFF2-40B4-BE49-F238E27FC236}">
                <a16:creationId xmlns:a16="http://schemas.microsoft.com/office/drawing/2014/main" id="{A3ABF0AD-1372-D570-33CA-9BC1AC965886}"/>
              </a:ext>
            </a:extLst>
          </p:cNvPr>
          <p:cNvSpPr/>
          <p:nvPr/>
        </p:nvSpPr>
        <p:spPr>
          <a:xfrm>
            <a:off x="6185527" y="5191401"/>
            <a:ext cx="687494" cy="13995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7" name="Right Brace 36">
            <a:extLst>
              <a:ext uri="{FF2B5EF4-FFF2-40B4-BE49-F238E27FC236}">
                <a16:creationId xmlns:a16="http://schemas.microsoft.com/office/drawing/2014/main" id="{D49A9AAF-CDBB-8828-8C21-F6A3F3F5E115}"/>
              </a:ext>
            </a:extLst>
          </p:cNvPr>
          <p:cNvSpPr/>
          <p:nvPr/>
        </p:nvSpPr>
        <p:spPr>
          <a:xfrm>
            <a:off x="8881406" y="4834507"/>
            <a:ext cx="281256" cy="853750"/>
          </a:xfrm>
          <a:prstGeom prst="rightBrace">
            <a:avLst>
              <a:gd name="adj1" fmla="val 8333"/>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38" name="TextBox 37">
            <a:extLst>
              <a:ext uri="{FF2B5EF4-FFF2-40B4-BE49-F238E27FC236}">
                <a16:creationId xmlns:a16="http://schemas.microsoft.com/office/drawing/2014/main" id="{D37E99A1-3934-463D-BF2F-93A4C627C9F7}"/>
              </a:ext>
            </a:extLst>
          </p:cNvPr>
          <p:cNvSpPr txBox="1"/>
          <p:nvPr/>
        </p:nvSpPr>
        <p:spPr>
          <a:xfrm>
            <a:off x="9162662" y="4770102"/>
            <a:ext cx="2340361" cy="1015663"/>
          </a:xfrm>
          <a:prstGeom prst="rect">
            <a:avLst/>
          </a:prstGeom>
          <a:noFill/>
        </p:spPr>
        <p:txBody>
          <a:bodyPr wrap="square" rtlCol="0">
            <a:spAutoFit/>
          </a:bodyPr>
          <a:lstStyle/>
          <a:p>
            <a:pPr marL="171450" indent="-171450">
              <a:buFont typeface="Arial" panose="020B0604020202020204" pitchFamily="34" charset="0"/>
              <a:buChar char="•"/>
            </a:pPr>
            <a:r>
              <a:rPr lang="en-US" sz="1200" b="1" dirty="0"/>
              <a:t>Low-Level Design Document</a:t>
            </a:r>
          </a:p>
          <a:p>
            <a:pPr marL="171450" indent="-171450">
              <a:buFont typeface="Arial" panose="020B0604020202020204" pitchFamily="34" charset="0"/>
              <a:buChar char="•"/>
            </a:pPr>
            <a:r>
              <a:rPr lang="en-US" sz="1200" b="1" dirty="0"/>
              <a:t>High-Level Design Document</a:t>
            </a:r>
          </a:p>
          <a:p>
            <a:pPr marL="171450" indent="-171450">
              <a:buFont typeface="Arial" panose="020B0604020202020204" pitchFamily="34" charset="0"/>
              <a:buChar char="•"/>
            </a:pPr>
            <a:r>
              <a:rPr lang="en-US" sz="1200" b="1" dirty="0"/>
              <a:t>Architecture  Document</a:t>
            </a:r>
          </a:p>
          <a:p>
            <a:pPr marL="171450" indent="-171450">
              <a:buFont typeface="Arial" panose="020B0604020202020204" pitchFamily="34" charset="0"/>
              <a:buChar char="•"/>
            </a:pPr>
            <a:r>
              <a:rPr lang="en-US" sz="1200" b="1" dirty="0"/>
              <a:t>Wireframe Document</a:t>
            </a:r>
          </a:p>
          <a:p>
            <a:pPr marL="171450" indent="-171450">
              <a:buFont typeface="Arial" panose="020B0604020202020204" pitchFamily="34" charset="0"/>
              <a:buChar char="•"/>
            </a:pPr>
            <a:r>
              <a:rPr lang="en-US" sz="1200" b="1" dirty="0"/>
              <a:t>Detailed Project Report</a:t>
            </a:r>
            <a:endParaRPr lang="en-IN" sz="1200" b="1" dirty="0"/>
          </a:p>
        </p:txBody>
      </p:sp>
    </p:spTree>
    <p:extLst>
      <p:ext uri="{BB962C8B-B14F-4D97-AF65-F5344CB8AC3E}">
        <p14:creationId xmlns:p14="http://schemas.microsoft.com/office/powerpoint/2010/main" val="421834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1980B2-1A8E-D067-161F-FCBD6C1936E3}"/>
              </a:ext>
            </a:extLst>
          </p:cNvPr>
          <p:cNvSpPr>
            <a:spLocks noGrp="1"/>
          </p:cNvSpPr>
          <p:nvPr>
            <p:ph type="ftr" sz="quarter" idx="11"/>
          </p:nvPr>
        </p:nvSpPr>
        <p:spPr/>
        <p:txBody>
          <a:bodyPr/>
          <a:lstStyle/>
          <a:p>
            <a:r>
              <a:rPr lang="en-US"/>
              <a:t>Foreign Direct Investment Data Analysis</a:t>
            </a:r>
            <a:endParaRPr lang="en-IN"/>
          </a:p>
        </p:txBody>
      </p:sp>
      <p:sp>
        <p:nvSpPr>
          <p:cNvPr id="3" name="Slide Number Placeholder 2">
            <a:extLst>
              <a:ext uri="{FF2B5EF4-FFF2-40B4-BE49-F238E27FC236}">
                <a16:creationId xmlns:a16="http://schemas.microsoft.com/office/drawing/2014/main" id="{6D5ABB6A-30C8-1F77-BA08-7C306BCBF11C}"/>
              </a:ext>
            </a:extLst>
          </p:cNvPr>
          <p:cNvSpPr>
            <a:spLocks noGrp="1"/>
          </p:cNvSpPr>
          <p:nvPr>
            <p:ph type="sldNum" sz="quarter" idx="12"/>
          </p:nvPr>
        </p:nvSpPr>
        <p:spPr/>
        <p:txBody>
          <a:bodyPr/>
          <a:lstStyle/>
          <a:p>
            <a:fld id="{E80AFA27-0BD5-444F-896D-9F4A37925749}" type="slidenum">
              <a:rPr lang="en-IN" smtClean="0"/>
              <a:t>6</a:t>
            </a:fld>
            <a:endParaRPr lang="en-IN"/>
          </a:p>
        </p:txBody>
      </p:sp>
      <p:sp>
        <p:nvSpPr>
          <p:cNvPr id="4" name="Title 1">
            <a:extLst>
              <a:ext uri="{FF2B5EF4-FFF2-40B4-BE49-F238E27FC236}">
                <a16:creationId xmlns:a16="http://schemas.microsoft.com/office/drawing/2014/main" id="{C1749EAF-549B-837D-7BF3-D372B3684743}"/>
              </a:ext>
            </a:extLst>
          </p:cNvPr>
          <p:cNvSpPr txBox="1">
            <a:spLocks/>
          </p:cNvSpPr>
          <p:nvPr/>
        </p:nvSpPr>
        <p:spPr>
          <a:xfrm>
            <a:off x="1846278" y="387222"/>
            <a:ext cx="8499443" cy="85375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DATASET INFORMATION</a:t>
            </a:r>
            <a:endParaRPr lang="en-IN" dirty="0"/>
          </a:p>
        </p:txBody>
      </p:sp>
      <p:sp>
        <p:nvSpPr>
          <p:cNvPr id="5" name="TextBox 4">
            <a:extLst>
              <a:ext uri="{FF2B5EF4-FFF2-40B4-BE49-F238E27FC236}">
                <a16:creationId xmlns:a16="http://schemas.microsoft.com/office/drawing/2014/main" id="{BC2417AF-4A38-6C48-D6CB-F0EDB2042FFA}"/>
              </a:ext>
            </a:extLst>
          </p:cNvPr>
          <p:cNvSpPr txBox="1"/>
          <p:nvPr/>
        </p:nvSpPr>
        <p:spPr>
          <a:xfrm>
            <a:off x="2155371" y="1651518"/>
            <a:ext cx="9041364" cy="923330"/>
          </a:xfrm>
          <a:prstGeom prst="rect">
            <a:avLst/>
          </a:prstGeom>
          <a:noFill/>
        </p:spPr>
        <p:txBody>
          <a:bodyPr wrap="square" rtlCol="0">
            <a:spAutoFit/>
          </a:bodyPr>
          <a:lstStyle/>
          <a:p>
            <a:r>
              <a:rPr lang="en-US" dirty="0">
                <a:solidFill>
                  <a:srgbClr val="000000"/>
                </a:solidFill>
              </a:rPr>
              <a:t>The dataset contains Sector-Wise Investment Analysis and  Year-Wise Investment Analysis data of India in respect to Foreign Direct Investment.</a:t>
            </a:r>
            <a:endParaRPr lang="en-US" sz="1800" b="0" i="0" u="none" strike="noStrike" baseline="0" dirty="0">
              <a:solidFill>
                <a:srgbClr val="000000"/>
              </a:solidFill>
            </a:endParaRPr>
          </a:p>
          <a:p>
            <a:endParaRPr lang="en-IN" dirty="0"/>
          </a:p>
        </p:txBody>
      </p:sp>
    </p:spTree>
    <p:extLst>
      <p:ext uri="{BB962C8B-B14F-4D97-AF65-F5344CB8AC3E}">
        <p14:creationId xmlns:p14="http://schemas.microsoft.com/office/powerpoint/2010/main" val="112703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32F08A-4ECE-01E6-ABAA-0D5C2CDA34FD}"/>
              </a:ext>
            </a:extLst>
          </p:cNvPr>
          <p:cNvSpPr>
            <a:spLocks noGrp="1"/>
          </p:cNvSpPr>
          <p:nvPr>
            <p:ph type="ftr" sz="quarter" idx="11"/>
          </p:nvPr>
        </p:nvSpPr>
        <p:spPr/>
        <p:txBody>
          <a:bodyPr/>
          <a:lstStyle/>
          <a:p>
            <a:r>
              <a:rPr lang="en-US"/>
              <a:t>Foreign Direct Investment Data Analysis</a:t>
            </a:r>
            <a:endParaRPr lang="en-IN"/>
          </a:p>
        </p:txBody>
      </p:sp>
      <p:sp>
        <p:nvSpPr>
          <p:cNvPr id="3" name="Slide Number Placeholder 2">
            <a:extLst>
              <a:ext uri="{FF2B5EF4-FFF2-40B4-BE49-F238E27FC236}">
                <a16:creationId xmlns:a16="http://schemas.microsoft.com/office/drawing/2014/main" id="{8C5D71C6-F200-A134-3A58-4ED876E41108}"/>
              </a:ext>
            </a:extLst>
          </p:cNvPr>
          <p:cNvSpPr>
            <a:spLocks noGrp="1"/>
          </p:cNvSpPr>
          <p:nvPr>
            <p:ph type="sldNum" sz="quarter" idx="12"/>
          </p:nvPr>
        </p:nvSpPr>
        <p:spPr/>
        <p:txBody>
          <a:bodyPr/>
          <a:lstStyle/>
          <a:p>
            <a:fld id="{E80AFA27-0BD5-444F-896D-9F4A37925749}" type="slidenum">
              <a:rPr lang="en-IN" smtClean="0"/>
              <a:t>7</a:t>
            </a:fld>
            <a:endParaRPr lang="en-IN"/>
          </a:p>
        </p:txBody>
      </p:sp>
      <p:sp>
        <p:nvSpPr>
          <p:cNvPr id="4" name="Title 1">
            <a:extLst>
              <a:ext uri="{FF2B5EF4-FFF2-40B4-BE49-F238E27FC236}">
                <a16:creationId xmlns:a16="http://schemas.microsoft.com/office/drawing/2014/main" id="{A10B5BA0-DF63-1FB1-34AA-395B6CE8A619}"/>
              </a:ext>
            </a:extLst>
          </p:cNvPr>
          <p:cNvSpPr txBox="1">
            <a:spLocks/>
          </p:cNvSpPr>
          <p:nvPr/>
        </p:nvSpPr>
        <p:spPr>
          <a:xfrm>
            <a:off x="1846278" y="387222"/>
            <a:ext cx="8499443" cy="85375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QUESTIONS AND ANSWERS</a:t>
            </a:r>
            <a:endParaRPr lang="en-IN" dirty="0"/>
          </a:p>
        </p:txBody>
      </p:sp>
      <p:sp>
        <p:nvSpPr>
          <p:cNvPr id="5" name="TextBox 4">
            <a:extLst>
              <a:ext uri="{FF2B5EF4-FFF2-40B4-BE49-F238E27FC236}">
                <a16:creationId xmlns:a16="http://schemas.microsoft.com/office/drawing/2014/main" id="{D2032259-4FCD-69D4-1157-CE56B68B2D6D}"/>
              </a:ext>
            </a:extLst>
          </p:cNvPr>
          <p:cNvSpPr txBox="1"/>
          <p:nvPr/>
        </p:nvSpPr>
        <p:spPr>
          <a:xfrm>
            <a:off x="1846278" y="1306286"/>
            <a:ext cx="9863640" cy="4524315"/>
          </a:xfrm>
          <a:prstGeom prst="rect">
            <a:avLst/>
          </a:prstGeom>
          <a:noFill/>
        </p:spPr>
        <p:txBody>
          <a:bodyPr wrap="square" rtlCol="0">
            <a:spAutoFit/>
          </a:bodyPr>
          <a:lstStyle/>
          <a:p>
            <a:r>
              <a:rPr lang="en-US" sz="1600" dirty="0"/>
              <a:t>Q1. What's the source of data?</a:t>
            </a:r>
          </a:p>
          <a:p>
            <a:r>
              <a:rPr lang="en-US" sz="1600" dirty="0"/>
              <a:t>Ans. The dataset received from Ineuron.ai provided with all necessary details, files and documents of the project and its main objective and outcomes.</a:t>
            </a:r>
          </a:p>
          <a:p>
            <a:endParaRPr lang="en-US" sz="1600" dirty="0"/>
          </a:p>
          <a:p>
            <a:r>
              <a:rPr lang="en-US" sz="1600" dirty="0"/>
              <a:t>Q2. What are the Data-types?</a:t>
            </a:r>
          </a:p>
          <a:p>
            <a:r>
              <a:rPr lang="en-US" sz="1600" dirty="0"/>
              <a:t>Ans. The data was a combination of qualitative and quantitative values, aligning data types of attributes.</a:t>
            </a:r>
          </a:p>
          <a:p>
            <a:endParaRPr lang="en-US" sz="1600" dirty="0"/>
          </a:p>
          <a:p>
            <a:r>
              <a:rPr lang="en-US" sz="1600" dirty="0"/>
              <a:t>Q3. Show the complete data flow and architecture of  the project?</a:t>
            </a:r>
          </a:p>
          <a:p>
            <a:r>
              <a:rPr lang="en-US" sz="1600" dirty="0"/>
              <a:t>Ans. Please check and refer  the 5</a:t>
            </a:r>
            <a:r>
              <a:rPr lang="en-US" sz="1600" baseline="30000" dirty="0"/>
              <a:t>th</a:t>
            </a:r>
            <a:r>
              <a:rPr lang="en-US" sz="1600" dirty="0"/>
              <a:t> slide for better clarity and understanding.</a:t>
            </a:r>
          </a:p>
          <a:p>
            <a:endParaRPr lang="en-US" sz="1600" dirty="0"/>
          </a:p>
          <a:p>
            <a:r>
              <a:rPr lang="en-US" sz="1600" dirty="0"/>
              <a:t>Q4. What techniques used in the data?</a:t>
            </a:r>
          </a:p>
          <a:p>
            <a:r>
              <a:rPr lang="en-US" sz="1600" dirty="0"/>
              <a:t>Ans. We performed important initial analysis of data, pre processed the data and executed EDA.</a:t>
            </a:r>
          </a:p>
          <a:p>
            <a:r>
              <a:rPr lang="en-US" sz="1600" dirty="0"/>
              <a:t>	- Removal of unwanted variables.</a:t>
            </a:r>
          </a:p>
          <a:p>
            <a:r>
              <a:rPr lang="en-US" sz="1600" dirty="0"/>
              <a:t>	- Removal of outliers.</a:t>
            </a:r>
          </a:p>
          <a:p>
            <a:r>
              <a:rPr lang="en-US" sz="1600" dirty="0"/>
              <a:t>	- Data  Cleaning and Imputing the null values.</a:t>
            </a:r>
          </a:p>
          <a:p>
            <a:endParaRPr lang="en-US" sz="1600" dirty="0"/>
          </a:p>
          <a:p>
            <a:r>
              <a:rPr lang="en-US" sz="1600" dirty="0"/>
              <a:t>Q5. What libraries used  in Python?</a:t>
            </a:r>
          </a:p>
          <a:p>
            <a:r>
              <a:rPr lang="en-US" sz="1600" dirty="0"/>
              <a:t>Ans. Pandas, NumPy for mathematical computation and Seaborn, Matplotlib for data visualization has been used.</a:t>
            </a:r>
            <a:endParaRPr lang="en-IN" sz="1600" dirty="0"/>
          </a:p>
        </p:txBody>
      </p:sp>
    </p:spTree>
    <p:extLst>
      <p:ext uri="{BB962C8B-B14F-4D97-AF65-F5344CB8AC3E}">
        <p14:creationId xmlns:p14="http://schemas.microsoft.com/office/powerpoint/2010/main" val="85685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900F0B-204D-AE80-BEC0-85C54F009296}"/>
              </a:ext>
            </a:extLst>
          </p:cNvPr>
          <p:cNvSpPr>
            <a:spLocks noGrp="1"/>
          </p:cNvSpPr>
          <p:nvPr>
            <p:ph type="sldNum" sz="quarter" idx="12"/>
          </p:nvPr>
        </p:nvSpPr>
        <p:spPr/>
        <p:txBody>
          <a:bodyPr/>
          <a:lstStyle/>
          <a:p>
            <a:fld id="{E80AFA27-0BD5-444F-896D-9F4A37925749}" type="slidenum">
              <a:rPr lang="en-IN" smtClean="0"/>
              <a:t>8</a:t>
            </a:fld>
            <a:endParaRPr lang="en-IN"/>
          </a:p>
        </p:txBody>
      </p:sp>
      <p:sp>
        <p:nvSpPr>
          <p:cNvPr id="4" name="Title 1">
            <a:extLst>
              <a:ext uri="{FF2B5EF4-FFF2-40B4-BE49-F238E27FC236}">
                <a16:creationId xmlns:a16="http://schemas.microsoft.com/office/drawing/2014/main" id="{06FBEDFF-9B32-5319-0CEE-3BBFB56B974C}"/>
              </a:ext>
            </a:extLst>
          </p:cNvPr>
          <p:cNvSpPr txBox="1">
            <a:spLocks/>
          </p:cNvSpPr>
          <p:nvPr/>
        </p:nvSpPr>
        <p:spPr>
          <a:xfrm>
            <a:off x="1846278" y="156129"/>
            <a:ext cx="8499443" cy="85375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DASHBOARD DEMOGRAPHICS</a:t>
            </a:r>
            <a:endParaRPr lang="en-IN" dirty="0"/>
          </a:p>
        </p:txBody>
      </p:sp>
      <p:pic>
        <p:nvPicPr>
          <p:cNvPr id="6" name="Picture 5">
            <a:extLst>
              <a:ext uri="{FF2B5EF4-FFF2-40B4-BE49-F238E27FC236}">
                <a16:creationId xmlns:a16="http://schemas.microsoft.com/office/drawing/2014/main" id="{EE0A9B00-AE37-1024-B990-0C1678B776B0}"/>
              </a:ext>
            </a:extLst>
          </p:cNvPr>
          <p:cNvPicPr>
            <a:picLocks noChangeAspect="1"/>
          </p:cNvPicPr>
          <p:nvPr/>
        </p:nvPicPr>
        <p:blipFill>
          <a:blip r:embed="rId2"/>
          <a:stretch>
            <a:fillRect/>
          </a:stretch>
        </p:blipFill>
        <p:spPr>
          <a:xfrm>
            <a:off x="1464905" y="813350"/>
            <a:ext cx="10636899" cy="4072639"/>
          </a:xfrm>
          <a:prstGeom prst="rect">
            <a:avLst/>
          </a:prstGeom>
        </p:spPr>
      </p:pic>
      <p:sp>
        <p:nvSpPr>
          <p:cNvPr id="7" name="TextBox 6">
            <a:extLst>
              <a:ext uri="{FF2B5EF4-FFF2-40B4-BE49-F238E27FC236}">
                <a16:creationId xmlns:a16="http://schemas.microsoft.com/office/drawing/2014/main" id="{CC8EA342-0B23-0A08-87E6-DAEA75220E2A}"/>
              </a:ext>
            </a:extLst>
          </p:cNvPr>
          <p:cNvSpPr txBox="1"/>
          <p:nvPr/>
        </p:nvSpPr>
        <p:spPr>
          <a:xfrm>
            <a:off x="1464905" y="4885989"/>
            <a:ext cx="10636899" cy="1815882"/>
          </a:xfrm>
          <a:prstGeom prst="rect">
            <a:avLst/>
          </a:prstGeom>
          <a:noFill/>
        </p:spPr>
        <p:txBody>
          <a:bodyPr wrap="square" rtlCol="0">
            <a:spAutoFit/>
          </a:bodyPr>
          <a:lstStyle/>
          <a:p>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Services Sector being the highest FDI contributor with 8684 followed by Telecommunication with 5564. Computer Software stands as 3rd highest sector in terms of FDI for the year 2016. Glue and </a:t>
            </a:r>
            <a:r>
              <a:rPr lang="en-IN" sz="1400" kern="100" dirty="0" err="1">
                <a:effectLst/>
                <a:latin typeface="Trebuchet MS" panose="020B0603020202020204" pitchFamily="34" charset="0"/>
                <a:ea typeface="Calibri" panose="020F0502020204030204" pitchFamily="34" charset="0"/>
                <a:cs typeface="Times New Roman" panose="02020603050405020304" pitchFamily="18" charset="0"/>
              </a:rPr>
              <a:t>Gelatin</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being the lowest FDI contributor with 90.60 followed by Dye-Stuffs with 10 in the year 2016. </a:t>
            </a:r>
            <a:r>
              <a:rPr lang="en-IN" sz="1400" kern="100" dirty="0">
                <a:latin typeface="Trebuchet MS" panose="020B0603020202020204" pitchFamily="34" charset="0"/>
                <a:cs typeface="Times New Roman" panose="02020603050405020304" pitchFamily="18" charset="0"/>
              </a:rPr>
              <a:t>The highest FDI trend analysed in the year 2016 with 43478. The lowest FDI trends analysed in the year 2003 with 2188. The line chart shows the FDI India inflows of trends &amp; patterns from 2000-01 to 2016-17. The line chart is in increasing trends from 2000 and the peak time is in the year 2008 which stands with 31396 where 2000 year which start with 2379. In between there was a flip ups and downs and fluctuations between 2009 to 2012 and dip down flow analysed in the year 2010 and 2012. Forecasting of the line chart has been analysed and predicted for the years 2017 to 2018 which would stand ranging between 41517 and 44025. Actual and Estimate Forecast indicator has been utilized to see the trend line. </a:t>
            </a:r>
          </a:p>
        </p:txBody>
      </p:sp>
    </p:spTree>
    <p:extLst>
      <p:ext uri="{BB962C8B-B14F-4D97-AF65-F5344CB8AC3E}">
        <p14:creationId xmlns:p14="http://schemas.microsoft.com/office/powerpoint/2010/main" val="136884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702AEB-0CDE-AB92-F76B-184C40A4D6CB}"/>
              </a:ext>
            </a:extLst>
          </p:cNvPr>
          <p:cNvSpPr>
            <a:spLocks noGrp="1"/>
          </p:cNvSpPr>
          <p:nvPr>
            <p:ph type="ftr" sz="quarter" idx="11"/>
          </p:nvPr>
        </p:nvSpPr>
        <p:spPr/>
        <p:txBody>
          <a:bodyPr/>
          <a:lstStyle/>
          <a:p>
            <a:r>
              <a:rPr lang="en-US"/>
              <a:t>Foreign Direct Investment Data Analysis</a:t>
            </a:r>
            <a:endParaRPr lang="en-IN"/>
          </a:p>
        </p:txBody>
      </p:sp>
      <p:sp>
        <p:nvSpPr>
          <p:cNvPr id="3" name="Slide Number Placeholder 2">
            <a:extLst>
              <a:ext uri="{FF2B5EF4-FFF2-40B4-BE49-F238E27FC236}">
                <a16:creationId xmlns:a16="http://schemas.microsoft.com/office/drawing/2014/main" id="{97900F0B-204D-AE80-BEC0-85C54F009296}"/>
              </a:ext>
            </a:extLst>
          </p:cNvPr>
          <p:cNvSpPr>
            <a:spLocks noGrp="1"/>
          </p:cNvSpPr>
          <p:nvPr>
            <p:ph type="sldNum" sz="quarter" idx="12"/>
          </p:nvPr>
        </p:nvSpPr>
        <p:spPr/>
        <p:txBody>
          <a:bodyPr/>
          <a:lstStyle/>
          <a:p>
            <a:fld id="{E80AFA27-0BD5-444F-896D-9F4A37925749}" type="slidenum">
              <a:rPr lang="en-IN" smtClean="0"/>
              <a:t>9</a:t>
            </a:fld>
            <a:endParaRPr lang="en-IN"/>
          </a:p>
        </p:txBody>
      </p:sp>
      <p:sp>
        <p:nvSpPr>
          <p:cNvPr id="4" name="Title 1">
            <a:extLst>
              <a:ext uri="{FF2B5EF4-FFF2-40B4-BE49-F238E27FC236}">
                <a16:creationId xmlns:a16="http://schemas.microsoft.com/office/drawing/2014/main" id="{06FBEDFF-9B32-5319-0CEE-3BBFB56B974C}"/>
              </a:ext>
            </a:extLst>
          </p:cNvPr>
          <p:cNvSpPr txBox="1">
            <a:spLocks/>
          </p:cNvSpPr>
          <p:nvPr/>
        </p:nvSpPr>
        <p:spPr>
          <a:xfrm>
            <a:off x="1846278" y="156129"/>
            <a:ext cx="8499443" cy="85375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DASHBOARD DEMOGRAPHICS</a:t>
            </a:r>
            <a:endParaRPr lang="en-IN" dirty="0"/>
          </a:p>
        </p:txBody>
      </p:sp>
      <p:pic>
        <p:nvPicPr>
          <p:cNvPr id="6" name="Picture 5">
            <a:extLst>
              <a:ext uri="{FF2B5EF4-FFF2-40B4-BE49-F238E27FC236}">
                <a16:creationId xmlns:a16="http://schemas.microsoft.com/office/drawing/2014/main" id="{E4133CB5-9221-1B41-13D2-8359276207AC}"/>
              </a:ext>
            </a:extLst>
          </p:cNvPr>
          <p:cNvPicPr>
            <a:picLocks noChangeAspect="1"/>
          </p:cNvPicPr>
          <p:nvPr/>
        </p:nvPicPr>
        <p:blipFill>
          <a:blip r:embed="rId2"/>
          <a:stretch>
            <a:fillRect/>
          </a:stretch>
        </p:blipFill>
        <p:spPr>
          <a:xfrm>
            <a:off x="1474237" y="867747"/>
            <a:ext cx="10618236" cy="4021494"/>
          </a:xfrm>
          <a:prstGeom prst="rect">
            <a:avLst/>
          </a:prstGeom>
        </p:spPr>
      </p:pic>
      <p:sp>
        <p:nvSpPr>
          <p:cNvPr id="8" name="TextBox 7">
            <a:extLst>
              <a:ext uri="{FF2B5EF4-FFF2-40B4-BE49-F238E27FC236}">
                <a16:creationId xmlns:a16="http://schemas.microsoft.com/office/drawing/2014/main" id="{C5FDEDD1-1590-16E0-9F15-0C3900464BB4}"/>
              </a:ext>
            </a:extLst>
          </p:cNvPr>
          <p:cNvSpPr txBox="1"/>
          <p:nvPr/>
        </p:nvSpPr>
        <p:spPr>
          <a:xfrm>
            <a:off x="1474237" y="4954555"/>
            <a:ext cx="10618236" cy="830997"/>
          </a:xfrm>
          <a:prstGeom prst="rect">
            <a:avLst/>
          </a:prstGeom>
          <a:noFill/>
        </p:spPr>
        <p:txBody>
          <a:bodyPr wrap="square" rtlCol="0">
            <a:spAutoFit/>
          </a:bodyPr>
          <a:lstStyle/>
          <a:p>
            <a:r>
              <a:rPr lang="en-US" sz="1600" dirty="0">
                <a:latin typeface="Trebuchet MS" panose="020B0603020202020204" pitchFamily="34" charset="0"/>
              </a:rPr>
              <a:t>Among Top 5 Sectors in respect to FDI, we analyzed and find out that SERVICES SECTOR has the highest and biggest FDI inflow having 44.28% followed by TELECOMMUNICATIONS having 28.37% standing on the second position, COMPUTER SOFTWARE AND HARDWARE on third position with 18.62%, so on and so forth. </a:t>
            </a:r>
            <a:endParaRPr lang="en-IN" sz="1600" dirty="0">
              <a:latin typeface="Trebuchet MS" panose="020B0603020202020204" pitchFamily="34" charset="0"/>
            </a:endParaRPr>
          </a:p>
        </p:txBody>
      </p:sp>
    </p:spTree>
    <p:extLst>
      <p:ext uri="{BB962C8B-B14F-4D97-AF65-F5344CB8AC3E}">
        <p14:creationId xmlns:p14="http://schemas.microsoft.com/office/powerpoint/2010/main" val="2427612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121</TotalTime>
  <Words>762</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Calibri</vt:lpstr>
      <vt:lpstr>Corbel</vt:lpstr>
      <vt:lpstr>Old English Text MT</vt:lpstr>
      <vt:lpstr>Trebuchet MS</vt:lpstr>
      <vt:lpstr>Parallax</vt:lpstr>
      <vt:lpstr>PowerPoint Presentation</vt:lpstr>
      <vt:lpstr>PROJECT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Rishi Kalpa Mukherjee</dc:creator>
  <cp:lastModifiedBy>Rishi Kalpa Mukherjee</cp:lastModifiedBy>
  <cp:revision>4</cp:revision>
  <dcterms:created xsi:type="dcterms:W3CDTF">2024-06-22T04:54:26Z</dcterms:created>
  <dcterms:modified xsi:type="dcterms:W3CDTF">2024-06-22T06:56:05Z</dcterms:modified>
</cp:coreProperties>
</file>