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Oswald"/>
      <p:regular r:id="rId15"/>
      <p:bold r:id="rId16"/>
    </p:embeddedFont>
    <p:embeddedFont>
      <p:font typeface="Source Sans Pro"/>
      <p:regular r:id="rId17"/>
      <p:bold r:id="rId18"/>
      <p:italic r:id="rId19"/>
      <p:boldItalic r:id="rId20"/>
    </p:embeddedFon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7.xml"/><Relationship Id="rId22" Type="http://schemas.openxmlformats.org/officeDocument/2006/relationships/font" Target="fonts/Comfortaa-bold.fntdata"/><Relationship Id="rId10" Type="http://schemas.openxmlformats.org/officeDocument/2006/relationships/slide" Target="slides/slide6.xml"/><Relationship Id="rId21" Type="http://schemas.openxmlformats.org/officeDocument/2006/relationships/font" Target="fonts/Comfortaa-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swald-regular.fntdata"/><Relationship Id="rId14" Type="http://schemas.openxmlformats.org/officeDocument/2006/relationships/slide" Target="slides/slide10.xml"/><Relationship Id="rId17" Type="http://schemas.openxmlformats.org/officeDocument/2006/relationships/font" Target="fonts/SourceSansPro-regular.fntdata"/><Relationship Id="rId16" Type="http://schemas.openxmlformats.org/officeDocument/2006/relationships/font" Target="fonts/Oswald-bold.fntdata"/><Relationship Id="rId5" Type="http://schemas.openxmlformats.org/officeDocument/2006/relationships/slide" Target="slides/slide1.xml"/><Relationship Id="rId19" Type="http://schemas.openxmlformats.org/officeDocument/2006/relationships/font" Target="fonts/SourceSansPro-italic.fntdata"/><Relationship Id="rId6" Type="http://schemas.openxmlformats.org/officeDocument/2006/relationships/slide" Target="slides/slide2.xml"/><Relationship Id="rId18" Type="http://schemas.openxmlformats.org/officeDocument/2006/relationships/font" Target="fonts/SourceSans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33" name="Shape 33"/>
        <p:cNvGrpSpPr/>
        <p:nvPr/>
      </p:nvGrpSpPr>
      <p:grpSpPr>
        <a:xfrm>
          <a:off x="0" y="0"/>
          <a:ext cx="0" cy="0"/>
          <a:chOff x="0" y="0"/>
          <a:chExt cx="0" cy="0"/>
        </a:xfrm>
      </p:grpSpPr>
      <p:sp>
        <p:nvSpPr>
          <p:cNvPr id="34" name="Google Shape;34;p2"/>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1" name="Google Shape;41;p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 name="Google Shape;42;p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2"/>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17" name="Shape 417"/>
        <p:cNvGrpSpPr/>
        <p:nvPr/>
      </p:nvGrpSpPr>
      <p:grpSpPr>
        <a:xfrm>
          <a:off x="0" y="0"/>
          <a:ext cx="0" cy="0"/>
          <a:chOff x="0" y="0"/>
          <a:chExt cx="0" cy="0"/>
        </a:xfrm>
      </p:grpSpPr>
      <p:sp>
        <p:nvSpPr>
          <p:cNvPr id="418" name="Google Shape;418;p11"/>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5" name="Google Shape;425;p1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26" name="Google Shape;426;p1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 name="Google Shape;453;p11"/>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458" name="Shape 458"/>
        <p:cNvGrpSpPr/>
        <p:nvPr/>
      </p:nvGrpSpPr>
      <p:grpSpPr>
        <a:xfrm>
          <a:off x="0" y="0"/>
          <a:ext cx="0" cy="0"/>
          <a:chOff x="0" y="0"/>
          <a:chExt cx="0" cy="0"/>
        </a:xfrm>
      </p:grpSpPr>
      <p:sp>
        <p:nvSpPr>
          <p:cNvPr id="459" name="Google Shape;459;p1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3"/>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82" name="Google Shape;82;p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83" name="Google Shape;83;p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3"/>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15" name="Google Shape;115;p3"/>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16" name="Google Shape;116;p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17" name="Shape 117"/>
        <p:cNvGrpSpPr/>
        <p:nvPr/>
      </p:nvGrpSpPr>
      <p:grpSpPr>
        <a:xfrm>
          <a:off x="0" y="0"/>
          <a:ext cx="0" cy="0"/>
          <a:chOff x="0" y="0"/>
          <a:chExt cx="0" cy="0"/>
        </a:xfrm>
      </p:grpSpPr>
      <p:sp>
        <p:nvSpPr>
          <p:cNvPr id="118" name="Google Shape;118;p4"/>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algn="ctr">
              <a:spcBef>
                <a:spcPts val="0"/>
              </a:spcBef>
              <a:spcAft>
                <a:spcPts val="0"/>
              </a:spcAft>
              <a:buSzPts val="3000"/>
              <a:buChar char="■"/>
              <a:defRPr i="1" sz="3000"/>
            </a:lvl9pPr>
          </a:lstStyle>
          <a:p/>
        </p:txBody>
      </p:sp>
      <p:sp>
        <p:nvSpPr>
          <p:cNvPr id="119" name="Google Shape;119;p4"/>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27" name="Google Shape;127;p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28" name="Google Shape;128;p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4"/>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60" name="Shape 160"/>
        <p:cNvGrpSpPr/>
        <p:nvPr/>
      </p:nvGrpSpPr>
      <p:grpSpPr>
        <a:xfrm>
          <a:off x="0" y="0"/>
          <a:ext cx="0" cy="0"/>
          <a:chOff x="0" y="0"/>
          <a:chExt cx="0" cy="0"/>
        </a:xfrm>
      </p:grpSpPr>
      <p:sp>
        <p:nvSpPr>
          <p:cNvPr id="161" name="Google Shape;161;p5"/>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68" name="Google Shape;168;p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69" name="Google Shape;169;p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5"/>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1" name="Google Shape;201;p5"/>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2" name="Google Shape;202;p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03" name="Shape 203"/>
        <p:cNvGrpSpPr/>
        <p:nvPr/>
      </p:nvGrpSpPr>
      <p:grpSpPr>
        <a:xfrm>
          <a:off x="0" y="0"/>
          <a:ext cx="0" cy="0"/>
          <a:chOff x="0" y="0"/>
          <a:chExt cx="0" cy="0"/>
        </a:xfrm>
      </p:grpSpPr>
      <p:sp>
        <p:nvSpPr>
          <p:cNvPr id="204" name="Google Shape;204;p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1" name="Google Shape;211;p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2" name="Google Shape;212;p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4" name="Google Shape;244;p6"/>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5" name="Google Shape;245;p6"/>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46" name="Google Shape;246;p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47" name="Shape 247"/>
        <p:cNvGrpSpPr/>
        <p:nvPr/>
      </p:nvGrpSpPr>
      <p:grpSpPr>
        <a:xfrm>
          <a:off x="0" y="0"/>
          <a:ext cx="0" cy="0"/>
          <a:chOff x="0" y="0"/>
          <a:chExt cx="0" cy="0"/>
        </a:xfrm>
      </p:grpSpPr>
      <p:sp>
        <p:nvSpPr>
          <p:cNvPr id="248" name="Google Shape;248;p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5" name="Google Shape;255;p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6" name="Google Shape;256;p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8" name="Google Shape;288;p7"/>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89" name="Google Shape;289;p7"/>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0" name="Google Shape;290;p7"/>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91" name="Google Shape;291;p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2" name="Shape 292"/>
        <p:cNvGrpSpPr/>
        <p:nvPr/>
      </p:nvGrpSpPr>
      <p:grpSpPr>
        <a:xfrm>
          <a:off x="0" y="0"/>
          <a:ext cx="0" cy="0"/>
          <a:chOff x="0" y="0"/>
          <a:chExt cx="0" cy="0"/>
        </a:xfrm>
      </p:grpSpPr>
      <p:sp>
        <p:nvSpPr>
          <p:cNvPr id="293" name="Google Shape;293;p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3" name="Google Shape;333;p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2" name="Google Shape;342;p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3" name="Google Shape;343;p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9"/>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Clr>
                <a:schemeClr val="accent1"/>
              </a:buClr>
              <a:buSzPts val="1400"/>
              <a:buNone/>
              <a:defRPr sz="1400">
                <a:solidFill>
                  <a:schemeClr val="accent1"/>
                </a:solidFill>
              </a:defRPr>
            </a:lvl1pPr>
          </a:lstStyle>
          <a:p/>
        </p:txBody>
      </p:sp>
      <p:sp>
        <p:nvSpPr>
          <p:cNvPr id="375" name="Google Shape;375;p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6" name="Shape 376"/>
        <p:cNvGrpSpPr/>
        <p:nvPr/>
      </p:nvGrpSpPr>
      <p:grpSpPr>
        <a:xfrm>
          <a:off x="0" y="0"/>
          <a:ext cx="0" cy="0"/>
          <a:chOff x="0" y="0"/>
          <a:chExt cx="0" cy="0"/>
        </a:xfrm>
      </p:grpSpPr>
      <p:sp>
        <p:nvSpPr>
          <p:cNvPr id="377" name="Google Shape;377;p1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4" name="Google Shape;384;p1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5" name="Google Shape;385;p1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8" name="Google Shape;8;p1"/>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9" name="Google Shape;9;p1"/>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0" name="Google Shape;10;p1"/>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1" name="Google Shape;11;p1"/>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2" name="Google Shape;12;p1"/>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3" name="Google Shape;13;p1"/>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4" name="Google Shape;14;p1"/>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5" name="Google Shape;15;p1"/>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6" name="Google Shape;16;p1"/>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7" name="Google Shape;17;p1"/>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18" name="Google Shape;18;p1"/>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19" name="Google Shape;19;p1"/>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0" name="Google Shape;20;p1"/>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1" name="Google Shape;21;p1"/>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2" name="Google Shape;22;p1"/>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3" name="Google Shape;23;p1"/>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4" name="Google Shape;24;p1"/>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5" name="Google Shape;25;p1"/>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6" name="Google Shape;26;p1"/>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7" name="Google Shape;27;p1"/>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8" name="Google Shape;28;p1"/>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29" name="Google Shape;29;p1"/>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30" name="Google Shape;30;p1"/>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31" name="Google Shape;31;p1"/>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32" name="Google Shape;32;p1"/>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3"/>
          <p:cNvSpPr txBox="1"/>
          <p:nvPr>
            <p:ph type="ctrTitle"/>
          </p:nvPr>
        </p:nvSpPr>
        <p:spPr>
          <a:xfrm>
            <a:off x="952100" y="842625"/>
            <a:ext cx="5610300" cy="772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FFFF"/>
                </a:solidFill>
                <a:latin typeface="Comfortaa"/>
                <a:ea typeface="Comfortaa"/>
                <a:cs typeface="Comfortaa"/>
                <a:sym typeface="Comfortaa"/>
              </a:rPr>
              <a:t>MALL CUSTOMER</a:t>
            </a:r>
            <a:r>
              <a:rPr lang="en" sz="1700">
                <a:solidFill>
                  <a:srgbClr val="000000"/>
                </a:solidFill>
                <a:latin typeface="Comfortaa"/>
                <a:ea typeface="Comfortaa"/>
                <a:cs typeface="Comfortaa"/>
                <a:sym typeface="Comfortaa"/>
              </a:rPr>
              <a:t> </a:t>
            </a:r>
            <a:r>
              <a:rPr lang="en" sz="1700">
                <a:solidFill>
                  <a:srgbClr val="C27BA0"/>
                </a:solidFill>
                <a:latin typeface="Comfortaa"/>
                <a:ea typeface="Comfortaa"/>
                <a:cs typeface="Comfortaa"/>
                <a:sym typeface="Comfortaa"/>
              </a:rPr>
              <a:t>SEGMENTATION</a:t>
            </a:r>
            <a:r>
              <a:rPr lang="en" sz="1700">
                <a:solidFill>
                  <a:srgbClr val="C9DAF8"/>
                </a:solidFill>
                <a:latin typeface="Comfortaa"/>
                <a:ea typeface="Comfortaa"/>
                <a:cs typeface="Comfortaa"/>
                <a:sym typeface="Comfortaa"/>
              </a:rPr>
              <a:t> USING </a:t>
            </a:r>
            <a:r>
              <a:rPr lang="en" sz="1700">
                <a:solidFill>
                  <a:srgbClr val="FFD966"/>
                </a:solidFill>
                <a:latin typeface="Comfortaa"/>
                <a:ea typeface="Comfortaa"/>
                <a:cs typeface="Comfortaa"/>
                <a:sym typeface="Comfortaa"/>
              </a:rPr>
              <a:t>K-MEANS</a:t>
            </a:r>
            <a:r>
              <a:rPr lang="en" sz="1700">
                <a:solidFill>
                  <a:srgbClr val="000000"/>
                </a:solidFill>
                <a:latin typeface="Comfortaa"/>
                <a:ea typeface="Comfortaa"/>
                <a:cs typeface="Comfortaa"/>
                <a:sym typeface="Comfortaa"/>
              </a:rPr>
              <a:t> </a:t>
            </a:r>
            <a:r>
              <a:rPr lang="en" sz="1700">
                <a:solidFill>
                  <a:srgbClr val="4C1130"/>
                </a:solidFill>
                <a:latin typeface="Comfortaa"/>
                <a:ea typeface="Comfortaa"/>
                <a:cs typeface="Comfortaa"/>
                <a:sym typeface="Comfortaa"/>
              </a:rPr>
              <a:t>CLUSTERING</a:t>
            </a:r>
            <a:endParaRPr sz="4900">
              <a:solidFill>
                <a:srgbClr val="4C1130"/>
              </a:solidFill>
              <a:latin typeface="Comfortaa"/>
              <a:ea typeface="Comfortaa"/>
              <a:cs typeface="Comfortaa"/>
              <a:sym typeface="Comfortaa"/>
            </a:endParaRPr>
          </a:p>
        </p:txBody>
      </p:sp>
      <p:sp>
        <p:nvSpPr>
          <p:cNvPr id="465" name="Google Shape;465;p13"/>
          <p:cNvSpPr txBox="1"/>
          <p:nvPr/>
        </p:nvSpPr>
        <p:spPr>
          <a:xfrm>
            <a:off x="5705250" y="3853225"/>
            <a:ext cx="269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RISHITHA CHILUKURI</a:t>
            </a:r>
            <a:endParaRPr>
              <a:latin typeface="Source Sans Pro"/>
              <a:ea typeface="Source Sans Pro"/>
              <a:cs typeface="Source Sans Pro"/>
              <a:sym typeface="Source Sans Pro"/>
            </a:endParaRPr>
          </a:p>
          <a:p>
            <a:pPr indent="0" lvl="0" marL="0" rtl="0" algn="l">
              <a:spcBef>
                <a:spcPts val="0"/>
              </a:spcBef>
              <a:spcAft>
                <a:spcPts val="0"/>
              </a:spcAft>
              <a:buNone/>
            </a:pPr>
            <a:r>
              <a:rPr lang="en">
                <a:latin typeface="Source Sans Pro"/>
                <a:ea typeface="Source Sans Pro"/>
                <a:cs typeface="Source Sans Pro"/>
                <a:sym typeface="Source Sans Pro"/>
              </a:rPr>
              <a:t>AP19110010441</a:t>
            </a:r>
            <a:endParaRPr>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2"/>
          <p:cNvSpPr txBox="1"/>
          <p:nvPr>
            <p:ph type="title"/>
          </p:nvPr>
        </p:nvSpPr>
        <p:spPr>
          <a:xfrm>
            <a:off x="1047750" y="0"/>
            <a:ext cx="6996600" cy="94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3" name="Google Shape;543;p22"/>
          <p:cNvGrpSpPr/>
          <p:nvPr/>
        </p:nvGrpSpPr>
        <p:grpSpPr>
          <a:xfrm>
            <a:off x="3099624" y="949849"/>
            <a:ext cx="2944752" cy="3170450"/>
            <a:chOff x="2768474" y="949849"/>
            <a:chExt cx="2944752" cy="3170450"/>
          </a:xfrm>
        </p:grpSpPr>
        <p:sp>
          <p:nvSpPr>
            <p:cNvPr id="544" name="Google Shape;544;p22"/>
            <p:cNvSpPr/>
            <p:nvPr/>
          </p:nvSpPr>
          <p:spPr>
            <a:xfrm rot="5400000">
              <a:off x="2768474" y="949849"/>
              <a:ext cx="1706700" cy="1706700"/>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2"/>
            <p:cNvSpPr/>
            <p:nvPr/>
          </p:nvSpPr>
          <p:spPr>
            <a:xfrm flipH="1" rot="5400000">
              <a:off x="3109874" y="2754999"/>
              <a:ext cx="1365300" cy="1365300"/>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2"/>
            <p:cNvSpPr/>
            <p:nvPr/>
          </p:nvSpPr>
          <p:spPr>
            <a:xfrm rot="10800000">
              <a:off x="4573417" y="1713349"/>
              <a:ext cx="943200" cy="943200"/>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2"/>
            <p:cNvSpPr/>
            <p:nvPr/>
          </p:nvSpPr>
          <p:spPr>
            <a:xfrm flipH="1">
              <a:off x="4573526" y="2754999"/>
              <a:ext cx="1139700" cy="1139700"/>
            </a:xfrm>
            <a:prstGeom prst="teardrop">
              <a:avLst>
                <a:gd fmla="val 100000" name="adj"/>
              </a:avLst>
            </a:prstGeom>
            <a:solidFill>
              <a:srgbClr val="2832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2"/>
          <p:cNvGrpSpPr/>
          <p:nvPr/>
        </p:nvGrpSpPr>
        <p:grpSpPr>
          <a:xfrm>
            <a:off x="3844549" y="3126202"/>
            <a:ext cx="599842" cy="589958"/>
            <a:chOff x="1244325" y="4999400"/>
            <a:chExt cx="444525" cy="437200"/>
          </a:xfrm>
        </p:grpSpPr>
        <p:sp>
          <p:nvSpPr>
            <p:cNvPr id="549" name="Google Shape;549;p22"/>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2"/>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2"/>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2"/>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2"/>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22"/>
          <p:cNvSpPr/>
          <p:nvPr/>
        </p:nvSpPr>
        <p:spPr>
          <a:xfrm>
            <a:off x="5213649" y="2080225"/>
            <a:ext cx="300114" cy="273023"/>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6" name="Google Shape;556;p22"/>
          <p:cNvSpPr txBox="1"/>
          <p:nvPr/>
        </p:nvSpPr>
        <p:spPr>
          <a:xfrm>
            <a:off x="3244775" y="1495225"/>
            <a:ext cx="1799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00"/>
                </a:solidFill>
                <a:latin typeface="Source Sans Pro"/>
                <a:ea typeface="Source Sans Pro"/>
                <a:cs typeface="Source Sans Pro"/>
                <a:sym typeface="Source Sans Pro"/>
              </a:rPr>
              <a:t>THANK</a:t>
            </a:r>
            <a:endParaRPr b="1" sz="2600">
              <a:solidFill>
                <a:srgbClr val="FFFF00"/>
              </a:solidFill>
              <a:latin typeface="Source Sans Pro"/>
              <a:ea typeface="Source Sans Pro"/>
              <a:cs typeface="Source Sans Pro"/>
              <a:sym typeface="Source Sans Pro"/>
            </a:endParaRPr>
          </a:p>
        </p:txBody>
      </p:sp>
      <p:sp>
        <p:nvSpPr>
          <p:cNvPr id="557" name="Google Shape;557;p22"/>
          <p:cNvSpPr txBox="1"/>
          <p:nvPr/>
        </p:nvSpPr>
        <p:spPr>
          <a:xfrm>
            <a:off x="5134725" y="3168600"/>
            <a:ext cx="60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00FFFF"/>
                </a:solidFill>
                <a:latin typeface="Source Sans Pro"/>
                <a:ea typeface="Source Sans Pro"/>
                <a:cs typeface="Source Sans Pro"/>
                <a:sym typeface="Source Sans Pro"/>
              </a:rPr>
              <a:t>YOU</a:t>
            </a:r>
            <a:endParaRPr b="1" sz="1700">
              <a:solidFill>
                <a:srgbClr val="00FFFF"/>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4"/>
          <p:cNvSpPr txBox="1"/>
          <p:nvPr/>
        </p:nvSpPr>
        <p:spPr>
          <a:xfrm>
            <a:off x="1047750" y="968550"/>
            <a:ext cx="3234600" cy="3192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00CEF6"/>
                </a:solidFill>
                <a:latin typeface="Source Sans Pro"/>
                <a:ea typeface="Source Sans Pro"/>
                <a:cs typeface="Source Sans Pro"/>
                <a:sym typeface="Source Sans Pro"/>
              </a:rPr>
              <a:t>Customer segmentation</a:t>
            </a:r>
            <a:endParaRPr sz="1200">
              <a:solidFill>
                <a:srgbClr val="00CEF6"/>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350">
                <a:solidFill>
                  <a:srgbClr val="292929"/>
                </a:solidFill>
                <a:highlight>
                  <a:srgbClr val="FFFFFF"/>
                </a:highlight>
                <a:latin typeface="Georgia"/>
                <a:ea typeface="Georgia"/>
                <a:cs typeface="Georgia"/>
                <a:sym typeface="Georgia"/>
              </a:rPr>
              <a:t>Customer Segmentation is the subdivision of a market into discrete customer groups that share similar characteristics. Customer Segmentation can be a powerful means to identify unsatisfied customer needs. I want to increase customer lifetime value by segmenting the customers into several groups with similar characteristics and form growth strategies for each group.</a:t>
            </a:r>
            <a:endParaRPr sz="1350">
              <a:solidFill>
                <a:srgbClr val="292929"/>
              </a:solidFill>
              <a:highlight>
                <a:srgbClr val="FFFFFF"/>
              </a:highlight>
              <a:latin typeface="Georgia"/>
              <a:ea typeface="Georgia"/>
              <a:cs typeface="Georgia"/>
              <a:sym typeface="Georgia"/>
            </a:endParaRPr>
          </a:p>
          <a:p>
            <a:pPr indent="0" lvl="0" marL="0" rtl="0" algn="l">
              <a:spcBef>
                <a:spcPts val="600"/>
              </a:spcBef>
              <a:spcAft>
                <a:spcPts val="0"/>
              </a:spcAft>
              <a:buClr>
                <a:schemeClr val="dk1"/>
              </a:buClr>
              <a:buSzPts val="1100"/>
              <a:buFont typeface="Arial"/>
              <a:buNone/>
            </a:pPr>
            <a:r>
              <a:t/>
            </a:r>
            <a:endParaRPr sz="1200">
              <a:solidFill>
                <a:srgbClr val="28324A"/>
              </a:solidFill>
              <a:latin typeface="Source Sans Pro"/>
              <a:ea typeface="Source Sans Pro"/>
              <a:cs typeface="Source Sans Pro"/>
              <a:sym typeface="Source Sans Pro"/>
            </a:endParaRPr>
          </a:p>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471" name="Google Shape;471;p14"/>
          <p:cNvSpPr txBox="1"/>
          <p:nvPr/>
        </p:nvSpPr>
        <p:spPr>
          <a:xfrm>
            <a:off x="4720152" y="968550"/>
            <a:ext cx="3376200" cy="22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rgbClr val="00CEF6"/>
                </a:solidFill>
                <a:latin typeface="Source Sans Pro"/>
                <a:ea typeface="Source Sans Pro"/>
                <a:cs typeface="Source Sans Pro"/>
                <a:sym typeface="Source Sans Pro"/>
              </a:rPr>
              <a:t>clustering</a:t>
            </a:r>
            <a:endParaRPr sz="1200">
              <a:solidFill>
                <a:srgbClr val="00CEF6"/>
              </a:solidFill>
              <a:latin typeface="Source Sans Pro"/>
              <a:ea typeface="Source Sans Pro"/>
              <a:cs typeface="Source Sans Pro"/>
              <a:sym typeface="Source Sans Pro"/>
            </a:endParaRPr>
          </a:p>
          <a:p>
            <a:pPr indent="0" lvl="0" marL="0" rtl="0" algn="l">
              <a:lnSpc>
                <a:spcPct val="115000"/>
              </a:lnSpc>
              <a:spcBef>
                <a:spcPts val="0"/>
              </a:spcBef>
              <a:spcAft>
                <a:spcPts val="0"/>
              </a:spcAft>
              <a:buNone/>
            </a:pPr>
            <a:r>
              <a:rPr lang="en" sz="1350">
                <a:solidFill>
                  <a:srgbClr val="222222"/>
                </a:solidFill>
                <a:highlight>
                  <a:srgbClr val="FFFFFF"/>
                </a:highlight>
              </a:rPr>
              <a:t>C</a:t>
            </a:r>
            <a:r>
              <a:rPr lang="en" sz="1350">
                <a:solidFill>
                  <a:srgbClr val="222222"/>
                </a:solidFill>
                <a:highlight>
                  <a:srgbClr val="FFFFFF"/>
                </a:highlight>
                <a:latin typeface="Georgia"/>
                <a:ea typeface="Georgia"/>
                <a:cs typeface="Georgia"/>
                <a:sym typeface="Georgia"/>
              </a:rPr>
              <a:t>lustering algorithms try to find natural clusters in data, the various aspects of how the algorithms to cluster data can be tuned and modified. Clustering is based on the principle that items within the same cluster must be similar to each other. The data is grouped in such a way that related elements are close to each other.</a:t>
            </a:r>
            <a:endParaRPr sz="1350">
              <a:solidFill>
                <a:srgbClr val="222222"/>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sz="1200">
              <a:solidFill>
                <a:srgbClr val="28324A"/>
              </a:solidFill>
              <a:latin typeface="Source Sans Pro"/>
              <a:ea typeface="Source Sans Pro"/>
              <a:cs typeface="Source Sans Pro"/>
              <a:sym typeface="Source Sans Pro"/>
            </a:endParaRPr>
          </a:p>
        </p:txBody>
      </p:sp>
      <p:sp>
        <p:nvSpPr>
          <p:cNvPr id="472" name="Google Shape;472;p14"/>
          <p:cNvSpPr txBox="1"/>
          <p:nvPr/>
        </p:nvSpPr>
        <p:spPr>
          <a:xfrm>
            <a:off x="5459475" y="3143925"/>
            <a:ext cx="2636700" cy="826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t/>
            </a:r>
            <a:endParaRPr sz="1200">
              <a:solidFill>
                <a:srgbClr val="28324A"/>
              </a:solidFill>
              <a:latin typeface="Source Sans Pro"/>
              <a:ea typeface="Source Sans Pro"/>
              <a:cs typeface="Source Sans Pro"/>
              <a:sym typeface="Source Sans Pro"/>
            </a:endParaRPr>
          </a:p>
          <a:p>
            <a:pPr indent="0" lvl="0" marL="0" rtl="0" algn="l">
              <a:spcBef>
                <a:spcPts val="1000"/>
              </a:spcBef>
              <a:spcAft>
                <a:spcPts val="1000"/>
              </a:spcAft>
              <a:buNone/>
            </a:pPr>
            <a:r>
              <a:t/>
            </a:r>
            <a:endParaRPr sz="1200">
              <a:solidFill>
                <a:srgbClr val="28324A"/>
              </a:solidFill>
              <a:latin typeface="Source Sans Pro"/>
              <a:ea typeface="Source Sans Pro"/>
              <a:cs typeface="Source Sans Pro"/>
              <a:sym typeface="Source Sans Pro"/>
            </a:endParaRPr>
          </a:p>
        </p:txBody>
      </p:sp>
      <p:sp>
        <p:nvSpPr>
          <p:cNvPr id="473" name="Google Shape;473;p1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5"/>
          <p:cNvSpPr txBox="1"/>
          <p:nvPr>
            <p:ph idx="4294967295" type="ctrTitle"/>
          </p:nvPr>
        </p:nvSpPr>
        <p:spPr>
          <a:xfrm>
            <a:off x="210550" y="605650"/>
            <a:ext cx="7535400" cy="1698900"/>
          </a:xfrm>
          <a:prstGeom prst="rect">
            <a:avLst/>
          </a:prstGeom>
        </p:spPr>
        <p:txBody>
          <a:bodyPr anchorCtr="0" anchor="b" bIns="91425" lIns="91425" spcFirstLastPara="1" rIns="91425" wrap="square" tIns="91425">
            <a:normAutofit fontScale="90000"/>
          </a:bodyPr>
          <a:lstStyle/>
          <a:p>
            <a:pPr indent="0" lvl="0" marL="0" rtl="0" algn="l">
              <a:lnSpc>
                <a:spcPct val="183333"/>
              </a:lnSpc>
              <a:spcBef>
                <a:spcPts val="0"/>
              </a:spcBef>
              <a:spcAft>
                <a:spcPts val="1200"/>
              </a:spcAft>
              <a:buNone/>
            </a:pPr>
            <a:r>
              <a:rPr lang="en" sz="10000"/>
              <a:t>Steps involved</a:t>
            </a:r>
            <a:endParaRPr sz="10000"/>
          </a:p>
        </p:txBody>
      </p:sp>
      <p:sp>
        <p:nvSpPr>
          <p:cNvPr id="479" name="Google Shape;479;p15"/>
          <p:cNvSpPr txBox="1"/>
          <p:nvPr>
            <p:ph idx="4294967295" type="subTitle"/>
          </p:nvPr>
        </p:nvSpPr>
        <p:spPr>
          <a:xfrm>
            <a:off x="1275150" y="2475200"/>
            <a:ext cx="2937900" cy="2668500"/>
          </a:xfrm>
          <a:prstGeom prst="rect">
            <a:avLst/>
          </a:prstGeom>
        </p:spPr>
        <p:txBody>
          <a:bodyPr anchorCtr="0" anchor="t" bIns="91425" lIns="91425" spcFirstLastPara="1" rIns="91425" wrap="square" tIns="91425">
            <a:noAutofit/>
          </a:bodyPr>
          <a:lstStyle/>
          <a:p>
            <a:pPr indent="0" lvl="0" marL="0" rtl="0" algn="l">
              <a:lnSpc>
                <a:spcPct val="183333"/>
              </a:lnSpc>
              <a:spcBef>
                <a:spcPts val="0"/>
              </a:spcBef>
              <a:spcAft>
                <a:spcPts val="0"/>
              </a:spcAft>
              <a:buNone/>
            </a:pPr>
            <a:r>
              <a:rPr lang="en" sz="1350">
                <a:solidFill>
                  <a:srgbClr val="222222"/>
                </a:solidFill>
                <a:highlight>
                  <a:srgbClr val="FFFFFF"/>
                </a:highlight>
                <a:latin typeface="Georgia"/>
                <a:ea typeface="Georgia"/>
                <a:cs typeface="Georgia"/>
                <a:sym typeface="Georgia"/>
              </a:rPr>
              <a:t>1. DataSet selection</a:t>
            </a:r>
            <a:endParaRPr sz="1350">
              <a:solidFill>
                <a:srgbClr val="222222"/>
              </a:solidFill>
              <a:highlight>
                <a:srgbClr val="FFFFFF"/>
              </a:highlight>
              <a:latin typeface="Georgia"/>
              <a:ea typeface="Georgia"/>
              <a:cs typeface="Georgia"/>
              <a:sym typeface="Georgia"/>
            </a:endParaRPr>
          </a:p>
          <a:p>
            <a:pPr indent="0" lvl="0" marL="0" rtl="0" algn="l">
              <a:lnSpc>
                <a:spcPct val="183333"/>
              </a:lnSpc>
              <a:spcBef>
                <a:spcPts val="1200"/>
              </a:spcBef>
              <a:spcAft>
                <a:spcPts val="0"/>
              </a:spcAft>
              <a:buNone/>
            </a:pPr>
            <a:r>
              <a:rPr lang="en" sz="1350">
                <a:solidFill>
                  <a:srgbClr val="222222"/>
                </a:solidFill>
                <a:highlight>
                  <a:srgbClr val="FFFFFF"/>
                </a:highlight>
                <a:latin typeface="Georgia"/>
                <a:ea typeface="Georgia"/>
                <a:cs typeface="Georgia"/>
                <a:sym typeface="Georgia"/>
              </a:rPr>
              <a:t> 2. Data Preprocessing</a:t>
            </a:r>
            <a:endParaRPr sz="1350">
              <a:solidFill>
                <a:srgbClr val="222222"/>
              </a:solidFill>
              <a:highlight>
                <a:srgbClr val="FFFFFF"/>
              </a:highlight>
              <a:latin typeface="Georgia"/>
              <a:ea typeface="Georgia"/>
              <a:cs typeface="Georgia"/>
              <a:sym typeface="Georgia"/>
            </a:endParaRPr>
          </a:p>
          <a:p>
            <a:pPr indent="0" lvl="0" marL="0" rtl="0" algn="l">
              <a:lnSpc>
                <a:spcPct val="183333"/>
              </a:lnSpc>
              <a:spcBef>
                <a:spcPts val="1200"/>
              </a:spcBef>
              <a:spcAft>
                <a:spcPts val="0"/>
              </a:spcAft>
              <a:buNone/>
            </a:pPr>
            <a:r>
              <a:rPr lang="en" sz="1350">
                <a:solidFill>
                  <a:srgbClr val="222222"/>
                </a:solidFill>
                <a:highlight>
                  <a:srgbClr val="FFFFFF"/>
                </a:highlight>
                <a:latin typeface="Georgia"/>
                <a:ea typeface="Georgia"/>
                <a:cs typeface="Georgia"/>
                <a:sym typeface="Georgia"/>
              </a:rPr>
              <a:t>3. Applying K mean</a:t>
            </a:r>
            <a:endParaRPr sz="1350">
              <a:solidFill>
                <a:srgbClr val="222222"/>
              </a:solidFill>
              <a:highlight>
                <a:srgbClr val="FFFFFF"/>
              </a:highlight>
              <a:latin typeface="Georgia"/>
              <a:ea typeface="Georgia"/>
              <a:cs typeface="Georgia"/>
              <a:sym typeface="Georgia"/>
            </a:endParaRPr>
          </a:p>
          <a:p>
            <a:pPr indent="0" lvl="0" marL="0" rtl="0" algn="l">
              <a:lnSpc>
                <a:spcPct val="183333"/>
              </a:lnSpc>
              <a:spcBef>
                <a:spcPts val="1200"/>
              </a:spcBef>
              <a:spcAft>
                <a:spcPts val="0"/>
              </a:spcAft>
              <a:buNone/>
            </a:pPr>
            <a:r>
              <a:rPr lang="en" sz="1350">
                <a:solidFill>
                  <a:srgbClr val="222222"/>
                </a:solidFill>
                <a:highlight>
                  <a:srgbClr val="FFFFFF"/>
                </a:highlight>
                <a:latin typeface="Georgia"/>
                <a:ea typeface="Georgia"/>
                <a:cs typeface="Georgia"/>
                <a:sym typeface="Georgia"/>
              </a:rPr>
              <a:t>4.Clustering</a:t>
            </a:r>
            <a:endParaRPr sz="1350">
              <a:solidFill>
                <a:srgbClr val="222222"/>
              </a:solidFill>
              <a:highlight>
                <a:srgbClr val="FFFFFF"/>
              </a:highlight>
              <a:latin typeface="Georgia"/>
              <a:ea typeface="Georgia"/>
              <a:cs typeface="Georgia"/>
              <a:sym typeface="Georgia"/>
            </a:endParaRPr>
          </a:p>
          <a:p>
            <a:pPr indent="0" lvl="0" marL="0" rtl="0" algn="ctr">
              <a:spcBef>
                <a:spcPts val="1200"/>
              </a:spcBef>
              <a:spcAft>
                <a:spcPts val="0"/>
              </a:spcAft>
              <a:buNone/>
            </a:pPr>
            <a:r>
              <a:t/>
            </a:r>
            <a:endParaRPr b="1" sz="3600"/>
          </a:p>
        </p:txBody>
      </p:sp>
      <p:sp>
        <p:nvSpPr>
          <p:cNvPr id="480" name="Google Shape;480;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6"/>
          <p:cNvSpPr txBox="1"/>
          <p:nvPr>
            <p:ph type="ctrTitle"/>
          </p:nvPr>
        </p:nvSpPr>
        <p:spPr>
          <a:xfrm>
            <a:off x="3187075" y="977250"/>
            <a:ext cx="5214600" cy="115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sp>
        <p:nvSpPr>
          <p:cNvPr id="486" name="Google Shape;486;p16"/>
          <p:cNvSpPr txBox="1"/>
          <p:nvPr>
            <p:ph idx="1" type="subTitle"/>
          </p:nvPr>
        </p:nvSpPr>
        <p:spPr>
          <a:xfrm>
            <a:off x="2730741" y="3269275"/>
            <a:ext cx="5214600" cy="784800"/>
          </a:xfrm>
          <a:prstGeom prst="rect">
            <a:avLst/>
          </a:prstGeom>
        </p:spPr>
        <p:txBody>
          <a:bodyPr anchorCtr="0" anchor="t" bIns="91425" lIns="91425" spcFirstLastPara="1" rIns="91425" wrap="square" tIns="91425">
            <a:noAutofit/>
          </a:bodyPr>
          <a:lstStyle/>
          <a:p>
            <a:pPr indent="0" lvl="0" marL="0" rtl="0" algn="l">
              <a:lnSpc>
                <a:spcPct val="183333"/>
              </a:lnSpc>
              <a:spcBef>
                <a:spcPts val="0"/>
              </a:spcBef>
              <a:spcAft>
                <a:spcPts val="0"/>
              </a:spcAft>
              <a:buNone/>
            </a:pPr>
            <a:r>
              <a:rPr lang="en" sz="1350">
                <a:solidFill>
                  <a:srgbClr val="222222"/>
                </a:solidFill>
                <a:highlight>
                  <a:srgbClr val="FFFFFF"/>
                </a:highlight>
                <a:latin typeface="Georgia"/>
                <a:ea typeface="Georgia"/>
                <a:cs typeface="Georgia"/>
                <a:sym typeface="Georgia"/>
              </a:rPr>
              <a:t>We have selected a dataset of customers in a mall which includes the following features: </a:t>
            </a:r>
            <a:r>
              <a:rPr lang="en" sz="1350">
                <a:solidFill>
                  <a:srgbClr val="222222"/>
                </a:solidFill>
                <a:highlight>
                  <a:srgbClr val="FFFFFF"/>
                </a:highlight>
                <a:latin typeface="Arial"/>
                <a:ea typeface="Arial"/>
                <a:cs typeface="Arial"/>
                <a:sym typeface="Arial"/>
              </a:rPr>
              <a:t>Customer Id,Customer Gender,Customer Age, Annual Income,Spendingscore</a:t>
            </a:r>
            <a:endParaRPr sz="1350">
              <a:solidFill>
                <a:srgbClr val="222222"/>
              </a:solidFill>
              <a:highlight>
                <a:srgbClr val="FFFFFF"/>
              </a:highlight>
              <a:latin typeface="Arial"/>
              <a:ea typeface="Arial"/>
              <a:cs typeface="Arial"/>
              <a:sym typeface="Arial"/>
            </a:endParaRPr>
          </a:p>
          <a:p>
            <a:pPr indent="0" lvl="0" marL="0" rtl="0" algn="r">
              <a:spcBef>
                <a:spcPts val="1200"/>
              </a:spcBef>
              <a:spcAft>
                <a:spcPts val="0"/>
              </a:spcAft>
              <a:buNone/>
            </a:pPr>
            <a:r>
              <a:t/>
            </a:r>
            <a:endParaRPr/>
          </a:p>
        </p:txBody>
      </p:sp>
      <p:sp>
        <p:nvSpPr>
          <p:cNvPr id="487" name="Google Shape;487;p16"/>
          <p:cNvSpPr txBox="1"/>
          <p:nvPr/>
        </p:nvSpPr>
        <p:spPr>
          <a:xfrm>
            <a:off x="7416725" y="3661925"/>
            <a:ext cx="1760400" cy="120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2000">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9" name="Google Shape;489;p16"/>
          <p:cNvPicPr preferRelativeResize="0"/>
          <p:nvPr/>
        </p:nvPicPr>
        <p:blipFill rotWithShape="1">
          <a:blip r:embed="rId3">
            <a:alphaModFix/>
          </a:blip>
          <a:srcRect b="21240" l="10656" r="39028" t="25960"/>
          <a:stretch/>
        </p:blipFill>
        <p:spPr>
          <a:xfrm>
            <a:off x="728525" y="219425"/>
            <a:ext cx="3905900" cy="2811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7"/>
          <p:cNvSpPr txBox="1"/>
          <p:nvPr>
            <p:ph idx="1" type="body"/>
          </p:nvPr>
        </p:nvSpPr>
        <p:spPr>
          <a:xfrm>
            <a:off x="975775" y="1342925"/>
            <a:ext cx="6104100" cy="2826300"/>
          </a:xfrm>
          <a:prstGeom prst="rect">
            <a:avLst/>
          </a:prstGeom>
        </p:spPr>
        <p:txBody>
          <a:bodyPr anchorCtr="0" anchor="ctr" bIns="91425" lIns="91425" spcFirstLastPara="1" rIns="91425" wrap="square" tIns="91425">
            <a:noAutofit/>
          </a:bodyPr>
          <a:lstStyle/>
          <a:p>
            <a:pPr indent="0" lvl="0" marL="0" rtl="0" algn="l">
              <a:lnSpc>
                <a:spcPct val="183333"/>
              </a:lnSpc>
              <a:spcBef>
                <a:spcPts val="0"/>
              </a:spcBef>
              <a:spcAft>
                <a:spcPts val="0"/>
              </a:spcAft>
              <a:buNone/>
            </a:pPr>
            <a:r>
              <a:rPr i="0" lang="en" sz="1350">
                <a:solidFill>
                  <a:srgbClr val="222222"/>
                </a:solidFill>
                <a:highlight>
                  <a:srgbClr val="FFFFFF"/>
                </a:highlight>
                <a:latin typeface="Georgia"/>
                <a:ea typeface="Georgia"/>
                <a:cs typeface="Georgia"/>
                <a:sym typeface="Georgia"/>
              </a:rPr>
              <a:t>Dependencies: </a:t>
            </a:r>
            <a:r>
              <a:rPr i="0" lang="en" sz="1350">
                <a:solidFill>
                  <a:srgbClr val="525C65"/>
                </a:solidFill>
                <a:highlight>
                  <a:srgbClr val="FFFFFF"/>
                </a:highlight>
                <a:latin typeface="Georgia"/>
                <a:ea typeface="Georgia"/>
                <a:cs typeface="Georgia"/>
                <a:sym typeface="Georgia"/>
              </a:rPr>
              <a:t>Here we can find the libraries we will use in order to develop a solution for this problem.</a:t>
            </a:r>
            <a:endParaRPr i="0" sz="1350">
              <a:solidFill>
                <a:srgbClr val="525C65"/>
              </a:solidFill>
              <a:highlight>
                <a:srgbClr val="FFFFFF"/>
              </a:highlight>
              <a:latin typeface="Georgia"/>
              <a:ea typeface="Georgia"/>
              <a:cs typeface="Georgia"/>
              <a:sym typeface="Georgia"/>
            </a:endParaRPr>
          </a:p>
          <a:p>
            <a:pPr indent="0" lvl="0" marL="0" rtl="0" algn="l">
              <a:lnSpc>
                <a:spcPct val="183333"/>
              </a:lnSpc>
              <a:spcBef>
                <a:spcPts val="1200"/>
              </a:spcBef>
              <a:spcAft>
                <a:spcPts val="0"/>
              </a:spcAft>
              <a:buNone/>
            </a:pPr>
            <a:r>
              <a:rPr b="1" i="0" lang="en" sz="1350">
                <a:solidFill>
                  <a:srgbClr val="525C65"/>
                </a:solidFill>
                <a:highlight>
                  <a:srgbClr val="FFFFFF"/>
                </a:highlight>
                <a:latin typeface="Georgia"/>
                <a:ea typeface="Georgia"/>
                <a:cs typeface="Georgia"/>
                <a:sym typeface="Georgia"/>
              </a:rPr>
              <a:t>numpy|pandas:</a:t>
            </a:r>
            <a:r>
              <a:rPr i="0" lang="en" sz="1350">
                <a:solidFill>
                  <a:srgbClr val="525C65"/>
                </a:solidFill>
                <a:highlight>
                  <a:srgbClr val="FFFFFF"/>
                </a:highlight>
                <a:latin typeface="Georgia"/>
                <a:ea typeface="Georgia"/>
                <a:cs typeface="Georgia"/>
                <a:sym typeface="Georgia"/>
              </a:rPr>
              <a:t> Will help us treat and explore the data, and execute vector and matrix operations.</a:t>
            </a:r>
            <a:endParaRPr i="0" sz="1350">
              <a:solidFill>
                <a:srgbClr val="525C65"/>
              </a:solidFill>
              <a:highlight>
                <a:srgbClr val="FFFFFF"/>
              </a:highlight>
              <a:latin typeface="Georgia"/>
              <a:ea typeface="Georgia"/>
              <a:cs typeface="Georgia"/>
              <a:sym typeface="Georgia"/>
            </a:endParaRPr>
          </a:p>
          <a:p>
            <a:pPr indent="0" lvl="0" marL="0" rtl="0" algn="l">
              <a:lnSpc>
                <a:spcPct val="183333"/>
              </a:lnSpc>
              <a:spcBef>
                <a:spcPts val="1100"/>
              </a:spcBef>
              <a:spcAft>
                <a:spcPts val="0"/>
              </a:spcAft>
              <a:buNone/>
            </a:pPr>
            <a:r>
              <a:rPr b="1" i="0" lang="en" sz="1350">
                <a:solidFill>
                  <a:srgbClr val="525C65"/>
                </a:solidFill>
                <a:highlight>
                  <a:srgbClr val="FFFFFF"/>
                </a:highlight>
                <a:latin typeface="Georgia"/>
                <a:ea typeface="Georgia"/>
                <a:cs typeface="Georgia"/>
                <a:sym typeface="Georgia"/>
              </a:rPr>
              <a:t>matplotlib|seaborn:</a:t>
            </a:r>
            <a:r>
              <a:rPr i="0" lang="en" sz="1350">
                <a:solidFill>
                  <a:srgbClr val="525C65"/>
                </a:solidFill>
                <a:highlight>
                  <a:srgbClr val="FFFFFF"/>
                </a:highlight>
                <a:latin typeface="Georgia"/>
                <a:ea typeface="Georgia"/>
                <a:cs typeface="Georgia"/>
                <a:sym typeface="Georgia"/>
              </a:rPr>
              <a:t> Will help us plot the information so we can visualize it in different ways and have a better understanding of it.</a:t>
            </a:r>
            <a:endParaRPr i="0" sz="1350">
              <a:solidFill>
                <a:srgbClr val="525C65"/>
              </a:solidFill>
              <a:highlight>
                <a:srgbClr val="FFFFFF"/>
              </a:highlight>
              <a:latin typeface="Georgia"/>
              <a:ea typeface="Georgia"/>
              <a:cs typeface="Georgia"/>
              <a:sym typeface="Georgia"/>
            </a:endParaRPr>
          </a:p>
          <a:p>
            <a:pPr indent="0" lvl="0" marL="0" rtl="0" algn="l">
              <a:lnSpc>
                <a:spcPct val="183333"/>
              </a:lnSpc>
              <a:spcBef>
                <a:spcPts val="1100"/>
              </a:spcBef>
              <a:spcAft>
                <a:spcPts val="0"/>
              </a:spcAft>
              <a:buNone/>
            </a:pPr>
            <a:r>
              <a:rPr b="1" i="0" lang="en" sz="1350">
                <a:solidFill>
                  <a:srgbClr val="525C65"/>
                </a:solidFill>
                <a:highlight>
                  <a:srgbClr val="FFFFFF"/>
                </a:highlight>
                <a:latin typeface="Georgia"/>
                <a:ea typeface="Georgia"/>
                <a:cs typeface="Georgia"/>
                <a:sym typeface="Georgia"/>
              </a:rPr>
              <a:t>plotly</a:t>
            </a:r>
            <a:r>
              <a:rPr i="0" lang="en" sz="1350">
                <a:solidFill>
                  <a:srgbClr val="525C65"/>
                </a:solidFill>
                <a:highlight>
                  <a:srgbClr val="FFFFFF"/>
                </a:highlight>
                <a:latin typeface="Georgia"/>
                <a:ea typeface="Georgia"/>
                <a:cs typeface="Georgia"/>
                <a:sym typeface="Georgia"/>
              </a:rPr>
              <a:t>: Will also help us plotting data in a fancy way.</a:t>
            </a:r>
            <a:endParaRPr i="0" sz="1350">
              <a:solidFill>
                <a:srgbClr val="525C65"/>
              </a:solidFill>
              <a:highlight>
                <a:srgbClr val="FFFFFF"/>
              </a:highlight>
              <a:latin typeface="Georgia"/>
              <a:ea typeface="Georgia"/>
              <a:cs typeface="Georgia"/>
              <a:sym typeface="Georgia"/>
            </a:endParaRPr>
          </a:p>
          <a:p>
            <a:pPr indent="0" lvl="0" marL="0" rtl="0" algn="l">
              <a:lnSpc>
                <a:spcPct val="183333"/>
              </a:lnSpc>
              <a:spcBef>
                <a:spcPts val="1100"/>
              </a:spcBef>
              <a:spcAft>
                <a:spcPts val="0"/>
              </a:spcAft>
              <a:buNone/>
            </a:pPr>
            <a:r>
              <a:rPr b="1" i="0" lang="en" sz="1350">
                <a:solidFill>
                  <a:srgbClr val="525C65"/>
                </a:solidFill>
                <a:highlight>
                  <a:srgbClr val="FFFFFF"/>
                </a:highlight>
                <a:latin typeface="Georgia"/>
                <a:ea typeface="Georgia"/>
                <a:cs typeface="Georgia"/>
                <a:sym typeface="Georgia"/>
              </a:rPr>
              <a:t>sklearn:</a:t>
            </a:r>
            <a:r>
              <a:rPr i="0" lang="en" sz="1350">
                <a:solidFill>
                  <a:srgbClr val="525C65"/>
                </a:solidFill>
                <a:highlight>
                  <a:srgbClr val="FFFFFF"/>
                </a:highlight>
                <a:latin typeface="Georgia"/>
                <a:ea typeface="Georgia"/>
                <a:cs typeface="Georgia"/>
                <a:sym typeface="Georgia"/>
              </a:rPr>
              <a:t> Will provide all necessary tools to train our models and test them afterwards</a:t>
            </a:r>
            <a:endParaRPr i="0" sz="1650">
              <a:solidFill>
                <a:srgbClr val="222222"/>
              </a:solidFill>
              <a:highlight>
                <a:srgbClr val="FFFFFF"/>
              </a:highlight>
              <a:latin typeface="Arial"/>
              <a:ea typeface="Arial"/>
              <a:cs typeface="Arial"/>
              <a:sym typeface="Arial"/>
            </a:endParaRPr>
          </a:p>
          <a:p>
            <a:pPr indent="0" lvl="0" marL="0" rtl="0" algn="ctr">
              <a:spcBef>
                <a:spcPts val="600"/>
              </a:spcBef>
              <a:spcAft>
                <a:spcPts val="0"/>
              </a:spcAft>
              <a:buNone/>
            </a:pPr>
            <a:r>
              <a:t/>
            </a:r>
            <a:endParaRPr/>
          </a:p>
        </p:txBody>
      </p:sp>
      <p:sp>
        <p:nvSpPr>
          <p:cNvPr id="495" name="Google Shape;495;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PRE </a:t>
            </a:r>
            <a:r>
              <a:rPr lang="en">
                <a:solidFill>
                  <a:schemeClr val="accent2"/>
                </a:solidFill>
              </a:rPr>
              <a:t>PROCESSING</a:t>
            </a:r>
            <a:endParaRPr>
              <a:solidFill>
                <a:schemeClr val="accent2"/>
              </a:solidFill>
            </a:endParaRPr>
          </a:p>
        </p:txBody>
      </p:sp>
      <p:sp>
        <p:nvSpPr>
          <p:cNvPr id="501" name="Google Shape;501;p18"/>
          <p:cNvSpPr txBox="1"/>
          <p:nvPr>
            <p:ph idx="1" type="body"/>
          </p:nvPr>
        </p:nvSpPr>
        <p:spPr>
          <a:xfrm>
            <a:off x="1075850" y="1540175"/>
            <a:ext cx="6996600" cy="2313000"/>
          </a:xfrm>
          <a:prstGeom prst="rect">
            <a:avLst/>
          </a:prstGeom>
        </p:spPr>
        <p:txBody>
          <a:bodyPr anchorCtr="0" anchor="t" bIns="91425" lIns="91425" spcFirstLastPara="1" rIns="91425" wrap="square" tIns="91425">
            <a:noAutofit/>
          </a:bodyPr>
          <a:lstStyle/>
          <a:p>
            <a:pPr indent="-355600" lvl="0" marL="457200" rtl="0" algn="l">
              <a:lnSpc>
                <a:spcPct val="183333"/>
              </a:lnSpc>
              <a:spcBef>
                <a:spcPts val="0"/>
              </a:spcBef>
              <a:spcAft>
                <a:spcPts val="0"/>
              </a:spcAft>
              <a:buClr>
                <a:srgbClr val="0000FF"/>
              </a:buClr>
              <a:buSzPts val="2000"/>
              <a:buChar char="◉"/>
            </a:pPr>
            <a:r>
              <a:rPr lang="en" sz="1350">
                <a:solidFill>
                  <a:srgbClr val="0000FF"/>
                </a:solidFill>
                <a:highlight>
                  <a:srgbClr val="FFFFFF"/>
                </a:highlight>
                <a:latin typeface="Georgia"/>
                <a:ea typeface="Georgia"/>
                <a:cs typeface="Georgia"/>
                <a:sym typeface="Georgia"/>
              </a:rPr>
              <a:t>removing null values</a:t>
            </a:r>
            <a:endParaRPr>
              <a:solidFill>
                <a:srgbClr val="0000FF"/>
              </a:solidFill>
            </a:endParaRPr>
          </a:p>
          <a:p>
            <a:pPr indent="-355600" lvl="0" marL="457200" rtl="0" algn="l">
              <a:lnSpc>
                <a:spcPct val="183333"/>
              </a:lnSpc>
              <a:spcBef>
                <a:spcPts val="0"/>
              </a:spcBef>
              <a:spcAft>
                <a:spcPts val="0"/>
              </a:spcAft>
              <a:buClr>
                <a:srgbClr val="9900FF"/>
              </a:buClr>
              <a:buSzPts val="2000"/>
              <a:buChar char="◉"/>
            </a:pPr>
            <a:r>
              <a:rPr lang="en" sz="1350">
                <a:solidFill>
                  <a:srgbClr val="9900FF"/>
                </a:solidFill>
                <a:highlight>
                  <a:srgbClr val="FFFFFF"/>
                </a:highlight>
                <a:latin typeface="Georgia"/>
                <a:ea typeface="Georgia"/>
                <a:cs typeface="Georgia"/>
                <a:sym typeface="Georgia"/>
              </a:rPr>
              <a:t>renaming errors in spellings</a:t>
            </a:r>
            <a:endParaRPr>
              <a:solidFill>
                <a:srgbClr val="9900FF"/>
              </a:solidFill>
            </a:endParaRPr>
          </a:p>
          <a:p>
            <a:pPr indent="-355600" lvl="0" marL="457200" rtl="0" algn="l">
              <a:lnSpc>
                <a:spcPct val="183333"/>
              </a:lnSpc>
              <a:spcBef>
                <a:spcPts val="0"/>
              </a:spcBef>
              <a:spcAft>
                <a:spcPts val="0"/>
              </a:spcAft>
              <a:buClr>
                <a:srgbClr val="FF0000"/>
              </a:buClr>
              <a:buSzPts val="2000"/>
              <a:buChar char="◉"/>
            </a:pPr>
            <a:r>
              <a:rPr lang="en" sz="1350">
                <a:solidFill>
                  <a:srgbClr val="FF0000"/>
                </a:solidFill>
                <a:highlight>
                  <a:srgbClr val="FFFFFF"/>
                </a:highlight>
                <a:latin typeface="Georgia"/>
                <a:ea typeface="Georgia"/>
                <a:cs typeface="Georgia"/>
                <a:sym typeface="Georgia"/>
              </a:rPr>
              <a:t>dropping unwanted columns</a:t>
            </a:r>
            <a:endParaRPr sz="1350">
              <a:solidFill>
                <a:srgbClr val="FF0000"/>
              </a:solidFill>
              <a:highlight>
                <a:srgbClr val="FFFFFF"/>
              </a:highlight>
              <a:latin typeface="Georgia"/>
              <a:ea typeface="Georgia"/>
              <a:cs typeface="Georgia"/>
              <a:sym typeface="Georgia"/>
            </a:endParaRPr>
          </a:p>
          <a:p>
            <a:pPr indent="-355600" lvl="0" marL="457200" rtl="0" algn="l">
              <a:lnSpc>
                <a:spcPct val="183333"/>
              </a:lnSpc>
              <a:spcBef>
                <a:spcPts val="0"/>
              </a:spcBef>
              <a:spcAft>
                <a:spcPts val="0"/>
              </a:spcAft>
              <a:buClr>
                <a:srgbClr val="FF00FF"/>
              </a:buClr>
              <a:buSzPts val="2000"/>
              <a:buChar char="◉"/>
            </a:pPr>
            <a:r>
              <a:rPr lang="en" sz="1350">
                <a:solidFill>
                  <a:srgbClr val="FF00FF"/>
                </a:solidFill>
                <a:highlight>
                  <a:srgbClr val="FFFFFF"/>
                </a:highlight>
                <a:latin typeface="Georgia"/>
                <a:ea typeface="Georgia"/>
                <a:cs typeface="Georgia"/>
                <a:sym typeface="Georgia"/>
              </a:rPr>
              <a:t>combine and replacing two columns into one.</a:t>
            </a:r>
            <a:endParaRPr sz="1350">
              <a:solidFill>
                <a:srgbClr val="FF00FF"/>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sp>
        <p:nvSpPr>
          <p:cNvPr id="502" name="Google Shape;502;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19"/>
          <p:cNvSpPr txBox="1"/>
          <p:nvPr>
            <p:ph idx="4294967295" type="ctrTitle"/>
          </p:nvPr>
        </p:nvSpPr>
        <p:spPr>
          <a:xfrm>
            <a:off x="685800" y="552976"/>
            <a:ext cx="7772400" cy="1211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0" lang="en" sz="1350">
                <a:solidFill>
                  <a:srgbClr val="45818E"/>
                </a:solidFill>
                <a:highlight>
                  <a:srgbClr val="FFFFFF"/>
                </a:highlight>
                <a:latin typeface="Georgia"/>
                <a:ea typeface="Georgia"/>
                <a:cs typeface="Georgia"/>
                <a:sym typeface="Georgia"/>
              </a:rPr>
              <a:t>K-Means clustering is an algorithm that divides the given data into the given number of clusters. Here, the “K” is the given number of predefined clusters, that need to be created.Finding the optimal number of clusters is an important part of this algorithm. A commonly used method for finding optimal K value is Elbow Method</a:t>
            </a:r>
            <a:endParaRPr sz="7200">
              <a:solidFill>
                <a:srgbClr val="45818E"/>
              </a:solidFill>
            </a:endParaRPr>
          </a:p>
        </p:txBody>
      </p:sp>
      <p:sp>
        <p:nvSpPr>
          <p:cNvPr id="508" name="Google Shape;508;p19"/>
          <p:cNvSpPr txBox="1"/>
          <p:nvPr>
            <p:ph idx="4294967295" type="subTitle"/>
          </p:nvPr>
        </p:nvSpPr>
        <p:spPr>
          <a:xfrm>
            <a:off x="2169650" y="3182950"/>
            <a:ext cx="48048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t/>
            </a:r>
            <a:endParaRPr sz="1800"/>
          </a:p>
        </p:txBody>
      </p:sp>
      <p:grpSp>
        <p:nvGrpSpPr>
          <p:cNvPr id="509" name="Google Shape;509;p19"/>
          <p:cNvGrpSpPr/>
          <p:nvPr/>
        </p:nvGrpSpPr>
        <p:grpSpPr>
          <a:xfrm rot="1940693">
            <a:off x="198628" y="164668"/>
            <a:ext cx="587626" cy="587659"/>
            <a:chOff x="570875" y="4322250"/>
            <a:chExt cx="443300" cy="443325"/>
          </a:xfrm>
        </p:grpSpPr>
        <p:sp>
          <p:nvSpPr>
            <p:cNvPr id="510" name="Google Shape;510;p19"/>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9"/>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9"/>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9"/>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19"/>
          <p:cNvSpPr/>
          <p:nvPr/>
        </p:nvSpPr>
        <p:spPr>
          <a:xfrm flipH="1" rot="10800000">
            <a:off x="6701825" y="1946096"/>
            <a:ext cx="316510" cy="26328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9"/>
          <p:cNvSpPr/>
          <p:nvPr/>
        </p:nvSpPr>
        <p:spPr>
          <a:xfrm rot="1793658">
            <a:off x="2711625" y="3338733"/>
            <a:ext cx="225078" cy="21493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7" name="Google Shape;517;p19"/>
          <p:cNvPicPr preferRelativeResize="0"/>
          <p:nvPr/>
        </p:nvPicPr>
        <p:blipFill rotWithShape="1">
          <a:blip r:embed="rId3">
            <a:alphaModFix/>
          </a:blip>
          <a:srcRect b="11430" l="12818" r="22439" t="24174"/>
          <a:stretch/>
        </p:blipFill>
        <p:spPr>
          <a:xfrm>
            <a:off x="2933275" y="2209375"/>
            <a:ext cx="3848100" cy="2152650"/>
          </a:xfrm>
          <a:prstGeom prst="rect">
            <a:avLst/>
          </a:prstGeom>
          <a:noFill/>
          <a:ln>
            <a:noFill/>
          </a:ln>
        </p:spPr>
      </p:pic>
      <p:sp>
        <p:nvSpPr>
          <p:cNvPr id="518" name="Google Shape;518;p19"/>
          <p:cNvSpPr/>
          <p:nvPr/>
        </p:nvSpPr>
        <p:spPr>
          <a:xfrm flipH="1" rot="10800000">
            <a:off x="6781375" y="3704471"/>
            <a:ext cx="316510" cy="26328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0"/>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524" name="Google Shape;524;p20"/>
          <p:cNvSpPr txBox="1"/>
          <p:nvPr>
            <p:ph type="title"/>
          </p:nvPr>
        </p:nvSpPr>
        <p:spPr>
          <a:xfrm>
            <a:off x="-593600" y="125050"/>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CLUSTERING </a:t>
            </a:r>
            <a:r>
              <a:rPr lang="en">
                <a:solidFill>
                  <a:srgbClr val="6AA84F"/>
                </a:solidFill>
              </a:rPr>
              <a:t>(K MEAN)</a:t>
            </a:r>
            <a:endParaRPr>
              <a:solidFill>
                <a:srgbClr val="6AA84F"/>
              </a:solidFill>
            </a:endParaRPr>
          </a:p>
        </p:txBody>
      </p:sp>
      <p:sp>
        <p:nvSpPr>
          <p:cNvPr id="525" name="Google Shape;525;p20"/>
          <p:cNvSpPr txBox="1"/>
          <p:nvPr>
            <p:ph idx="2" type="body"/>
          </p:nvPr>
        </p:nvSpPr>
        <p:spPr>
          <a:xfrm>
            <a:off x="4742800" y="254550"/>
            <a:ext cx="3339900" cy="396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38761D"/>
                </a:solidFill>
                <a:highlight>
                  <a:srgbClr val="FFFFFF"/>
                </a:highlight>
                <a:latin typeface="Georgia"/>
                <a:ea typeface="Georgia"/>
                <a:cs typeface="Georgia"/>
                <a:sym typeface="Georgia"/>
              </a:rPr>
              <a:t>Label 0(green)-people with high income and equal amount of high and low  </a:t>
            </a:r>
            <a:endParaRPr sz="1300">
              <a:solidFill>
                <a:srgbClr val="38761D"/>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38761D"/>
                </a:solidFill>
                <a:highlight>
                  <a:srgbClr val="FFFFFF"/>
                </a:highlight>
                <a:latin typeface="Georgia"/>
                <a:ea typeface="Georgia"/>
                <a:cs typeface="Georgia"/>
                <a:sym typeface="Georgia"/>
              </a:rPr>
              <a:t>                              spending score</a:t>
            </a:r>
            <a:endParaRPr sz="1300">
              <a:solidFill>
                <a:srgbClr val="38761D"/>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rgbClr val="38761D"/>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DD7E6B"/>
                </a:solidFill>
                <a:highlight>
                  <a:srgbClr val="FFFFFF"/>
                </a:highlight>
                <a:latin typeface="Georgia"/>
                <a:ea typeface="Georgia"/>
                <a:cs typeface="Georgia"/>
                <a:sym typeface="Georgia"/>
              </a:rPr>
              <a:t>Label 1(orange)-people with moderate income and moderate spending</a:t>
            </a:r>
            <a:endParaRPr sz="1300">
              <a:solidFill>
                <a:srgbClr val="DD7E6B"/>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rgbClr val="85200C"/>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85200C"/>
                </a:solidFill>
                <a:highlight>
                  <a:srgbClr val="FFFFFF"/>
                </a:highlight>
                <a:latin typeface="Georgia"/>
                <a:ea typeface="Georgia"/>
                <a:cs typeface="Georgia"/>
                <a:sym typeface="Georgia"/>
              </a:rPr>
              <a:t>Label 2(brown)-people with moderate income and moderate to low spending</a:t>
            </a:r>
            <a:endParaRPr sz="1300">
              <a:solidFill>
                <a:srgbClr val="85200C"/>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rgbClr val="3C78D8"/>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3C78D8"/>
                </a:solidFill>
                <a:highlight>
                  <a:srgbClr val="FFFFFF"/>
                </a:highlight>
                <a:latin typeface="Georgia"/>
                <a:ea typeface="Georgia"/>
                <a:cs typeface="Georgia"/>
                <a:sym typeface="Georgia"/>
              </a:rPr>
              <a:t>Label 3(dodgerblue)-people with low income and high to low spending score</a:t>
            </a:r>
            <a:endParaRPr sz="1300">
              <a:solidFill>
                <a:srgbClr val="3C78D8"/>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sz="1300">
              <a:solidFill>
                <a:srgbClr val="FF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FF0000"/>
                </a:solidFill>
                <a:highlight>
                  <a:srgbClr val="FFFFFF"/>
                </a:highlight>
                <a:latin typeface="Georgia"/>
                <a:ea typeface="Georgia"/>
                <a:cs typeface="Georgia"/>
                <a:sym typeface="Georgia"/>
              </a:rPr>
              <a:t>Label 4(red)-people with moderate income and equal amount of high and low  </a:t>
            </a:r>
            <a:endParaRPr sz="1300">
              <a:solidFill>
                <a:srgbClr val="FF0000"/>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 sz="1300">
                <a:solidFill>
                  <a:srgbClr val="FF0000"/>
                </a:solidFill>
                <a:highlight>
                  <a:srgbClr val="FFFFFF"/>
                </a:highlight>
                <a:latin typeface="Georgia"/>
                <a:ea typeface="Georgia"/>
                <a:cs typeface="Georgia"/>
                <a:sym typeface="Georgia"/>
              </a:rPr>
              <a:t>                              spending score</a:t>
            </a:r>
            <a:endParaRPr sz="1300">
              <a:solidFill>
                <a:srgbClr val="FF0000"/>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a:p>
        </p:txBody>
      </p:sp>
      <p:sp>
        <p:nvSpPr>
          <p:cNvPr id="526" name="Google Shape;526;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7" name="Google Shape;527;p20"/>
          <p:cNvPicPr preferRelativeResize="0"/>
          <p:nvPr/>
        </p:nvPicPr>
        <p:blipFill rotWithShape="1">
          <a:blip r:embed="rId3">
            <a:alphaModFix/>
          </a:blip>
          <a:srcRect b="6649" l="15382" r="33817" t="37518"/>
          <a:stretch/>
        </p:blipFill>
        <p:spPr>
          <a:xfrm>
            <a:off x="938388" y="1638300"/>
            <a:ext cx="3019425" cy="1866900"/>
          </a:xfrm>
          <a:prstGeom prst="rect">
            <a:avLst/>
          </a:prstGeom>
          <a:noFill/>
          <a:ln>
            <a:noFill/>
          </a:ln>
        </p:spPr>
      </p:pic>
      <p:pic>
        <p:nvPicPr>
          <p:cNvPr id="528" name="Google Shape;528;p20"/>
          <p:cNvPicPr preferRelativeResize="0"/>
          <p:nvPr/>
        </p:nvPicPr>
        <p:blipFill rotWithShape="1">
          <a:blip r:embed="rId4">
            <a:alphaModFix/>
          </a:blip>
          <a:srcRect b="45869" l="16023" r="16509" t="35042"/>
          <a:stretch/>
        </p:blipFill>
        <p:spPr>
          <a:xfrm>
            <a:off x="415725" y="886925"/>
            <a:ext cx="3895507" cy="61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21"/>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a:t>
            </a:r>
            <a:r>
              <a:rPr lang="en">
                <a:solidFill>
                  <a:srgbClr val="4A86E8"/>
                </a:solidFill>
              </a:rPr>
              <a:t>NCLU</a:t>
            </a:r>
            <a:r>
              <a:rPr lang="en">
                <a:solidFill>
                  <a:srgbClr val="00CEF6"/>
                </a:solidFill>
              </a:rPr>
              <a:t>SION</a:t>
            </a:r>
            <a:endParaRPr>
              <a:solidFill>
                <a:srgbClr val="00CEF6"/>
              </a:solidFill>
            </a:endParaRPr>
          </a:p>
        </p:txBody>
      </p:sp>
      <p:sp>
        <p:nvSpPr>
          <p:cNvPr id="534" name="Google Shape;534;p21"/>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p>
            <a:pPr indent="0" lvl="0" marL="457200" marR="279400" rtl="0" algn="l">
              <a:lnSpc>
                <a:spcPct val="115000"/>
              </a:lnSpc>
              <a:spcBef>
                <a:spcPts val="2200"/>
              </a:spcBef>
              <a:spcAft>
                <a:spcPts val="0"/>
              </a:spcAft>
              <a:buNone/>
            </a:pPr>
            <a:r>
              <a:rPr lang="en" sz="1350">
                <a:solidFill>
                  <a:srgbClr val="CC0000"/>
                </a:solidFill>
                <a:highlight>
                  <a:srgbClr val="FFFFFF"/>
                </a:highlight>
                <a:latin typeface="Georgia"/>
                <a:ea typeface="Georgia"/>
                <a:cs typeface="Georgia"/>
                <a:sym typeface="Georgia"/>
              </a:rPr>
              <a:t>KMeans Clustering is a powerful technique in order to achieve a decent customer segmentation.</a:t>
            </a:r>
            <a:endParaRPr sz="1350">
              <a:solidFill>
                <a:srgbClr val="CC0000"/>
              </a:solidFill>
              <a:highlight>
                <a:srgbClr val="FFFFFF"/>
              </a:highlight>
              <a:latin typeface="Georgia"/>
              <a:ea typeface="Georgia"/>
              <a:cs typeface="Georgia"/>
              <a:sym typeface="Georgia"/>
            </a:endParaRPr>
          </a:p>
          <a:p>
            <a:pPr indent="0" lvl="0" marL="0" rtl="0" algn="l">
              <a:spcBef>
                <a:spcPts val="600"/>
              </a:spcBef>
              <a:spcAft>
                <a:spcPts val="0"/>
              </a:spcAft>
              <a:buNone/>
            </a:pPr>
            <a:r>
              <a:t/>
            </a:r>
            <a:endParaRPr b="1"/>
          </a:p>
        </p:txBody>
      </p:sp>
      <p:sp>
        <p:nvSpPr>
          <p:cNvPr id="535" name="Google Shape;535;p21"/>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p>
            <a:pPr indent="0" lvl="0" marL="457200" marR="279400" rtl="0" algn="l">
              <a:lnSpc>
                <a:spcPct val="115000"/>
              </a:lnSpc>
              <a:spcBef>
                <a:spcPts val="2200"/>
              </a:spcBef>
              <a:spcAft>
                <a:spcPts val="0"/>
              </a:spcAft>
              <a:buNone/>
            </a:pPr>
            <a:r>
              <a:rPr lang="en" sz="1350">
                <a:solidFill>
                  <a:srgbClr val="0000FF"/>
                </a:solidFill>
                <a:highlight>
                  <a:srgbClr val="FFFFFF"/>
                </a:highlight>
                <a:latin typeface="Georgia"/>
                <a:ea typeface="Georgia"/>
                <a:cs typeface="Georgia"/>
                <a:sym typeface="Georgia"/>
              </a:rPr>
              <a:t>Customer segmentation is a good way to understand the behaviour of different customers and plan a good marketing strategy accordingly</a:t>
            </a:r>
            <a:endParaRPr>
              <a:solidFill>
                <a:srgbClr val="0000FF"/>
              </a:solidFill>
            </a:endParaRPr>
          </a:p>
        </p:txBody>
      </p:sp>
      <p:sp>
        <p:nvSpPr>
          <p:cNvPr id="536" name="Google Shape;536;p21"/>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p>
            <a:pPr indent="0" lvl="0" marL="457200" marR="279400" rtl="0" algn="l">
              <a:lnSpc>
                <a:spcPct val="115000"/>
              </a:lnSpc>
              <a:spcBef>
                <a:spcPts val="2200"/>
              </a:spcBef>
              <a:spcAft>
                <a:spcPts val="0"/>
              </a:spcAft>
              <a:buNone/>
            </a:pPr>
            <a:r>
              <a:rPr lang="en" sz="1350">
                <a:solidFill>
                  <a:srgbClr val="F1C232"/>
                </a:solidFill>
                <a:highlight>
                  <a:srgbClr val="FFFFFF"/>
                </a:highlight>
                <a:latin typeface="Georgia"/>
                <a:ea typeface="Georgia"/>
                <a:cs typeface="Georgia"/>
                <a:sym typeface="Georgia"/>
              </a:rPr>
              <a:t>There isn't much difference between the spending score of LABEL 4 AND  LABEL 3, which leads us to think that their behaviour when it comes to shopping is pretty similar.</a:t>
            </a:r>
            <a:endParaRPr>
              <a:solidFill>
                <a:srgbClr val="F1C232"/>
              </a:solidFill>
            </a:endParaRPr>
          </a:p>
        </p:txBody>
      </p:sp>
      <p:sp>
        <p:nvSpPr>
          <p:cNvPr id="537" name="Google Shape;537;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