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4/10/2025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374C-EC63-28D4-4BD9-60E05D8A824C}"/>
              </a:ext>
            </a:extLst>
          </p:cNvPr>
          <p:cNvSpPr>
            <a:spLocks noGrp="1"/>
          </p:cNvSpPr>
          <p:nvPr>
            <p:ph type="ctrTitle"/>
          </p:nvPr>
        </p:nvSpPr>
        <p:spPr/>
        <p:txBody>
          <a:bodyPr/>
          <a:lstStyle/>
          <a:p>
            <a:r>
              <a:rPr lang="en-US" dirty="0"/>
              <a:t>Face Rekognition Application using aws ml</a:t>
            </a:r>
            <a:endParaRPr lang="en-IN" dirty="0"/>
          </a:p>
        </p:txBody>
      </p:sp>
      <p:sp>
        <p:nvSpPr>
          <p:cNvPr id="3" name="Subtitle 2">
            <a:extLst>
              <a:ext uri="{FF2B5EF4-FFF2-40B4-BE49-F238E27FC236}">
                <a16:creationId xmlns:a16="http://schemas.microsoft.com/office/drawing/2014/main" id="{8BB7985B-000E-DCB5-7361-75B42F9B629F}"/>
              </a:ext>
            </a:extLst>
          </p:cNvPr>
          <p:cNvSpPr>
            <a:spLocks noGrp="1"/>
          </p:cNvSpPr>
          <p:nvPr>
            <p:ph type="subTitle" idx="1"/>
          </p:nvPr>
        </p:nvSpPr>
        <p:spPr/>
        <p:txBody>
          <a:bodyPr>
            <a:normAutofit lnSpcReduction="10000"/>
          </a:bodyPr>
          <a:lstStyle/>
          <a:p>
            <a:r>
              <a:rPr lang="en-US" dirty="0"/>
              <a:t>Rishi Vyas M</a:t>
            </a:r>
          </a:p>
          <a:p>
            <a:r>
              <a:rPr lang="en-US" dirty="0"/>
              <a:t>24023401</a:t>
            </a:r>
          </a:p>
          <a:p>
            <a:r>
              <a:rPr lang="en-US" dirty="0"/>
              <a:t>GMBA(2024-2025)</a:t>
            </a:r>
            <a:br>
              <a:rPr lang="en-US" dirty="0"/>
            </a:br>
            <a:endParaRPr lang="en-IN" dirty="0"/>
          </a:p>
        </p:txBody>
      </p:sp>
    </p:spTree>
    <p:extLst>
      <p:ext uri="{BB962C8B-B14F-4D97-AF65-F5344CB8AC3E}">
        <p14:creationId xmlns:p14="http://schemas.microsoft.com/office/powerpoint/2010/main" val="311520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77C60C-F641-E838-18CE-8496F198F632}"/>
              </a:ext>
            </a:extLst>
          </p:cNvPr>
          <p:cNvPicPr>
            <a:picLocks noChangeAspect="1"/>
          </p:cNvPicPr>
          <p:nvPr/>
        </p:nvPicPr>
        <p:blipFill>
          <a:blip r:embed="rId2"/>
          <a:stretch>
            <a:fillRect/>
          </a:stretch>
        </p:blipFill>
        <p:spPr>
          <a:xfrm>
            <a:off x="965200" y="472256"/>
            <a:ext cx="10261600" cy="2582812"/>
          </a:xfrm>
          <a:prstGeom prst="rect">
            <a:avLst/>
          </a:prstGeom>
        </p:spPr>
      </p:pic>
      <p:pic>
        <p:nvPicPr>
          <p:cNvPr id="7" name="Picture 6">
            <a:extLst>
              <a:ext uri="{FF2B5EF4-FFF2-40B4-BE49-F238E27FC236}">
                <a16:creationId xmlns:a16="http://schemas.microsoft.com/office/drawing/2014/main" id="{070B8023-B518-E8D2-AADC-9B86DD3E935E}"/>
              </a:ext>
            </a:extLst>
          </p:cNvPr>
          <p:cNvPicPr>
            <a:picLocks noChangeAspect="1"/>
          </p:cNvPicPr>
          <p:nvPr/>
        </p:nvPicPr>
        <p:blipFill>
          <a:blip r:embed="rId3"/>
          <a:stretch>
            <a:fillRect/>
          </a:stretch>
        </p:blipFill>
        <p:spPr>
          <a:xfrm>
            <a:off x="965200" y="3271851"/>
            <a:ext cx="10455443" cy="3423589"/>
          </a:xfrm>
          <a:prstGeom prst="rect">
            <a:avLst/>
          </a:prstGeom>
        </p:spPr>
      </p:pic>
    </p:spTree>
    <p:extLst>
      <p:ext uri="{BB962C8B-B14F-4D97-AF65-F5344CB8AC3E}">
        <p14:creationId xmlns:p14="http://schemas.microsoft.com/office/powerpoint/2010/main" val="1904257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1C6C-8E64-C475-5570-4B019D4985D3}"/>
              </a:ext>
            </a:extLst>
          </p:cNvPr>
          <p:cNvSpPr>
            <a:spLocks noGrp="1"/>
          </p:cNvSpPr>
          <p:nvPr>
            <p:ph type="title"/>
          </p:nvPr>
        </p:nvSpPr>
        <p:spPr>
          <a:xfrm>
            <a:off x="299721" y="3261360"/>
            <a:ext cx="11810999" cy="2590800"/>
          </a:xfrm>
        </p:spPr>
        <p:txBody>
          <a:bodyPr>
            <a:normAutofit/>
          </a:bodyPr>
          <a:lstStyle/>
          <a:p>
            <a:r>
              <a:rPr lang="en-US" dirty="0"/>
              <a:t>Thank You</a:t>
            </a:r>
            <a:endParaRPr lang="en-IN" dirty="0"/>
          </a:p>
        </p:txBody>
      </p:sp>
    </p:spTree>
    <p:extLst>
      <p:ext uri="{BB962C8B-B14F-4D97-AF65-F5344CB8AC3E}">
        <p14:creationId xmlns:p14="http://schemas.microsoft.com/office/powerpoint/2010/main" val="326494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BA84-3424-CB9A-6B05-17B9C16E198D}"/>
              </a:ext>
            </a:extLst>
          </p:cNvPr>
          <p:cNvSpPr>
            <a:spLocks noGrp="1"/>
          </p:cNvSpPr>
          <p:nvPr>
            <p:ph type="title"/>
          </p:nvPr>
        </p:nvSpPr>
        <p:spPr>
          <a:xfrm>
            <a:off x="1030287" y="111760"/>
            <a:ext cx="10131425" cy="1080347"/>
          </a:xfrm>
        </p:spPr>
        <p:txBody>
          <a:bodyPr/>
          <a:lstStyle/>
          <a:p>
            <a:pPr algn="ctr"/>
            <a:r>
              <a:rPr lang="en-US" dirty="0"/>
              <a:t>Business scenario requirement</a:t>
            </a:r>
            <a:endParaRPr lang="en-IN" dirty="0"/>
          </a:p>
        </p:txBody>
      </p:sp>
      <p:sp>
        <p:nvSpPr>
          <p:cNvPr id="3" name="Content Placeholder 2">
            <a:extLst>
              <a:ext uri="{FF2B5EF4-FFF2-40B4-BE49-F238E27FC236}">
                <a16:creationId xmlns:a16="http://schemas.microsoft.com/office/drawing/2014/main" id="{A7F48B96-CE96-CA30-6437-5AE26DA52E9A}"/>
              </a:ext>
            </a:extLst>
          </p:cNvPr>
          <p:cNvSpPr>
            <a:spLocks noGrp="1"/>
          </p:cNvSpPr>
          <p:nvPr>
            <p:ph idx="1"/>
          </p:nvPr>
        </p:nvSpPr>
        <p:spPr>
          <a:xfrm>
            <a:off x="1030286" y="1046480"/>
            <a:ext cx="10131425" cy="5405119"/>
          </a:xfrm>
        </p:spPr>
        <p:txBody>
          <a:bodyPr>
            <a:normAutofit/>
          </a:bodyPr>
          <a:lstStyle/>
          <a:p>
            <a:r>
              <a:rPr lang="en-US" sz="1600" dirty="0">
                <a:solidFill>
                  <a:schemeClr val="bg2">
                    <a:lumMod val="40000"/>
                    <a:lumOff val="60000"/>
                  </a:schemeClr>
                </a:solidFill>
              </a:rPr>
              <a:t>Imagine a Retail store which is constantly under threat of burglary, vandalism and theft. This would affect business operation immensely and affect function. My solution is a “ Face Rekognition App” integrated and Implemented with AWS Services which allows you to create a database of Known criminals/threats---train a model to Recognize them---Implement an App with basic UI to find  a match with a good-enough Confidence score.</a:t>
            </a:r>
          </a:p>
          <a:p>
            <a:endParaRPr lang="en-US" sz="1600" dirty="0"/>
          </a:p>
          <a:p>
            <a:r>
              <a:rPr lang="en-US" sz="1600" dirty="0">
                <a:solidFill>
                  <a:srgbClr val="FF0000"/>
                </a:solidFill>
              </a:rPr>
              <a:t>Ideal Solution: </a:t>
            </a:r>
            <a:r>
              <a:rPr lang="en-US" sz="1600" dirty="0"/>
              <a:t>Integrate with live video streams to AWS Kinesis—frame extraction through Lambda code—The faces in the frame compare with indexed faces data—Return Notification via AWS SNS to store owner in case of suspicious activity/ flagged individual in store---Happens in real time.</a:t>
            </a:r>
          </a:p>
          <a:p>
            <a:pPr marL="0" indent="0">
              <a:buNone/>
            </a:pPr>
            <a:endParaRPr lang="en-US" sz="1600" dirty="0"/>
          </a:p>
          <a:p>
            <a:endParaRPr lang="en-US" sz="1600" dirty="0"/>
          </a:p>
          <a:p>
            <a:r>
              <a:rPr lang="en-US" sz="1600" dirty="0">
                <a:solidFill>
                  <a:srgbClr val="FF0000"/>
                </a:solidFill>
              </a:rPr>
              <a:t>My Solution</a:t>
            </a:r>
            <a:r>
              <a:rPr lang="en-US" sz="1600" dirty="0"/>
              <a:t>: An app with UI where in the backend I have indexed faces “IndexFaces” Api---listed them---search new images with exiting ones in my custom dataset “</a:t>
            </a:r>
            <a:r>
              <a:rPr lang="en-US" sz="1600" dirty="0" err="1"/>
              <a:t>SearchFacesByImage</a:t>
            </a:r>
            <a:r>
              <a:rPr lang="en-US" sz="1600" dirty="0"/>
              <a:t>” API---Provide output if face matches—Image can be uploaded by user.</a:t>
            </a:r>
          </a:p>
          <a:p>
            <a:endParaRPr lang="en-US" sz="1600" dirty="0"/>
          </a:p>
          <a:p>
            <a:endParaRPr lang="en-US" sz="1600" dirty="0"/>
          </a:p>
          <a:p>
            <a:r>
              <a:rPr lang="en-US" sz="1600" dirty="0">
                <a:solidFill>
                  <a:srgbClr val="FF0000"/>
                </a:solidFill>
              </a:rPr>
              <a:t>Scalability of database:</a:t>
            </a:r>
            <a:r>
              <a:rPr lang="en-US" sz="1600" dirty="0"/>
              <a:t> I have code which updates the data in indexed faces file and list all the names of faces indexed already and only indexes those new faces updated in the database.</a:t>
            </a:r>
          </a:p>
        </p:txBody>
      </p:sp>
    </p:spTree>
    <p:extLst>
      <p:ext uri="{BB962C8B-B14F-4D97-AF65-F5344CB8AC3E}">
        <p14:creationId xmlns:p14="http://schemas.microsoft.com/office/powerpoint/2010/main" val="2834021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BBDF2-47D8-E038-6363-3770DC90A8C4}"/>
              </a:ext>
            </a:extLst>
          </p:cNvPr>
          <p:cNvSpPr>
            <a:spLocks noGrp="1"/>
          </p:cNvSpPr>
          <p:nvPr>
            <p:ph type="title"/>
          </p:nvPr>
        </p:nvSpPr>
        <p:spPr>
          <a:xfrm>
            <a:off x="797561" y="152401"/>
            <a:ext cx="10131425" cy="914400"/>
          </a:xfrm>
        </p:spPr>
        <p:txBody>
          <a:bodyPr/>
          <a:lstStyle/>
          <a:p>
            <a:r>
              <a:rPr lang="en-US" dirty="0"/>
              <a:t>Step-1 , 2 &amp; 3</a:t>
            </a:r>
            <a:endParaRPr lang="en-IN" dirty="0"/>
          </a:p>
        </p:txBody>
      </p:sp>
      <p:sp>
        <p:nvSpPr>
          <p:cNvPr id="3" name="Content Placeholder 2">
            <a:extLst>
              <a:ext uri="{FF2B5EF4-FFF2-40B4-BE49-F238E27FC236}">
                <a16:creationId xmlns:a16="http://schemas.microsoft.com/office/drawing/2014/main" id="{064257BC-DF64-38F1-3A59-8B434F372D6F}"/>
              </a:ext>
            </a:extLst>
          </p:cNvPr>
          <p:cNvSpPr>
            <a:spLocks noGrp="1"/>
          </p:cNvSpPr>
          <p:nvPr>
            <p:ph idx="1"/>
          </p:nvPr>
        </p:nvSpPr>
        <p:spPr>
          <a:xfrm>
            <a:off x="685801" y="1270001"/>
            <a:ext cx="10581639" cy="1493519"/>
          </a:xfrm>
        </p:spPr>
        <p:txBody>
          <a:bodyPr>
            <a:normAutofit/>
          </a:bodyPr>
          <a:lstStyle/>
          <a:p>
            <a:r>
              <a:rPr lang="en-US" b="0" i="0" dirty="0">
                <a:solidFill>
                  <a:schemeClr val="accent5">
                    <a:lumMod val="60000"/>
                    <a:lumOff val="40000"/>
                  </a:schemeClr>
                </a:solidFill>
                <a:effectLst/>
                <a:latin typeface="-apple-system"/>
              </a:rPr>
              <a:t>Step-1: </a:t>
            </a:r>
            <a:r>
              <a:rPr lang="en-US" b="0" i="0" dirty="0">
                <a:solidFill>
                  <a:srgbClr val="F0F6FC"/>
                </a:solidFill>
                <a:effectLst/>
                <a:latin typeface="-apple-system"/>
              </a:rPr>
              <a:t>I created an AWS free tier account where </a:t>
            </a:r>
            <a:r>
              <a:rPr lang="en-US" b="0" i="0" dirty="0" err="1">
                <a:solidFill>
                  <a:srgbClr val="F0F6FC"/>
                </a:solidFill>
                <a:effectLst/>
                <a:latin typeface="-apple-system"/>
              </a:rPr>
              <a:t>i</a:t>
            </a:r>
            <a:r>
              <a:rPr lang="en-US" b="0" i="0" dirty="0">
                <a:solidFill>
                  <a:srgbClr val="F0F6FC"/>
                </a:solidFill>
                <a:effectLst/>
                <a:latin typeface="-apple-system"/>
              </a:rPr>
              <a:t> have 1 year free access to use services.</a:t>
            </a:r>
          </a:p>
          <a:p>
            <a:r>
              <a:rPr lang="en-US" dirty="0">
                <a:solidFill>
                  <a:schemeClr val="accent5">
                    <a:lumMod val="60000"/>
                    <a:lumOff val="40000"/>
                  </a:schemeClr>
                </a:solidFill>
                <a:latin typeface="-apple-system"/>
              </a:rPr>
              <a:t>Step-2: </a:t>
            </a:r>
            <a:r>
              <a:rPr lang="en-US" b="0" i="0" dirty="0">
                <a:solidFill>
                  <a:srgbClr val="F0F6FC"/>
                </a:solidFill>
                <a:effectLst/>
                <a:latin typeface="-apple-system"/>
              </a:rPr>
              <a:t>I collected images of 6 close people to me in different angles (10-15 images each) and sorted them.</a:t>
            </a:r>
          </a:p>
          <a:p>
            <a:r>
              <a:rPr lang="en-US" dirty="0">
                <a:solidFill>
                  <a:schemeClr val="accent5">
                    <a:lumMod val="60000"/>
                    <a:lumOff val="40000"/>
                  </a:schemeClr>
                </a:solidFill>
                <a:latin typeface="-apple-system"/>
              </a:rPr>
              <a:t>Step-3: </a:t>
            </a:r>
            <a:r>
              <a:rPr lang="en-US" b="0" i="0" dirty="0">
                <a:solidFill>
                  <a:srgbClr val="F0F6FC"/>
                </a:solidFill>
                <a:effectLst/>
                <a:latin typeface="-apple-system"/>
              </a:rPr>
              <a:t>I stored these images in a bucket I created on S3 for all my now and future Images if I want to scale up.</a:t>
            </a:r>
            <a:endParaRPr lang="en-IN" dirty="0"/>
          </a:p>
        </p:txBody>
      </p:sp>
      <p:pic>
        <p:nvPicPr>
          <p:cNvPr id="5" name="Picture 4">
            <a:extLst>
              <a:ext uri="{FF2B5EF4-FFF2-40B4-BE49-F238E27FC236}">
                <a16:creationId xmlns:a16="http://schemas.microsoft.com/office/drawing/2014/main" id="{FE0141CE-DF93-8024-B9A2-A6E1BA54354C}"/>
              </a:ext>
            </a:extLst>
          </p:cNvPr>
          <p:cNvPicPr>
            <a:picLocks noChangeAspect="1"/>
          </p:cNvPicPr>
          <p:nvPr/>
        </p:nvPicPr>
        <p:blipFill>
          <a:blip r:embed="rId2"/>
          <a:stretch>
            <a:fillRect/>
          </a:stretch>
        </p:blipFill>
        <p:spPr>
          <a:xfrm>
            <a:off x="1653540" y="2845612"/>
            <a:ext cx="8049260" cy="3604084"/>
          </a:xfrm>
          <a:prstGeom prst="rect">
            <a:avLst/>
          </a:prstGeom>
        </p:spPr>
      </p:pic>
    </p:spTree>
    <p:extLst>
      <p:ext uri="{BB962C8B-B14F-4D97-AF65-F5344CB8AC3E}">
        <p14:creationId xmlns:p14="http://schemas.microsoft.com/office/powerpoint/2010/main" val="416851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342F-03EE-3701-F9E3-C95B3DB16F1F}"/>
              </a:ext>
            </a:extLst>
          </p:cNvPr>
          <p:cNvSpPr>
            <a:spLocks noGrp="1"/>
          </p:cNvSpPr>
          <p:nvPr>
            <p:ph type="title"/>
          </p:nvPr>
        </p:nvSpPr>
        <p:spPr/>
        <p:txBody>
          <a:bodyPr/>
          <a:lstStyle/>
          <a:p>
            <a:r>
              <a:rPr lang="en-US" dirty="0"/>
              <a:t>Step-4</a:t>
            </a:r>
            <a:endParaRPr lang="en-IN" dirty="0"/>
          </a:p>
        </p:txBody>
      </p:sp>
      <p:sp>
        <p:nvSpPr>
          <p:cNvPr id="3" name="Content Placeholder 2">
            <a:extLst>
              <a:ext uri="{FF2B5EF4-FFF2-40B4-BE49-F238E27FC236}">
                <a16:creationId xmlns:a16="http://schemas.microsoft.com/office/drawing/2014/main" id="{C29E1EF4-6EB2-C366-77EA-2F6D2C439A37}"/>
              </a:ext>
            </a:extLst>
          </p:cNvPr>
          <p:cNvSpPr>
            <a:spLocks noGrp="1"/>
          </p:cNvSpPr>
          <p:nvPr>
            <p:ph idx="1"/>
          </p:nvPr>
        </p:nvSpPr>
        <p:spPr>
          <a:xfrm>
            <a:off x="685800" y="1695027"/>
            <a:ext cx="10131425" cy="1129453"/>
          </a:xfrm>
        </p:spPr>
        <p:txBody>
          <a:bodyPr/>
          <a:lstStyle/>
          <a:p>
            <a:r>
              <a:rPr lang="en-US" dirty="0">
                <a:solidFill>
                  <a:schemeClr val="accent5">
                    <a:lumMod val="60000"/>
                    <a:lumOff val="40000"/>
                  </a:schemeClr>
                </a:solidFill>
                <a:latin typeface="-apple-system"/>
              </a:rPr>
              <a:t>Step-4</a:t>
            </a:r>
            <a:r>
              <a:rPr lang="en-US" b="0" i="0" dirty="0">
                <a:solidFill>
                  <a:srgbClr val="F0F6FC"/>
                </a:solidFill>
                <a:effectLst/>
                <a:latin typeface="-apple-system"/>
              </a:rPr>
              <a:t>: I logged in to AWS cloudshell CLI and created "FaceCollection" folder in AWS Rekognition where any folders with faces I index--the metadata, face Id, face embeddings </a:t>
            </a:r>
            <a:r>
              <a:rPr lang="en-US" b="0" i="0" dirty="0" err="1">
                <a:solidFill>
                  <a:srgbClr val="F0F6FC"/>
                </a:solidFill>
                <a:effectLst/>
                <a:latin typeface="-apple-system"/>
              </a:rPr>
              <a:t>etc</a:t>
            </a:r>
            <a:r>
              <a:rPr lang="en-US" b="0" i="0" dirty="0">
                <a:solidFill>
                  <a:srgbClr val="F0F6FC"/>
                </a:solidFill>
                <a:effectLst/>
                <a:latin typeface="-apple-system"/>
              </a:rPr>
              <a:t> will be stored---used the "IndexFaces" API.</a:t>
            </a:r>
            <a:endParaRPr lang="en-IN" dirty="0"/>
          </a:p>
        </p:txBody>
      </p:sp>
      <p:pic>
        <p:nvPicPr>
          <p:cNvPr id="5" name="Picture 4">
            <a:extLst>
              <a:ext uri="{FF2B5EF4-FFF2-40B4-BE49-F238E27FC236}">
                <a16:creationId xmlns:a16="http://schemas.microsoft.com/office/drawing/2014/main" id="{97F01446-3F06-A255-3FE3-0CE4347FEE6F}"/>
              </a:ext>
            </a:extLst>
          </p:cNvPr>
          <p:cNvPicPr>
            <a:picLocks noChangeAspect="1"/>
          </p:cNvPicPr>
          <p:nvPr/>
        </p:nvPicPr>
        <p:blipFill>
          <a:blip r:embed="rId2"/>
          <a:stretch>
            <a:fillRect/>
          </a:stretch>
        </p:blipFill>
        <p:spPr>
          <a:xfrm>
            <a:off x="1229360" y="3012419"/>
            <a:ext cx="9587865" cy="3304796"/>
          </a:xfrm>
          <a:prstGeom prst="rect">
            <a:avLst/>
          </a:prstGeom>
        </p:spPr>
      </p:pic>
    </p:spTree>
    <p:extLst>
      <p:ext uri="{BB962C8B-B14F-4D97-AF65-F5344CB8AC3E}">
        <p14:creationId xmlns:p14="http://schemas.microsoft.com/office/powerpoint/2010/main" val="374896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DE31-30EF-0FB3-0B99-FFE052132744}"/>
              </a:ext>
            </a:extLst>
          </p:cNvPr>
          <p:cNvSpPr>
            <a:spLocks noGrp="1"/>
          </p:cNvSpPr>
          <p:nvPr>
            <p:ph type="title"/>
          </p:nvPr>
        </p:nvSpPr>
        <p:spPr/>
        <p:txBody>
          <a:bodyPr/>
          <a:lstStyle/>
          <a:p>
            <a:r>
              <a:rPr lang="en-US" dirty="0"/>
              <a:t>Step-5</a:t>
            </a:r>
            <a:endParaRPr lang="en-IN" dirty="0"/>
          </a:p>
        </p:txBody>
      </p:sp>
      <p:sp>
        <p:nvSpPr>
          <p:cNvPr id="3" name="Content Placeholder 2">
            <a:extLst>
              <a:ext uri="{FF2B5EF4-FFF2-40B4-BE49-F238E27FC236}">
                <a16:creationId xmlns:a16="http://schemas.microsoft.com/office/drawing/2014/main" id="{F4C3D7AF-EA72-96CE-57CC-6E09CD968452}"/>
              </a:ext>
            </a:extLst>
          </p:cNvPr>
          <p:cNvSpPr>
            <a:spLocks noGrp="1"/>
          </p:cNvSpPr>
          <p:nvPr>
            <p:ph idx="1"/>
          </p:nvPr>
        </p:nvSpPr>
        <p:spPr>
          <a:xfrm>
            <a:off x="756921" y="1877907"/>
            <a:ext cx="10131425" cy="1058333"/>
          </a:xfrm>
        </p:spPr>
        <p:txBody>
          <a:bodyPr>
            <a:normAutofit fontScale="92500" lnSpcReduction="20000"/>
          </a:bodyPr>
          <a:lstStyle/>
          <a:p>
            <a:r>
              <a:rPr lang="en-US" b="0" i="0" dirty="0">
                <a:solidFill>
                  <a:schemeClr val="accent5">
                    <a:lumMod val="60000"/>
                    <a:lumOff val="40000"/>
                  </a:schemeClr>
                </a:solidFill>
                <a:effectLst/>
                <a:latin typeface="-apple-system"/>
              </a:rPr>
              <a:t>Step-5</a:t>
            </a:r>
            <a:r>
              <a:rPr lang="en-US" b="0" i="0" dirty="0">
                <a:solidFill>
                  <a:srgbClr val="F0F6FC"/>
                </a:solidFill>
                <a:effectLst/>
                <a:latin typeface="-apple-system"/>
              </a:rPr>
              <a:t>: I created 3 python Scripts--</a:t>
            </a:r>
            <a:r>
              <a:rPr lang="en-US" b="0" i="0" dirty="0">
                <a:solidFill>
                  <a:srgbClr val="FF0000"/>
                </a:solidFill>
                <a:effectLst/>
                <a:latin typeface="-apple-system"/>
              </a:rPr>
              <a:t>"index_faces"--</a:t>
            </a:r>
            <a:r>
              <a:rPr lang="en-US" b="0" i="0" dirty="0">
                <a:solidFill>
                  <a:srgbClr val="F0F6FC"/>
                </a:solidFill>
                <a:effectLst/>
                <a:latin typeface="-apple-system"/>
              </a:rPr>
              <a:t>Indexes the folder in my bucket with all images and attaches the folder name(person's name) as an "ExternalImageID". This will be output during rekognition because even if AWS indexes faces of same person, each image has a unique FaceID assigned.</a:t>
            </a:r>
          </a:p>
          <a:p>
            <a:r>
              <a:rPr lang="en-US" dirty="0">
                <a:solidFill>
                  <a:srgbClr val="F0F6FC"/>
                </a:solidFill>
                <a:latin typeface="-apple-system"/>
              </a:rPr>
              <a:t>Code snippet is below.</a:t>
            </a:r>
            <a:endParaRPr lang="en-IN" dirty="0"/>
          </a:p>
        </p:txBody>
      </p:sp>
      <p:pic>
        <p:nvPicPr>
          <p:cNvPr id="5" name="Picture 4">
            <a:extLst>
              <a:ext uri="{FF2B5EF4-FFF2-40B4-BE49-F238E27FC236}">
                <a16:creationId xmlns:a16="http://schemas.microsoft.com/office/drawing/2014/main" id="{AB97C6E9-8CE5-188A-13D5-C1CF8827595F}"/>
              </a:ext>
            </a:extLst>
          </p:cNvPr>
          <p:cNvPicPr>
            <a:picLocks noChangeAspect="1"/>
          </p:cNvPicPr>
          <p:nvPr/>
        </p:nvPicPr>
        <p:blipFill>
          <a:blip r:embed="rId2"/>
          <a:stretch>
            <a:fillRect/>
          </a:stretch>
        </p:blipFill>
        <p:spPr>
          <a:xfrm>
            <a:off x="866654" y="3129280"/>
            <a:ext cx="4538466" cy="3586922"/>
          </a:xfrm>
          <a:prstGeom prst="rect">
            <a:avLst/>
          </a:prstGeom>
        </p:spPr>
      </p:pic>
      <p:pic>
        <p:nvPicPr>
          <p:cNvPr id="7" name="Picture 6">
            <a:extLst>
              <a:ext uri="{FF2B5EF4-FFF2-40B4-BE49-F238E27FC236}">
                <a16:creationId xmlns:a16="http://schemas.microsoft.com/office/drawing/2014/main" id="{688365EB-0CEC-519F-D990-C8B394EEE8BF}"/>
              </a:ext>
            </a:extLst>
          </p:cNvPr>
          <p:cNvPicPr>
            <a:picLocks noChangeAspect="1"/>
          </p:cNvPicPr>
          <p:nvPr/>
        </p:nvPicPr>
        <p:blipFill>
          <a:blip r:embed="rId3"/>
          <a:stretch>
            <a:fillRect/>
          </a:stretch>
        </p:blipFill>
        <p:spPr>
          <a:xfrm>
            <a:off x="6401753" y="3129280"/>
            <a:ext cx="4859027" cy="3586922"/>
          </a:xfrm>
          <a:prstGeom prst="rect">
            <a:avLst/>
          </a:prstGeom>
        </p:spPr>
      </p:pic>
    </p:spTree>
    <p:extLst>
      <p:ext uri="{BB962C8B-B14F-4D97-AF65-F5344CB8AC3E}">
        <p14:creationId xmlns:p14="http://schemas.microsoft.com/office/powerpoint/2010/main" val="8742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429E-172C-E410-8FBE-F50E152E08C8}"/>
              </a:ext>
            </a:extLst>
          </p:cNvPr>
          <p:cNvSpPr>
            <a:spLocks noGrp="1"/>
          </p:cNvSpPr>
          <p:nvPr>
            <p:ph type="title"/>
          </p:nvPr>
        </p:nvSpPr>
        <p:spPr>
          <a:xfrm>
            <a:off x="685801" y="91440"/>
            <a:ext cx="10131425" cy="1456267"/>
          </a:xfrm>
        </p:spPr>
        <p:txBody>
          <a:bodyPr/>
          <a:lstStyle/>
          <a:p>
            <a:r>
              <a:rPr lang="en-US" dirty="0"/>
              <a:t>Step-6</a:t>
            </a:r>
            <a:endParaRPr lang="en-IN" dirty="0"/>
          </a:p>
        </p:txBody>
      </p:sp>
      <p:sp>
        <p:nvSpPr>
          <p:cNvPr id="3" name="Content Placeholder 2">
            <a:extLst>
              <a:ext uri="{FF2B5EF4-FFF2-40B4-BE49-F238E27FC236}">
                <a16:creationId xmlns:a16="http://schemas.microsoft.com/office/drawing/2014/main" id="{79BCB5CC-8103-72A6-B8C7-71D24F4E106C}"/>
              </a:ext>
            </a:extLst>
          </p:cNvPr>
          <p:cNvSpPr>
            <a:spLocks noGrp="1"/>
          </p:cNvSpPr>
          <p:nvPr>
            <p:ph idx="1"/>
          </p:nvPr>
        </p:nvSpPr>
        <p:spPr>
          <a:xfrm>
            <a:off x="685801" y="1297095"/>
            <a:ext cx="10131425" cy="1456266"/>
          </a:xfrm>
        </p:spPr>
        <p:txBody>
          <a:bodyPr>
            <a:normAutofit/>
          </a:bodyPr>
          <a:lstStyle/>
          <a:p>
            <a:r>
              <a:rPr lang="en-US" b="0" i="0" dirty="0">
                <a:solidFill>
                  <a:schemeClr val="accent5">
                    <a:lumMod val="60000"/>
                    <a:lumOff val="40000"/>
                  </a:schemeClr>
                </a:solidFill>
                <a:effectLst/>
                <a:latin typeface="-apple-system"/>
              </a:rPr>
              <a:t>Step:6 </a:t>
            </a:r>
            <a:r>
              <a:rPr lang="en-US" b="0" i="0" dirty="0">
                <a:solidFill>
                  <a:srgbClr val="F0F6FC"/>
                </a:solidFill>
                <a:effectLst/>
                <a:latin typeface="-apple-system"/>
              </a:rPr>
              <a:t>I created the </a:t>
            </a:r>
            <a:r>
              <a:rPr lang="en-US" b="0" i="0" dirty="0">
                <a:solidFill>
                  <a:srgbClr val="FF0000"/>
                </a:solidFill>
                <a:effectLst/>
                <a:latin typeface="-apple-system"/>
              </a:rPr>
              <a:t>"</a:t>
            </a:r>
            <a:r>
              <a:rPr lang="en-US" b="0" i="0" dirty="0" err="1">
                <a:solidFill>
                  <a:srgbClr val="FF0000"/>
                </a:solidFill>
                <a:effectLst/>
                <a:latin typeface="-apple-system"/>
              </a:rPr>
              <a:t>list_faces</a:t>
            </a:r>
            <a:r>
              <a:rPr lang="en-US" b="0" i="0" dirty="0">
                <a:solidFill>
                  <a:srgbClr val="FF0000"/>
                </a:solidFill>
                <a:effectLst/>
                <a:latin typeface="-apple-system"/>
              </a:rPr>
              <a:t>" </a:t>
            </a:r>
            <a:r>
              <a:rPr lang="en-US" b="0" i="0" dirty="0">
                <a:solidFill>
                  <a:srgbClr val="F0F6FC"/>
                </a:solidFill>
                <a:effectLst/>
                <a:latin typeface="-apple-system"/>
              </a:rPr>
              <a:t>code to check if all folders and images were indexed and </a:t>
            </a:r>
            <a:r>
              <a:rPr lang="en-US" dirty="0">
                <a:solidFill>
                  <a:srgbClr val="FF0000"/>
                </a:solidFill>
                <a:latin typeface="-apple-system"/>
              </a:rPr>
              <a:t>"</a:t>
            </a:r>
            <a:r>
              <a:rPr lang="en-US" dirty="0" err="1">
                <a:solidFill>
                  <a:srgbClr val="FF0000"/>
                </a:solidFill>
                <a:latin typeface="-apple-system"/>
              </a:rPr>
              <a:t>search_faces</a:t>
            </a:r>
            <a:r>
              <a:rPr lang="en-US" dirty="0">
                <a:solidFill>
                  <a:srgbClr val="FF0000"/>
                </a:solidFill>
                <a:latin typeface="-apple-system"/>
              </a:rPr>
              <a:t>" </a:t>
            </a:r>
            <a:r>
              <a:rPr lang="en-US" b="0" i="0" dirty="0">
                <a:solidFill>
                  <a:srgbClr val="F0F6FC"/>
                </a:solidFill>
                <a:effectLst/>
                <a:latin typeface="-apple-system"/>
              </a:rPr>
              <a:t>code using the </a:t>
            </a:r>
            <a:r>
              <a:rPr lang="en-US" dirty="0">
                <a:solidFill>
                  <a:srgbClr val="FF0000"/>
                </a:solidFill>
                <a:latin typeface="-apple-system"/>
              </a:rPr>
              <a:t>"SeachFacesByImage"API-</a:t>
            </a:r>
            <a:r>
              <a:rPr lang="en-US" b="0" i="0" dirty="0">
                <a:solidFill>
                  <a:srgbClr val="F0F6FC"/>
                </a:solidFill>
                <a:effectLst/>
                <a:latin typeface="-apple-system"/>
              </a:rPr>
              <a:t>-It uses the image </a:t>
            </a:r>
            <a:r>
              <a:rPr lang="en-US" b="0" i="0" dirty="0" err="1">
                <a:solidFill>
                  <a:srgbClr val="F0F6FC"/>
                </a:solidFill>
                <a:effectLst/>
                <a:latin typeface="-apple-system"/>
              </a:rPr>
              <a:t>i</a:t>
            </a:r>
            <a:r>
              <a:rPr lang="en-US" b="0" i="0" dirty="0">
                <a:solidFill>
                  <a:srgbClr val="F0F6FC"/>
                </a:solidFill>
                <a:effectLst/>
                <a:latin typeface="-apple-system"/>
              </a:rPr>
              <a:t> upload--indexes it and compares it with the images information stored in "FaceCollection" to find a match. Then it outputs the "External Image ID" with a confidence score percentile.</a:t>
            </a:r>
            <a:endParaRPr lang="en-IN" dirty="0"/>
          </a:p>
        </p:txBody>
      </p:sp>
      <p:pic>
        <p:nvPicPr>
          <p:cNvPr id="5" name="Picture 4">
            <a:extLst>
              <a:ext uri="{FF2B5EF4-FFF2-40B4-BE49-F238E27FC236}">
                <a16:creationId xmlns:a16="http://schemas.microsoft.com/office/drawing/2014/main" id="{A3C304B3-42F5-433E-A07C-B3E8FDE72660}"/>
              </a:ext>
            </a:extLst>
          </p:cNvPr>
          <p:cNvPicPr>
            <a:picLocks noChangeAspect="1"/>
          </p:cNvPicPr>
          <p:nvPr/>
        </p:nvPicPr>
        <p:blipFill>
          <a:blip r:embed="rId2"/>
          <a:stretch>
            <a:fillRect/>
          </a:stretch>
        </p:blipFill>
        <p:spPr>
          <a:xfrm>
            <a:off x="527136" y="2834639"/>
            <a:ext cx="4867824" cy="3877497"/>
          </a:xfrm>
          <a:prstGeom prst="rect">
            <a:avLst/>
          </a:prstGeom>
        </p:spPr>
      </p:pic>
      <p:pic>
        <p:nvPicPr>
          <p:cNvPr id="7" name="Picture 6">
            <a:extLst>
              <a:ext uri="{FF2B5EF4-FFF2-40B4-BE49-F238E27FC236}">
                <a16:creationId xmlns:a16="http://schemas.microsoft.com/office/drawing/2014/main" id="{6D8C2D54-1AF8-FBF6-712C-CE96499ABC19}"/>
              </a:ext>
            </a:extLst>
          </p:cNvPr>
          <p:cNvPicPr>
            <a:picLocks noChangeAspect="1"/>
          </p:cNvPicPr>
          <p:nvPr/>
        </p:nvPicPr>
        <p:blipFill>
          <a:blip r:embed="rId3"/>
          <a:stretch>
            <a:fillRect/>
          </a:stretch>
        </p:blipFill>
        <p:spPr>
          <a:xfrm>
            <a:off x="5751513" y="2836336"/>
            <a:ext cx="2579380" cy="2245360"/>
          </a:xfrm>
          <a:prstGeom prst="rect">
            <a:avLst/>
          </a:prstGeom>
        </p:spPr>
      </p:pic>
      <p:pic>
        <p:nvPicPr>
          <p:cNvPr id="9" name="Picture 8">
            <a:extLst>
              <a:ext uri="{FF2B5EF4-FFF2-40B4-BE49-F238E27FC236}">
                <a16:creationId xmlns:a16="http://schemas.microsoft.com/office/drawing/2014/main" id="{6018EC56-0898-B8EC-2739-7F065B0F3238}"/>
              </a:ext>
            </a:extLst>
          </p:cNvPr>
          <p:cNvPicPr>
            <a:picLocks noChangeAspect="1"/>
          </p:cNvPicPr>
          <p:nvPr/>
        </p:nvPicPr>
        <p:blipFill>
          <a:blip r:embed="rId4"/>
          <a:stretch>
            <a:fillRect/>
          </a:stretch>
        </p:blipFill>
        <p:spPr>
          <a:xfrm>
            <a:off x="5751513" y="5164671"/>
            <a:ext cx="5252720" cy="1451354"/>
          </a:xfrm>
          <a:prstGeom prst="rect">
            <a:avLst/>
          </a:prstGeom>
        </p:spPr>
      </p:pic>
      <p:cxnSp>
        <p:nvCxnSpPr>
          <p:cNvPr id="11" name="Straight Arrow Connector 10">
            <a:extLst>
              <a:ext uri="{FF2B5EF4-FFF2-40B4-BE49-F238E27FC236}">
                <a16:creationId xmlns:a16="http://schemas.microsoft.com/office/drawing/2014/main" id="{1DCC4063-AB11-03FA-4778-A53FC68B0498}"/>
              </a:ext>
            </a:extLst>
          </p:cNvPr>
          <p:cNvCxnSpPr/>
          <p:nvPr/>
        </p:nvCxnSpPr>
        <p:spPr>
          <a:xfrm>
            <a:off x="8463280" y="3190240"/>
            <a:ext cx="1371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68E1234-9D5A-452B-3C32-7594535EFEED}"/>
              </a:ext>
            </a:extLst>
          </p:cNvPr>
          <p:cNvCxnSpPr/>
          <p:nvPr/>
        </p:nvCxnSpPr>
        <p:spPr>
          <a:xfrm flipV="1">
            <a:off x="8768080" y="3429000"/>
            <a:ext cx="1066800" cy="1652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D10E01E-77DF-53B5-BAAE-3676CE5480D9}"/>
              </a:ext>
            </a:extLst>
          </p:cNvPr>
          <p:cNvSpPr txBox="1"/>
          <p:nvPr/>
        </p:nvSpPr>
        <p:spPr>
          <a:xfrm>
            <a:off x="10088880" y="3088640"/>
            <a:ext cx="1706880" cy="646331"/>
          </a:xfrm>
          <a:prstGeom prst="rect">
            <a:avLst/>
          </a:prstGeom>
          <a:noFill/>
        </p:spPr>
        <p:txBody>
          <a:bodyPr wrap="square" rtlCol="0">
            <a:spAutoFit/>
          </a:bodyPr>
          <a:lstStyle/>
          <a:p>
            <a:r>
              <a:rPr lang="en-US" dirty="0"/>
              <a:t>Code to search_faces</a:t>
            </a:r>
            <a:endParaRPr lang="en-IN" dirty="0"/>
          </a:p>
        </p:txBody>
      </p:sp>
    </p:spTree>
    <p:extLst>
      <p:ext uri="{BB962C8B-B14F-4D97-AF65-F5344CB8AC3E}">
        <p14:creationId xmlns:p14="http://schemas.microsoft.com/office/powerpoint/2010/main" val="118838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CCD9-538F-08CE-7943-181B5B5B6D15}"/>
              </a:ext>
            </a:extLst>
          </p:cNvPr>
          <p:cNvSpPr>
            <a:spLocks noGrp="1"/>
          </p:cNvSpPr>
          <p:nvPr>
            <p:ph type="title"/>
          </p:nvPr>
        </p:nvSpPr>
        <p:spPr>
          <a:xfrm>
            <a:off x="685801" y="223520"/>
            <a:ext cx="10131425" cy="1456267"/>
          </a:xfrm>
        </p:spPr>
        <p:txBody>
          <a:bodyPr/>
          <a:lstStyle/>
          <a:p>
            <a:r>
              <a:rPr lang="en-US" dirty="0"/>
              <a:t>Step-7</a:t>
            </a:r>
            <a:endParaRPr lang="en-IN" dirty="0"/>
          </a:p>
        </p:txBody>
      </p:sp>
      <p:sp>
        <p:nvSpPr>
          <p:cNvPr id="3" name="Content Placeholder 2">
            <a:extLst>
              <a:ext uri="{FF2B5EF4-FFF2-40B4-BE49-F238E27FC236}">
                <a16:creationId xmlns:a16="http://schemas.microsoft.com/office/drawing/2014/main" id="{834693AA-DAAE-F38E-53ED-C3933C76C0DA}"/>
              </a:ext>
            </a:extLst>
          </p:cNvPr>
          <p:cNvSpPr>
            <a:spLocks noGrp="1"/>
          </p:cNvSpPr>
          <p:nvPr>
            <p:ph idx="1"/>
          </p:nvPr>
        </p:nvSpPr>
        <p:spPr>
          <a:xfrm>
            <a:off x="685801" y="1249681"/>
            <a:ext cx="10131425" cy="1564640"/>
          </a:xfrm>
        </p:spPr>
        <p:txBody>
          <a:bodyPr>
            <a:normAutofit/>
          </a:bodyPr>
          <a:lstStyle/>
          <a:p>
            <a:r>
              <a:rPr lang="en-US" b="0" i="0" dirty="0">
                <a:solidFill>
                  <a:schemeClr val="accent5">
                    <a:lumMod val="60000"/>
                    <a:lumOff val="40000"/>
                  </a:schemeClr>
                </a:solidFill>
                <a:effectLst/>
                <a:latin typeface="-apple-system"/>
              </a:rPr>
              <a:t>Step-7: </a:t>
            </a:r>
            <a:r>
              <a:rPr lang="en-US" b="0" i="0" dirty="0">
                <a:solidFill>
                  <a:srgbClr val="F0F6FC"/>
                </a:solidFill>
                <a:effectLst/>
                <a:latin typeface="-apple-system"/>
              </a:rPr>
              <a:t>I wanted to make it with a basic UI and application code. Hence, I launched an EC2 instance, with keys and security groups--Specific Inbound rules! to allow access from any IP address on port 5000.</a:t>
            </a:r>
          </a:p>
          <a:p>
            <a:r>
              <a:rPr lang="en-US" b="0" i="0" dirty="0">
                <a:solidFill>
                  <a:srgbClr val="F0F6FC"/>
                </a:solidFill>
                <a:effectLst/>
                <a:latin typeface="-apple-system"/>
              </a:rPr>
              <a:t>(NOTE: I also created code to "</a:t>
            </a:r>
            <a:r>
              <a:rPr lang="en-US" b="0" i="0" dirty="0" err="1">
                <a:solidFill>
                  <a:srgbClr val="F0F6FC"/>
                </a:solidFill>
                <a:effectLst/>
                <a:latin typeface="-apple-system"/>
              </a:rPr>
              <a:t>index_new_faces</a:t>
            </a:r>
            <a:r>
              <a:rPr lang="en-US" b="0" i="0" dirty="0">
                <a:solidFill>
                  <a:srgbClr val="F0F6FC"/>
                </a:solidFill>
                <a:effectLst/>
                <a:latin typeface="-apple-system"/>
              </a:rPr>
              <a:t>" as they are added in my Images bucket---So that I can scale this.)</a:t>
            </a:r>
            <a:endParaRPr lang="en-IN" dirty="0"/>
          </a:p>
        </p:txBody>
      </p:sp>
      <p:pic>
        <p:nvPicPr>
          <p:cNvPr id="5" name="Picture 4">
            <a:extLst>
              <a:ext uri="{FF2B5EF4-FFF2-40B4-BE49-F238E27FC236}">
                <a16:creationId xmlns:a16="http://schemas.microsoft.com/office/drawing/2014/main" id="{9B27C3BF-3229-63D5-9770-252A927161F9}"/>
              </a:ext>
            </a:extLst>
          </p:cNvPr>
          <p:cNvPicPr>
            <a:picLocks noChangeAspect="1"/>
          </p:cNvPicPr>
          <p:nvPr/>
        </p:nvPicPr>
        <p:blipFill>
          <a:blip r:embed="rId2"/>
          <a:stretch>
            <a:fillRect/>
          </a:stretch>
        </p:blipFill>
        <p:spPr>
          <a:xfrm>
            <a:off x="1902460" y="2814321"/>
            <a:ext cx="8196580" cy="3502959"/>
          </a:xfrm>
          <a:prstGeom prst="rect">
            <a:avLst/>
          </a:prstGeom>
        </p:spPr>
      </p:pic>
    </p:spTree>
    <p:extLst>
      <p:ext uri="{BB962C8B-B14F-4D97-AF65-F5344CB8AC3E}">
        <p14:creationId xmlns:p14="http://schemas.microsoft.com/office/powerpoint/2010/main" val="256804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9283-E101-B157-552E-9FF417062BC8}"/>
              </a:ext>
            </a:extLst>
          </p:cNvPr>
          <p:cNvSpPr>
            <a:spLocks noGrp="1"/>
          </p:cNvSpPr>
          <p:nvPr>
            <p:ph type="title"/>
          </p:nvPr>
        </p:nvSpPr>
        <p:spPr>
          <a:xfrm>
            <a:off x="685801" y="609601"/>
            <a:ext cx="10131425" cy="822960"/>
          </a:xfrm>
        </p:spPr>
        <p:txBody>
          <a:bodyPr/>
          <a:lstStyle/>
          <a:p>
            <a:r>
              <a:rPr lang="en-US" dirty="0"/>
              <a:t>STEP-8</a:t>
            </a:r>
            <a:endParaRPr lang="en-IN" dirty="0"/>
          </a:p>
        </p:txBody>
      </p:sp>
      <p:sp>
        <p:nvSpPr>
          <p:cNvPr id="3" name="Content Placeholder 2">
            <a:extLst>
              <a:ext uri="{FF2B5EF4-FFF2-40B4-BE49-F238E27FC236}">
                <a16:creationId xmlns:a16="http://schemas.microsoft.com/office/drawing/2014/main" id="{3429BB8D-9340-150B-8F2E-DDA27205C1D7}"/>
              </a:ext>
            </a:extLst>
          </p:cNvPr>
          <p:cNvSpPr>
            <a:spLocks noGrp="1"/>
          </p:cNvSpPr>
          <p:nvPr>
            <p:ph idx="1"/>
          </p:nvPr>
        </p:nvSpPr>
        <p:spPr>
          <a:xfrm>
            <a:off x="685801" y="1603587"/>
            <a:ext cx="10131425" cy="822960"/>
          </a:xfrm>
        </p:spPr>
        <p:txBody>
          <a:bodyPr>
            <a:normAutofit/>
          </a:bodyPr>
          <a:lstStyle/>
          <a:p>
            <a:r>
              <a:rPr lang="en-US" b="0" i="0" dirty="0">
                <a:solidFill>
                  <a:schemeClr val="accent5">
                    <a:lumMod val="60000"/>
                    <a:lumOff val="40000"/>
                  </a:schemeClr>
                </a:solidFill>
                <a:effectLst/>
                <a:latin typeface="-apple-system"/>
              </a:rPr>
              <a:t>Step-8: </a:t>
            </a:r>
            <a:r>
              <a:rPr lang="en-US" b="0" i="0" dirty="0">
                <a:solidFill>
                  <a:srgbClr val="F0F6FC"/>
                </a:solidFill>
                <a:effectLst/>
                <a:latin typeface="-apple-system"/>
              </a:rPr>
              <a:t>I created necessary role and attached EC2,Rekognition.S3 full access to it and made the instance assume that role----It give permissions to access (S3,EC2,Rekognition)</a:t>
            </a:r>
            <a:endParaRPr lang="en-IN" dirty="0"/>
          </a:p>
        </p:txBody>
      </p:sp>
      <p:pic>
        <p:nvPicPr>
          <p:cNvPr id="5" name="Picture 4">
            <a:extLst>
              <a:ext uri="{FF2B5EF4-FFF2-40B4-BE49-F238E27FC236}">
                <a16:creationId xmlns:a16="http://schemas.microsoft.com/office/drawing/2014/main" id="{7BAB96A9-F385-1444-2A95-F778E496205E}"/>
              </a:ext>
            </a:extLst>
          </p:cNvPr>
          <p:cNvPicPr>
            <a:picLocks noChangeAspect="1"/>
          </p:cNvPicPr>
          <p:nvPr/>
        </p:nvPicPr>
        <p:blipFill>
          <a:blip r:embed="rId2"/>
          <a:stretch>
            <a:fillRect/>
          </a:stretch>
        </p:blipFill>
        <p:spPr>
          <a:xfrm>
            <a:off x="355600" y="2426547"/>
            <a:ext cx="5573381" cy="2004907"/>
          </a:xfrm>
          <a:prstGeom prst="rect">
            <a:avLst/>
          </a:prstGeom>
        </p:spPr>
      </p:pic>
      <p:pic>
        <p:nvPicPr>
          <p:cNvPr id="7" name="Picture 6">
            <a:extLst>
              <a:ext uri="{FF2B5EF4-FFF2-40B4-BE49-F238E27FC236}">
                <a16:creationId xmlns:a16="http://schemas.microsoft.com/office/drawing/2014/main" id="{A569E374-0429-8C93-B025-696D5619EFA6}"/>
              </a:ext>
            </a:extLst>
          </p:cNvPr>
          <p:cNvPicPr>
            <a:picLocks noChangeAspect="1"/>
          </p:cNvPicPr>
          <p:nvPr/>
        </p:nvPicPr>
        <p:blipFill>
          <a:blip r:embed="rId3"/>
          <a:stretch>
            <a:fillRect/>
          </a:stretch>
        </p:blipFill>
        <p:spPr>
          <a:xfrm>
            <a:off x="5130800" y="4565766"/>
            <a:ext cx="6441439" cy="2068551"/>
          </a:xfrm>
          <a:prstGeom prst="rect">
            <a:avLst/>
          </a:prstGeom>
        </p:spPr>
      </p:pic>
    </p:spTree>
    <p:extLst>
      <p:ext uri="{BB962C8B-B14F-4D97-AF65-F5344CB8AC3E}">
        <p14:creationId xmlns:p14="http://schemas.microsoft.com/office/powerpoint/2010/main" val="3326864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5957-E9BA-70FA-61D3-EDDD3FF8FCDB}"/>
              </a:ext>
            </a:extLst>
          </p:cNvPr>
          <p:cNvSpPr>
            <a:spLocks noGrp="1"/>
          </p:cNvSpPr>
          <p:nvPr>
            <p:ph type="title"/>
          </p:nvPr>
        </p:nvSpPr>
        <p:spPr>
          <a:xfrm>
            <a:off x="685801" y="609600"/>
            <a:ext cx="10131425" cy="568959"/>
          </a:xfrm>
        </p:spPr>
        <p:txBody>
          <a:bodyPr>
            <a:normAutofit fontScale="90000"/>
          </a:bodyPr>
          <a:lstStyle/>
          <a:p>
            <a:r>
              <a:rPr lang="en-US" dirty="0"/>
              <a:t>Step-9 &amp; 10</a:t>
            </a:r>
            <a:endParaRPr lang="en-IN" dirty="0"/>
          </a:p>
        </p:txBody>
      </p:sp>
      <p:sp>
        <p:nvSpPr>
          <p:cNvPr id="3" name="Content Placeholder 2">
            <a:extLst>
              <a:ext uri="{FF2B5EF4-FFF2-40B4-BE49-F238E27FC236}">
                <a16:creationId xmlns:a16="http://schemas.microsoft.com/office/drawing/2014/main" id="{0899D738-2CE7-2209-8ACF-109FDCB4BC19}"/>
              </a:ext>
            </a:extLst>
          </p:cNvPr>
          <p:cNvSpPr>
            <a:spLocks noGrp="1"/>
          </p:cNvSpPr>
          <p:nvPr>
            <p:ph idx="1"/>
          </p:nvPr>
        </p:nvSpPr>
        <p:spPr>
          <a:xfrm>
            <a:off x="685801" y="1503679"/>
            <a:ext cx="10131425" cy="2001521"/>
          </a:xfrm>
        </p:spPr>
        <p:txBody>
          <a:bodyPr>
            <a:normAutofit/>
          </a:bodyPr>
          <a:lstStyle/>
          <a:p>
            <a:r>
              <a:rPr lang="en-US" b="0" i="0" dirty="0">
                <a:solidFill>
                  <a:schemeClr val="accent5">
                    <a:lumMod val="60000"/>
                    <a:lumOff val="40000"/>
                  </a:schemeClr>
                </a:solidFill>
                <a:effectLst/>
                <a:latin typeface="-apple-system"/>
              </a:rPr>
              <a:t>Step-9: </a:t>
            </a:r>
            <a:r>
              <a:rPr lang="en-US" b="0" i="0" dirty="0">
                <a:solidFill>
                  <a:srgbClr val="F0F6FC"/>
                </a:solidFill>
                <a:effectLst/>
                <a:latin typeface="-apple-system"/>
              </a:rPr>
              <a:t>I connected to the EC2 via my CLI and Instance Key by SSH </a:t>
            </a:r>
            <a:r>
              <a:rPr lang="en-US" b="0" i="0" dirty="0" err="1">
                <a:solidFill>
                  <a:srgbClr val="F0F6FC"/>
                </a:solidFill>
                <a:effectLst/>
                <a:latin typeface="-apple-system"/>
              </a:rPr>
              <a:t>ing</a:t>
            </a:r>
            <a:r>
              <a:rPr lang="en-US" b="0" i="0" dirty="0">
                <a:solidFill>
                  <a:srgbClr val="F0F6FC"/>
                </a:solidFill>
                <a:effectLst/>
                <a:latin typeface="-apple-system"/>
              </a:rPr>
              <a:t> into it, created directories for app and html code---- I created my "app.py" code to use my work on the backend to do the </a:t>
            </a:r>
            <a:r>
              <a:rPr lang="en-US" b="0" i="0" dirty="0" err="1">
                <a:solidFill>
                  <a:srgbClr val="F0F6FC"/>
                </a:solidFill>
                <a:effectLst/>
                <a:latin typeface="-apple-system"/>
              </a:rPr>
              <a:t>FaceMatching</a:t>
            </a:r>
            <a:r>
              <a:rPr lang="en-US" b="0" i="0" dirty="0">
                <a:solidFill>
                  <a:srgbClr val="F0F6FC"/>
                </a:solidFill>
                <a:effectLst/>
                <a:latin typeface="-apple-system"/>
              </a:rPr>
              <a:t> LIKE </a:t>
            </a:r>
            <a:r>
              <a:rPr lang="en-US" b="0" i="0" dirty="0" err="1">
                <a:solidFill>
                  <a:srgbClr val="F0F6FC"/>
                </a:solidFill>
                <a:effectLst/>
                <a:latin typeface="-apple-system"/>
              </a:rPr>
              <a:t>i</a:t>
            </a:r>
            <a:r>
              <a:rPr lang="en-US" b="0" i="0" dirty="0">
                <a:solidFill>
                  <a:srgbClr val="F0F6FC"/>
                </a:solidFill>
                <a:effectLst/>
                <a:latin typeface="-apple-system"/>
              </a:rPr>
              <a:t> SAID and basic HTML code for a UI.-----I launched it in the IPV4 address of my code--- the UI opens.</a:t>
            </a:r>
          </a:p>
          <a:p>
            <a:r>
              <a:rPr lang="en-US" b="0" i="0" dirty="0">
                <a:solidFill>
                  <a:schemeClr val="accent5">
                    <a:lumMod val="60000"/>
                    <a:lumOff val="40000"/>
                  </a:schemeClr>
                </a:solidFill>
                <a:effectLst/>
                <a:latin typeface="-apple-system"/>
              </a:rPr>
              <a:t>Step-10</a:t>
            </a:r>
            <a:r>
              <a:rPr lang="en-US" b="0" i="0" dirty="0">
                <a:solidFill>
                  <a:srgbClr val="F0F6FC"/>
                </a:solidFill>
                <a:effectLst/>
                <a:latin typeface="-apple-system"/>
              </a:rPr>
              <a:t>: I can upload any image of a person part of my database/collection of Images and it will immediately identify and flag them!!! and In my testing It works.</a:t>
            </a:r>
            <a:endParaRPr lang="en-IN" dirty="0"/>
          </a:p>
          <a:p>
            <a:endParaRPr lang="en-IN" dirty="0"/>
          </a:p>
        </p:txBody>
      </p:sp>
      <p:pic>
        <p:nvPicPr>
          <p:cNvPr id="5" name="Picture 4">
            <a:extLst>
              <a:ext uri="{FF2B5EF4-FFF2-40B4-BE49-F238E27FC236}">
                <a16:creationId xmlns:a16="http://schemas.microsoft.com/office/drawing/2014/main" id="{14AC24FD-9808-8AB5-B28C-268291CDB40A}"/>
              </a:ext>
            </a:extLst>
          </p:cNvPr>
          <p:cNvPicPr>
            <a:picLocks noChangeAspect="1"/>
          </p:cNvPicPr>
          <p:nvPr/>
        </p:nvPicPr>
        <p:blipFill>
          <a:blip r:embed="rId2"/>
          <a:stretch>
            <a:fillRect/>
          </a:stretch>
        </p:blipFill>
        <p:spPr>
          <a:xfrm>
            <a:off x="182880" y="3476477"/>
            <a:ext cx="5435601" cy="3132795"/>
          </a:xfrm>
          <a:prstGeom prst="rect">
            <a:avLst/>
          </a:prstGeom>
        </p:spPr>
      </p:pic>
      <p:pic>
        <p:nvPicPr>
          <p:cNvPr id="7" name="Picture 6">
            <a:extLst>
              <a:ext uri="{FF2B5EF4-FFF2-40B4-BE49-F238E27FC236}">
                <a16:creationId xmlns:a16="http://schemas.microsoft.com/office/drawing/2014/main" id="{8A8ECD48-590E-8EE1-BFFD-1C4273F5D352}"/>
              </a:ext>
            </a:extLst>
          </p:cNvPr>
          <p:cNvPicPr>
            <a:picLocks noChangeAspect="1"/>
          </p:cNvPicPr>
          <p:nvPr/>
        </p:nvPicPr>
        <p:blipFill>
          <a:blip r:embed="rId3"/>
          <a:stretch>
            <a:fillRect/>
          </a:stretch>
        </p:blipFill>
        <p:spPr>
          <a:xfrm>
            <a:off x="5887719" y="3476477"/>
            <a:ext cx="5986202" cy="3132794"/>
          </a:xfrm>
          <a:prstGeom prst="rect">
            <a:avLst/>
          </a:prstGeom>
        </p:spPr>
      </p:pic>
    </p:spTree>
    <p:extLst>
      <p:ext uri="{BB962C8B-B14F-4D97-AF65-F5344CB8AC3E}">
        <p14:creationId xmlns:p14="http://schemas.microsoft.com/office/powerpoint/2010/main" val="1692470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{095ED83B-DB5A-45D7-9F3D-CF85FF1A4620}tf03457452</Template>
  <TotalTime>218</TotalTime>
  <Words>729</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Celestial</vt:lpstr>
      <vt:lpstr>Face Rekognition Application using aws ml</vt:lpstr>
      <vt:lpstr>Business scenario requirement</vt:lpstr>
      <vt:lpstr>Step-1 , 2 &amp; 3</vt:lpstr>
      <vt:lpstr>Step-4</vt:lpstr>
      <vt:lpstr>Step-5</vt:lpstr>
      <vt:lpstr>Step-6</vt:lpstr>
      <vt:lpstr>Step-7</vt:lpstr>
      <vt:lpstr>STEP-8</vt:lpstr>
      <vt:lpstr>Step-9 &amp; 10</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 M</dc:creator>
  <cp:lastModifiedBy>Rishi M</cp:lastModifiedBy>
  <cp:revision>5</cp:revision>
  <dcterms:created xsi:type="dcterms:W3CDTF">2025-04-10T06:44:49Z</dcterms:created>
  <dcterms:modified xsi:type="dcterms:W3CDTF">2025-04-10T10:23:06Z</dcterms:modified>
</cp:coreProperties>
</file>