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3" r:id="rId5"/>
    <p:sldId id="304" r:id="rId6"/>
    <p:sldId id="296" r:id="rId7"/>
    <p:sldId id="297" r:id="rId8"/>
    <p:sldId id="298" r:id="rId9"/>
    <p:sldId id="299" r:id="rId10"/>
    <p:sldId id="300" r:id="rId11"/>
    <p:sldId id="301" r:id="rId12"/>
    <p:sldId id="302" r:id="rId13"/>
    <p:sldId id="303" r:id="rId14"/>
    <p:sldId id="305" r:id="rId15"/>
    <p:sldId id="306" r:id="rId16"/>
    <p:sldId id="3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11/29/2024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11/29/2024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11/29/2024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11/29/2024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11/29/2024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11/29/2024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fontScale="90000"/>
          </a:bodyPr>
          <a:lstStyle/>
          <a:p>
            <a:r>
              <a:rPr lang="en-US" sz="4400" dirty="0">
                <a:solidFill>
                  <a:schemeClr val="tx1"/>
                </a:solidFill>
              </a:rPr>
              <a:t>Predictive Analytics-2 Project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a:bodyPr>
          <a:lstStyle/>
          <a:p>
            <a:pPr>
              <a:spcAft>
                <a:spcPts val="600"/>
              </a:spcAft>
            </a:pPr>
            <a:r>
              <a:rPr lang="en-US" dirty="0">
                <a:solidFill>
                  <a:schemeClr val="tx1"/>
                </a:solidFill>
              </a:rPr>
              <a:t>Rishi Vyas M (24023401)</a:t>
            </a: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09D071-6607-81C4-88B1-8E79D9E99834}"/>
              </a:ext>
            </a:extLst>
          </p:cNvPr>
          <p:cNvPicPr>
            <a:picLocks noGrp="1" noChangeAspect="1"/>
          </p:cNvPicPr>
          <p:nvPr>
            <p:ph idx="1"/>
          </p:nvPr>
        </p:nvPicPr>
        <p:blipFill>
          <a:blip r:embed="rId2"/>
          <a:stretch>
            <a:fillRect/>
          </a:stretch>
        </p:blipFill>
        <p:spPr>
          <a:xfrm>
            <a:off x="572393" y="2560320"/>
            <a:ext cx="5226202" cy="1737359"/>
          </a:xfrm>
        </p:spPr>
      </p:pic>
      <p:pic>
        <p:nvPicPr>
          <p:cNvPr id="7" name="Picture 6">
            <a:extLst>
              <a:ext uri="{FF2B5EF4-FFF2-40B4-BE49-F238E27FC236}">
                <a16:creationId xmlns:a16="http://schemas.microsoft.com/office/drawing/2014/main" id="{30B4B81B-46D7-7B82-CEC1-D87561CD467B}"/>
              </a:ext>
            </a:extLst>
          </p:cNvPr>
          <p:cNvPicPr>
            <a:picLocks noChangeAspect="1"/>
          </p:cNvPicPr>
          <p:nvPr/>
        </p:nvPicPr>
        <p:blipFill>
          <a:blip r:embed="rId3"/>
          <a:stretch>
            <a:fillRect/>
          </a:stretch>
        </p:blipFill>
        <p:spPr>
          <a:xfrm>
            <a:off x="6095999" y="704850"/>
            <a:ext cx="5667967" cy="5228590"/>
          </a:xfrm>
          <a:prstGeom prst="rect">
            <a:avLst/>
          </a:prstGeom>
        </p:spPr>
      </p:pic>
      <p:sp>
        <p:nvSpPr>
          <p:cNvPr id="8" name="TextBox 7">
            <a:extLst>
              <a:ext uri="{FF2B5EF4-FFF2-40B4-BE49-F238E27FC236}">
                <a16:creationId xmlns:a16="http://schemas.microsoft.com/office/drawing/2014/main" id="{523043C8-F80E-73E1-87A4-B328242090FB}"/>
              </a:ext>
            </a:extLst>
          </p:cNvPr>
          <p:cNvSpPr txBox="1"/>
          <p:nvPr/>
        </p:nvSpPr>
        <p:spPr>
          <a:xfrm>
            <a:off x="792480" y="812800"/>
            <a:ext cx="4561840" cy="1077218"/>
          </a:xfrm>
          <a:prstGeom prst="rect">
            <a:avLst/>
          </a:prstGeom>
          <a:noFill/>
        </p:spPr>
        <p:txBody>
          <a:bodyPr wrap="square" rtlCol="0">
            <a:spAutoFit/>
          </a:bodyPr>
          <a:lstStyle/>
          <a:p>
            <a:r>
              <a:rPr lang="en-US" sz="3200" b="1" dirty="0"/>
              <a:t>Model Performance Metrics</a:t>
            </a:r>
            <a:endParaRPr lang="en-IN" b="1" dirty="0"/>
          </a:p>
        </p:txBody>
      </p:sp>
    </p:spTree>
    <p:extLst>
      <p:ext uri="{BB962C8B-B14F-4D97-AF65-F5344CB8AC3E}">
        <p14:creationId xmlns:p14="http://schemas.microsoft.com/office/powerpoint/2010/main" val="1600674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D9BA6D-8345-DC98-941E-6D85AD9E52A0}"/>
              </a:ext>
            </a:extLst>
          </p:cNvPr>
          <p:cNvSpPr>
            <a:spLocks noGrp="1"/>
          </p:cNvSpPr>
          <p:nvPr>
            <p:ph idx="1"/>
          </p:nvPr>
        </p:nvSpPr>
        <p:spPr>
          <a:xfrm>
            <a:off x="1066800" y="853440"/>
            <a:ext cx="10058400" cy="5648960"/>
          </a:xfrm>
        </p:spPr>
        <p:txBody>
          <a:bodyPr>
            <a:normAutofit/>
          </a:bodyPr>
          <a:lstStyle/>
          <a:p>
            <a:r>
              <a:rPr lang="en-US" sz="1800" b="1" dirty="0"/>
              <a:t>Sensitivity:</a:t>
            </a:r>
            <a:r>
              <a:rPr lang="en-US" sz="1800" dirty="0"/>
              <a:t> How many correct Predictions are made out the total actual positives</a:t>
            </a:r>
          </a:p>
          <a:p>
            <a:pPr marL="0" indent="0">
              <a:buNone/>
            </a:pPr>
            <a:r>
              <a:rPr lang="en-US" sz="1800" dirty="0"/>
              <a:t>                                            TP/(TP+FN) =    1037/(1037+137) = </a:t>
            </a:r>
            <a:r>
              <a:rPr lang="en-US" sz="1800" b="1" dirty="0"/>
              <a:t>0.883</a:t>
            </a:r>
            <a:r>
              <a:rPr lang="en-US" sz="1800" dirty="0"/>
              <a:t>                  </a:t>
            </a:r>
          </a:p>
          <a:p>
            <a:pPr marL="0" indent="0">
              <a:buNone/>
            </a:pPr>
            <a:endParaRPr lang="en-US" sz="1800" dirty="0"/>
          </a:p>
          <a:p>
            <a:r>
              <a:rPr lang="en-US" sz="1800" b="1" dirty="0"/>
              <a:t>Precision(Pos Pred Val):</a:t>
            </a:r>
            <a:r>
              <a:rPr lang="en-US" sz="1800" dirty="0"/>
              <a:t> Out of all total positives predicted, how many are correctly predicted.</a:t>
            </a:r>
          </a:p>
          <a:p>
            <a:pPr marL="0" indent="0">
              <a:buNone/>
            </a:pPr>
            <a:r>
              <a:rPr lang="en-US" sz="1800" dirty="0"/>
              <a:t>                                            TP/(TP+FP) =    1037/(1037+ 12) = </a:t>
            </a:r>
            <a:r>
              <a:rPr lang="en-US" sz="1800" b="1" dirty="0"/>
              <a:t>0.988</a:t>
            </a:r>
          </a:p>
          <a:p>
            <a:endParaRPr lang="en-US" sz="1800" dirty="0"/>
          </a:p>
          <a:p>
            <a:r>
              <a:rPr lang="en-US" sz="1800" b="1" dirty="0"/>
              <a:t>Specificity:</a:t>
            </a:r>
            <a:r>
              <a:rPr lang="en-US" sz="1800" dirty="0"/>
              <a:t> Out of total actual negatives values, how many are correctly classified as negatives.</a:t>
            </a:r>
          </a:p>
          <a:p>
            <a:pPr marL="0" indent="0">
              <a:buNone/>
            </a:pPr>
            <a:r>
              <a:rPr lang="en-US" sz="1800" dirty="0"/>
              <a:t>                                            TN/(TN+FP) =    1250/(1250+ 12) = </a:t>
            </a:r>
            <a:r>
              <a:rPr lang="en-US" sz="1800" b="1" dirty="0"/>
              <a:t>0.990</a:t>
            </a:r>
          </a:p>
          <a:p>
            <a:pPr marL="0" indent="0">
              <a:buNone/>
            </a:pPr>
            <a:endParaRPr lang="en-US" sz="1800" dirty="0"/>
          </a:p>
          <a:p>
            <a:r>
              <a:rPr lang="en-US" sz="1800" b="1" dirty="0"/>
              <a:t>Accuracy:</a:t>
            </a:r>
            <a:r>
              <a:rPr lang="en-US" sz="1800" dirty="0"/>
              <a:t> The amount of True predictions compared to the entire sample size(</a:t>
            </a:r>
            <a:r>
              <a:rPr lang="en-US" sz="1800" dirty="0" err="1"/>
              <a:t>testdata</a:t>
            </a:r>
            <a:r>
              <a:rPr lang="en-US" sz="1800" dirty="0"/>
              <a:t>)</a:t>
            </a:r>
          </a:p>
          <a:p>
            <a:pPr marL="0" indent="0">
              <a:buNone/>
            </a:pPr>
            <a:r>
              <a:rPr lang="en-US" sz="1800" dirty="0"/>
              <a:t>           TTP+TN/ Entire sample tested=    1037+1250/(1250+1037+12+137) = 0.938 ~ </a:t>
            </a:r>
            <a:r>
              <a:rPr lang="en-US" sz="1800" b="1" dirty="0"/>
              <a:t>94%</a:t>
            </a:r>
            <a:endParaRPr lang="en-IN" sz="1800" b="1" dirty="0"/>
          </a:p>
        </p:txBody>
      </p:sp>
    </p:spTree>
    <p:extLst>
      <p:ext uri="{BB962C8B-B14F-4D97-AF65-F5344CB8AC3E}">
        <p14:creationId xmlns:p14="http://schemas.microsoft.com/office/powerpoint/2010/main" val="3632942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01702-1B2E-BF51-880D-E6D3CE44E7D4}"/>
              </a:ext>
            </a:extLst>
          </p:cNvPr>
          <p:cNvSpPr>
            <a:spLocks noGrp="1"/>
          </p:cNvSpPr>
          <p:nvPr>
            <p:ph type="title"/>
          </p:nvPr>
        </p:nvSpPr>
        <p:spPr>
          <a:xfrm>
            <a:off x="1066800" y="642594"/>
            <a:ext cx="10058400" cy="688366"/>
          </a:xfrm>
        </p:spPr>
        <p:txBody>
          <a:bodyPr/>
          <a:lstStyle/>
          <a:p>
            <a:r>
              <a:rPr lang="en-US" dirty="0"/>
              <a:t>Type 1 and Type 2 Errors</a:t>
            </a:r>
            <a:endParaRPr lang="en-IN" dirty="0"/>
          </a:p>
        </p:txBody>
      </p:sp>
      <p:sp>
        <p:nvSpPr>
          <p:cNvPr id="3" name="Content Placeholder 2">
            <a:extLst>
              <a:ext uri="{FF2B5EF4-FFF2-40B4-BE49-F238E27FC236}">
                <a16:creationId xmlns:a16="http://schemas.microsoft.com/office/drawing/2014/main" id="{1EF4577F-374F-D9D7-F32B-9F48401AD43B}"/>
              </a:ext>
            </a:extLst>
          </p:cNvPr>
          <p:cNvSpPr>
            <a:spLocks noGrp="1"/>
          </p:cNvSpPr>
          <p:nvPr>
            <p:ph idx="1"/>
          </p:nvPr>
        </p:nvSpPr>
        <p:spPr>
          <a:xfrm>
            <a:off x="1066800" y="1473200"/>
            <a:ext cx="10058400" cy="4479544"/>
          </a:xfrm>
        </p:spPr>
        <p:txBody>
          <a:bodyPr>
            <a:normAutofit lnSpcReduction="10000"/>
          </a:bodyPr>
          <a:lstStyle/>
          <a:p>
            <a:r>
              <a:rPr lang="en-US" sz="1800" dirty="0"/>
              <a:t>Generally </a:t>
            </a:r>
            <a:r>
              <a:rPr lang="en-US" sz="1800" b="1" dirty="0"/>
              <a:t>False positives</a:t>
            </a:r>
            <a:r>
              <a:rPr lang="en-US" sz="1800" dirty="0"/>
              <a:t> are </a:t>
            </a:r>
            <a:r>
              <a:rPr lang="en-US" sz="1800" b="1" dirty="0"/>
              <a:t>Type1</a:t>
            </a:r>
            <a:r>
              <a:rPr lang="en-US" sz="1800" dirty="0"/>
              <a:t> errors and </a:t>
            </a:r>
            <a:r>
              <a:rPr lang="en-US" sz="1800" b="1" dirty="0"/>
              <a:t>False Negatives</a:t>
            </a:r>
            <a:r>
              <a:rPr lang="en-US" sz="1800" dirty="0"/>
              <a:t> are </a:t>
            </a:r>
            <a:r>
              <a:rPr lang="en-US" sz="1800" b="1" dirty="0"/>
              <a:t>Type 2 </a:t>
            </a:r>
            <a:r>
              <a:rPr lang="en-US" sz="1800" dirty="0"/>
              <a:t>errors.</a:t>
            </a:r>
          </a:p>
          <a:p>
            <a:endParaRPr lang="en-US" sz="1800" dirty="0"/>
          </a:p>
          <a:p>
            <a:r>
              <a:rPr lang="en-US" sz="1800" dirty="0"/>
              <a:t>In a business scenario, </a:t>
            </a:r>
            <a:r>
              <a:rPr lang="en-US" sz="1800" b="1" dirty="0"/>
              <a:t>one error may take significance over another</a:t>
            </a:r>
            <a:r>
              <a:rPr lang="en-US" sz="1800" dirty="0"/>
              <a:t>. Similarly in my scenario, looking at my </a:t>
            </a:r>
            <a:r>
              <a:rPr lang="en-US" sz="1800" b="1" dirty="0"/>
              <a:t>Type-1</a:t>
            </a:r>
            <a:r>
              <a:rPr lang="en-US" sz="1800" dirty="0"/>
              <a:t> error---------I have predicted that 12 are poisonous when they are actually edible----------- </a:t>
            </a:r>
            <a:r>
              <a:rPr lang="en-US" sz="1800" b="1" dirty="0"/>
              <a:t>This could lead to a monetary loss</a:t>
            </a:r>
            <a:r>
              <a:rPr lang="en-US" sz="1800" dirty="0"/>
              <a:t> as they would not capitalize these and sell them.</a:t>
            </a:r>
          </a:p>
          <a:p>
            <a:endParaRPr lang="en-US" sz="1800" dirty="0"/>
          </a:p>
          <a:p>
            <a:r>
              <a:rPr lang="en-US" sz="1800" dirty="0"/>
              <a:t>Whereas in my </a:t>
            </a:r>
            <a:r>
              <a:rPr lang="en-US" sz="1800" b="1" dirty="0"/>
              <a:t>Type -2 </a:t>
            </a:r>
            <a:r>
              <a:rPr lang="en-US" sz="1800" dirty="0"/>
              <a:t>error, I am predicting that 137 are edible while they are actually poisonous. This could lead them to be sold and when people consume them, the may fall sick/die---------</a:t>
            </a:r>
            <a:r>
              <a:rPr lang="en-US" sz="1800" b="1" dirty="0"/>
              <a:t>This could lead to suing, lawsuits and even more reputation and  monetary destruction.</a:t>
            </a:r>
          </a:p>
          <a:p>
            <a:pPr marL="0" indent="0">
              <a:buNone/>
            </a:pPr>
            <a:endParaRPr lang="en-US" sz="1800" dirty="0"/>
          </a:p>
          <a:p>
            <a:r>
              <a:rPr lang="en-US" sz="1800" dirty="0"/>
              <a:t>Hence we try to </a:t>
            </a:r>
            <a:r>
              <a:rPr lang="en-US" sz="1800" b="1" dirty="0"/>
              <a:t>reduce Type – 2 </a:t>
            </a:r>
            <a:r>
              <a:rPr lang="en-US" sz="1800" dirty="0"/>
              <a:t>error here.</a:t>
            </a:r>
            <a:endParaRPr lang="en-IN" sz="1800" dirty="0"/>
          </a:p>
        </p:txBody>
      </p:sp>
    </p:spTree>
    <p:extLst>
      <p:ext uri="{BB962C8B-B14F-4D97-AF65-F5344CB8AC3E}">
        <p14:creationId xmlns:p14="http://schemas.microsoft.com/office/powerpoint/2010/main" val="263749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BAD7-FDDA-54DA-454F-61DD07A7183C}"/>
              </a:ext>
            </a:extLst>
          </p:cNvPr>
          <p:cNvSpPr>
            <a:spLocks noGrp="1"/>
          </p:cNvSpPr>
          <p:nvPr>
            <p:ph type="title"/>
          </p:nvPr>
        </p:nvSpPr>
        <p:spPr>
          <a:xfrm>
            <a:off x="1209040" y="2512034"/>
            <a:ext cx="10058400" cy="1371600"/>
          </a:xfrm>
        </p:spPr>
        <p:txBody>
          <a:bodyPr/>
          <a:lstStyle/>
          <a:p>
            <a:pPr algn="ctr"/>
            <a:r>
              <a:rPr lang="en-US" sz="6600" dirty="0"/>
              <a:t>Thank You</a:t>
            </a:r>
            <a:endParaRPr lang="en-IN" dirty="0"/>
          </a:p>
        </p:txBody>
      </p:sp>
    </p:spTree>
    <p:extLst>
      <p:ext uri="{BB962C8B-B14F-4D97-AF65-F5344CB8AC3E}">
        <p14:creationId xmlns:p14="http://schemas.microsoft.com/office/powerpoint/2010/main" val="2094314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26776-936C-1ADD-9BC0-9B5051412642}"/>
              </a:ext>
            </a:extLst>
          </p:cNvPr>
          <p:cNvSpPr>
            <a:spLocks noGrp="1"/>
          </p:cNvSpPr>
          <p:nvPr>
            <p:ph type="title"/>
          </p:nvPr>
        </p:nvSpPr>
        <p:spPr/>
        <p:txBody>
          <a:bodyPr/>
          <a:lstStyle/>
          <a:p>
            <a:pPr algn="ctr"/>
            <a:r>
              <a:rPr lang="en-US" dirty="0"/>
              <a:t>Possible Business Scenario</a:t>
            </a:r>
            <a:endParaRPr lang="en-IN" dirty="0"/>
          </a:p>
        </p:txBody>
      </p:sp>
      <p:sp>
        <p:nvSpPr>
          <p:cNvPr id="3" name="Content Placeholder 2">
            <a:extLst>
              <a:ext uri="{FF2B5EF4-FFF2-40B4-BE49-F238E27FC236}">
                <a16:creationId xmlns:a16="http://schemas.microsoft.com/office/drawing/2014/main" id="{D74580FA-8F56-FD65-F57E-B1DEAF73BAA4}"/>
              </a:ext>
            </a:extLst>
          </p:cNvPr>
          <p:cNvSpPr>
            <a:spLocks noGrp="1"/>
          </p:cNvSpPr>
          <p:nvPr>
            <p:ph idx="1"/>
          </p:nvPr>
        </p:nvSpPr>
        <p:spPr/>
        <p:txBody>
          <a:bodyPr>
            <a:normAutofit/>
          </a:bodyPr>
          <a:lstStyle/>
          <a:p>
            <a:r>
              <a:rPr lang="en-US" sz="2000" dirty="0"/>
              <a:t>Suppose there is</a:t>
            </a:r>
            <a:r>
              <a:rPr lang="en-US" sz="2000" b="1" dirty="0"/>
              <a:t> an organization looking to sell mushrooms.</a:t>
            </a:r>
            <a:r>
              <a:rPr lang="en-US" sz="2000" dirty="0"/>
              <a:t> They would want to determine whether to sell a particular mushroom or not and keep it in their product portfolio and later measure sourceability, marketability and all other business aspects. </a:t>
            </a:r>
          </a:p>
          <a:p>
            <a:endParaRPr lang="en-US" sz="2000" dirty="0"/>
          </a:p>
          <a:p>
            <a:r>
              <a:rPr lang="en-US" sz="2000" dirty="0"/>
              <a:t>To do this, we need to know whether the mushroom we consider is edible by humans in the first place. </a:t>
            </a:r>
            <a:r>
              <a:rPr lang="en-US" sz="2000" b="1" dirty="0"/>
              <a:t>The model developed will classify whether a Mushroom is Poisonous/ Edible based on 23 different qualitative features.</a:t>
            </a:r>
            <a:endParaRPr lang="en-IN" sz="2000" b="1" dirty="0"/>
          </a:p>
        </p:txBody>
      </p:sp>
    </p:spTree>
    <p:extLst>
      <p:ext uri="{BB962C8B-B14F-4D97-AF65-F5344CB8AC3E}">
        <p14:creationId xmlns:p14="http://schemas.microsoft.com/office/powerpoint/2010/main" val="344263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205E-3973-2479-EF7A-771E6053C861}"/>
              </a:ext>
            </a:extLst>
          </p:cNvPr>
          <p:cNvSpPr>
            <a:spLocks noGrp="1"/>
          </p:cNvSpPr>
          <p:nvPr>
            <p:ph type="title"/>
          </p:nvPr>
        </p:nvSpPr>
        <p:spPr/>
        <p:txBody>
          <a:bodyPr>
            <a:normAutofit/>
          </a:bodyPr>
          <a:lstStyle/>
          <a:p>
            <a:pPr algn="ctr"/>
            <a:r>
              <a:rPr lang="en-US" sz="4400" dirty="0"/>
              <a:t>Mushroom Classification dataset</a:t>
            </a:r>
            <a:endParaRPr lang="en-IN" sz="4400" dirty="0"/>
          </a:p>
        </p:txBody>
      </p:sp>
      <p:sp>
        <p:nvSpPr>
          <p:cNvPr id="3" name="Content Placeholder 2">
            <a:extLst>
              <a:ext uri="{FF2B5EF4-FFF2-40B4-BE49-F238E27FC236}">
                <a16:creationId xmlns:a16="http://schemas.microsoft.com/office/drawing/2014/main" id="{3CC7896B-FBF4-D507-332A-8D43FC66DA69}"/>
              </a:ext>
            </a:extLst>
          </p:cNvPr>
          <p:cNvSpPr>
            <a:spLocks noGrp="1"/>
          </p:cNvSpPr>
          <p:nvPr>
            <p:ph idx="1"/>
          </p:nvPr>
        </p:nvSpPr>
        <p:spPr/>
        <p:txBody>
          <a:bodyPr>
            <a:normAutofit lnSpcReduction="10000"/>
          </a:bodyPr>
          <a:lstStyle/>
          <a:p>
            <a:r>
              <a:rPr lang="en-US" sz="2000" dirty="0"/>
              <a:t>This dataset found on Kaggle contains data about different attributes/features of a </a:t>
            </a:r>
            <a:r>
              <a:rPr lang="en-US" sz="2000" b="1" dirty="0"/>
              <a:t>mushroom</a:t>
            </a:r>
            <a:r>
              <a:rPr lang="en-US" sz="2000" dirty="0"/>
              <a:t> with which we can </a:t>
            </a:r>
            <a:r>
              <a:rPr lang="en-US" sz="2000" b="1" dirty="0"/>
              <a:t>classify them</a:t>
            </a:r>
            <a:r>
              <a:rPr lang="en-US" sz="2000" dirty="0"/>
              <a:t> into two categories--- &gt; </a:t>
            </a:r>
            <a:r>
              <a:rPr lang="en-US" sz="2000" b="1" dirty="0"/>
              <a:t>Poisonous or Edible.</a:t>
            </a:r>
          </a:p>
          <a:p>
            <a:r>
              <a:rPr lang="en-US" sz="2000" dirty="0"/>
              <a:t>On an </a:t>
            </a:r>
            <a:r>
              <a:rPr lang="en-US" sz="2000" b="1" dirty="0"/>
              <a:t>average each column </a:t>
            </a:r>
            <a:r>
              <a:rPr lang="en-US" sz="2000" dirty="0"/>
              <a:t>of </a:t>
            </a:r>
            <a:r>
              <a:rPr lang="en-US" sz="2000" b="1" dirty="0"/>
              <a:t>this dataset contains 4 different types of values </a:t>
            </a:r>
            <a:r>
              <a:rPr lang="en-US" sz="2000" dirty="0"/>
              <a:t>under each categorical variable.</a:t>
            </a:r>
          </a:p>
          <a:p>
            <a:r>
              <a:rPr lang="en-US" sz="2000" dirty="0"/>
              <a:t>To make this model more robust and accurate I have used all  </a:t>
            </a:r>
            <a:r>
              <a:rPr lang="en-US" sz="2000" b="1" dirty="0"/>
              <a:t>8124 rows/ datapoints and 23 columns </a:t>
            </a:r>
            <a:r>
              <a:rPr lang="en-US" sz="2000" dirty="0"/>
              <a:t>in the dataset.</a:t>
            </a:r>
          </a:p>
          <a:p>
            <a:endParaRPr lang="en-US" sz="2000" dirty="0"/>
          </a:p>
          <a:p>
            <a:r>
              <a:rPr lang="en-US" sz="2000" dirty="0"/>
              <a:t>Initially it should be noted that the </a:t>
            </a:r>
            <a:r>
              <a:rPr lang="en-US" sz="2000" b="1" dirty="0"/>
              <a:t>dataset is a very vague </a:t>
            </a:r>
            <a:r>
              <a:rPr lang="en-US" sz="2000" dirty="0"/>
              <a:t>and does </a:t>
            </a:r>
            <a:r>
              <a:rPr lang="en-US" sz="2000" b="1" dirty="0"/>
              <a:t>not contain </a:t>
            </a:r>
            <a:r>
              <a:rPr lang="en-US" sz="2000" dirty="0"/>
              <a:t>any </a:t>
            </a:r>
            <a:r>
              <a:rPr lang="en-US" sz="2000" b="1" dirty="0"/>
              <a:t>clear information about its column variables </a:t>
            </a:r>
            <a:r>
              <a:rPr lang="en-US" sz="2000" dirty="0"/>
              <a:t>as shown</a:t>
            </a:r>
          </a:p>
          <a:p>
            <a:endParaRPr lang="en-US" sz="2000" dirty="0"/>
          </a:p>
          <a:p>
            <a:endParaRPr lang="en-US" sz="2000" dirty="0"/>
          </a:p>
          <a:p>
            <a:endParaRPr lang="en-US" sz="2000" dirty="0"/>
          </a:p>
          <a:p>
            <a:endParaRPr lang="en-US" sz="2000" dirty="0"/>
          </a:p>
          <a:p>
            <a:endParaRPr lang="en-US" sz="2000" dirty="0"/>
          </a:p>
          <a:p>
            <a:endParaRPr lang="en-IN" sz="2000" dirty="0"/>
          </a:p>
        </p:txBody>
      </p:sp>
    </p:spTree>
    <p:extLst>
      <p:ext uri="{BB962C8B-B14F-4D97-AF65-F5344CB8AC3E}">
        <p14:creationId xmlns:p14="http://schemas.microsoft.com/office/powerpoint/2010/main" val="419501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2B2E147-5BBB-CBE3-D06F-B00A4905839E}"/>
              </a:ext>
            </a:extLst>
          </p:cNvPr>
          <p:cNvPicPr>
            <a:picLocks noGrp="1" noChangeAspect="1"/>
          </p:cNvPicPr>
          <p:nvPr>
            <p:ph idx="1"/>
          </p:nvPr>
        </p:nvPicPr>
        <p:blipFill>
          <a:blip r:embed="rId2"/>
          <a:stretch>
            <a:fillRect/>
          </a:stretch>
        </p:blipFill>
        <p:spPr>
          <a:xfrm>
            <a:off x="985520" y="691001"/>
            <a:ext cx="10058400" cy="1462163"/>
          </a:xfrm>
        </p:spPr>
      </p:pic>
      <p:sp>
        <p:nvSpPr>
          <p:cNvPr id="6" name="TextBox 5">
            <a:extLst>
              <a:ext uri="{FF2B5EF4-FFF2-40B4-BE49-F238E27FC236}">
                <a16:creationId xmlns:a16="http://schemas.microsoft.com/office/drawing/2014/main" id="{9A965440-E79D-39E4-F4CF-9220D3550EF8}"/>
              </a:ext>
            </a:extLst>
          </p:cNvPr>
          <p:cNvSpPr txBox="1"/>
          <p:nvPr/>
        </p:nvSpPr>
        <p:spPr>
          <a:xfrm>
            <a:off x="985520" y="2611120"/>
            <a:ext cx="100584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At this stage , the dataset was </a:t>
            </a:r>
            <a:r>
              <a:rPr lang="en-US" b="1" dirty="0"/>
              <a:t>checked for any abrupt/inaccurate values</a:t>
            </a:r>
            <a:r>
              <a:rPr lang="en-US" dirty="0"/>
              <a:t> as well as for </a:t>
            </a:r>
            <a:r>
              <a:rPr lang="en-US" b="1" dirty="0"/>
              <a:t>missing values </a:t>
            </a:r>
            <a:r>
              <a:rPr lang="en-US" dirty="0"/>
              <a:t>as they would be needed to be dealt with in code for good model performance.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Also I understand that we need better and </a:t>
            </a:r>
            <a:r>
              <a:rPr lang="en-US" b="1" dirty="0"/>
              <a:t>more unique and sensible values </a:t>
            </a:r>
            <a:r>
              <a:rPr lang="en-US" dirty="0"/>
              <a:t>in each column so that our model prediction is </a:t>
            </a:r>
            <a:r>
              <a:rPr lang="en-US" b="1" dirty="0"/>
              <a:t>made easier to code </a:t>
            </a:r>
            <a:r>
              <a:rPr lang="en-US" dirty="0"/>
              <a:t>itself.</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Here, I observe that this dataset </a:t>
            </a:r>
            <a:r>
              <a:rPr lang="en-US" b="1" dirty="0"/>
              <a:t>has only categorical variables in all 23 columns </a:t>
            </a:r>
            <a:r>
              <a:rPr lang="en-US" dirty="0"/>
              <a:t>and even </a:t>
            </a:r>
            <a:r>
              <a:rPr lang="en-US" b="1" dirty="0"/>
              <a:t>the target variable I consider: “class” is a categorical variable </a:t>
            </a:r>
            <a:r>
              <a:rPr lang="en-US" dirty="0"/>
              <a:t>with two outcomes.</a:t>
            </a:r>
          </a:p>
          <a:p>
            <a:endParaRPr lang="en-US" dirty="0"/>
          </a:p>
          <a:p>
            <a:pPr marL="285750" indent="-285750">
              <a:buFont typeface="Arial" panose="020B0604020202020204" pitchFamily="34" charset="0"/>
              <a:buChar char="•"/>
            </a:pPr>
            <a:r>
              <a:rPr lang="en-US" dirty="0"/>
              <a:t>Hence have arrived to a conclusion to </a:t>
            </a:r>
            <a:r>
              <a:rPr lang="en-US" b="1" dirty="0"/>
              <a:t>use Naïve Bayes Classification </a:t>
            </a:r>
            <a:r>
              <a:rPr lang="en-US" dirty="0"/>
              <a:t>to categorize and </a:t>
            </a:r>
            <a:r>
              <a:rPr lang="en-US" b="1" dirty="0"/>
              <a:t>predict which Mushroom will be Edible and Poisonous </a:t>
            </a:r>
            <a:r>
              <a:rPr lang="en-US" dirty="0"/>
              <a:t>based on 23 features.</a:t>
            </a:r>
            <a:endParaRPr lang="en-IN" dirty="0"/>
          </a:p>
        </p:txBody>
      </p:sp>
    </p:spTree>
    <p:extLst>
      <p:ext uri="{BB962C8B-B14F-4D97-AF65-F5344CB8AC3E}">
        <p14:creationId xmlns:p14="http://schemas.microsoft.com/office/powerpoint/2010/main" val="82932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921D-553B-5F0C-6CF1-875E565851D8}"/>
              </a:ext>
            </a:extLst>
          </p:cNvPr>
          <p:cNvSpPr>
            <a:spLocks noGrp="1"/>
          </p:cNvSpPr>
          <p:nvPr>
            <p:ph type="title"/>
          </p:nvPr>
        </p:nvSpPr>
        <p:spPr/>
        <p:txBody>
          <a:bodyPr/>
          <a:lstStyle/>
          <a:p>
            <a:pPr algn="ctr"/>
            <a:r>
              <a:rPr lang="en-US" dirty="0"/>
              <a:t>Naïve Bayes Classification </a:t>
            </a:r>
            <a:endParaRPr lang="en-IN" dirty="0"/>
          </a:p>
        </p:txBody>
      </p:sp>
      <p:sp>
        <p:nvSpPr>
          <p:cNvPr id="3" name="Content Placeholder 2">
            <a:extLst>
              <a:ext uri="{FF2B5EF4-FFF2-40B4-BE49-F238E27FC236}">
                <a16:creationId xmlns:a16="http://schemas.microsoft.com/office/drawing/2014/main" id="{6D35BA1A-2AB6-CF09-D73B-B07E49A375FC}"/>
              </a:ext>
            </a:extLst>
          </p:cNvPr>
          <p:cNvSpPr>
            <a:spLocks noGrp="1"/>
          </p:cNvSpPr>
          <p:nvPr>
            <p:ph idx="1"/>
          </p:nvPr>
        </p:nvSpPr>
        <p:spPr>
          <a:xfrm>
            <a:off x="1066800" y="2103120"/>
            <a:ext cx="10058400" cy="4206240"/>
          </a:xfrm>
        </p:spPr>
        <p:txBody>
          <a:bodyPr>
            <a:normAutofit/>
          </a:bodyPr>
          <a:lstStyle/>
          <a:p>
            <a:r>
              <a:rPr lang="en-US" sz="2000" dirty="0"/>
              <a:t>Naive Bayes is </a:t>
            </a:r>
            <a:r>
              <a:rPr lang="en-US" sz="2000" b="1" dirty="0"/>
              <a:t>a probabilistic machine learning algorithm</a:t>
            </a:r>
            <a:r>
              <a:rPr lang="en-US" sz="2000" dirty="0"/>
              <a:t> based on </a:t>
            </a:r>
            <a:r>
              <a:rPr lang="en-US" sz="2000" b="1" dirty="0"/>
              <a:t>Bayes' Theorem</a:t>
            </a:r>
            <a:r>
              <a:rPr lang="en-US" sz="2000" dirty="0"/>
              <a:t>. It is widely used for classification tasks and is particularly effective for large datasets with multiple features. Despite its simplicity, it often performs well in various domains such as text classification, spam filtering, and sentiment analysis.</a:t>
            </a:r>
          </a:p>
          <a:p>
            <a:r>
              <a:rPr lang="en-IN" sz="1800" dirty="0"/>
              <a:t>It is used on datasets having independent </a:t>
            </a:r>
            <a:r>
              <a:rPr lang="en-IN" sz="1800" b="1" dirty="0"/>
              <a:t>(X’s) </a:t>
            </a:r>
            <a:r>
              <a:rPr lang="en-IN" sz="1800" dirty="0"/>
              <a:t>and dependent variables </a:t>
            </a:r>
            <a:r>
              <a:rPr lang="en-IN" sz="1800" b="1" dirty="0"/>
              <a:t>(Y)</a:t>
            </a:r>
            <a:r>
              <a:rPr lang="en-IN" sz="1800" dirty="0"/>
              <a:t> as categorical variables.</a:t>
            </a:r>
          </a:p>
          <a:p>
            <a:r>
              <a:rPr lang="en-IN" sz="1800" b="1" u="sng" dirty="0"/>
              <a:t>Advantages</a:t>
            </a:r>
          </a:p>
          <a:p>
            <a:pPr marL="0" indent="0">
              <a:buNone/>
            </a:pPr>
            <a:r>
              <a:rPr lang="en-IN" sz="1800" dirty="0"/>
              <a:t>Easy to implement.</a:t>
            </a:r>
          </a:p>
          <a:p>
            <a:pPr marL="0" indent="0">
              <a:buNone/>
            </a:pPr>
            <a:r>
              <a:rPr lang="en-IN" sz="1800" dirty="0"/>
              <a:t>Requires relatively less Training data.</a:t>
            </a:r>
          </a:p>
          <a:p>
            <a:pPr marL="0" indent="0">
              <a:buNone/>
            </a:pPr>
            <a:r>
              <a:rPr lang="en-IN" sz="1800" dirty="0"/>
              <a:t>Fast to implement and scalable.</a:t>
            </a:r>
          </a:p>
          <a:p>
            <a:endParaRPr lang="en-IN" sz="1800" dirty="0"/>
          </a:p>
          <a:p>
            <a:endParaRPr lang="en-IN" sz="1800" dirty="0"/>
          </a:p>
          <a:p>
            <a:endParaRPr lang="en-IN" sz="1800" dirty="0"/>
          </a:p>
          <a:p>
            <a:endParaRPr lang="en-IN" sz="1800" dirty="0"/>
          </a:p>
          <a:p>
            <a:endParaRPr lang="en-IN" sz="1800" dirty="0"/>
          </a:p>
          <a:p>
            <a:endParaRPr lang="en-IN" sz="1800" dirty="0"/>
          </a:p>
          <a:p>
            <a:endParaRPr lang="en-IN" sz="1800" dirty="0"/>
          </a:p>
        </p:txBody>
      </p:sp>
    </p:spTree>
    <p:extLst>
      <p:ext uri="{BB962C8B-B14F-4D97-AF65-F5344CB8AC3E}">
        <p14:creationId xmlns:p14="http://schemas.microsoft.com/office/powerpoint/2010/main" val="3835857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8BCA3D-50B7-D20F-1E83-20B1E3CD5D5F}"/>
              </a:ext>
            </a:extLst>
          </p:cNvPr>
          <p:cNvSpPr>
            <a:spLocks noGrp="1"/>
          </p:cNvSpPr>
          <p:nvPr>
            <p:ph idx="1"/>
          </p:nvPr>
        </p:nvSpPr>
        <p:spPr>
          <a:xfrm>
            <a:off x="1066800" y="782320"/>
            <a:ext cx="10058400" cy="5170424"/>
          </a:xfrm>
        </p:spPr>
        <p:txBody>
          <a:bodyPr>
            <a:normAutofit/>
          </a:bodyPr>
          <a:lstStyle/>
          <a:p>
            <a:r>
              <a:rPr lang="en-IN" sz="2000" b="1" dirty="0"/>
              <a:t>No need of Feature Scaling</a:t>
            </a:r>
          </a:p>
          <a:p>
            <a:pPr marL="0" indent="0">
              <a:buNone/>
            </a:pPr>
            <a:r>
              <a:rPr lang="en-US" sz="1800" dirty="0"/>
              <a:t>Naive Bayes uses probabilities to make predictions, not distances or magnitudes like algorithms such as k-Nearest Neighbors or Support Vector Machines.</a:t>
            </a:r>
          </a:p>
          <a:p>
            <a:pPr marL="0" indent="0">
              <a:buNone/>
            </a:pPr>
            <a:r>
              <a:rPr lang="en-US" sz="1800" dirty="0"/>
              <a:t>It calculates the probability of a class given the feature values using Bayes' Theorem. Each feature's probability is considered independently (conditional independence assumption), so the algorithm doesn't rely on the scale or range of the features.</a:t>
            </a:r>
          </a:p>
          <a:p>
            <a:pPr marL="0" indent="0">
              <a:buNone/>
            </a:pPr>
            <a:endParaRPr lang="en-US" sz="1800" dirty="0"/>
          </a:p>
          <a:p>
            <a:r>
              <a:rPr lang="en-IN" sz="2000" b="1" dirty="0"/>
              <a:t>No need of Multicollinearity handling</a:t>
            </a:r>
          </a:p>
          <a:p>
            <a:pPr marL="0" indent="0">
              <a:buNone/>
            </a:pPr>
            <a:r>
              <a:rPr lang="en-US" sz="1800" dirty="0"/>
              <a:t>Naive Bayes assumes conditional independence between features given the target variable.</a:t>
            </a:r>
          </a:p>
          <a:p>
            <a:pPr marL="0" indent="0">
              <a:buNone/>
            </a:pPr>
            <a:r>
              <a:rPr lang="en-US" sz="1800" dirty="0"/>
              <a:t>Even if features are highly correlated (i.e., multicollinearity exists), the algorithm treats them as independent, so it doesn’t directly consider the correlations.</a:t>
            </a:r>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15572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D9C5-D265-5800-98A3-97992D4A4EB2}"/>
              </a:ext>
            </a:extLst>
          </p:cNvPr>
          <p:cNvSpPr>
            <a:spLocks noGrp="1"/>
          </p:cNvSpPr>
          <p:nvPr>
            <p:ph type="title"/>
          </p:nvPr>
        </p:nvSpPr>
        <p:spPr/>
        <p:txBody>
          <a:bodyPr/>
          <a:lstStyle/>
          <a:p>
            <a:r>
              <a:rPr lang="en-US" dirty="0"/>
              <a:t>Flow of Naïve Bayes Classification of Mushroom Dataset</a:t>
            </a:r>
            <a:endParaRPr lang="en-IN" dirty="0"/>
          </a:p>
        </p:txBody>
      </p:sp>
      <p:sp>
        <p:nvSpPr>
          <p:cNvPr id="3" name="Content Placeholder 2">
            <a:extLst>
              <a:ext uri="{FF2B5EF4-FFF2-40B4-BE49-F238E27FC236}">
                <a16:creationId xmlns:a16="http://schemas.microsoft.com/office/drawing/2014/main" id="{AA7461E8-D2D7-19C6-0AB2-D7C68DD5C652}"/>
              </a:ext>
            </a:extLst>
          </p:cNvPr>
          <p:cNvSpPr>
            <a:spLocks noGrp="1"/>
          </p:cNvSpPr>
          <p:nvPr>
            <p:ph idx="1"/>
          </p:nvPr>
        </p:nvSpPr>
        <p:spPr/>
        <p:txBody>
          <a:bodyPr>
            <a:normAutofit/>
          </a:bodyPr>
          <a:lstStyle/>
          <a:p>
            <a:r>
              <a:rPr lang="en-US" sz="1800" dirty="0"/>
              <a:t>Initially familiarizing with the contents of the dataset and checking for irrelevant/ missing values in the dataset. Identifying the target variable and independent variables based on a general understanding of the topic.</a:t>
            </a:r>
          </a:p>
          <a:p>
            <a:r>
              <a:rPr lang="en-US" sz="1800" dirty="0"/>
              <a:t>Load all the required libraries</a:t>
            </a:r>
          </a:p>
          <a:p>
            <a:r>
              <a:rPr lang="en-US" sz="1800" dirty="0"/>
              <a:t>Next, setting the working directory to required path------- &gt; Loading the dataset to R studio using “read.csv”</a:t>
            </a:r>
          </a:p>
          <a:p>
            <a:r>
              <a:rPr lang="en-US" sz="1800" dirty="0"/>
              <a:t>View the dataset in R and check for any data loss or change in any row or or column names.</a:t>
            </a:r>
          </a:p>
          <a:p>
            <a:r>
              <a:rPr lang="en-US" sz="1800" dirty="0"/>
              <a:t> Based on the encoding which needs to be done I have rewritten the contents of each column to the required way using R programming---”</a:t>
            </a:r>
            <a:r>
              <a:rPr lang="en-US" sz="1800" dirty="0" err="1"/>
              <a:t>case_when</a:t>
            </a:r>
            <a:r>
              <a:rPr lang="en-US" sz="1800" dirty="0"/>
              <a:t>” function.</a:t>
            </a:r>
            <a:endParaRPr lang="en-IN" sz="1800" dirty="0"/>
          </a:p>
        </p:txBody>
      </p:sp>
    </p:spTree>
    <p:extLst>
      <p:ext uri="{BB962C8B-B14F-4D97-AF65-F5344CB8AC3E}">
        <p14:creationId xmlns:p14="http://schemas.microsoft.com/office/powerpoint/2010/main" val="1105877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D286C4-69C0-E704-7FEA-C45846187C7B}"/>
              </a:ext>
            </a:extLst>
          </p:cNvPr>
          <p:cNvSpPr>
            <a:spLocks noGrp="1"/>
          </p:cNvSpPr>
          <p:nvPr>
            <p:ph idx="1"/>
          </p:nvPr>
        </p:nvSpPr>
        <p:spPr>
          <a:xfrm>
            <a:off x="1066800" y="2560320"/>
            <a:ext cx="10058400" cy="3392424"/>
          </a:xfrm>
        </p:spPr>
        <p:txBody>
          <a:bodyPr>
            <a:normAutofit/>
          </a:bodyPr>
          <a:lstStyle/>
          <a:p>
            <a:r>
              <a:rPr lang="en-US" sz="1800" dirty="0"/>
              <a:t>Write the above modified excel file into a new name and store in working directory. Now load this dataset into a new </a:t>
            </a:r>
            <a:r>
              <a:rPr lang="en-US" sz="1800" dirty="0" err="1"/>
              <a:t>dataframe</a:t>
            </a:r>
            <a:r>
              <a:rPr lang="en-US" sz="1800" dirty="0"/>
              <a:t> name : here, “</a:t>
            </a:r>
            <a:r>
              <a:rPr lang="en-US" sz="1800" dirty="0" err="1"/>
              <a:t>mushroomData</a:t>
            </a:r>
            <a:r>
              <a:rPr lang="en-US" sz="1800" dirty="0"/>
              <a:t>”</a:t>
            </a:r>
          </a:p>
          <a:p>
            <a:r>
              <a:rPr lang="en-US" sz="1800" dirty="0"/>
              <a:t>Check the structure and View the </a:t>
            </a:r>
            <a:r>
              <a:rPr lang="en-US" sz="1800" dirty="0" err="1"/>
              <a:t>dataframe</a:t>
            </a:r>
            <a:r>
              <a:rPr lang="en-US" sz="1800" dirty="0"/>
              <a:t> in R.</a:t>
            </a:r>
          </a:p>
          <a:p>
            <a:r>
              <a:rPr lang="en-US" sz="1800" dirty="0"/>
              <a:t>Converting the Y </a:t>
            </a:r>
            <a:r>
              <a:rPr lang="en-US" sz="1800" dirty="0" err="1"/>
              <a:t>amd</a:t>
            </a:r>
            <a:r>
              <a:rPr lang="en-US" sz="1800" dirty="0"/>
              <a:t> all X’s into factor datatype (as a dropdown) from the original character datatype.</a:t>
            </a:r>
          </a:p>
          <a:p>
            <a:r>
              <a:rPr lang="en-US" sz="1800" dirty="0"/>
              <a:t>There is no need of any feature scaling here. As of now all the 23 independent variables look very reliable in determining the nature of the mushroom. Hence we go ahead with Train test split of the 8000+ datapoints into a 70:30 ratio</a:t>
            </a:r>
          </a:p>
          <a:p>
            <a:pPr marL="0" indent="0">
              <a:buNone/>
            </a:pPr>
            <a:endParaRPr lang="en-US" sz="1800" dirty="0"/>
          </a:p>
        </p:txBody>
      </p:sp>
      <p:pic>
        <p:nvPicPr>
          <p:cNvPr id="5" name="Picture 4">
            <a:extLst>
              <a:ext uri="{FF2B5EF4-FFF2-40B4-BE49-F238E27FC236}">
                <a16:creationId xmlns:a16="http://schemas.microsoft.com/office/drawing/2014/main" id="{02B3D09D-86E9-5136-382B-1CE190287CB6}"/>
              </a:ext>
            </a:extLst>
          </p:cNvPr>
          <p:cNvPicPr>
            <a:picLocks noChangeAspect="1"/>
          </p:cNvPicPr>
          <p:nvPr/>
        </p:nvPicPr>
        <p:blipFill>
          <a:blip r:embed="rId2"/>
          <a:stretch>
            <a:fillRect/>
          </a:stretch>
        </p:blipFill>
        <p:spPr>
          <a:xfrm>
            <a:off x="516685" y="580958"/>
            <a:ext cx="11158629" cy="1735522"/>
          </a:xfrm>
          <a:prstGeom prst="rect">
            <a:avLst/>
          </a:prstGeom>
        </p:spPr>
      </p:pic>
    </p:spTree>
    <p:extLst>
      <p:ext uri="{BB962C8B-B14F-4D97-AF65-F5344CB8AC3E}">
        <p14:creationId xmlns:p14="http://schemas.microsoft.com/office/powerpoint/2010/main" val="872768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EBDDA-A6DD-705A-FA5C-2C7040DF167A}"/>
              </a:ext>
            </a:extLst>
          </p:cNvPr>
          <p:cNvSpPr>
            <a:spLocks noGrp="1"/>
          </p:cNvSpPr>
          <p:nvPr>
            <p:ph idx="1"/>
          </p:nvPr>
        </p:nvSpPr>
        <p:spPr>
          <a:xfrm>
            <a:off x="1066800" y="924560"/>
            <a:ext cx="10058400" cy="5028184"/>
          </a:xfrm>
        </p:spPr>
        <p:txBody>
          <a:bodyPr>
            <a:normAutofit/>
          </a:bodyPr>
          <a:lstStyle/>
          <a:p>
            <a:r>
              <a:rPr lang="en-US" sz="1800" dirty="0"/>
              <a:t>Now, we need to train the model using “</a:t>
            </a:r>
            <a:r>
              <a:rPr lang="en-US" sz="1800" dirty="0" err="1"/>
              <a:t>naïveBayes</a:t>
            </a:r>
            <a:r>
              <a:rPr lang="en-US" sz="1800" dirty="0"/>
              <a:t>” machine learning algorithm on the Training data alone (5000+ datapoints). This should be very much sufficient in making the model learn.</a:t>
            </a:r>
          </a:p>
          <a:p>
            <a:pPr marL="0" indent="0">
              <a:buNone/>
            </a:pPr>
            <a:endParaRPr lang="en-US" sz="1800" dirty="0"/>
          </a:p>
          <a:p>
            <a:r>
              <a:rPr lang="en-US" sz="1800" dirty="0"/>
              <a:t>Also,  model training should not be done with entirety of data as it will lead to overfitting and biased/improper results when we take a portion of the same data for testing. As this data has already been exposed and been trained on. It is not very reliable.</a:t>
            </a:r>
          </a:p>
          <a:p>
            <a:endParaRPr lang="en-US" sz="1800" dirty="0"/>
          </a:p>
          <a:p>
            <a:r>
              <a:rPr lang="en-US" sz="1800" dirty="0"/>
              <a:t>Testing data is 2000+ datapoints approx. to check model performance. Use the “predict” function to make predictions on testing data using the trained model.</a:t>
            </a:r>
          </a:p>
          <a:p>
            <a:endParaRPr lang="en-US" sz="1800" dirty="0"/>
          </a:p>
          <a:p>
            <a:r>
              <a:rPr lang="en-US" sz="1800" dirty="0"/>
              <a:t>Check Model Performance using Confusion Matrix and other Metrics like Accuracy, Precision, Sensitivity , Mis classification Rate etc.</a:t>
            </a:r>
          </a:p>
          <a:p>
            <a:endParaRPr lang="en-US" sz="1800" dirty="0"/>
          </a:p>
          <a:p>
            <a:endParaRPr lang="en-IN" sz="1800" dirty="0"/>
          </a:p>
        </p:txBody>
      </p:sp>
    </p:spTree>
    <p:extLst>
      <p:ext uri="{BB962C8B-B14F-4D97-AF65-F5344CB8AC3E}">
        <p14:creationId xmlns:p14="http://schemas.microsoft.com/office/powerpoint/2010/main" val="3692569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{4EF4725F-5E54-46F1-8DF3-3E75B09BB5B5}tf56219246_win32</Template>
  <TotalTime>423</TotalTime>
  <Words>1177</Words>
  <Application>Microsoft Office PowerPoint</Application>
  <PresentationFormat>Widescreen</PresentationFormat>
  <Paragraphs>80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 Next LT Pro Light</vt:lpstr>
      <vt:lpstr>Garamond</vt:lpstr>
      <vt:lpstr>SavonVTI</vt:lpstr>
      <vt:lpstr>Predictive Analytics-2 Project</vt:lpstr>
      <vt:lpstr>Possible Business Scenario</vt:lpstr>
      <vt:lpstr>Mushroom Classification dataset</vt:lpstr>
      <vt:lpstr>PowerPoint Presentation</vt:lpstr>
      <vt:lpstr>Naïve Bayes Classification </vt:lpstr>
      <vt:lpstr>PowerPoint Presentation</vt:lpstr>
      <vt:lpstr>Flow of Naïve Bayes Classification of Mushroom Dataset</vt:lpstr>
      <vt:lpstr>PowerPoint Presentation</vt:lpstr>
      <vt:lpstr>PowerPoint Presentation</vt:lpstr>
      <vt:lpstr>PowerPoint Presentation</vt:lpstr>
      <vt:lpstr>PowerPoint Presentation</vt:lpstr>
      <vt:lpstr>Type 1 and Type 2 Errors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 M</dc:creator>
  <cp:lastModifiedBy>Rishi M</cp:lastModifiedBy>
  <cp:revision>9</cp:revision>
  <dcterms:created xsi:type="dcterms:W3CDTF">2024-11-27T17:15:45Z</dcterms:created>
  <dcterms:modified xsi:type="dcterms:W3CDTF">2024-11-29T04:27:40Z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