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BD1C-5698-FB49-BDFA-5ACD0E74299C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A6EC-82EE-DD49-B722-3EBE632A6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2A6EC-82EE-DD49-B722-3EBE632A6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CD06-9848-58DB-ACEE-4E41CB8D2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00AA7-36EF-545B-7D02-B6E95847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BF4E-CD88-CC65-2EB3-2D6ED9CA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7D7A-874C-B639-51DC-D5E5B332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E275-F4BF-E1F0-8B5A-1BF54B3E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B5BF-B0E8-6A65-ADA7-19642B15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00A9-F56C-5C9B-5782-2C71941D3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3D5E-BB77-2A8F-AA07-E3203BB5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74F1-3E21-7909-980E-B0ACBC1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1C1F-13D2-ECFE-43AF-A3E546B0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05D51-96A3-4253-43CD-753C139BF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63FB3-CA2C-84F8-98ED-8612EFFB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8BDC-950F-ECC0-DACC-30F25A80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F463-0A29-0D4D-4D06-BDA4D0C6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6EA0-FDD5-B457-5DB4-B665D748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0C33-DD2B-53D9-6779-79F4A36F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3618-B4E6-04E8-045F-3626EAA0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71FE-EB59-AB07-B125-88E96CD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0474-1291-37F6-BFC2-60141422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F0C2-795E-13B8-1AC2-E6200734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7A23-5466-0912-DD30-733F3DED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0A764-E99D-18F8-5DD1-128525EF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99B98-0A96-F804-67E0-CDEB04EF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63CA-BC26-8CD6-E582-6874C1FA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7356-7711-1A3B-5B03-5A2C774D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071B-9C4B-6CBF-3F9B-80B3A426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ECB-0B2F-9E0A-1290-8F7718C63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9BB5-0231-0875-643B-3D9BC31E9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9FB5C-D987-A80E-9E51-77F943D9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8129-6DB3-0DC0-8EF1-47DBD7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8912-E9F4-88EE-E63A-4362657B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DA07-0401-BF9F-8A79-770B96B2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25DA-8B3F-E391-0DD2-EC0464C5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F1E8D-40C2-903A-5632-43A0A396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C98F5-DFF9-8856-111F-66ACF6A2B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C78BC-FEC9-6899-4461-CDF680B1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1C79D-C93E-E10A-B82F-00161B52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31F44-F8E3-5BF9-C72D-1DB4F289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31F20-C271-9473-27A5-100F4D36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205-C3FD-F890-7221-18CAB8B7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47AE-ADA8-D638-6348-80D2A51D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79733-C1F0-A142-3572-8E279A11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2FEC2-16F0-50CE-FFFE-74C90BFB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2520B-CAC6-3A15-C13B-39F5FD80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21148-BA6A-E28F-70D6-CCCB6EA9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6E786-01C6-DF0E-9606-4DC7675A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8FE-8CCC-DFB1-D8B3-F41FAE70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7E67-ABCE-E830-1EC1-C99591FA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33E8-DA42-25AB-B4A4-F6C6DC5A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50C9-885D-FCC0-E472-996E9909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BB08D-CBCA-8042-8C93-A32B049A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776C-1902-A881-9453-199B671E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A7D-615D-DCE3-64D8-7EEA342F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E1AD5-16F7-1045-7BA5-479B211D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628C0-9315-825F-1050-FD82983D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1BB4F-3020-4DE1-2108-278B0E60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F0631-E5F7-1349-F2FB-54F95951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B1F5A-6C7E-2797-D7E1-143D9B41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14459-5245-823F-D293-E6538B01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EF98-37A8-A10A-FE9C-F24302A8C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66D5-49FC-C5AA-6C82-44C3EFE9A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EB51-F4BE-4C49-974B-0BC34168A427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4CE0-EF68-CABA-764C-7F4D6C326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BE53-1FED-B1F0-42B1-08581470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A65E-A41B-A348-A3E1-CB371100B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0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CE47-1017-733A-2F72-03251761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22633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/>
              <a:t>Economic analysis for Construction of a new Warehouse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70E9B-6B9D-D017-EE02-5C27914DDB94}"/>
              </a:ext>
            </a:extLst>
          </p:cNvPr>
          <p:cNvSpPr txBox="1"/>
          <p:nvPr/>
        </p:nvSpPr>
        <p:spPr>
          <a:xfrm>
            <a:off x="8803758" y="4338083"/>
            <a:ext cx="261560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Rishi Siddhanth </a:t>
            </a:r>
            <a:r>
              <a:rPr lang="en-US" dirty="0" err="1"/>
              <a:t>Yaga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Yerramorrusu</a:t>
            </a:r>
            <a:r>
              <a:rPr lang="en-US" dirty="0"/>
              <a:t> </a:t>
            </a:r>
            <a:r>
              <a:rPr lang="en-US" dirty="0" err="1"/>
              <a:t>Harshitha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Sri </a:t>
            </a:r>
            <a:r>
              <a:rPr lang="en-US" dirty="0" err="1"/>
              <a:t>Mahitha</a:t>
            </a:r>
            <a:r>
              <a:rPr lang="en-US" dirty="0"/>
              <a:t> </a:t>
            </a:r>
            <a:r>
              <a:rPr lang="en-US" dirty="0" err="1"/>
              <a:t>Karuturi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Architha Surabhi</a:t>
            </a:r>
          </a:p>
        </p:txBody>
      </p:sp>
    </p:spTree>
    <p:extLst>
      <p:ext uri="{BB962C8B-B14F-4D97-AF65-F5344CB8AC3E}">
        <p14:creationId xmlns:p14="http://schemas.microsoft.com/office/powerpoint/2010/main" val="197990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6D43-A7A3-29C2-F4CF-DB432C2F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358C-A7C9-2828-961A-A6BBF641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sz="2600" dirty="0"/>
              <a:t>Alternative 4 will be selected after the economic analysis.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As the NPV is positive, </a:t>
            </a:r>
            <a:r>
              <a:rPr lang="en-US" sz="2600" b="0" i="0" dirty="0">
                <a:effectLst/>
              </a:rPr>
              <a:t>it indicates that the investment is expected to generate more cash than it costs, and therefore may be a profitable opportunity.</a:t>
            </a:r>
            <a:endParaRPr lang="en-US" sz="2600" dirty="0"/>
          </a:p>
          <a:p>
            <a:pPr algn="just">
              <a:lnSpc>
                <a:spcPct val="100000"/>
              </a:lnSpc>
            </a:pPr>
            <a:r>
              <a:rPr lang="en-US" sz="2600" dirty="0"/>
              <a:t>The IRR of approximately 31% indicates that the </a:t>
            </a:r>
            <a:r>
              <a:rPr lang="en-US" sz="2600" b="0" i="0" dirty="0">
                <a:effectLst/>
              </a:rPr>
              <a:t>expected rate of return on an investment is 31% per year.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0427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96DD-3B8A-6558-638D-87D1503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229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7540-19E9-B304-DB19-A930BB77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sz="2600" b="0" i="0" dirty="0">
                <a:effectLst/>
              </a:rPr>
              <a:t>Overall, the economic analysis suggests that the renting half of the warehouse and utilizing the remaining warehouse for transport and storage is a viable investment opportunity with a positive net present value, a favorable internal rate of return. </a:t>
            </a:r>
          </a:p>
          <a:p>
            <a:pPr algn="just">
              <a:lnSpc>
                <a:spcPct val="100000"/>
              </a:lnSpc>
            </a:pPr>
            <a:r>
              <a:rPr lang="en-US" sz="2600" b="0" i="0" dirty="0">
                <a:effectLst/>
              </a:rPr>
              <a:t>Thus, it can be concluded that the warehouse construction project is a financially feasible investment opportunity that is likely to provide attractive returns for investors.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77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256D-BE17-3330-426B-B41E67C2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194F-EB86-EFC9-9BA3-7E97464F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10000"/>
              </a:lnSpc>
            </a:pPr>
            <a:r>
              <a:rPr lang="en-US" sz="2600" dirty="0"/>
              <a:t>The automobile industry is constantly evolving with new technologies and emerging to improve their services and outcomes. 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To accommodate the parts and equipment, we need a new Warehouse. 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However, Introducing a new Warehouse significant financial investment. </a:t>
            </a:r>
          </a:p>
          <a:p>
            <a:pPr algn="just">
              <a:lnSpc>
                <a:spcPct val="110000"/>
              </a:lnSpc>
            </a:pPr>
            <a:r>
              <a:rPr lang="en-US" sz="2600" dirty="0"/>
              <a:t>The purpose of this project is to conduct an economic analysis for a new warehouse to determine its financial feasibility. </a:t>
            </a:r>
          </a:p>
        </p:txBody>
      </p:sp>
    </p:spTree>
    <p:extLst>
      <p:ext uri="{BB962C8B-B14F-4D97-AF65-F5344CB8AC3E}">
        <p14:creationId xmlns:p14="http://schemas.microsoft.com/office/powerpoint/2010/main" val="10637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4AED-0DF3-09D7-58FC-0511E4EF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4" y="500062"/>
            <a:ext cx="10515600" cy="1325563"/>
          </a:xfrm>
        </p:spPr>
        <p:txBody>
          <a:bodyPr/>
          <a:lstStyle/>
          <a:p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7FF2-88AC-C7C1-CB64-C18DA406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Thirty-thousand square-foot Warehouse Facility is to be constructed by an Automobile Company in New York State.</a:t>
            </a:r>
            <a:r>
              <a:rPr lang="en-US" sz="2600" dirty="0">
                <a:effectLst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Four project alternatives have been considered. For these four scenarios, NPV and IRR are used to calculate and determine which of the four is more economical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All the scenarios have several expenses including site work, design fee, construction and resources, civil engineering, building maintenance and operating costs, labor costs etc.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02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5192-E7CE-4957-F308-576595E9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FD37-48AA-0EB7-B8B4-BEDDB7D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sz="2600" dirty="0"/>
              <a:t>For this project, NPV and IRR are used to calculate and determine the economic feasibility</a:t>
            </a:r>
          </a:p>
          <a:p>
            <a:pPr algn="just">
              <a:lnSpc>
                <a:spcPct val="100000"/>
              </a:lnSpc>
            </a:pPr>
            <a:r>
              <a:rPr lang="en-US" sz="2600" b="0" i="0" dirty="0">
                <a:effectLst/>
              </a:rPr>
              <a:t>NPV considers the time value of money by discounting the future cash flows to their present value based on a specified rate. This allows for a fair comparison of the investment's cost and expected return, considering the timing of the cash flows.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IRR </a:t>
            </a:r>
            <a:r>
              <a:rPr lang="en-US" sz="2600" b="0" i="0" dirty="0">
                <a:effectLst/>
              </a:rPr>
              <a:t>provides a clear and concise measure of the expected profitability of the investment.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7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D10B-B1A0-E0E8-24D6-79670C29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b="1" dirty="0"/>
              <a:t>Project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DA92-14C7-F6E7-CEC0-F8BE33A47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sz="2600" dirty="0"/>
              <a:t>Construction of warehouse in 6months 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Construction of warehouse in 1 year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Renting the entire warehouse after construction</a:t>
            </a:r>
          </a:p>
          <a:p>
            <a:pPr algn="just">
              <a:lnSpc>
                <a:spcPct val="100000"/>
              </a:lnSpc>
            </a:pPr>
            <a:r>
              <a:rPr lang="en-US" sz="2600" dirty="0"/>
              <a:t>Renting half of the warehouse and utilizing the remaining half for transport and storage</a:t>
            </a:r>
          </a:p>
        </p:txBody>
      </p:sp>
    </p:spTree>
    <p:extLst>
      <p:ext uri="{BB962C8B-B14F-4D97-AF65-F5344CB8AC3E}">
        <p14:creationId xmlns:p14="http://schemas.microsoft.com/office/powerpoint/2010/main" val="14680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4451-BBB9-C559-2416-59FB1F7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7015-6300-8244-B13D-04DF4585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71D60C6-8150-E3AC-C4BB-4FC9D31C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1" y="1690688"/>
            <a:ext cx="79904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DCA-4342-4148-9BCA-B59B7E24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BB1A-2294-0D74-A018-336D074F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1C60836-7E3E-3F36-E3BC-36688ED9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2" y="1690688"/>
            <a:ext cx="800631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4170-F32A-76D7-2547-A1E1BA6A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FCC0-C215-69FF-1B14-0ADC3C03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3893F94-A558-BE54-2B59-DAE61760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46" y="1690688"/>
            <a:ext cx="82507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3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8EAB-2EE8-5DB6-F14A-4085D582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601B-87DD-2B20-5953-A136CD17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BB858D79-79C1-B3B1-E088-5009DD8D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26" y="1677323"/>
            <a:ext cx="8229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412</Words>
  <Application>Microsoft Macintosh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Economic analysis for Construction of a new Warehouse </vt:lpstr>
      <vt:lpstr> Introduction</vt:lpstr>
      <vt:lpstr>Project Description</vt:lpstr>
      <vt:lpstr>Analysis Method</vt:lpstr>
      <vt:lpstr>Project Alternatives</vt:lpstr>
      <vt:lpstr>Alternative 1</vt:lpstr>
      <vt:lpstr>Alternative 2</vt:lpstr>
      <vt:lpstr>Alternative 3</vt:lpstr>
      <vt:lpstr>Alternative 4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 for Construction of a new Warehouse </dc:title>
  <dc:creator>Architha Surabhi</dc:creator>
  <cp:lastModifiedBy>Architha Surabhi</cp:lastModifiedBy>
  <cp:revision>1</cp:revision>
  <dcterms:created xsi:type="dcterms:W3CDTF">2023-04-26T12:20:38Z</dcterms:created>
  <dcterms:modified xsi:type="dcterms:W3CDTF">2023-04-27T07:04:54Z</dcterms:modified>
</cp:coreProperties>
</file>