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28"/>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06019D-3045-4155-A46A-B7285DB9E51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00B8845-CAA8-4D2E-AABB-935D9D7F1AD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Despite the increasing demand for organic products, there are several challenges faced by organic products businesses. These challenges include but are not limited to, high production costs, limited availability of organic inputs, difficulty in sourcing raw materials, and intense competition from conventional products. </a:t>
          </a:r>
          <a:endParaRPr lang="en-US" sz="1400" dirty="0">
            <a:latin typeface="Times New Roman" panose="02020603050405020304" pitchFamily="18" charset="0"/>
            <a:cs typeface="Times New Roman" panose="02020603050405020304" pitchFamily="18" charset="0"/>
          </a:endParaRPr>
        </a:p>
      </dgm:t>
    </dgm:pt>
    <dgm:pt modelId="{8E846B95-0541-4111-9F68-8128A0F88A29}" type="parTrans" cxnId="{9176C788-7AB6-48E5-A766-D58DAD4988DA}">
      <dgm:prSet/>
      <dgm:spPr/>
      <dgm:t>
        <a:bodyPr/>
        <a:lstStyle/>
        <a:p>
          <a:endParaRPr lang="en-US"/>
        </a:p>
      </dgm:t>
    </dgm:pt>
    <dgm:pt modelId="{B9799663-247A-4A8D-A3E0-D87808C97C0E}" type="sibTrans" cxnId="{9176C788-7AB6-48E5-A766-D58DAD4988DA}">
      <dgm:prSet/>
      <dgm:spPr/>
      <dgm:t>
        <a:bodyPr/>
        <a:lstStyle/>
        <a:p>
          <a:pPr>
            <a:lnSpc>
              <a:spcPct val="100000"/>
            </a:lnSpc>
          </a:pPr>
          <a:endParaRPr lang="en-US"/>
        </a:p>
      </dgm:t>
    </dgm:pt>
    <dgm:pt modelId="{A5390BAF-8FF7-45BC-B4D1-CE94252893AB}">
      <dgm:prSet custT="1"/>
      <dgm:spPr/>
      <dgm:t>
        <a:bodyPr/>
        <a:lstStyle/>
        <a:p>
          <a:pPr>
            <a:lnSpc>
              <a:spcPct val="100000"/>
            </a:lnSpc>
          </a:pPr>
          <a:r>
            <a:rPr lang="en-US" sz="1400" b="0" i="0" dirty="0"/>
            <a:t>Furthermore, there is a lack of awareness and understanding among consumers regarding the benefits of organic products, leading to low demand and sales. As a result, organic products businesses struggle to maintain profitability and growth in the market.</a:t>
          </a:r>
          <a:endParaRPr lang="en-US" sz="1400" dirty="0"/>
        </a:p>
      </dgm:t>
    </dgm:pt>
    <dgm:pt modelId="{E4B4EC39-DFF5-44FD-BE5C-AF361C6FEB4F}" type="parTrans" cxnId="{618C6A3A-F51E-4D8D-9F82-AEA35E669DEE}">
      <dgm:prSet/>
      <dgm:spPr/>
      <dgm:t>
        <a:bodyPr/>
        <a:lstStyle/>
        <a:p>
          <a:endParaRPr lang="en-US"/>
        </a:p>
      </dgm:t>
    </dgm:pt>
    <dgm:pt modelId="{BC2418DF-A59B-403B-A64F-80B760F110AA}" type="sibTrans" cxnId="{618C6A3A-F51E-4D8D-9F82-AEA35E669DEE}">
      <dgm:prSet/>
      <dgm:spPr/>
      <dgm:t>
        <a:bodyPr/>
        <a:lstStyle/>
        <a:p>
          <a:endParaRPr lang="en-US"/>
        </a:p>
      </dgm:t>
    </dgm:pt>
    <dgm:pt modelId="{6B8CC3A8-9810-4FB7-A139-A187CD786047}" type="pres">
      <dgm:prSet presAssocID="{E006019D-3045-4155-A46A-B7285DB9E514}" presName="root" presStyleCnt="0">
        <dgm:presLayoutVars>
          <dgm:dir/>
          <dgm:resizeHandles val="exact"/>
        </dgm:presLayoutVars>
      </dgm:prSet>
      <dgm:spPr/>
    </dgm:pt>
    <dgm:pt modelId="{48E1A335-EBBA-4E33-928C-1B3E2C12B297}" type="pres">
      <dgm:prSet presAssocID="{E006019D-3045-4155-A46A-B7285DB9E514}" presName="container" presStyleCnt="0">
        <dgm:presLayoutVars>
          <dgm:dir/>
          <dgm:resizeHandles val="exact"/>
        </dgm:presLayoutVars>
      </dgm:prSet>
      <dgm:spPr/>
    </dgm:pt>
    <dgm:pt modelId="{B22D60EB-A0C0-4A68-BADF-8597E9B60A3C}" type="pres">
      <dgm:prSet presAssocID="{B00B8845-CAA8-4D2E-AABB-935D9D7F1AD2}" presName="compNode" presStyleCnt="0"/>
      <dgm:spPr/>
    </dgm:pt>
    <dgm:pt modelId="{8EFE0F30-7BF4-4524-ADFD-93F056487437}" type="pres">
      <dgm:prSet presAssocID="{B00B8845-CAA8-4D2E-AABB-935D9D7F1AD2}" presName="iconBgRect" presStyleLbl="bgShp" presStyleIdx="0" presStyleCnt="2"/>
      <dgm:spPr/>
    </dgm:pt>
    <dgm:pt modelId="{F9DC1AC4-967D-4F72-97E9-6A22E632A1FF}" type="pres">
      <dgm:prSet presAssocID="{B00B8845-CAA8-4D2E-AABB-935D9D7F1A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eds"/>
        </a:ext>
      </dgm:extLst>
    </dgm:pt>
    <dgm:pt modelId="{447A619F-7814-4ECB-BB6D-E7F4375B9971}" type="pres">
      <dgm:prSet presAssocID="{B00B8845-CAA8-4D2E-AABB-935D9D7F1AD2}" presName="spaceRect" presStyleCnt="0"/>
      <dgm:spPr/>
    </dgm:pt>
    <dgm:pt modelId="{3D2B47D2-692A-4E67-B236-E3D13FE3F344}" type="pres">
      <dgm:prSet presAssocID="{B00B8845-CAA8-4D2E-AABB-935D9D7F1AD2}" presName="textRect" presStyleLbl="revTx" presStyleIdx="0" presStyleCnt="2">
        <dgm:presLayoutVars>
          <dgm:chMax val="1"/>
          <dgm:chPref val="1"/>
        </dgm:presLayoutVars>
      </dgm:prSet>
      <dgm:spPr/>
    </dgm:pt>
    <dgm:pt modelId="{527E53B6-B7E4-40D3-870E-69C426305C2A}" type="pres">
      <dgm:prSet presAssocID="{B9799663-247A-4A8D-A3E0-D87808C97C0E}" presName="sibTrans" presStyleLbl="sibTrans2D1" presStyleIdx="0" presStyleCnt="0"/>
      <dgm:spPr/>
    </dgm:pt>
    <dgm:pt modelId="{78E7926A-61F9-48A5-8B35-3031D3BF5E90}" type="pres">
      <dgm:prSet presAssocID="{A5390BAF-8FF7-45BC-B4D1-CE94252893AB}" presName="compNode" presStyleCnt="0"/>
      <dgm:spPr/>
    </dgm:pt>
    <dgm:pt modelId="{68DF1F94-ED3E-413C-A3A7-2D568EAA6D96}" type="pres">
      <dgm:prSet presAssocID="{A5390BAF-8FF7-45BC-B4D1-CE94252893AB}" presName="iconBgRect" presStyleLbl="bgShp" presStyleIdx="1" presStyleCnt="2"/>
      <dgm:spPr/>
    </dgm:pt>
    <dgm:pt modelId="{71D70D50-445A-41D1-BB80-509F18311045}" type="pres">
      <dgm:prSet presAssocID="{A5390BAF-8FF7-45BC-B4D1-CE94252893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31E415B9-5085-48DF-B8FA-3C4433D694F6}" type="pres">
      <dgm:prSet presAssocID="{A5390BAF-8FF7-45BC-B4D1-CE94252893AB}" presName="spaceRect" presStyleCnt="0"/>
      <dgm:spPr/>
    </dgm:pt>
    <dgm:pt modelId="{745EAE53-EA8B-40A2-B4F4-F4A85E8758B6}" type="pres">
      <dgm:prSet presAssocID="{A5390BAF-8FF7-45BC-B4D1-CE94252893AB}" presName="textRect" presStyleLbl="revTx" presStyleIdx="1" presStyleCnt="2">
        <dgm:presLayoutVars>
          <dgm:chMax val="1"/>
          <dgm:chPref val="1"/>
        </dgm:presLayoutVars>
      </dgm:prSet>
      <dgm:spPr/>
    </dgm:pt>
  </dgm:ptLst>
  <dgm:cxnLst>
    <dgm:cxn modelId="{618C6A3A-F51E-4D8D-9F82-AEA35E669DEE}" srcId="{E006019D-3045-4155-A46A-B7285DB9E514}" destId="{A5390BAF-8FF7-45BC-B4D1-CE94252893AB}" srcOrd="1" destOrd="0" parTransId="{E4B4EC39-DFF5-44FD-BE5C-AF361C6FEB4F}" sibTransId="{BC2418DF-A59B-403B-A64F-80B760F110AA}"/>
    <dgm:cxn modelId="{2F916683-5DD4-2241-9094-B3046D83EAAF}" type="presOf" srcId="{B00B8845-CAA8-4D2E-AABB-935D9D7F1AD2}" destId="{3D2B47D2-692A-4E67-B236-E3D13FE3F344}" srcOrd="0" destOrd="0" presId="urn:microsoft.com/office/officeart/2018/2/layout/IconCircleList"/>
    <dgm:cxn modelId="{9176C788-7AB6-48E5-A766-D58DAD4988DA}" srcId="{E006019D-3045-4155-A46A-B7285DB9E514}" destId="{B00B8845-CAA8-4D2E-AABB-935D9D7F1AD2}" srcOrd="0" destOrd="0" parTransId="{8E846B95-0541-4111-9F68-8128A0F88A29}" sibTransId="{B9799663-247A-4A8D-A3E0-D87808C97C0E}"/>
    <dgm:cxn modelId="{7893AB8F-E431-5D4E-9D79-C4F4A1AFDE3E}" type="presOf" srcId="{E006019D-3045-4155-A46A-B7285DB9E514}" destId="{6B8CC3A8-9810-4FB7-A139-A187CD786047}" srcOrd="0" destOrd="0" presId="urn:microsoft.com/office/officeart/2018/2/layout/IconCircleList"/>
    <dgm:cxn modelId="{6C4393CD-C733-A248-BD87-0EAC28795D62}" type="presOf" srcId="{A5390BAF-8FF7-45BC-B4D1-CE94252893AB}" destId="{745EAE53-EA8B-40A2-B4F4-F4A85E8758B6}" srcOrd="0" destOrd="0" presId="urn:microsoft.com/office/officeart/2018/2/layout/IconCircleList"/>
    <dgm:cxn modelId="{EA932ACE-6C7D-2D40-A2EA-D37C367BDA53}" type="presOf" srcId="{B9799663-247A-4A8D-A3E0-D87808C97C0E}" destId="{527E53B6-B7E4-40D3-870E-69C426305C2A}" srcOrd="0" destOrd="0" presId="urn:microsoft.com/office/officeart/2018/2/layout/IconCircleList"/>
    <dgm:cxn modelId="{17C61E0F-FBA9-C04D-BDF3-70F7E2F0335E}" type="presParOf" srcId="{6B8CC3A8-9810-4FB7-A139-A187CD786047}" destId="{48E1A335-EBBA-4E33-928C-1B3E2C12B297}" srcOrd="0" destOrd="0" presId="urn:microsoft.com/office/officeart/2018/2/layout/IconCircleList"/>
    <dgm:cxn modelId="{3662ACD4-8FC2-F645-8426-66A4737D07A4}" type="presParOf" srcId="{48E1A335-EBBA-4E33-928C-1B3E2C12B297}" destId="{B22D60EB-A0C0-4A68-BADF-8597E9B60A3C}" srcOrd="0" destOrd="0" presId="urn:microsoft.com/office/officeart/2018/2/layout/IconCircleList"/>
    <dgm:cxn modelId="{7DBCD508-FA7F-4646-AF57-B6D6EDC8F438}" type="presParOf" srcId="{B22D60EB-A0C0-4A68-BADF-8597E9B60A3C}" destId="{8EFE0F30-7BF4-4524-ADFD-93F056487437}" srcOrd="0" destOrd="0" presId="urn:microsoft.com/office/officeart/2018/2/layout/IconCircleList"/>
    <dgm:cxn modelId="{BBB3EA74-F3C8-444D-98BE-AD13806DF00F}" type="presParOf" srcId="{B22D60EB-A0C0-4A68-BADF-8597E9B60A3C}" destId="{F9DC1AC4-967D-4F72-97E9-6A22E632A1FF}" srcOrd="1" destOrd="0" presId="urn:microsoft.com/office/officeart/2018/2/layout/IconCircleList"/>
    <dgm:cxn modelId="{D6749F16-2AB8-0C4F-ADE7-02B2D2FDF445}" type="presParOf" srcId="{B22D60EB-A0C0-4A68-BADF-8597E9B60A3C}" destId="{447A619F-7814-4ECB-BB6D-E7F4375B9971}" srcOrd="2" destOrd="0" presId="urn:microsoft.com/office/officeart/2018/2/layout/IconCircleList"/>
    <dgm:cxn modelId="{8F75EC29-0009-EC42-80B5-20119C2E503F}" type="presParOf" srcId="{B22D60EB-A0C0-4A68-BADF-8597E9B60A3C}" destId="{3D2B47D2-692A-4E67-B236-E3D13FE3F344}" srcOrd="3" destOrd="0" presId="urn:microsoft.com/office/officeart/2018/2/layout/IconCircleList"/>
    <dgm:cxn modelId="{A3FDD091-EBEB-EC42-AD96-079BF89321D7}" type="presParOf" srcId="{48E1A335-EBBA-4E33-928C-1B3E2C12B297}" destId="{527E53B6-B7E4-40D3-870E-69C426305C2A}" srcOrd="1" destOrd="0" presId="urn:microsoft.com/office/officeart/2018/2/layout/IconCircleList"/>
    <dgm:cxn modelId="{9FFC58E0-5D99-4F4E-8236-D98A5527473F}" type="presParOf" srcId="{48E1A335-EBBA-4E33-928C-1B3E2C12B297}" destId="{78E7926A-61F9-48A5-8B35-3031D3BF5E90}" srcOrd="2" destOrd="0" presId="urn:microsoft.com/office/officeart/2018/2/layout/IconCircleList"/>
    <dgm:cxn modelId="{3F30CE68-95D6-A042-869C-3D1F47359196}" type="presParOf" srcId="{78E7926A-61F9-48A5-8B35-3031D3BF5E90}" destId="{68DF1F94-ED3E-413C-A3A7-2D568EAA6D96}" srcOrd="0" destOrd="0" presId="urn:microsoft.com/office/officeart/2018/2/layout/IconCircleList"/>
    <dgm:cxn modelId="{A30590C8-9616-1C48-899D-9792D7F9F7FA}" type="presParOf" srcId="{78E7926A-61F9-48A5-8B35-3031D3BF5E90}" destId="{71D70D50-445A-41D1-BB80-509F18311045}" srcOrd="1" destOrd="0" presId="urn:microsoft.com/office/officeart/2018/2/layout/IconCircleList"/>
    <dgm:cxn modelId="{D2684F78-9B12-5A4F-9FAD-82733CB120DF}" type="presParOf" srcId="{78E7926A-61F9-48A5-8B35-3031D3BF5E90}" destId="{31E415B9-5085-48DF-B8FA-3C4433D694F6}" srcOrd="2" destOrd="0" presId="urn:microsoft.com/office/officeart/2018/2/layout/IconCircleList"/>
    <dgm:cxn modelId="{34477695-CBCE-1146-ADC3-C5716149F7E7}" type="presParOf" srcId="{78E7926A-61F9-48A5-8B35-3031D3BF5E90}" destId="{745EAE53-EA8B-40A2-B4F4-F4A85E8758B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14B1A-64F0-4CE7-83FA-4C44531E18E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E07DD1B-7C99-4655-8928-3745EB0F656C}">
      <dgm:prSet custT="1"/>
      <dgm:spPr/>
      <dgm:t>
        <a:bodyPr/>
        <a:lstStyle/>
        <a:p>
          <a:r>
            <a:rPr lang="en-US" sz="1400" b="0" i="0" dirty="0">
              <a:solidFill>
                <a:schemeClr val="bg1"/>
              </a:solidFill>
              <a:latin typeface="Times New Roman" panose="02020603050405020304" pitchFamily="18" charset="0"/>
              <a:cs typeface="Times New Roman" panose="02020603050405020304" pitchFamily="18" charset="0"/>
            </a:rPr>
            <a:t>Strong commitment to sustainability: One of the unique features of an organic products business is the focus on sustainability and environmental responsibility. By incorporating sustainable practices into the production process, such as using renewable energy sources and reducing waste, the business can set itself apart from competitors and appeal to environmentally conscious consumers.</a:t>
          </a:r>
          <a:endParaRPr lang="en-US" sz="1400" dirty="0">
            <a:solidFill>
              <a:schemeClr val="bg1"/>
            </a:solidFill>
            <a:latin typeface="Times New Roman" panose="02020603050405020304" pitchFamily="18" charset="0"/>
            <a:cs typeface="Times New Roman" panose="02020603050405020304" pitchFamily="18" charset="0"/>
          </a:endParaRPr>
        </a:p>
      </dgm:t>
    </dgm:pt>
    <dgm:pt modelId="{2B180748-B806-4291-B30E-8353454A4C58}" type="parTrans" cxnId="{27F3EA64-A102-423D-A863-2F8CAEB0155A}">
      <dgm:prSet/>
      <dgm:spPr/>
      <dgm:t>
        <a:bodyPr/>
        <a:lstStyle/>
        <a:p>
          <a:endParaRPr lang="en-US"/>
        </a:p>
      </dgm:t>
    </dgm:pt>
    <dgm:pt modelId="{1E40B938-9757-4804-A9CF-D9CABFA109EE}" type="sibTrans" cxnId="{27F3EA64-A102-423D-A863-2F8CAEB0155A}">
      <dgm:prSet/>
      <dgm:spPr/>
      <dgm:t>
        <a:bodyPr/>
        <a:lstStyle/>
        <a:p>
          <a:endParaRPr lang="en-US"/>
        </a:p>
      </dgm:t>
    </dgm:pt>
    <dgm:pt modelId="{73F36B55-7004-467A-8C33-3722970106E0}">
      <dgm:prSet custT="1"/>
      <dgm:spPr/>
      <dgm:t>
        <a:bodyPr/>
        <a:lstStyle/>
        <a:p>
          <a:r>
            <a:rPr lang="en-US" sz="1400" b="0" i="0" dirty="0">
              <a:solidFill>
                <a:schemeClr val="bg1"/>
              </a:solidFill>
              <a:latin typeface="Times New Roman" panose="02020603050405020304" pitchFamily="18" charset="0"/>
              <a:cs typeface="Times New Roman" panose="02020603050405020304" pitchFamily="18" charset="0"/>
            </a:rPr>
            <a:t>Access to high-quality organic inputs: By establishing relationships with trusted suppliers and investing in organic farming practices, the business can ensure a consistent supply of high-quality organic inputs to customers.</a:t>
          </a:r>
          <a:endParaRPr lang="en-US" sz="1400" dirty="0">
            <a:solidFill>
              <a:schemeClr val="bg1"/>
            </a:solidFill>
            <a:latin typeface="Times New Roman" panose="02020603050405020304" pitchFamily="18" charset="0"/>
            <a:cs typeface="Times New Roman" panose="02020603050405020304" pitchFamily="18" charset="0"/>
          </a:endParaRPr>
        </a:p>
      </dgm:t>
    </dgm:pt>
    <dgm:pt modelId="{00F399D1-FB6A-4E57-B2BB-EE7E27686A2A}" type="parTrans" cxnId="{C850BFBD-1FA6-49C0-BB47-BA1994C55BB5}">
      <dgm:prSet/>
      <dgm:spPr/>
      <dgm:t>
        <a:bodyPr/>
        <a:lstStyle/>
        <a:p>
          <a:endParaRPr lang="en-US"/>
        </a:p>
      </dgm:t>
    </dgm:pt>
    <dgm:pt modelId="{555C5297-79BF-4184-8F2D-88D4195258C5}" type="sibTrans" cxnId="{C850BFBD-1FA6-49C0-BB47-BA1994C55BB5}">
      <dgm:prSet/>
      <dgm:spPr/>
      <dgm:t>
        <a:bodyPr/>
        <a:lstStyle/>
        <a:p>
          <a:endParaRPr lang="en-US"/>
        </a:p>
      </dgm:t>
    </dgm:pt>
    <dgm:pt modelId="{3DDA0415-4EF5-4BBA-9D27-965FE1D1CB71}">
      <dgm:prSet custT="1"/>
      <dgm:spPr/>
      <dgm:t>
        <a:bodyPr/>
        <a:lstStyle/>
        <a:p>
          <a:r>
            <a:rPr lang="en-US" sz="1400" b="0" i="0" dirty="0">
              <a:solidFill>
                <a:schemeClr val="bg1"/>
              </a:solidFill>
              <a:latin typeface="Times New Roman" panose="02020603050405020304" pitchFamily="18" charset="0"/>
              <a:cs typeface="Times New Roman" panose="02020603050405020304" pitchFamily="18" charset="0"/>
            </a:rPr>
            <a:t>Differentiated product offerings: The organic products business can differentiate itself from competitors by offering unique and innovative products that appeal to specific niches within the organic products market. Our Real Fertilizer offers free trial for first 5 days and then people can opt for paid subscription.</a:t>
          </a:r>
          <a:br>
            <a:rPr lang="en-US" sz="1400" b="0" i="0" dirty="0">
              <a:solidFill>
                <a:schemeClr val="bg1"/>
              </a:solidFill>
              <a:latin typeface="Times New Roman" panose="02020603050405020304" pitchFamily="18" charset="0"/>
              <a:cs typeface="Times New Roman" panose="02020603050405020304" pitchFamily="18" charset="0"/>
            </a:rPr>
          </a:br>
          <a:r>
            <a:rPr lang="en-US" sz="1400" b="0" i="0" dirty="0">
              <a:solidFill>
                <a:schemeClr val="bg1"/>
              </a:solidFill>
              <a:latin typeface="Times New Roman" panose="02020603050405020304" pitchFamily="18" charset="0"/>
              <a:cs typeface="Times New Roman" panose="02020603050405020304" pitchFamily="18" charset="0"/>
            </a:rPr>
            <a:t>We also provide customization of organic products which is unique to every individual.</a:t>
          </a:r>
          <a:endParaRPr lang="en-US" sz="1400" dirty="0">
            <a:latin typeface="Times New Roman" panose="02020603050405020304" pitchFamily="18" charset="0"/>
            <a:cs typeface="Times New Roman" panose="02020603050405020304" pitchFamily="18" charset="0"/>
          </a:endParaRPr>
        </a:p>
      </dgm:t>
    </dgm:pt>
    <dgm:pt modelId="{EA3AE523-65A8-436D-9E9D-71B54F1CAEA8}" type="parTrans" cxnId="{9C408B4F-0EDB-41B9-8966-2EAFF26180D0}">
      <dgm:prSet/>
      <dgm:spPr/>
      <dgm:t>
        <a:bodyPr/>
        <a:lstStyle/>
        <a:p>
          <a:endParaRPr lang="en-US"/>
        </a:p>
      </dgm:t>
    </dgm:pt>
    <dgm:pt modelId="{AB044010-A022-4D6F-9502-B38BA05E6851}" type="sibTrans" cxnId="{9C408B4F-0EDB-41B9-8966-2EAFF26180D0}">
      <dgm:prSet/>
      <dgm:spPr/>
      <dgm:t>
        <a:bodyPr/>
        <a:lstStyle/>
        <a:p>
          <a:endParaRPr lang="en-US"/>
        </a:p>
      </dgm:t>
    </dgm:pt>
    <dgm:pt modelId="{A02AB24D-3BFD-4802-9AB1-EE63B4644213}">
      <dgm:prSet/>
      <dgm:spPr/>
      <dgm:t>
        <a:bodyPr/>
        <a:lstStyle/>
        <a:p>
          <a:r>
            <a:rPr lang="en-US" b="0" i="0" dirty="0">
              <a:solidFill>
                <a:schemeClr val="bg1"/>
              </a:solidFill>
              <a:latin typeface="Times New Roman" panose="02020603050405020304" pitchFamily="18" charset="0"/>
              <a:cs typeface="Times New Roman" panose="02020603050405020304" pitchFamily="18" charset="0"/>
            </a:rPr>
            <a:t>Strong branding and marketing: To address the lack of awareness and understanding among consumers regarding the benefits of organic products, the business can invest in strong branding and marketing efforts. By effectively communicating the benefits of organic products and creating a strong brand identity, the business can build a loyal customer base and increase sales.</a:t>
          </a:r>
          <a:endParaRPr lang="en-US" dirty="0">
            <a:solidFill>
              <a:schemeClr val="bg1"/>
            </a:solidFill>
            <a:latin typeface="Times New Roman" panose="02020603050405020304" pitchFamily="18" charset="0"/>
            <a:cs typeface="Times New Roman" panose="02020603050405020304" pitchFamily="18" charset="0"/>
          </a:endParaRPr>
        </a:p>
      </dgm:t>
    </dgm:pt>
    <dgm:pt modelId="{1F971A4A-1240-4650-911F-8C1564114A14}" type="parTrans" cxnId="{185ECD82-E3A9-4D13-89B4-4D149591A542}">
      <dgm:prSet/>
      <dgm:spPr/>
      <dgm:t>
        <a:bodyPr/>
        <a:lstStyle/>
        <a:p>
          <a:endParaRPr lang="en-US"/>
        </a:p>
      </dgm:t>
    </dgm:pt>
    <dgm:pt modelId="{25D11443-800C-4491-9CDC-3959C3EDEAC7}" type="sibTrans" cxnId="{185ECD82-E3A9-4D13-89B4-4D149591A542}">
      <dgm:prSet/>
      <dgm:spPr/>
      <dgm:t>
        <a:bodyPr/>
        <a:lstStyle/>
        <a:p>
          <a:endParaRPr lang="en-US"/>
        </a:p>
      </dgm:t>
    </dgm:pt>
    <dgm:pt modelId="{2F9C117F-E928-4C9B-BBB9-45E0C1BDF770}">
      <dgm:prSet/>
      <dgm:spPr/>
      <dgm:t>
        <a:bodyPr/>
        <a:lstStyle/>
        <a:p>
          <a:r>
            <a:rPr lang="en-US" b="0" i="0" dirty="0">
              <a:solidFill>
                <a:schemeClr val="bg1"/>
              </a:solidFill>
              <a:latin typeface="Times New Roman" panose="02020603050405020304" pitchFamily="18" charset="0"/>
              <a:cs typeface="Times New Roman" panose="02020603050405020304" pitchFamily="18" charset="0"/>
            </a:rPr>
            <a:t>Diversified distribution channels: To reach a wider audience, the business can adopt a multi-channel distribution strategy that includes both online and offline sales channels.</a:t>
          </a:r>
        </a:p>
        <a:p>
          <a:r>
            <a:rPr lang="en-US" b="0" i="0" dirty="0">
              <a:solidFill>
                <a:schemeClr val="bg1"/>
              </a:solidFill>
              <a:latin typeface="Times New Roman" panose="02020603050405020304" pitchFamily="18" charset="0"/>
              <a:cs typeface="Times New Roman" panose="02020603050405020304" pitchFamily="18" charset="0"/>
            </a:rPr>
            <a:t>At Present our business is completely on online platform through our official website. Once our business becomes stable, we plan to partner with retailers and sell our products offline.</a:t>
          </a:r>
          <a:endParaRPr lang="en-US" dirty="0">
            <a:solidFill>
              <a:schemeClr val="bg1"/>
            </a:solidFill>
            <a:latin typeface="Times New Roman" panose="02020603050405020304" pitchFamily="18" charset="0"/>
            <a:cs typeface="Times New Roman" panose="02020603050405020304" pitchFamily="18" charset="0"/>
          </a:endParaRPr>
        </a:p>
      </dgm:t>
    </dgm:pt>
    <dgm:pt modelId="{C9CDD95E-35D5-43CD-99B6-17DF557C23BA}" type="parTrans" cxnId="{89A9680F-7ACD-43BF-A69E-A130D43C1287}">
      <dgm:prSet/>
      <dgm:spPr/>
      <dgm:t>
        <a:bodyPr/>
        <a:lstStyle/>
        <a:p>
          <a:endParaRPr lang="en-US"/>
        </a:p>
      </dgm:t>
    </dgm:pt>
    <dgm:pt modelId="{C45EAA61-3334-40A1-BFA0-8F181F60748E}" type="sibTrans" cxnId="{89A9680F-7ACD-43BF-A69E-A130D43C1287}">
      <dgm:prSet/>
      <dgm:spPr/>
      <dgm:t>
        <a:bodyPr/>
        <a:lstStyle/>
        <a:p>
          <a:endParaRPr lang="en-US"/>
        </a:p>
      </dgm:t>
    </dgm:pt>
    <dgm:pt modelId="{C7332A3B-4BB7-A84D-A96A-161C7440D067}" type="pres">
      <dgm:prSet presAssocID="{4BC14B1A-64F0-4CE7-83FA-4C44531E18E6}" presName="vert0" presStyleCnt="0">
        <dgm:presLayoutVars>
          <dgm:dir/>
          <dgm:animOne val="branch"/>
          <dgm:animLvl val="lvl"/>
        </dgm:presLayoutVars>
      </dgm:prSet>
      <dgm:spPr/>
    </dgm:pt>
    <dgm:pt modelId="{5B3EF60B-602C-CD42-AE80-CFA822F517C8}" type="pres">
      <dgm:prSet presAssocID="{1E07DD1B-7C99-4655-8928-3745EB0F656C}" presName="thickLine" presStyleLbl="alignNode1" presStyleIdx="0" presStyleCnt="5"/>
      <dgm:spPr/>
    </dgm:pt>
    <dgm:pt modelId="{D29BAFB8-CF99-EE4F-B973-0E4C060D9604}" type="pres">
      <dgm:prSet presAssocID="{1E07DD1B-7C99-4655-8928-3745EB0F656C}" presName="horz1" presStyleCnt="0"/>
      <dgm:spPr/>
    </dgm:pt>
    <dgm:pt modelId="{C7957EC1-88A0-0443-85E5-84820AE6F439}" type="pres">
      <dgm:prSet presAssocID="{1E07DD1B-7C99-4655-8928-3745EB0F656C}" presName="tx1" presStyleLbl="revTx" presStyleIdx="0" presStyleCnt="5"/>
      <dgm:spPr/>
    </dgm:pt>
    <dgm:pt modelId="{5A0CAE6E-4D9C-1344-97DF-91B5B1483CEB}" type="pres">
      <dgm:prSet presAssocID="{1E07DD1B-7C99-4655-8928-3745EB0F656C}" presName="vert1" presStyleCnt="0"/>
      <dgm:spPr/>
    </dgm:pt>
    <dgm:pt modelId="{55F4CF74-FDA3-1D45-9F69-2493B964BDD7}" type="pres">
      <dgm:prSet presAssocID="{73F36B55-7004-467A-8C33-3722970106E0}" presName="thickLine" presStyleLbl="alignNode1" presStyleIdx="1" presStyleCnt="5"/>
      <dgm:spPr/>
    </dgm:pt>
    <dgm:pt modelId="{F674A47A-A954-054A-89EF-76CC9B7D491F}" type="pres">
      <dgm:prSet presAssocID="{73F36B55-7004-467A-8C33-3722970106E0}" presName="horz1" presStyleCnt="0"/>
      <dgm:spPr/>
    </dgm:pt>
    <dgm:pt modelId="{3D0411B8-296A-794D-8B53-6F65E23CF6D7}" type="pres">
      <dgm:prSet presAssocID="{73F36B55-7004-467A-8C33-3722970106E0}" presName="tx1" presStyleLbl="revTx" presStyleIdx="1" presStyleCnt="5"/>
      <dgm:spPr/>
    </dgm:pt>
    <dgm:pt modelId="{DCAEE681-9DDB-9A4C-957A-D9196ACAD2B9}" type="pres">
      <dgm:prSet presAssocID="{73F36B55-7004-467A-8C33-3722970106E0}" presName="vert1" presStyleCnt="0"/>
      <dgm:spPr/>
    </dgm:pt>
    <dgm:pt modelId="{565E1D21-7C23-5B4B-8392-C8404C08B2D1}" type="pres">
      <dgm:prSet presAssocID="{3DDA0415-4EF5-4BBA-9D27-965FE1D1CB71}" presName="thickLine" presStyleLbl="alignNode1" presStyleIdx="2" presStyleCnt="5"/>
      <dgm:spPr/>
    </dgm:pt>
    <dgm:pt modelId="{42919EEC-BCF2-194B-8BFC-9EBA2637DB8C}" type="pres">
      <dgm:prSet presAssocID="{3DDA0415-4EF5-4BBA-9D27-965FE1D1CB71}" presName="horz1" presStyleCnt="0"/>
      <dgm:spPr/>
    </dgm:pt>
    <dgm:pt modelId="{16D3AD65-962F-6C4D-B277-5F0B95D15A76}" type="pres">
      <dgm:prSet presAssocID="{3DDA0415-4EF5-4BBA-9D27-965FE1D1CB71}" presName="tx1" presStyleLbl="revTx" presStyleIdx="2" presStyleCnt="5"/>
      <dgm:spPr/>
    </dgm:pt>
    <dgm:pt modelId="{05086285-4EE2-8241-BEE1-BAB5FDD356A0}" type="pres">
      <dgm:prSet presAssocID="{3DDA0415-4EF5-4BBA-9D27-965FE1D1CB71}" presName="vert1" presStyleCnt="0"/>
      <dgm:spPr/>
    </dgm:pt>
    <dgm:pt modelId="{7EC26FB3-8032-B245-815F-DE7113961DA2}" type="pres">
      <dgm:prSet presAssocID="{A02AB24D-3BFD-4802-9AB1-EE63B4644213}" presName="thickLine" presStyleLbl="alignNode1" presStyleIdx="3" presStyleCnt="5"/>
      <dgm:spPr/>
    </dgm:pt>
    <dgm:pt modelId="{D5F185CD-6A48-DD40-BA27-51394D93F229}" type="pres">
      <dgm:prSet presAssocID="{A02AB24D-3BFD-4802-9AB1-EE63B4644213}" presName="horz1" presStyleCnt="0"/>
      <dgm:spPr/>
    </dgm:pt>
    <dgm:pt modelId="{0B7317AA-3544-E345-9CA2-F2B9BAC2B32B}" type="pres">
      <dgm:prSet presAssocID="{A02AB24D-3BFD-4802-9AB1-EE63B4644213}" presName="tx1" presStyleLbl="revTx" presStyleIdx="3" presStyleCnt="5"/>
      <dgm:spPr/>
    </dgm:pt>
    <dgm:pt modelId="{4604B385-86B3-0B43-BE34-87725036ADAE}" type="pres">
      <dgm:prSet presAssocID="{A02AB24D-3BFD-4802-9AB1-EE63B4644213}" presName="vert1" presStyleCnt="0"/>
      <dgm:spPr/>
    </dgm:pt>
    <dgm:pt modelId="{2D517616-6E85-684E-9F25-81A7615AD297}" type="pres">
      <dgm:prSet presAssocID="{2F9C117F-E928-4C9B-BBB9-45E0C1BDF770}" presName="thickLine" presStyleLbl="alignNode1" presStyleIdx="4" presStyleCnt="5"/>
      <dgm:spPr/>
    </dgm:pt>
    <dgm:pt modelId="{D4ACE2CB-09BE-1D4C-82F1-544E98194673}" type="pres">
      <dgm:prSet presAssocID="{2F9C117F-E928-4C9B-BBB9-45E0C1BDF770}" presName="horz1" presStyleCnt="0"/>
      <dgm:spPr/>
    </dgm:pt>
    <dgm:pt modelId="{E63A3EB3-CA96-5740-8521-29A618929D7A}" type="pres">
      <dgm:prSet presAssocID="{2F9C117F-E928-4C9B-BBB9-45E0C1BDF770}" presName="tx1" presStyleLbl="revTx" presStyleIdx="4" presStyleCnt="5"/>
      <dgm:spPr/>
    </dgm:pt>
    <dgm:pt modelId="{E080AB13-FF64-174F-9F4E-A0D7EA883E44}" type="pres">
      <dgm:prSet presAssocID="{2F9C117F-E928-4C9B-BBB9-45E0C1BDF770}" presName="vert1" presStyleCnt="0"/>
      <dgm:spPr/>
    </dgm:pt>
  </dgm:ptLst>
  <dgm:cxnLst>
    <dgm:cxn modelId="{89A9680F-7ACD-43BF-A69E-A130D43C1287}" srcId="{4BC14B1A-64F0-4CE7-83FA-4C44531E18E6}" destId="{2F9C117F-E928-4C9B-BBB9-45E0C1BDF770}" srcOrd="4" destOrd="0" parTransId="{C9CDD95E-35D5-43CD-99B6-17DF557C23BA}" sibTransId="{C45EAA61-3334-40A1-BFA0-8F181F60748E}"/>
    <dgm:cxn modelId="{D6470B19-99AA-5B4C-9203-0910381FDA3C}" type="presOf" srcId="{4BC14B1A-64F0-4CE7-83FA-4C44531E18E6}" destId="{C7332A3B-4BB7-A84D-A96A-161C7440D067}" srcOrd="0" destOrd="0" presId="urn:microsoft.com/office/officeart/2008/layout/LinedList"/>
    <dgm:cxn modelId="{29244A23-B7BB-D547-8863-BF922AD4B610}" type="presOf" srcId="{73F36B55-7004-467A-8C33-3722970106E0}" destId="{3D0411B8-296A-794D-8B53-6F65E23CF6D7}" srcOrd="0" destOrd="0" presId="urn:microsoft.com/office/officeart/2008/layout/LinedList"/>
    <dgm:cxn modelId="{8FA2BD34-0DBB-6247-90C0-C6263BE0FA23}" type="presOf" srcId="{2F9C117F-E928-4C9B-BBB9-45E0C1BDF770}" destId="{E63A3EB3-CA96-5740-8521-29A618929D7A}" srcOrd="0" destOrd="0" presId="urn:microsoft.com/office/officeart/2008/layout/LinedList"/>
    <dgm:cxn modelId="{27F3EA64-A102-423D-A863-2F8CAEB0155A}" srcId="{4BC14B1A-64F0-4CE7-83FA-4C44531E18E6}" destId="{1E07DD1B-7C99-4655-8928-3745EB0F656C}" srcOrd="0" destOrd="0" parTransId="{2B180748-B806-4291-B30E-8353454A4C58}" sibTransId="{1E40B938-9757-4804-A9CF-D9CABFA109EE}"/>
    <dgm:cxn modelId="{2E32A76B-451F-6845-8529-0B1DE37BAF04}" type="presOf" srcId="{3DDA0415-4EF5-4BBA-9D27-965FE1D1CB71}" destId="{16D3AD65-962F-6C4D-B277-5F0B95D15A76}" srcOrd="0" destOrd="0" presId="urn:microsoft.com/office/officeart/2008/layout/LinedList"/>
    <dgm:cxn modelId="{9C408B4F-0EDB-41B9-8966-2EAFF26180D0}" srcId="{4BC14B1A-64F0-4CE7-83FA-4C44531E18E6}" destId="{3DDA0415-4EF5-4BBA-9D27-965FE1D1CB71}" srcOrd="2" destOrd="0" parTransId="{EA3AE523-65A8-436D-9E9D-71B54F1CAEA8}" sibTransId="{AB044010-A022-4D6F-9502-B38BA05E6851}"/>
    <dgm:cxn modelId="{185ECD82-E3A9-4D13-89B4-4D149591A542}" srcId="{4BC14B1A-64F0-4CE7-83FA-4C44531E18E6}" destId="{A02AB24D-3BFD-4802-9AB1-EE63B4644213}" srcOrd="3" destOrd="0" parTransId="{1F971A4A-1240-4650-911F-8C1564114A14}" sibTransId="{25D11443-800C-4491-9CDC-3959C3EDEAC7}"/>
    <dgm:cxn modelId="{C3A02798-8D8A-2B4C-A5C0-5C83305379BA}" type="presOf" srcId="{A02AB24D-3BFD-4802-9AB1-EE63B4644213}" destId="{0B7317AA-3544-E345-9CA2-F2B9BAC2B32B}" srcOrd="0" destOrd="0" presId="urn:microsoft.com/office/officeart/2008/layout/LinedList"/>
    <dgm:cxn modelId="{C850BFBD-1FA6-49C0-BB47-BA1994C55BB5}" srcId="{4BC14B1A-64F0-4CE7-83FA-4C44531E18E6}" destId="{73F36B55-7004-467A-8C33-3722970106E0}" srcOrd="1" destOrd="0" parTransId="{00F399D1-FB6A-4E57-B2BB-EE7E27686A2A}" sibTransId="{555C5297-79BF-4184-8F2D-88D4195258C5}"/>
    <dgm:cxn modelId="{D31467CC-CB2F-0D4B-B95E-8674C5B05DA3}" type="presOf" srcId="{1E07DD1B-7C99-4655-8928-3745EB0F656C}" destId="{C7957EC1-88A0-0443-85E5-84820AE6F439}" srcOrd="0" destOrd="0" presId="urn:microsoft.com/office/officeart/2008/layout/LinedList"/>
    <dgm:cxn modelId="{E7559284-16AD-BC43-A49A-69707769F387}" type="presParOf" srcId="{C7332A3B-4BB7-A84D-A96A-161C7440D067}" destId="{5B3EF60B-602C-CD42-AE80-CFA822F517C8}" srcOrd="0" destOrd="0" presId="urn:microsoft.com/office/officeart/2008/layout/LinedList"/>
    <dgm:cxn modelId="{9777928B-3972-8D45-8A40-3809FDAD9999}" type="presParOf" srcId="{C7332A3B-4BB7-A84D-A96A-161C7440D067}" destId="{D29BAFB8-CF99-EE4F-B973-0E4C060D9604}" srcOrd="1" destOrd="0" presId="urn:microsoft.com/office/officeart/2008/layout/LinedList"/>
    <dgm:cxn modelId="{B7D1EE7E-1D38-7648-B810-528F2A6387CA}" type="presParOf" srcId="{D29BAFB8-CF99-EE4F-B973-0E4C060D9604}" destId="{C7957EC1-88A0-0443-85E5-84820AE6F439}" srcOrd="0" destOrd="0" presId="urn:microsoft.com/office/officeart/2008/layout/LinedList"/>
    <dgm:cxn modelId="{F9A709D0-1058-4D46-B1D8-7C3D3C35A439}" type="presParOf" srcId="{D29BAFB8-CF99-EE4F-B973-0E4C060D9604}" destId="{5A0CAE6E-4D9C-1344-97DF-91B5B1483CEB}" srcOrd="1" destOrd="0" presId="urn:microsoft.com/office/officeart/2008/layout/LinedList"/>
    <dgm:cxn modelId="{CA6CEF5D-95A6-F54A-B64E-DFCD2E8ED92B}" type="presParOf" srcId="{C7332A3B-4BB7-A84D-A96A-161C7440D067}" destId="{55F4CF74-FDA3-1D45-9F69-2493B964BDD7}" srcOrd="2" destOrd="0" presId="urn:microsoft.com/office/officeart/2008/layout/LinedList"/>
    <dgm:cxn modelId="{0BC4EFC1-E8FA-9F44-8CA6-C66D37A1B9EC}" type="presParOf" srcId="{C7332A3B-4BB7-A84D-A96A-161C7440D067}" destId="{F674A47A-A954-054A-89EF-76CC9B7D491F}" srcOrd="3" destOrd="0" presId="urn:microsoft.com/office/officeart/2008/layout/LinedList"/>
    <dgm:cxn modelId="{AEDF8DA4-6FAD-094F-A4D5-9BD3D7F8EBEA}" type="presParOf" srcId="{F674A47A-A954-054A-89EF-76CC9B7D491F}" destId="{3D0411B8-296A-794D-8B53-6F65E23CF6D7}" srcOrd="0" destOrd="0" presId="urn:microsoft.com/office/officeart/2008/layout/LinedList"/>
    <dgm:cxn modelId="{445BC004-65A6-3C40-BA5F-CB15753F7B1B}" type="presParOf" srcId="{F674A47A-A954-054A-89EF-76CC9B7D491F}" destId="{DCAEE681-9DDB-9A4C-957A-D9196ACAD2B9}" srcOrd="1" destOrd="0" presId="urn:microsoft.com/office/officeart/2008/layout/LinedList"/>
    <dgm:cxn modelId="{7120CABA-4C87-5E44-95F6-2931E2B2C4B3}" type="presParOf" srcId="{C7332A3B-4BB7-A84D-A96A-161C7440D067}" destId="{565E1D21-7C23-5B4B-8392-C8404C08B2D1}" srcOrd="4" destOrd="0" presId="urn:microsoft.com/office/officeart/2008/layout/LinedList"/>
    <dgm:cxn modelId="{3566C26E-DFEC-644B-AE15-37D54D69E1C7}" type="presParOf" srcId="{C7332A3B-4BB7-A84D-A96A-161C7440D067}" destId="{42919EEC-BCF2-194B-8BFC-9EBA2637DB8C}" srcOrd="5" destOrd="0" presId="urn:microsoft.com/office/officeart/2008/layout/LinedList"/>
    <dgm:cxn modelId="{7C9611DF-B58B-3D40-B9D5-180E13F46EE9}" type="presParOf" srcId="{42919EEC-BCF2-194B-8BFC-9EBA2637DB8C}" destId="{16D3AD65-962F-6C4D-B277-5F0B95D15A76}" srcOrd="0" destOrd="0" presId="urn:microsoft.com/office/officeart/2008/layout/LinedList"/>
    <dgm:cxn modelId="{F4AF7278-7A45-1146-97D9-8ADD5733A444}" type="presParOf" srcId="{42919EEC-BCF2-194B-8BFC-9EBA2637DB8C}" destId="{05086285-4EE2-8241-BEE1-BAB5FDD356A0}" srcOrd="1" destOrd="0" presId="urn:microsoft.com/office/officeart/2008/layout/LinedList"/>
    <dgm:cxn modelId="{1DD03731-CCEF-E54A-B0B4-9EEA817300B7}" type="presParOf" srcId="{C7332A3B-4BB7-A84D-A96A-161C7440D067}" destId="{7EC26FB3-8032-B245-815F-DE7113961DA2}" srcOrd="6" destOrd="0" presId="urn:microsoft.com/office/officeart/2008/layout/LinedList"/>
    <dgm:cxn modelId="{BA3F18E2-DFBD-E94E-8056-E39D823BD5DD}" type="presParOf" srcId="{C7332A3B-4BB7-A84D-A96A-161C7440D067}" destId="{D5F185CD-6A48-DD40-BA27-51394D93F229}" srcOrd="7" destOrd="0" presId="urn:microsoft.com/office/officeart/2008/layout/LinedList"/>
    <dgm:cxn modelId="{07A52D2C-616D-EA43-9628-F4D05CE69B83}" type="presParOf" srcId="{D5F185CD-6A48-DD40-BA27-51394D93F229}" destId="{0B7317AA-3544-E345-9CA2-F2B9BAC2B32B}" srcOrd="0" destOrd="0" presId="urn:microsoft.com/office/officeart/2008/layout/LinedList"/>
    <dgm:cxn modelId="{CB271596-5AB4-4B4D-BF6F-D7CE3297948F}" type="presParOf" srcId="{D5F185CD-6A48-DD40-BA27-51394D93F229}" destId="{4604B385-86B3-0B43-BE34-87725036ADAE}" srcOrd="1" destOrd="0" presId="urn:microsoft.com/office/officeart/2008/layout/LinedList"/>
    <dgm:cxn modelId="{82D3AB7A-3DFA-1143-BF5D-D8E6380C3D2E}" type="presParOf" srcId="{C7332A3B-4BB7-A84D-A96A-161C7440D067}" destId="{2D517616-6E85-684E-9F25-81A7615AD297}" srcOrd="8" destOrd="0" presId="urn:microsoft.com/office/officeart/2008/layout/LinedList"/>
    <dgm:cxn modelId="{2E1430CF-197A-BA45-BD04-6B08200CB3D3}" type="presParOf" srcId="{C7332A3B-4BB7-A84D-A96A-161C7440D067}" destId="{D4ACE2CB-09BE-1D4C-82F1-544E98194673}" srcOrd="9" destOrd="0" presId="urn:microsoft.com/office/officeart/2008/layout/LinedList"/>
    <dgm:cxn modelId="{5A4AA6BD-C6B5-2D4F-9958-E185AD0B1CC6}" type="presParOf" srcId="{D4ACE2CB-09BE-1D4C-82F1-544E98194673}" destId="{E63A3EB3-CA96-5740-8521-29A618929D7A}" srcOrd="0" destOrd="0" presId="urn:microsoft.com/office/officeart/2008/layout/LinedList"/>
    <dgm:cxn modelId="{927D5772-E9ED-1B4B-9B91-0AEF163CAEAF}" type="presParOf" srcId="{D4ACE2CB-09BE-1D4C-82F1-544E98194673}" destId="{E080AB13-FF64-174F-9F4E-A0D7EA883E4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E0F30-7BF4-4524-ADFD-93F056487437}">
      <dsp:nvSpPr>
        <dsp:cNvPr id="0" name=""/>
        <dsp:cNvSpPr/>
      </dsp:nvSpPr>
      <dsp:spPr>
        <a:xfrm>
          <a:off x="19211" y="1617733"/>
          <a:ext cx="883705" cy="8837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C1AC4-967D-4F72-97E9-6A22E632A1FF}">
      <dsp:nvSpPr>
        <dsp:cNvPr id="0" name=""/>
        <dsp:cNvSpPr/>
      </dsp:nvSpPr>
      <dsp:spPr>
        <a:xfrm>
          <a:off x="204789" y="1803311"/>
          <a:ext cx="512548" cy="512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B47D2-692A-4E67-B236-E3D13FE3F344}">
      <dsp:nvSpPr>
        <dsp:cNvPr id="0" name=""/>
        <dsp:cNvSpPr/>
      </dsp:nvSpPr>
      <dsp:spPr>
        <a:xfrm>
          <a:off x="1092281" y="1617733"/>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Despite the increasing demand for organic products, there are several challenges faced by organic products businesses. These challenges include but are not limited to, high production costs, limited availability of organic inputs, difficulty in sourcing raw materials, and intense competition from conventional products. </a:t>
          </a:r>
          <a:endParaRPr lang="en-US" sz="1400" kern="1200" dirty="0">
            <a:latin typeface="Times New Roman" panose="02020603050405020304" pitchFamily="18" charset="0"/>
            <a:cs typeface="Times New Roman" panose="02020603050405020304" pitchFamily="18" charset="0"/>
          </a:endParaRPr>
        </a:p>
      </dsp:txBody>
      <dsp:txXfrm>
        <a:off x="1092281" y="1617733"/>
        <a:ext cx="2083019" cy="883705"/>
      </dsp:txXfrm>
    </dsp:sp>
    <dsp:sp modelId="{68DF1F94-ED3E-413C-A3A7-2D568EAA6D96}">
      <dsp:nvSpPr>
        <dsp:cNvPr id="0" name=""/>
        <dsp:cNvSpPr/>
      </dsp:nvSpPr>
      <dsp:spPr>
        <a:xfrm>
          <a:off x="3538251" y="1617733"/>
          <a:ext cx="883705" cy="8837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70D50-445A-41D1-BB80-509F18311045}">
      <dsp:nvSpPr>
        <dsp:cNvPr id="0" name=""/>
        <dsp:cNvSpPr/>
      </dsp:nvSpPr>
      <dsp:spPr>
        <a:xfrm>
          <a:off x="3723829" y="1803311"/>
          <a:ext cx="512548" cy="512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5EAE53-EA8B-40A2-B4F4-F4A85E8758B6}">
      <dsp:nvSpPr>
        <dsp:cNvPr id="0" name=""/>
        <dsp:cNvSpPr/>
      </dsp:nvSpPr>
      <dsp:spPr>
        <a:xfrm>
          <a:off x="4611321" y="1617733"/>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dirty="0"/>
            <a:t>Furthermore, there is a lack of awareness and understanding among consumers regarding the benefits of organic products, leading to low demand and sales. As a result, organic products businesses struggle to maintain profitability and growth in the market.</a:t>
          </a:r>
          <a:endParaRPr lang="en-US" sz="1400" kern="1200" dirty="0"/>
        </a:p>
      </dsp:txBody>
      <dsp:txXfrm>
        <a:off x="4611321" y="1617733"/>
        <a:ext cx="2083019" cy="8837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EF60B-602C-CD42-AE80-CFA822F517C8}">
      <dsp:nvSpPr>
        <dsp:cNvPr id="0" name=""/>
        <dsp:cNvSpPr/>
      </dsp:nvSpPr>
      <dsp:spPr>
        <a:xfrm>
          <a:off x="0" y="634"/>
          <a:ext cx="71212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957EC1-88A0-0443-85E5-84820AE6F439}">
      <dsp:nvSpPr>
        <dsp:cNvPr id="0" name=""/>
        <dsp:cNvSpPr/>
      </dsp:nvSpPr>
      <dsp:spPr>
        <a:xfrm>
          <a:off x="0" y="634"/>
          <a:ext cx="7121236" cy="103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solidFill>
                <a:schemeClr val="bg1"/>
              </a:solidFill>
              <a:latin typeface="Times New Roman" panose="02020603050405020304" pitchFamily="18" charset="0"/>
              <a:cs typeface="Times New Roman" panose="02020603050405020304" pitchFamily="18" charset="0"/>
            </a:rPr>
            <a:t>Strong commitment to sustainability: One of the unique features of an organic products business is the focus on sustainability and environmental responsibility. By incorporating sustainable practices into the production process, such as using renewable energy sources and reducing waste, the business can set itself apart from competitors and appeal to environmentally conscious consumers.</a:t>
          </a:r>
          <a:endParaRPr lang="en-US" sz="1400" kern="1200" dirty="0">
            <a:solidFill>
              <a:schemeClr val="bg1"/>
            </a:solidFill>
            <a:latin typeface="Times New Roman" panose="02020603050405020304" pitchFamily="18" charset="0"/>
            <a:cs typeface="Times New Roman" panose="02020603050405020304" pitchFamily="18" charset="0"/>
          </a:endParaRPr>
        </a:p>
      </dsp:txBody>
      <dsp:txXfrm>
        <a:off x="0" y="634"/>
        <a:ext cx="7121236" cy="1038837"/>
      </dsp:txXfrm>
    </dsp:sp>
    <dsp:sp modelId="{55F4CF74-FDA3-1D45-9F69-2493B964BDD7}">
      <dsp:nvSpPr>
        <dsp:cNvPr id="0" name=""/>
        <dsp:cNvSpPr/>
      </dsp:nvSpPr>
      <dsp:spPr>
        <a:xfrm>
          <a:off x="0" y="1039471"/>
          <a:ext cx="71212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411B8-296A-794D-8B53-6F65E23CF6D7}">
      <dsp:nvSpPr>
        <dsp:cNvPr id="0" name=""/>
        <dsp:cNvSpPr/>
      </dsp:nvSpPr>
      <dsp:spPr>
        <a:xfrm>
          <a:off x="0" y="1039471"/>
          <a:ext cx="7121236" cy="103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solidFill>
                <a:schemeClr val="bg1"/>
              </a:solidFill>
              <a:latin typeface="Times New Roman" panose="02020603050405020304" pitchFamily="18" charset="0"/>
              <a:cs typeface="Times New Roman" panose="02020603050405020304" pitchFamily="18" charset="0"/>
            </a:rPr>
            <a:t>Access to high-quality organic inputs: By establishing relationships with trusted suppliers and investing in organic farming practices, the business can ensure a consistent supply of high-quality organic inputs to customers.</a:t>
          </a:r>
          <a:endParaRPr lang="en-US" sz="1400" kern="1200" dirty="0">
            <a:solidFill>
              <a:schemeClr val="bg1"/>
            </a:solidFill>
            <a:latin typeface="Times New Roman" panose="02020603050405020304" pitchFamily="18" charset="0"/>
            <a:cs typeface="Times New Roman" panose="02020603050405020304" pitchFamily="18" charset="0"/>
          </a:endParaRPr>
        </a:p>
      </dsp:txBody>
      <dsp:txXfrm>
        <a:off x="0" y="1039471"/>
        <a:ext cx="7121236" cy="1038837"/>
      </dsp:txXfrm>
    </dsp:sp>
    <dsp:sp modelId="{565E1D21-7C23-5B4B-8392-C8404C08B2D1}">
      <dsp:nvSpPr>
        <dsp:cNvPr id="0" name=""/>
        <dsp:cNvSpPr/>
      </dsp:nvSpPr>
      <dsp:spPr>
        <a:xfrm>
          <a:off x="0" y="2078308"/>
          <a:ext cx="71212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D3AD65-962F-6C4D-B277-5F0B95D15A76}">
      <dsp:nvSpPr>
        <dsp:cNvPr id="0" name=""/>
        <dsp:cNvSpPr/>
      </dsp:nvSpPr>
      <dsp:spPr>
        <a:xfrm>
          <a:off x="0" y="2078308"/>
          <a:ext cx="7121236" cy="103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solidFill>
                <a:schemeClr val="bg1"/>
              </a:solidFill>
              <a:latin typeface="Times New Roman" panose="02020603050405020304" pitchFamily="18" charset="0"/>
              <a:cs typeface="Times New Roman" panose="02020603050405020304" pitchFamily="18" charset="0"/>
            </a:rPr>
            <a:t>Differentiated product offerings: The organic products business can differentiate itself from competitors by offering unique and innovative products that appeal to specific niches within the organic products market. Our Real Fertilizer offers free trial for first 5 days and then people can opt for paid subscription.</a:t>
          </a:r>
          <a:br>
            <a:rPr lang="en-US" sz="1400" b="0" i="0" kern="1200" dirty="0">
              <a:solidFill>
                <a:schemeClr val="bg1"/>
              </a:solidFill>
              <a:latin typeface="Times New Roman" panose="02020603050405020304" pitchFamily="18" charset="0"/>
              <a:cs typeface="Times New Roman" panose="02020603050405020304" pitchFamily="18" charset="0"/>
            </a:rPr>
          </a:br>
          <a:r>
            <a:rPr lang="en-US" sz="1400" b="0" i="0" kern="1200" dirty="0">
              <a:solidFill>
                <a:schemeClr val="bg1"/>
              </a:solidFill>
              <a:latin typeface="Times New Roman" panose="02020603050405020304" pitchFamily="18" charset="0"/>
              <a:cs typeface="Times New Roman" panose="02020603050405020304" pitchFamily="18" charset="0"/>
            </a:rPr>
            <a:t>We also provide customization of organic products which is unique to every individual.</a:t>
          </a:r>
          <a:endParaRPr lang="en-US" sz="1400" kern="1200" dirty="0">
            <a:latin typeface="Times New Roman" panose="02020603050405020304" pitchFamily="18" charset="0"/>
            <a:cs typeface="Times New Roman" panose="02020603050405020304" pitchFamily="18" charset="0"/>
          </a:endParaRPr>
        </a:p>
      </dsp:txBody>
      <dsp:txXfrm>
        <a:off x="0" y="2078308"/>
        <a:ext cx="7121236" cy="1038837"/>
      </dsp:txXfrm>
    </dsp:sp>
    <dsp:sp modelId="{7EC26FB3-8032-B245-815F-DE7113961DA2}">
      <dsp:nvSpPr>
        <dsp:cNvPr id="0" name=""/>
        <dsp:cNvSpPr/>
      </dsp:nvSpPr>
      <dsp:spPr>
        <a:xfrm>
          <a:off x="0" y="3117146"/>
          <a:ext cx="71212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7317AA-3544-E345-9CA2-F2B9BAC2B32B}">
      <dsp:nvSpPr>
        <dsp:cNvPr id="0" name=""/>
        <dsp:cNvSpPr/>
      </dsp:nvSpPr>
      <dsp:spPr>
        <a:xfrm>
          <a:off x="0" y="3117146"/>
          <a:ext cx="7121236" cy="103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solidFill>
                <a:schemeClr val="bg1"/>
              </a:solidFill>
              <a:latin typeface="Times New Roman" panose="02020603050405020304" pitchFamily="18" charset="0"/>
              <a:cs typeface="Times New Roman" panose="02020603050405020304" pitchFamily="18" charset="0"/>
            </a:rPr>
            <a:t>Strong branding and marketing: To address the lack of awareness and understanding among consumers regarding the benefits of organic products, the business can invest in strong branding and marketing efforts. By effectively communicating the benefits of organic products and creating a strong brand identity, the business can build a loyal customer base and increase sales.</a:t>
          </a:r>
          <a:endParaRPr lang="en-US" sz="1400" kern="1200" dirty="0">
            <a:solidFill>
              <a:schemeClr val="bg1"/>
            </a:solidFill>
            <a:latin typeface="Times New Roman" panose="02020603050405020304" pitchFamily="18" charset="0"/>
            <a:cs typeface="Times New Roman" panose="02020603050405020304" pitchFamily="18" charset="0"/>
          </a:endParaRPr>
        </a:p>
      </dsp:txBody>
      <dsp:txXfrm>
        <a:off x="0" y="3117146"/>
        <a:ext cx="7121236" cy="1038837"/>
      </dsp:txXfrm>
    </dsp:sp>
    <dsp:sp modelId="{2D517616-6E85-684E-9F25-81A7615AD297}">
      <dsp:nvSpPr>
        <dsp:cNvPr id="0" name=""/>
        <dsp:cNvSpPr/>
      </dsp:nvSpPr>
      <dsp:spPr>
        <a:xfrm>
          <a:off x="0" y="4155983"/>
          <a:ext cx="71212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3A3EB3-CA96-5740-8521-29A618929D7A}">
      <dsp:nvSpPr>
        <dsp:cNvPr id="0" name=""/>
        <dsp:cNvSpPr/>
      </dsp:nvSpPr>
      <dsp:spPr>
        <a:xfrm>
          <a:off x="0" y="4155983"/>
          <a:ext cx="7121236" cy="103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solidFill>
                <a:schemeClr val="bg1"/>
              </a:solidFill>
              <a:latin typeface="Times New Roman" panose="02020603050405020304" pitchFamily="18" charset="0"/>
              <a:cs typeface="Times New Roman" panose="02020603050405020304" pitchFamily="18" charset="0"/>
            </a:rPr>
            <a:t>Diversified distribution channels: To reach a wider audience, the business can adopt a multi-channel distribution strategy that includes both online and offline sales channels.</a:t>
          </a:r>
        </a:p>
        <a:p>
          <a:pPr marL="0" lvl="0" indent="0" algn="l" defTabSz="622300">
            <a:lnSpc>
              <a:spcPct val="90000"/>
            </a:lnSpc>
            <a:spcBef>
              <a:spcPct val="0"/>
            </a:spcBef>
            <a:spcAft>
              <a:spcPct val="35000"/>
            </a:spcAft>
            <a:buNone/>
          </a:pPr>
          <a:r>
            <a:rPr lang="en-US" sz="1400" b="0" i="0" kern="1200" dirty="0">
              <a:solidFill>
                <a:schemeClr val="bg1"/>
              </a:solidFill>
              <a:latin typeface="Times New Roman" panose="02020603050405020304" pitchFamily="18" charset="0"/>
              <a:cs typeface="Times New Roman" panose="02020603050405020304" pitchFamily="18" charset="0"/>
            </a:rPr>
            <a:t>At Present our business is completely on online platform through our official website. Once our business becomes stable, we plan to partner with retailers and sell our products offline.</a:t>
          </a:r>
          <a:endParaRPr lang="en-US" sz="1400" kern="1200" dirty="0">
            <a:solidFill>
              <a:schemeClr val="bg1"/>
            </a:solidFill>
            <a:latin typeface="Times New Roman" panose="02020603050405020304" pitchFamily="18" charset="0"/>
            <a:cs typeface="Times New Roman" panose="02020603050405020304" pitchFamily="18" charset="0"/>
          </a:endParaRPr>
        </a:p>
      </dsp:txBody>
      <dsp:txXfrm>
        <a:off x="0" y="4155983"/>
        <a:ext cx="7121236" cy="103883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0A56B-C805-A241-A103-3E9281945AE1}"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76602-7006-5F4F-A4B5-9181B6F73E00}" type="slidenum">
              <a:rPr lang="en-US" smtClean="0"/>
              <a:t>‹#›</a:t>
            </a:fld>
            <a:endParaRPr lang="en-US"/>
          </a:p>
        </p:txBody>
      </p:sp>
    </p:spTree>
    <p:extLst>
      <p:ext uri="{BB962C8B-B14F-4D97-AF65-F5344CB8AC3E}">
        <p14:creationId xmlns:p14="http://schemas.microsoft.com/office/powerpoint/2010/main" val="263820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76602-7006-5F4F-A4B5-9181B6F73E00}" type="slidenum">
              <a:rPr lang="en-US" smtClean="0"/>
              <a:t>5</a:t>
            </a:fld>
            <a:endParaRPr lang="en-US"/>
          </a:p>
        </p:txBody>
      </p:sp>
    </p:spTree>
    <p:extLst>
      <p:ext uri="{BB962C8B-B14F-4D97-AF65-F5344CB8AC3E}">
        <p14:creationId xmlns:p14="http://schemas.microsoft.com/office/powerpoint/2010/main" val="50756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76602-7006-5F4F-A4B5-9181B6F73E00}" type="slidenum">
              <a:rPr lang="en-US" smtClean="0"/>
              <a:t>10</a:t>
            </a:fld>
            <a:endParaRPr lang="en-US"/>
          </a:p>
        </p:txBody>
      </p:sp>
    </p:spTree>
    <p:extLst>
      <p:ext uri="{BB962C8B-B14F-4D97-AF65-F5344CB8AC3E}">
        <p14:creationId xmlns:p14="http://schemas.microsoft.com/office/powerpoint/2010/main" val="191161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76602-7006-5F4F-A4B5-9181B6F73E00}" type="slidenum">
              <a:rPr lang="en-US" smtClean="0"/>
              <a:t>11</a:t>
            </a:fld>
            <a:endParaRPr lang="en-US"/>
          </a:p>
        </p:txBody>
      </p:sp>
    </p:spTree>
    <p:extLst>
      <p:ext uri="{BB962C8B-B14F-4D97-AF65-F5344CB8AC3E}">
        <p14:creationId xmlns:p14="http://schemas.microsoft.com/office/powerpoint/2010/main" val="131801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A204-BB0B-0B7B-ACBB-F5F5FBBC4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EFB1A2-16ED-BC90-590E-B61A3C457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CB7C44-69C6-A839-F9E0-A69085386265}"/>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5" name="Footer Placeholder 4">
            <a:extLst>
              <a:ext uri="{FF2B5EF4-FFF2-40B4-BE49-F238E27FC236}">
                <a16:creationId xmlns:a16="http://schemas.microsoft.com/office/drawing/2014/main" id="{C772435E-5060-C093-A6E0-DB87D7EE4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B2ECC-1C1E-F99D-7674-3D9C5298943F}"/>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303071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E9C2-3F22-212D-AA78-047A4669C0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1999B0-6288-23A8-01F3-D1C67AA1D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4D37F-67FE-7B8E-6625-238D93095A52}"/>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5" name="Footer Placeholder 4">
            <a:extLst>
              <a:ext uri="{FF2B5EF4-FFF2-40B4-BE49-F238E27FC236}">
                <a16:creationId xmlns:a16="http://schemas.microsoft.com/office/drawing/2014/main" id="{7C89243C-DB44-FA67-82EF-3D3728358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57E1A-852F-9F79-CB99-E6501D52EE9C}"/>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17497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45909-1677-1897-C6AD-7132288333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FA1B12-FC5D-C23C-E763-5BECA4881D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22ED0-20AC-5A6F-7FA1-CC6A01849D15}"/>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5" name="Footer Placeholder 4">
            <a:extLst>
              <a:ext uri="{FF2B5EF4-FFF2-40B4-BE49-F238E27FC236}">
                <a16:creationId xmlns:a16="http://schemas.microsoft.com/office/drawing/2014/main" id="{B2BF0FB4-779A-330D-93EA-D70961946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4F7EE-A6D4-4BB1-F103-8312A64A75B9}"/>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330101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0471-4D9C-01BC-F22D-EBCB4EFA3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22E27-DF4D-55CC-073D-94988B7FC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E69EB-91F8-FF66-93F1-94C9A3084ED0}"/>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5" name="Footer Placeholder 4">
            <a:extLst>
              <a:ext uri="{FF2B5EF4-FFF2-40B4-BE49-F238E27FC236}">
                <a16:creationId xmlns:a16="http://schemas.microsoft.com/office/drawing/2014/main" id="{C17AC403-3CE1-A723-35C1-9992C05F9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51B84-62EA-105E-A5AA-ACDDE590FF5F}"/>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102598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086E-9291-7290-62E2-4835AF2D8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D0F1BD-2CEF-5A01-21EC-779887B0F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1EC69-5ED0-159E-7B12-EF777AC4EC7E}"/>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5" name="Footer Placeholder 4">
            <a:extLst>
              <a:ext uri="{FF2B5EF4-FFF2-40B4-BE49-F238E27FC236}">
                <a16:creationId xmlns:a16="http://schemas.microsoft.com/office/drawing/2014/main" id="{F2F3D346-4DD3-D1BD-0926-D12916BAC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84983-BDD1-6129-D60B-516747C80147}"/>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86358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94C5-EDEF-23AD-C4DC-05E5F2939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B7A2E-429E-5BE3-D3BB-C60D8F7930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3BDB1F-7AB0-9F13-AE17-354523D5D1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814D9D-AB8B-A539-172B-98DB3343F67E}"/>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6" name="Footer Placeholder 5">
            <a:extLst>
              <a:ext uri="{FF2B5EF4-FFF2-40B4-BE49-F238E27FC236}">
                <a16:creationId xmlns:a16="http://schemas.microsoft.com/office/drawing/2014/main" id="{3681786E-C13B-B29F-3993-33F000E4D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8F312-59BE-9C28-504B-512F7004E3F1}"/>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249619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2E04-7482-4A1F-04BC-0809E09A2C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1B2195-AD6C-060D-87AC-D35647704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8540D-0C08-1426-2FD6-D380836100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93BF92-4190-4F9D-CD23-FBC949FAC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18D42-C3BB-2A6D-3232-6E2207F069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CE4105-2640-7121-0E07-60B8904371B7}"/>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8" name="Footer Placeholder 7">
            <a:extLst>
              <a:ext uri="{FF2B5EF4-FFF2-40B4-BE49-F238E27FC236}">
                <a16:creationId xmlns:a16="http://schemas.microsoft.com/office/drawing/2014/main" id="{A7A1BDFA-F1CE-1216-F12A-EDF9D772BD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D1A898-A5A0-A2CE-CBF7-5652452BC6BA}"/>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172105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C19C-BA30-EF57-4CB1-482BFCB6D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9C90F9-E849-2183-D68A-8A5AE3778507}"/>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4" name="Footer Placeholder 3">
            <a:extLst>
              <a:ext uri="{FF2B5EF4-FFF2-40B4-BE49-F238E27FC236}">
                <a16:creationId xmlns:a16="http://schemas.microsoft.com/office/drawing/2014/main" id="{A6182338-8F2D-CEB6-1ABC-4F89DEFE37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CECDF7-E350-B01E-EB88-C8C2AA6A4A4C}"/>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99580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3F50F-5CB3-0453-6A66-7E1A7874C8B5}"/>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3" name="Footer Placeholder 2">
            <a:extLst>
              <a:ext uri="{FF2B5EF4-FFF2-40B4-BE49-F238E27FC236}">
                <a16:creationId xmlns:a16="http://schemas.microsoft.com/office/drawing/2014/main" id="{570AE062-E359-B0EF-8F4B-F2D8A9AC1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2C2AD3-F33E-0FF5-A432-228152B7CEF8}"/>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15625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F1EE-EBBE-28C5-4C83-BE18BA600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A38E69-B9A8-5F7D-67E6-7692DBF26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84C11E-3536-E266-3C6B-1F4709CF0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B21FB-0E7B-79FD-8B6C-E9C5A9966851}"/>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6" name="Footer Placeholder 5">
            <a:extLst>
              <a:ext uri="{FF2B5EF4-FFF2-40B4-BE49-F238E27FC236}">
                <a16:creationId xmlns:a16="http://schemas.microsoft.com/office/drawing/2014/main" id="{CD3A6B20-B5D7-C34D-2B07-3961E6B69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42AEA-E781-63BE-DC6A-0782B9B1D948}"/>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194528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6978-6900-2BB1-DFC1-42A233AF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EC64C-E4FD-C57F-7387-AF89B2FDC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C43B9-B331-EF33-8BB3-5EB6DEA73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1BAB6-BF90-FBFD-D9F6-5A22485ABFD7}"/>
              </a:ext>
            </a:extLst>
          </p:cNvPr>
          <p:cNvSpPr>
            <a:spLocks noGrp="1"/>
          </p:cNvSpPr>
          <p:nvPr>
            <p:ph type="dt" sz="half" idx="10"/>
          </p:nvPr>
        </p:nvSpPr>
        <p:spPr/>
        <p:txBody>
          <a:bodyPr/>
          <a:lstStyle/>
          <a:p>
            <a:fld id="{E3133D09-BC0D-C443-BC37-320D8A8C9619}" type="datetimeFigureOut">
              <a:rPr lang="en-US" smtClean="0"/>
              <a:t>5/8/2023</a:t>
            </a:fld>
            <a:endParaRPr lang="en-US"/>
          </a:p>
        </p:txBody>
      </p:sp>
      <p:sp>
        <p:nvSpPr>
          <p:cNvPr id="6" name="Footer Placeholder 5">
            <a:extLst>
              <a:ext uri="{FF2B5EF4-FFF2-40B4-BE49-F238E27FC236}">
                <a16:creationId xmlns:a16="http://schemas.microsoft.com/office/drawing/2014/main" id="{6D257F27-58FF-C65E-9604-CB572FDF4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5BFF8-7EE8-5D8A-2A22-94784DC23787}"/>
              </a:ext>
            </a:extLst>
          </p:cNvPr>
          <p:cNvSpPr>
            <a:spLocks noGrp="1"/>
          </p:cNvSpPr>
          <p:nvPr>
            <p:ph type="sldNum" sz="quarter" idx="12"/>
          </p:nvPr>
        </p:nvSpPr>
        <p:spPr/>
        <p:txBody>
          <a:bodyPr/>
          <a:lstStyle/>
          <a:p>
            <a:fld id="{932ADB12-A166-F94C-BFB9-3F61C2937A5B}" type="slidenum">
              <a:rPr lang="en-US" smtClean="0"/>
              <a:t>‹#›</a:t>
            </a:fld>
            <a:endParaRPr lang="en-US"/>
          </a:p>
        </p:txBody>
      </p:sp>
    </p:spTree>
    <p:extLst>
      <p:ext uri="{BB962C8B-B14F-4D97-AF65-F5344CB8AC3E}">
        <p14:creationId xmlns:p14="http://schemas.microsoft.com/office/powerpoint/2010/main" val="8411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96F840-4DA0-77F0-5500-BEC2819A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4264D3-F01B-6727-02BE-654545E0A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3AB69-C9B8-EAA2-371C-E92792999A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33D09-BC0D-C443-BC37-320D8A8C9619}" type="datetimeFigureOut">
              <a:rPr lang="en-US" smtClean="0"/>
              <a:t>5/8/2023</a:t>
            </a:fld>
            <a:endParaRPr lang="en-US"/>
          </a:p>
        </p:txBody>
      </p:sp>
      <p:sp>
        <p:nvSpPr>
          <p:cNvPr id="5" name="Footer Placeholder 4">
            <a:extLst>
              <a:ext uri="{FF2B5EF4-FFF2-40B4-BE49-F238E27FC236}">
                <a16:creationId xmlns:a16="http://schemas.microsoft.com/office/drawing/2014/main" id="{83007080-C477-E0E1-4D39-628CA5CF6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92C56A-FE02-76A9-1D5A-37A8CE98F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ADB12-A166-F94C-BFB9-3F61C2937A5B}" type="slidenum">
              <a:rPr lang="en-US" smtClean="0"/>
              <a:t>‹#›</a:t>
            </a:fld>
            <a:endParaRPr lang="en-US"/>
          </a:p>
        </p:txBody>
      </p:sp>
    </p:spTree>
    <p:extLst>
      <p:ext uri="{BB962C8B-B14F-4D97-AF65-F5344CB8AC3E}">
        <p14:creationId xmlns:p14="http://schemas.microsoft.com/office/powerpoint/2010/main" val="2636114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d/3.0/" TargetMode="External"/><Relationship Id="rId4" Type="http://schemas.openxmlformats.org/officeDocument/2006/relationships/hyperlink" Target="https://www.quoteinspector.com/images/investing/assets-coin-stack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nstagram.com/realfertilizer604?igshid=NTc4MTIwNjQ2YQ==" TargetMode="External"/><Relationship Id="rId2" Type="http://schemas.openxmlformats.org/officeDocument/2006/relationships/hyperlink" Target="https://mandadapusravankum.wixsite.com/real-fertilizer" TargetMode="External"/><Relationship Id="rId1" Type="http://schemas.openxmlformats.org/officeDocument/2006/relationships/slideLayout" Target="../slideLayouts/slideLayout7.xml"/><Relationship Id="rId6" Type="http://schemas.openxmlformats.org/officeDocument/2006/relationships/hyperlink" Target="https://creativecommons.org/licenses/by/3.0/" TargetMode="External"/><Relationship Id="rId5" Type="http://schemas.openxmlformats.org/officeDocument/2006/relationships/hyperlink" Target="https://thetoolkit.me/contact-us/" TargetMode="Externa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hyperlink" Target="http://smandhad@syr.edu" TargetMode="External"/><Relationship Id="rId7" Type="http://schemas.openxmlformats.org/officeDocument/2006/relationships/hyperlink" Target="https://pixabay.com/en/team-colleagues-human-group-2306525/" TargetMode="External"/><Relationship Id="rId2" Type="http://schemas.openxmlformats.org/officeDocument/2006/relationships/hyperlink" Target="http://smallela@syr.edu" TargetMode="Externa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hyperlink" Target="http://mbaddipu@syr.edu" TargetMode="External"/><Relationship Id="rId4" Type="http://schemas.openxmlformats.org/officeDocument/2006/relationships/hyperlink" Target="http://riyaga@syr.edu"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finsmes.com/2018/04/what-consumers-need-to-know-about-private-equity.html" TargetMode="External"/><Relationship Id="rId7" Type="http://schemas.openxmlformats.org/officeDocument/2006/relationships/diagramColors" Target="../diagrams/colors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ublicdomainpictures.net/en/view-image.php?image=240101&amp;picture=ide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tileex.xyz/en/organic-products-madagascar/"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goodfreephotos.com/other-photos/road-sign.jpg.php"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ynerblain.com/blog/2009/04/13/measure-market-concentration/"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xhere.com/en/photo/917651"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72364-9E73-357B-9F99-168F2933C3B2}"/>
              </a:ext>
            </a:extLst>
          </p:cNvPr>
          <p:cNvSpPr>
            <a:spLocks noGrp="1"/>
          </p:cNvSpPr>
          <p:nvPr>
            <p:ph type="ctrTitle"/>
          </p:nvPr>
        </p:nvSpPr>
        <p:spPr>
          <a:xfrm>
            <a:off x="775470" y="3150139"/>
            <a:ext cx="10640754" cy="775845"/>
          </a:xfrm>
        </p:spPr>
        <p:txBody>
          <a:bodyPr anchor="b">
            <a:normAutofit fontScale="90000"/>
          </a:bodyPr>
          <a:lstStyle/>
          <a:p>
            <a:pPr marL="0" lvl="0" indent="0" rtl="0">
              <a:spcBef>
                <a:spcPts val="0"/>
              </a:spcBef>
              <a:spcAft>
                <a:spcPts val="0"/>
              </a:spcAft>
            </a:pPr>
            <a:r>
              <a:rPr lang="en-GB" sz="2800" dirty="0">
                <a:solidFill>
                  <a:srgbClr val="073763"/>
                </a:solidFill>
                <a:latin typeface="Times New Roman" panose="02020603050405020304" pitchFamily="18" charset="0"/>
                <a:cs typeface="Times New Roman" panose="02020603050405020304" pitchFamily="18" charset="0"/>
              </a:rPr>
              <a:t> EEE.620.FOUNDATIONS OF ENTREPRENEURSHIP - BUSINESS PITCH</a:t>
            </a:r>
            <a:endParaRPr lang="en-US" sz="440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2AACAD-79F1-A7C8-6EEC-17231F35B5F1}"/>
              </a:ext>
            </a:extLst>
          </p:cNvPr>
          <p:cNvSpPr>
            <a:spLocks noGrp="1"/>
          </p:cNvSpPr>
          <p:nvPr>
            <p:ph type="subTitle" idx="1"/>
          </p:nvPr>
        </p:nvSpPr>
        <p:spPr>
          <a:xfrm>
            <a:off x="1514121" y="4171528"/>
            <a:ext cx="9163757" cy="2502146"/>
          </a:xfrm>
        </p:spPr>
        <p:txBody>
          <a:bodyPr anchor="ctr">
            <a:normAutofit/>
          </a:bodyPr>
          <a:lstStyle/>
          <a:p>
            <a:r>
              <a:rPr lang="en-US" b="1" i="1" dirty="0">
                <a:solidFill>
                  <a:schemeClr val="tx2"/>
                </a:solidFill>
                <a:latin typeface="Times New Roman" panose="02020603050405020304" pitchFamily="18" charset="0"/>
                <a:cs typeface="Times New Roman" panose="02020603050405020304" pitchFamily="18" charset="0"/>
              </a:rPr>
              <a:t>TEAM - 3</a:t>
            </a:r>
          </a:p>
          <a:p>
            <a:r>
              <a:rPr lang="en-US" b="1" u="sng" dirty="0">
                <a:solidFill>
                  <a:schemeClr val="tx2"/>
                </a:solidFill>
                <a:latin typeface="Times New Roman" panose="02020603050405020304" pitchFamily="18" charset="0"/>
                <a:cs typeface="Times New Roman" panose="02020603050405020304" pitchFamily="18" charset="0"/>
              </a:rPr>
              <a:t>REAL FERTILIZER</a:t>
            </a:r>
          </a:p>
          <a:p>
            <a:r>
              <a:rPr lang="en-US" b="1" dirty="0">
                <a:solidFill>
                  <a:schemeClr val="tx2"/>
                </a:solidFill>
                <a:latin typeface="Times New Roman" panose="02020603050405020304" pitchFamily="18" charset="0"/>
                <a:cs typeface="Times New Roman" panose="02020603050405020304" pitchFamily="18" charset="0"/>
              </a:rPr>
              <a:t>PREPARED FOR TEACHING PROFESSOR : ERIC ALDERMAN</a:t>
            </a:r>
          </a:p>
          <a:p>
            <a:br>
              <a:rPr lang="en-US" sz="2000" dirty="0">
                <a:solidFill>
                  <a:schemeClr val="tx2"/>
                </a:solidFill>
              </a:rPr>
            </a:br>
            <a:endParaRPr lang="en-US" sz="2000" dirty="0">
              <a:solidFill>
                <a:schemeClr val="tx2"/>
              </a:solidFill>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oogle Shape;73;p14" descr="A close-up of a logo&#10;&#10;Description automatically generated with low confidence">
            <a:extLst>
              <a:ext uri="{FF2B5EF4-FFF2-40B4-BE49-F238E27FC236}">
                <a16:creationId xmlns:a16="http://schemas.microsoft.com/office/drawing/2014/main" id="{65D5061A-483B-E6C4-CA25-1D649A6ACEDA}"/>
              </a:ext>
            </a:extLst>
          </p:cNvPr>
          <p:cNvPicPr preferRelativeResize="0"/>
          <p:nvPr/>
        </p:nvPicPr>
        <p:blipFill>
          <a:blip r:embed="rId2"/>
          <a:stretch>
            <a:fillRect/>
          </a:stretch>
        </p:blipFill>
        <p:spPr>
          <a:xfrm>
            <a:off x="2446463" y="68028"/>
            <a:ext cx="7298768" cy="2836567"/>
          </a:xfrm>
          <a:prstGeom prst="rect">
            <a:avLst/>
          </a:prstGeom>
          <a:noFill/>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511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F93DC-0DA4-9E70-F43E-54754797732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C000"/>
                </a:solidFill>
                <a:latin typeface="Times New Roman" panose="02020603050405020304" pitchFamily="18" charset="0"/>
                <a:cs typeface="Times New Roman" panose="02020603050405020304" pitchFamily="18" charset="0"/>
              </a:rPr>
              <a:t>BUSINESS MODEL</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4FAFA320-02A0-CE2E-19EA-DC45696A7EF0}"/>
              </a:ext>
            </a:extLst>
          </p:cNvPr>
          <p:cNvPicPr>
            <a:picLocks noGrp="1" noChangeAspect="1"/>
          </p:cNvPicPr>
          <p:nvPr>
            <p:ph idx="1"/>
          </p:nvPr>
        </p:nvPicPr>
        <p:blipFill>
          <a:blip r:embed="rId3"/>
          <a:stretch>
            <a:fillRect/>
          </a:stretch>
        </p:blipFill>
        <p:spPr>
          <a:xfrm>
            <a:off x="4527805" y="457201"/>
            <a:ext cx="7393262" cy="5706532"/>
          </a:xfrm>
          <a:prstGeom prst="rect">
            <a:avLst/>
          </a:prstGeom>
        </p:spPr>
      </p:pic>
    </p:spTree>
    <p:extLst>
      <p:ext uri="{BB962C8B-B14F-4D97-AF65-F5344CB8AC3E}">
        <p14:creationId xmlns:p14="http://schemas.microsoft.com/office/powerpoint/2010/main" val="312262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acks of coins and a pie chart&#10;&#10;Description automatically generated with low confidence">
            <a:extLst>
              <a:ext uri="{FF2B5EF4-FFF2-40B4-BE49-F238E27FC236}">
                <a16:creationId xmlns:a16="http://schemas.microsoft.com/office/drawing/2014/main" id="{3548BC5D-8BA6-2EC2-A0D8-1BE10B73438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5882" b="-1"/>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4A493A-66A7-B8C5-B8C8-1B4BCAFA7414}"/>
              </a:ext>
            </a:extLst>
          </p:cNvPr>
          <p:cNvSpPr>
            <a:spLocks noGrp="1"/>
          </p:cNvSpPr>
          <p:nvPr>
            <p:ph type="title"/>
          </p:nvPr>
        </p:nvSpPr>
        <p:spPr>
          <a:xfrm>
            <a:off x="838200" y="365125"/>
            <a:ext cx="3822189" cy="1899912"/>
          </a:xfrm>
        </p:spPr>
        <p:txBody>
          <a:bodyPr>
            <a:normAutofit/>
          </a:bodyPr>
          <a:lstStyle/>
          <a:p>
            <a:r>
              <a:rPr lang="en-US" sz="4000" dirty="0">
                <a:solidFill>
                  <a:srgbClr val="FFC000"/>
                </a:solidFill>
                <a:latin typeface="Times New Roman" panose="02020603050405020304" pitchFamily="18" charset="0"/>
                <a:cs typeface="Times New Roman" panose="02020603050405020304" pitchFamily="18" charset="0"/>
              </a:rPr>
              <a:t>INVESTING</a:t>
            </a:r>
          </a:p>
        </p:txBody>
      </p:sp>
      <p:sp>
        <p:nvSpPr>
          <p:cNvPr id="3" name="Content Placeholder 2">
            <a:extLst>
              <a:ext uri="{FF2B5EF4-FFF2-40B4-BE49-F238E27FC236}">
                <a16:creationId xmlns:a16="http://schemas.microsoft.com/office/drawing/2014/main" id="{1AA67B02-0316-4142-AAFC-5FF2B4B5297C}"/>
              </a:ext>
            </a:extLst>
          </p:cNvPr>
          <p:cNvSpPr>
            <a:spLocks noGrp="1"/>
          </p:cNvSpPr>
          <p:nvPr>
            <p:ph idx="1"/>
          </p:nvPr>
        </p:nvSpPr>
        <p:spPr>
          <a:xfrm>
            <a:off x="220134" y="1608667"/>
            <a:ext cx="4236363" cy="5049278"/>
          </a:xfrm>
        </p:spPr>
        <p:txBody>
          <a:bodyPr>
            <a:normAutofit/>
          </a:bodyPr>
          <a:lstStyle/>
          <a:p>
            <a:endParaRPr lang="en-US" sz="1600" b="0" i="0" dirty="0">
              <a:effectLst/>
              <a:latin typeface="Söhne"/>
            </a:endParaRPr>
          </a:p>
          <a:p>
            <a:r>
              <a:rPr lang="en-US" sz="1400" dirty="0">
                <a:latin typeface="Times New Roman" panose="02020603050405020304" pitchFamily="18" charset="0"/>
                <a:cs typeface="Times New Roman" panose="02020603050405020304" pitchFamily="18" charset="0"/>
              </a:rPr>
              <a:t>W</a:t>
            </a:r>
            <a:r>
              <a:rPr lang="en-US" sz="1400" b="0" i="0" dirty="0">
                <a:effectLst/>
                <a:latin typeface="Times New Roman" panose="02020603050405020304" pitchFamily="18" charset="0"/>
                <a:cs typeface="Times New Roman" panose="02020603050405020304" pitchFamily="18" charset="0"/>
              </a:rPr>
              <a:t>e estimate that we will need a total initial investment of $</a:t>
            </a:r>
            <a:r>
              <a:rPr lang="en-US" sz="1400" dirty="0">
                <a:latin typeface="Times New Roman" panose="02020603050405020304" pitchFamily="18" charset="0"/>
                <a:cs typeface="Times New Roman" panose="02020603050405020304" pitchFamily="18" charset="0"/>
              </a:rPr>
              <a:t>95</a:t>
            </a:r>
            <a:r>
              <a:rPr lang="en-US" sz="1400" b="0" i="0" dirty="0">
                <a:effectLst/>
                <a:latin typeface="Times New Roman" panose="02020603050405020304" pitchFamily="18" charset="0"/>
                <a:cs typeface="Times New Roman" panose="02020603050405020304" pitchFamily="18" charset="0"/>
              </a:rPr>
              <a:t>0,000 to cover our startup costs and initial operating expenses. The breakdown of our budget is as follows:</a:t>
            </a:r>
          </a:p>
          <a:p>
            <a:r>
              <a:rPr lang="en-US" sz="1400" b="0" i="0" dirty="0">
                <a:effectLst/>
                <a:latin typeface="Times New Roman" panose="02020603050405020304" pitchFamily="18" charset="0"/>
                <a:cs typeface="Times New Roman" panose="02020603050405020304" pitchFamily="18" charset="0"/>
              </a:rPr>
              <a:t>Our salaries are costing 3,62,000 per year for 7 employees (4 founders and 3 employees including software developer, marketing manager and graphic designer)</a:t>
            </a:r>
          </a:p>
          <a:p>
            <a:r>
              <a:rPr lang="en-US" sz="1400" b="0" i="0" dirty="0">
                <a:effectLst/>
                <a:latin typeface="Times New Roman" panose="02020603050405020304" pitchFamily="18" charset="0"/>
                <a:cs typeface="Times New Roman" panose="02020603050405020304" pitchFamily="18" charset="0"/>
              </a:rPr>
              <a:t>Total Real Estate cost is $870 which has 30 sq. Ft with $27/sq. Ft.</a:t>
            </a:r>
          </a:p>
          <a:p>
            <a:r>
              <a:rPr lang="en-US" sz="1400" b="0" i="0" dirty="0">
                <a:effectLst/>
                <a:latin typeface="Times New Roman" panose="02020603050405020304" pitchFamily="18" charset="0"/>
                <a:cs typeface="Times New Roman" panose="02020603050405020304" pitchFamily="18" charset="0"/>
              </a:rPr>
              <a:t>Our CAC is through google display network which costs $63.59 per person through website, $26.77 per person through Instagram visits totaling $3,27,475 for 5960 Adopters.</a:t>
            </a:r>
          </a:p>
          <a:p>
            <a:r>
              <a:rPr lang="en-US" sz="1400" b="0" i="0" dirty="0">
                <a:effectLst/>
                <a:latin typeface="Times New Roman" panose="02020603050405020304" pitchFamily="18" charset="0"/>
                <a:cs typeface="Times New Roman" panose="02020603050405020304" pitchFamily="18" charset="0"/>
              </a:rPr>
              <a:t>Our LTV is $1800 per person.</a:t>
            </a:r>
          </a:p>
          <a:p>
            <a:r>
              <a:rPr lang="en-US" sz="1400" b="0" i="0" dirty="0">
                <a:effectLst/>
                <a:latin typeface="Times New Roman" panose="02020603050405020304" pitchFamily="18" charset="0"/>
                <a:cs typeface="Times New Roman" panose="02020603050405020304" pitchFamily="18" charset="0"/>
              </a:rPr>
              <a:t>Our hardware and other miscellaneous expenses costs around $27,700</a:t>
            </a:r>
            <a:r>
              <a:rPr lang="en-US" sz="1400" dirty="0">
                <a:latin typeface="Times New Roman" panose="02020603050405020304" pitchFamily="18" charset="0"/>
                <a:cs typeface="Times New Roman" panose="02020603050405020304" pitchFamily="18" charset="0"/>
              </a:rPr>
              <a:t>.</a:t>
            </a:r>
            <a:endParaRPr lang="en-US" sz="1400" b="0" i="0" dirty="0">
              <a:effectLst/>
              <a:latin typeface="Times New Roman" panose="02020603050405020304" pitchFamily="18" charset="0"/>
              <a:cs typeface="Times New Roman" panose="02020603050405020304" pitchFamily="18" charset="0"/>
            </a:endParaRPr>
          </a:p>
          <a:p>
            <a:endParaRPr lang="en-US" sz="500" dirty="0"/>
          </a:p>
        </p:txBody>
      </p:sp>
      <p:sp>
        <p:nvSpPr>
          <p:cNvPr id="6" name="TextBox 5">
            <a:extLst>
              <a:ext uri="{FF2B5EF4-FFF2-40B4-BE49-F238E27FC236}">
                <a16:creationId xmlns:a16="http://schemas.microsoft.com/office/drawing/2014/main" id="{B6C17B25-6D07-3E05-D99C-96627D7DE7B9}"/>
              </a:ext>
            </a:extLst>
          </p:cNvPr>
          <p:cNvSpPr txBox="1"/>
          <p:nvPr/>
        </p:nvSpPr>
        <p:spPr>
          <a:xfrm>
            <a:off x="9865720"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quoteinspector.com/images/investing/assets-coin-stack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121239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293C150-9ACA-C488-D9A1-7AA3D18FB138}"/>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WEBSITE : </a:t>
            </a:r>
            <a:r>
              <a:rPr lang="en-US" sz="2200" dirty="0">
                <a:latin typeface="Times New Roman" panose="02020603050405020304" pitchFamily="18" charset="0"/>
                <a:cs typeface="Times New Roman" panose="02020603050405020304" pitchFamily="18" charset="0"/>
                <a:hlinkClick r:id="rId2"/>
              </a:rPr>
              <a:t>https://mandadapusravankum.wixsite.com/real-fertilizer</a:t>
            </a:r>
            <a:endParaRPr lang="en-US" sz="22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SOCIAL MEDIA: </a:t>
            </a:r>
            <a:r>
              <a:rPr lang="en-US" sz="2200" dirty="0">
                <a:latin typeface="Times New Roman" panose="02020603050405020304" pitchFamily="18" charset="0"/>
                <a:cs typeface="Times New Roman" panose="02020603050405020304" pitchFamily="18" charset="0"/>
                <a:hlinkClick r:id="rId3"/>
              </a:rPr>
              <a:t>https://instagram.com/realfertilizer604?igshid=NTc4MTIwNjQ2YQ==</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CONTACT: (+1) 315-766-4440</a:t>
            </a:r>
          </a:p>
        </p:txBody>
      </p:sp>
      <p:pic>
        <p:nvPicPr>
          <p:cNvPr id="8" name="Picture 7" descr="A person holding a white card&#10;&#10;Description automatically generated with low confidence">
            <a:extLst>
              <a:ext uri="{FF2B5EF4-FFF2-40B4-BE49-F238E27FC236}">
                <a16:creationId xmlns:a16="http://schemas.microsoft.com/office/drawing/2014/main" id="{B1F696F2-E7F1-F8B7-0610-6967DC860CA5}"/>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9683" r="301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FFFE0C8B-209B-D7F7-0DFB-967ADD0BE859}"/>
              </a:ext>
            </a:extLst>
          </p:cNvPr>
          <p:cNvSpPr txBox="1"/>
          <p:nvPr/>
        </p:nvSpPr>
        <p:spPr>
          <a:xfrm>
            <a:off x="5709920" y="572008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CEE20B2D-F79E-2E30-4E88-9FC57271C309}"/>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thetoolkit.me/contact-u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62858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BF6E6-0174-59E6-8A48-704F3E6DD11E}"/>
              </a:ext>
            </a:extLst>
          </p:cNvPr>
          <p:cNvSpPr>
            <a:spLocks noGrp="1"/>
          </p:cNvSpPr>
          <p:nvPr>
            <p:ph type="title"/>
          </p:nvPr>
        </p:nvSpPr>
        <p:spPr>
          <a:xfrm>
            <a:off x="544745" y="324221"/>
            <a:ext cx="4368602" cy="1956841"/>
          </a:xfrm>
        </p:spPr>
        <p:txBody>
          <a:bodyPr anchor="b">
            <a:normAutofit/>
          </a:bodyPr>
          <a:lstStyle/>
          <a:p>
            <a:r>
              <a:rPr lang="en-US" sz="4000" dirty="0">
                <a:solidFill>
                  <a:srgbClr val="FFC000"/>
                </a:solidFill>
                <a:latin typeface="Times New Roman" panose="02020603050405020304" pitchFamily="18" charset="0"/>
                <a:cs typeface="Times New Roman" panose="02020603050405020304" pitchFamily="18" charset="0"/>
              </a:rPr>
              <a:t>TEAM </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166EC35-EBA2-1979-453B-00951AE2D265}"/>
              </a:ext>
            </a:extLst>
          </p:cNvPr>
          <p:cNvSpPr>
            <a:spLocks noGrp="1"/>
          </p:cNvSpPr>
          <p:nvPr>
            <p:ph idx="1"/>
          </p:nvPr>
        </p:nvSpPr>
        <p:spPr>
          <a:xfrm>
            <a:off x="544745" y="2605282"/>
            <a:ext cx="4243589" cy="3320668"/>
          </a:xfrm>
        </p:spPr>
        <p:txBody>
          <a:bodyPr>
            <a:noAutofit/>
          </a:bodyPr>
          <a:lstStyle/>
          <a:p>
            <a:pPr marL="0" indent="0">
              <a:buNone/>
            </a:pPr>
            <a:endParaRPr lang="en-US"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SUBMITTED BY : </a:t>
            </a:r>
          </a:p>
          <a:p>
            <a:r>
              <a:rPr lang="en-US" sz="2300" dirty="0">
                <a:latin typeface="Times New Roman" panose="02020603050405020304" pitchFamily="18" charset="0"/>
                <a:cs typeface="Times New Roman" panose="02020603050405020304" pitchFamily="18" charset="0"/>
              </a:rPr>
              <a:t>SHIVA DHANUSH MALLELA </a:t>
            </a:r>
            <a:r>
              <a:rPr lang="en-US" sz="2300" dirty="0">
                <a:latin typeface="Times New Roman" panose="02020603050405020304" pitchFamily="18" charset="0"/>
                <a:cs typeface="Times New Roman" panose="02020603050405020304" pitchFamily="18" charset="0"/>
                <a:hlinkClick r:id="rId2"/>
              </a:rPr>
              <a:t>(smallela@syr.edu)</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SRAVAN KUMAR MANDHADAPU (</a:t>
            </a:r>
            <a:r>
              <a:rPr lang="en-US" sz="2300" dirty="0">
                <a:latin typeface="Times New Roman" panose="02020603050405020304" pitchFamily="18" charset="0"/>
                <a:cs typeface="Times New Roman" panose="02020603050405020304" pitchFamily="18" charset="0"/>
                <a:hlinkClick r:id="rId3"/>
              </a:rPr>
              <a:t>smandhad@syr.edu</a:t>
            </a:r>
            <a:r>
              <a:rPr lang="en-US" sz="2300" dirty="0">
                <a:latin typeface="Times New Roman" panose="02020603050405020304" pitchFamily="18" charset="0"/>
                <a:cs typeface="Times New Roman" panose="02020603050405020304" pitchFamily="18" charset="0"/>
              </a:rPr>
              <a:t>) </a:t>
            </a:r>
          </a:p>
          <a:p>
            <a:r>
              <a:rPr lang="en-US" sz="2300" dirty="0">
                <a:latin typeface="Times New Roman" panose="02020603050405020304" pitchFamily="18" charset="0"/>
                <a:cs typeface="Times New Roman" panose="02020603050405020304" pitchFamily="18" charset="0"/>
              </a:rPr>
              <a:t>RISHI SIDDANTH YAGA (</a:t>
            </a:r>
            <a:r>
              <a:rPr lang="en-US" sz="2300" dirty="0">
                <a:latin typeface="Times New Roman" panose="02020603050405020304" pitchFamily="18" charset="0"/>
                <a:cs typeface="Times New Roman" panose="02020603050405020304" pitchFamily="18" charset="0"/>
                <a:hlinkClick r:id="rId4"/>
              </a:rPr>
              <a:t>riyaga@syr.edu</a:t>
            </a:r>
            <a:r>
              <a:rPr lang="en-US" sz="2300" dirty="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MANJUSHA BADDIPUDI (</a:t>
            </a:r>
            <a:r>
              <a:rPr lang="en-US" sz="2300" dirty="0">
                <a:latin typeface="Times New Roman" panose="02020603050405020304" pitchFamily="18" charset="0"/>
                <a:cs typeface="Times New Roman" panose="02020603050405020304" pitchFamily="18" charset="0"/>
                <a:hlinkClick r:id="rId5"/>
              </a:rPr>
              <a:t>mbaddipu@syr.edu</a:t>
            </a:r>
            <a:r>
              <a:rPr lang="en-US" sz="2300" dirty="0">
                <a:latin typeface="Times New Roman" panose="02020603050405020304" pitchFamily="18" charset="0"/>
                <a:cs typeface="Times New Roman" panose="02020603050405020304" pitchFamily="18" charset="0"/>
              </a:rPr>
              <a:t>)</a:t>
            </a:r>
          </a:p>
        </p:txBody>
      </p:sp>
      <p:pic>
        <p:nvPicPr>
          <p:cNvPr id="4" name="Picture 3" descr="A group of cartoon characters holding letters&#10;&#10;Description automatically generated with low confidence">
            <a:extLst>
              <a:ext uri="{FF2B5EF4-FFF2-40B4-BE49-F238E27FC236}">
                <a16:creationId xmlns:a16="http://schemas.microsoft.com/office/drawing/2014/main" id="{0691925E-4D29-C3D2-7436-BBCFE633F413}"/>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9765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AD2F4-BF0F-0A41-7CDD-8726FB00ECEB}"/>
              </a:ext>
            </a:extLst>
          </p:cNvPr>
          <p:cNvSpPr>
            <a:spLocks noGrp="1"/>
          </p:cNvSpPr>
          <p:nvPr>
            <p:ph type="title"/>
          </p:nvPr>
        </p:nvSpPr>
        <p:spPr>
          <a:xfrm>
            <a:off x="572493" y="238539"/>
            <a:ext cx="11018520" cy="1434415"/>
          </a:xfrm>
        </p:spPr>
        <p:txBody>
          <a:bodyPr anchor="b">
            <a:normAutofit/>
          </a:bodyPr>
          <a:lstStyle/>
          <a:p>
            <a:r>
              <a:rPr lang="en-US" sz="5400" dirty="0">
                <a:solidFill>
                  <a:srgbClr val="FFC000"/>
                </a:solidFill>
              </a:rPr>
              <a:t>PROBLEM</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logo, graphics, font&#10;&#10;Description automatically generated">
            <a:extLst>
              <a:ext uri="{FF2B5EF4-FFF2-40B4-BE49-F238E27FC236}">
                <a16:creationId xmlns:a16="http://schemas.microsoft.com/office/drawing/2014/main" id="{7D67874A-045F-9819-DB95-4804E7F93DFE}"/>
              </a:ext>
            </a:extLst>
          </p:cNvPr>
          <p:cNvPicPr>
            <a:picLocks noChangeAspect="1"/>
          </p:cNvPicPr>
          <p:nvPr/>
        </p:nvPicPr>
        <p:blipFill rotWithShape="1">
          <a:blip r:embed="rId2"/>
          <a:srcRect l="3712" r="84" b="2"/>
          <a:stretch/>
        </p:blipFill>
        <p:spPr>
          <a:xfrm>
            <a:off x="7675658" y="2093976"/>
            <a:ext cx="3941064" cy="4096512"/>
          </a:xfrm>
          <a:prstGeom prst="rect">
            <a:avLst/>
          </a:prstGeom>
        </p:spPr>
      </p:pic>
      <p:graphicFrame>
        <p:nvGraphicFramePr>
          <p:cNvPr id="9" name="Content Placeholder 2">
            <a:extLst>
              <a:ext uri="{FF2B5EF4-FFF2-40B4-BE49-F238E27FC236}">
                <a16:creationId xmlns:a16="http://schemas.microsoft.com/office/drawing/2014/main" id="{AC8D7447-A812-083A-847A-86146FB9C4FF}"/>
              </a:ext>
            </a:extLst>
          </p:cNvPr>
          <p:cNvGraphicFramePr>
            <a:graphicFrameLocks noGrp="1"/>
          </p:cNvGraphicFramePr>
          <p:nvPr>
            <p:ph idx="1"/>
            <p:extLst>
              <p:ext uri="{D42A27DB-BD31-4B8C-83A1-F6EECF244321}">
                <p14:modId xmlns:p14="http://schemas.microsoft.com/office/powerpoint/2010/main" val="2193050075"/>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119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1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12">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icture containing person, clothing, office supplies, indoor&#10;&#10;Description automatically generated">
            <a:extLst>
              <a:ext uri="{FF2B5EF4-FFF2-40B4-BE49-F238E27FC236}">
                <a16:creationId xmlns:a16="http://schemas.microsoft.com/office/drawing/2014/main" id="{E74B00CA-EFC7-5394-9A3E-BA0D59269680}"/>
              </a:ext>
            </a:extLst>
          </p:cNvPr>
          <p:cNvPicPr>
            <a:picLocks noChangeAspect="1"/>
          </p:cNvPicPr>
          <p:nvPr/>
        </p:nvPicPr>
        <p:blipFill rotWithShape="1">
          <a:blip r:embed="rId2">
            <a:alphaModFix amt="60000"/>
            <a:extLst>
              <a:ext uri="{837473B0-CC2E-450A-ABE3-18F120FF3D39}">
                <a1611:picAttrSrcUrl xmlns:a1611="http://schemas.microsoft.com/office/drawing/2016/11/main" r:id="rId3"/>
              </a:ext>
            </a:extLst>
          </a:blip>
          <a:srcRect b="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35B5D4EA-2718-FDDC-DA99-9A748C5CEEDC}"/>
              </a:ext>
            </a:extLst>
          </p:cNvPr>
          <p:cNvSpPr>
            <a:spLocks noGrp="1"/>
          </p:cNvSpPr>
          <p:nvPr>
            <p:ph type="title"/>
          </p:nvPr>
        </p:nvSpPr>
        <p:spPr>
          <a:xfrm>
            <a:off x="838199" y="1671570"/>
            <a:ext cx="5155261" cy="4072044"/>
          </a:xfrm>
        </p:spPr>
        <p:txBody>
          <a:bodyPr anchor="t">
            <a:normAutofit/>
          </a:bodyPr>
          <a:lstStyle/>
          <a:p>
            <a:r>
              <a:rPr lang="en-US" dirty="0">
                <a:solidFill>
                  <a:srgbClr val="FFC000"/>
                </a:solidFill>
              </a:rPr>
              <a:t>ADVANTAGES TO POTENTIAL INVESTORS</a:t>
            </a:r>
          </a:p>
        </p:txBody>
      </p:sp>
      <p:graphicFrame>
        <p:nvGraphicFramePr>
          <p:cNvPr id="44" name="Content Placeholder 2">
            <a:extLst>
              <a:ext uri="{FF2B5EF4-FFF2-40B4-BE49-F238E27FC236}">
                <a16:creationId xmlns:a16="http://schemas.microsoft.com/office/drawing/2014/main" id="{D7E24915-AA45-B440-CEED-5B9BCD73CFC6}"/>
              </a:ext>
            </a:extLst>
          </p:cNvPr>
          <p:cNvGraphicFramePr>
            <a:graphicFrameLocks noGrp="1"/>
          </p:cNvGraphicFramePr>
          <p:nvPr>
            <p:ph idx="1"/>
            <p:extLst>
              <p:ext uri="{D42A27DB-BD31-4B8C-83A1-F6EECF244321}">
                <p14:modId xmlns:p14="http://schemas.microsoft.com/office/powerpoint/2010/main" val="96182585"/>
              </p:ext>
            </p:extLst>
          </p:nvPr>
        </p:nvGraphicFramePr>
        <p:xfrm>
          <a:off x="5070764" y="969818"/>
          <a:ext cx="7121236" cy="5195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8782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67E2D-2879-566E-D27B-BE27AEB96F5E}"/>
              </a:ext>
            </a:extLst>
          </p:cNvPr>
          <p:cNvSpPr>
            <a:spLocks noGrp="1"/>
          </p:cNvSpPr>
          <p:nvPr>
            <p:ph type="title"/>
          </p:nvPr>
        </p:nvSpPr>
        <p:spPr>
          <a:xfrm>
            <a:off x="838201" y="365125"/>
            <a:ext cx="5251316" cy="1807305"/>
          </a:xfrm>
        </p:spPr>
        <p:txBody>
          <a:bodyPr>
            <a:normAutofit/>
          </a:bodyPr>
          <a:lstStyle/>
          <a:p>
            <a:r>
              <a:rPr lang="en-US" dirty="0">
                <a:solidFill>
                  <a:srgbClr val="FFC000"/>
                </a:solidFill>
              </a:rPr>
              <a:t>      SOLUTIONS</a:t>
            </a:r>
          </a:p>
        </p:txBody>
      </p:sp>
      <p:sp>
        <p:nvSpPr>
          <p:cNvPr id="3" name="Content Placeholder 2">
            <a:extLst>
              <a:ext uri="{FF2B5EF4-FFF2-40B4-BE49-F238E27FC236}">
                <a16:creationId xmlns:a16="http://schemas.microsoft.com/office/drawing/2014/main" id="{643937FA-B38B-D0EF-9626-3A7CE3293A22}"/>
              </a:ext>
            </a:extLst>
          </p:cNvPr>
          <p:cNvSpPr>
            <a:spLocks noGrp="1"/>
          </p:cNvSpPr>
          <p:nvPr>
            <p:ph idx="1"/>
          </p:nvPr>
        </p:nvSpPr>
        <p:spPr>
          <a:xfrm>
            <a:off x="838200" y="1579418"/>
            <a:ext cx="4619621" cy="5278581"/>
          </a:xfrm>
        </p:spPr>
        <p:txBody>
          <a:bodyPr>
            <a:normAutofit lnSpcReduction="10000"/>
          </a:bodyPr>
          <a:lstStyle/>
          <a:p>
            <a:r>
              <a:rPr lang="en-US" sz="1400" dirty="0">
                <a:latin typeface="Times New Roman" panose="02020603050405020304" pitchFamily="18" charset="0"/>
                <a:cs typeface="Times New Roman" panose="02020603050405020304" pitchFamily="18" charset="0"/>
              </a:rPr>
              <a:t>Investing in organic farming methods: Our company can guarantee a steady supply of high-quality organic inputs for its products by making an investment in organic farming methods. This might entail developing connections with dependable vendors, assisting regional farmers, and making investments in environmentally friendly farming techniques like crop rotation and composting.</a:t>
            </a:r>
          </a:p>
          <a:p>
            <a:r>
              <a:rPr lang="en-US" sz="1400" dirty="0">
                <a:latin typeface="Times New Roman" panose="02020603050405020304" pitchFamily="18" charset="0"/>
                <a:cs typeface="Times New Roman" panose="02020603050405020304" pitchFamily="18" charset="0"/>
              </a:rPr>
              <a:t>Establishing long-term relationships with suppliers will help our company ensure a consistent supply of organic inputs. Our company can improve input quality and negotiate better prices by collaborating closely with suppliers.</a:t>
            </a:r>
          </a:p>
          <a:p>
            <a:r>
              <a:rPr lang="en-US" sz="1400" dirty="0">
                <a:latin typeface="Times New Roman" panose="02020603050405020304" pitchFamily="18" charset="0"/>
                <a:cs typeface="Times New Roman" panose="02020603050405020304" pitchFamily="18" charset="0"/>
              </a:rPr>
              <a:t>Consumer education: Our company tries to educate people about the importance of organic food through our Instagram page.</a:t>
            </a:r>
          </a:p>
          <a:p>
            <a:r>
              <a:rPr lang="en-US" sz="1400" dirty="0">
                <a:latin typeface="Times New Roman" panose="02020603050405020304" pitchFamily="18" charset="0"/>
                <a:cs typeface="Times New Roman" panose="02020603050405020304" pitchFamily="18" charset="0"/>
              </a:rPr>
              <a:t>Creating innovative products: Our company can create distinctive products that address customer needs or preferences in order to stand out from the competition.</a:t>
            </a:r>
          </a:p>
          <a:p>
            <a:r>
              <a:rPr lang="en-US" sz="1400" dirty="0">
                <a:latin typeface="Times New Roman" panose="02020603050405020304" pitchFamily="18" charset="0"/>
                <a:cs typeface="Times New Roman" panose="02020603050405020304" pitchFamily="18" charset="0"/>
              </a:rPr>
              <a:t> Multi-channel distribution strategy: Our company can use a multi-channel distribution strategy that combines online and offline sales channels in order to reach a larger audience. This might entail joining forces with e-commerce platforms, promoting products through retail  stores, or attending organic products fairs or events. </a:t>
            </a:r>
          </a:p>
        </p:txBody>
      </p:sp>
      <p:pic>
        <p:nvPicPr>
          <p:cNvPr id="5" name="Picture 4" descr="A person holding a sign with a light bulb and check mark&#10;&#10;Description automatically generated with medium confidence">
            <a:extLst>
              <a:ext uri="{FF2B5EF4-FFF2-40B4-BE49-F238E27FC236}">
                <a16:creationId xmlns:a16="http://schemas.microsoft.com/office/drawing/2014/main" id="{A944F3E2-7193-56C8-8176-167BBEBCFC2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7735" r="161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2414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C984-8DCE-991C-75A2-2509437E4ACE}"/>
              </a:ext>
            </a:extLst>
          </p:cNvPr>
          <p:cNvSpPr>
            <a:spLocks noGrp="1"/>
          </p:cNvSpPr>
          <p:nvPr>
            <p:ph type="title"/>
          </p:nvPr>
        </p:nvSpPr>
        <p:spPr>
          <a:xfrm>
            <a:off x="6417733" y="490537"/>
            <a:ext cx="5291663" cy="1327891"/>
          </a:xfrm>
        </p:spPr>
        <p:txBody>
          <a:bodyPr anchor="b">
            <a:normAutofit/>
          </a:bodyPr>
          <a:lstStyle/>
          <a:p>
            <a:r>
              <a:rPr lang="en-US" sz="4000" dirty="0">
                <a:solidFill>
                  <a:srgbClr val="FFC000"/>
                </a:solidFill>
                <a:latin typeface="Times New Roman" panose="02020603050405020304" pitchFamily="18" charset="0"/>
                <a:cs typeface="Times New Roman" panose="02020603050405020304" pitchFamily="18" charset="0"/>
              </a:rPr>
              <a:t>PRODUCT</a:t>
            </a:r>
          </a:p>
        </p:txBody>
      </p:sp>
      <p:pic>
        <p:nvPicPr>
          <p:cNvPr id="11" name="Picture 10" descr="A person holding a carrot and giving thumbs up&#10;&#10;Description automatically generated with low confidence">
            <a:extLst>
              <a:ext uri="{FF2B5EF4-FFF2-40B4-BE49-F238E27FC236}">
                <a16:creationId xmlns:a16="http://schemas.microsoft.com/office/drawing/2014/main" id="{E1AC94AD-AF2A-4432-FAF1-CF7FD80DB4F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0267" r="18804" b="2"/>
          <a:stretch/>
        </p:blipFill>
        <p:spPr>
          <a:xfrm>
            <a:off x="893449" y="389710"/>
            <a:ext cx="5404432" cy="6078580"/>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0AAB6703-97C2-E065-172C-D2F41A47D798}"/>
              </a:ext>
            </a:extLst>
          </p:cNvPr>
          <p:cNvSpPr>
            <a:spLocks noGrp="1"/>
          </p:cNvSpPr>
          <p:nvPr>
            <p:ph idx="1"/>
          </p:nvPr>
        </p:nvSpPr>
        <p:spPr>
          <a:xfrm>
            <a:off x="6417734" y="1818428"/>
            <a:ext cx="5291663" cy="4926756"/>
          </a:xfrm>
        </p:spPr>
        <p:txBody>
          <a:bodyPr>
            <a:normAutofit fontScale="92500"/>
          </a:bodyPr>
          <a:lstStyle/>
          <a:p>
            <a:r>
              <a:rPr lang="en-US" sz="1400" b="0" i="0" dirty="0">
                <a:effectLst/>
                <a:latin typeface="Times New Roman" panose="02020603050405020304" pitchFamily="18" charset="0"/>
                <a:cs typeface="Times New Roman" panose="02020603050405020304" pitchFamily="18" charset="0"/>
              </a:rPr>
              <a:t>Our Organic products are produced without the use of synthetic pesticides, fertilizers, or other harmful chemicals. They are grown using sustainable farming practices that prioritize the health and well-being of the soil, water, and surrounding ecosystem.</a:t>
            </a:r>
          </a:p>
          <a:p>
            <a:r>
              <a:rPr lang="en-US" sz="1400" b="0" i="0" dirty="0">
                <a:effectLst/>
                <a:latin typeface="Times New Roman" panose="02020603050405020304" pitchFamily="18" charset="0"/>
                <a:cs typeface="Times New Roman" panose="02020603050405020304" pitchFamily="18" charset="0"/>
              </a:rPr>
              <a:t>There are several benefits to using our organic products:</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Health benefits: Our Organic products are free from harmful chemicals and pesticides that can potentially harm human health. They are also more nutritious, as studies have shown that organic fruits and vegetables have higher levels of nutrients such as Vitamin C, iron, and magnesium.</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Environmental benefits: Organic farming practices prioritize the health and well-being of the environment. They promote biodiversity, reduce soil erosion, and minimize water pollution.</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Support for local farmers: Choosing to buy organic products supports local farmers who use sustainable farming practices, which helps to strengthen local economies.</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Higher quality: Our Organic products are typically higher in quality and taste better than conventionally grown products. They are often fresher and have a more natural flavor.</a:t>
            </a:r>
          </a:p>
          <a:p>
            <a:r>
              <a:rPr lang="en-US" sz="1400" b="0" i="0" dirty="0">
                <a:effectLst/>
                <a:latin typeface="Times New Roman" panose="02020603050405020304" pitchFamily="18" charset="0"/>
                <a:cs typeface="Times New Roman" panose="02020603050405020304" pitchFamily="18" charset="0"/>
              </a:rPr>
              <a:t>Overall, Our organic products offer a safer, healthier, and more sustainable alternative to conventionally grown products. By choosing to use Our organic products, consumers can make a positive impact on their health, the environment, and their local communities.</a:t>
            </a:r>
          </a:p>
          <a:p>
            <a:endParaRPr lang="en-US" sz="1000" dirty="0"/>
          </a:p>
        </p:txBody>
      </p:sp>
      <p:sp>
        <p:nvSpPr>
          <p:cNvPr id="17" name="TextBox 16">
            <a:extLst>
              <a:ext uri="{FF2B5EF4-FFF2-40B4-BE49-F238E27FC236}">
                <a16:creationId xmlns:a16="http://schemas.microsoft.com/office/drawing/2014/main" id="{42D70B2D-91A8-CB4A-183B-A9381A497B7B}"/>
              </a:ext>
            </a:extLst>
          </p:cNvPr>
          <p:cNvSpPr txBox="1"/>
          <p:nvPr/>
        </p:nvSpPr>
        <p:spPr>
          <a:xfrm>
            <a:off x="10462664" y="7046068"/>
            <a:ext cx="1931215" cy="307777"/>
          </a:xfrm>
          <a:prstGeom prst="rect">
            <a:avLst/>
          </a:prstGeom>
          <a:solidFill>
            <a:srgbClr val="000000"/>
          </a:solidFill>
        </p:spPr>
        <p:txBody>
          <a:bodyPr wrap="square" rtlCol="0">
            <a:spAutoFit/>
          </a:bodyPr>
          <a:lstStyle/>
          <a:p>
            <a:pPr algn="r">
              <a:spcAft>
                <a:spcPts val="600"/>
              </a:spcAft>
            </a:pPr>
            <a:r>
              <a:rPr lang="en-US" sz="700">
                <a:solidFill>
                  <a:srgbClr val="FFFFFF"/>
                </a:solidFill>
                <a:hlinkClick r:id="rId3" tooltip="https://stileex.xyz/en/organic-products-madagasca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89308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FE74AD1-5C1F-D5B1-BC66-9AE698D724CE}"/>
              </a:ext>
            </a:extLst>
          </p:cNvPr>
          <p:cNvSpPr>
            <a:spLocks noGrp="1"/>
          </p:cNvSpPr>
          <p:nvPr>
            <p:ph type="title"/>
          </p:nvPr>
        </p:nvSpPr>
        <p:spPr>
          <a:xfrm>
            <a:off x="838200" y="365125"/>
            <a:ext cx="5393361" cy="1325563"/>
          </a:xfrm>
        </p:spPr>
        <p:txBody>
          <a:bodyPr>
            <a:normAutofit/>
          </a:bodyPr>
          <a:lstStyle/>
          <a:p>
            <a:r>
              <a:rPr lang="en-US" dirty="0">
                <a:solidFill>
                  <a:srgbClr val="FFC000"/>
                </a:solidFill>
                <a:latin typeface="Times New Roman" panose="02020603050405020304" pitchFamily="18" charset="0"/>
                <a:cs typeface="Times New Roman" panose="02020603050405020304" pitchFamily="18" charset="0"/>
              </a:rPr>
              <a:t>TRACTION</a:t>
            </a:r>
          </a:p>
        </p:txBody>
      </p:sp>
      <p:sp>
        <p:nvSpPr>
          <p:cNvPr id="53" name="Freeform: Shape 4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1C6C486-A234-3579-7398-5DBB3BE90D57}"/>
              </a:ext>
            </a:extLst>
          </p:cNvPr>
          <p:cNvSpPr>
            <a:spLocks noGrp="1"/>
          </p:cNvSpPr>
          <p:nvPr>
            <p:ph idx="1"/>
          </p:nvPr>
        </p:nvSpPr>
        <p:spPr>
          <a:xfrm>
            <a:off x="838200" y="1825625"/>
            <a:ext cx="5393361" cy="4667250"/>
          </a:xfrm>
        </p:spPr>
        <p:txBody>
          <a:bodyPr>
            <a:noAutofit/>
          </a:bodyPr>
          <a:lstStyle/>
          <a:p>
            <a:pPr>
              <a:buFont typeface="+mj-lt"/>
              <a:buAutoNum type="arabicPeriod"/>
            </a:pPr>
            <a:r>
              <a:rPr lang="en-US" sz="1400" b="0" i="0" dirty="0">
                <a:effectLst/>
                <a:latin typeface="Times New Roman" panose="02020603050405020304" pitchFamily="18" charset="0"/>
                <a:cs typeface="Times New Roman" panose="02020603050405020304" pitchFamily="18" charset="0"/>
              </a:rPr>
              <a:t>Positive customer feedback: A startup in the organic products industry could highlight positive customer feedback as a measure of success. This could include reviews on our website &amp; social media, testimonials from satisfied customers, or surveys showing high customer satisfaction rates.</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Sales growth: A startup could also demonstrate traction through sales growth. This could include year-over-year increases in sales, growth in customer base, or expansion into new markets.</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Partnerships and collaborations: Building partnerships and collaborations with other </a:t>
            </a:r>
            <a:r>
              <a:rPr lang="en-US" sz="1400" dirty="0">
                <a:latin typeface="Times New Roman" panose="02020603050405020304" pitchFamily="18" charset="0"/>
                <a:cs typeface="Times New Roman" panose="02020603050405020304" pitchFamily="18" charset="0"/>
              </a:rPr>
              <a:t>retailers</a:t>
            </a:r>
            <a:r>
              <a:rPr lang="en-US" sz="1400" b="0" i="0" dirty="0">
                <a:effectLst/>
                <a:latin typeface="Times New Roman" panose="02020603050405020304" pitchFamily="18" charset="0"/>
                <a:cs typeface="Times New Roman" panose="02020603050405020304" pitchFamily="18" charset="0"/>
              </a:rPr>
              <a:t> in the organic products industry could be another measure of success. This could expand the product range or reach new audiences.</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Media attention: A startup that has received media attention, such as positive reviews in magazines or online publications, can use this as a measure of success and a way to increase brand awareness.</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Awards and recognition: Winning awards and receiving recognition in the industry or local community can also be a measure of success for our business. This could include recognition for sustainability practices, product innovation, or community involvement.</a:t>
            </a:r>
          </a:p>
        </p:txBody>
      </p:sp>
      <p:sp>
        <p:nvSpPr>
          <p:cNvPr id="50" name="Oval 4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cloud, sky, text, outdoor&#10;&#10;Description automatically generated">
            <a:extLst>
              <a:ext uri="{FF2B5EF4-FFF2-40B4-BE49-F238E27FC236}">
                <a16:creationId xmlns:a16="http://schemas.microsoft.com/office/drawing/2014/main" id="{3C301365-3596-238C-DC98-B559FFCE2B9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73372" y="2043590"/>
            <a:ext cx="4094864" cy="25110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2" name="Freeform: Shape 5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54" name="Straight Connector 5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2108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6FFAF-C88F-270B-CC49-EC7155B2D98D}"/>
              </a:ext>
            </a:extLst>
          </p:cNvPr>
          <p:cNvSpPr>
            <a:spLocks noGrp="1"/>
          </p:cNvSpPr>
          <p:nvPr>
            <p:ph type="title"/>
          </p:nvPr>
        </p:nvSpPr>
        <p:spPr>
          <a:xfrm>
            <a:off x="1179576" y="1163848"/>
            <a:ext cx="9829800" cy="860616"/>
          </a:xfrm>
        </p:spPr>
        <p:txBody>
          <a:bodyPr anchor="b">
            <a:normAutofit/>
          </a:bodyPr>
          <a:lstStyle/>
          <a:p>
            <a:pPr algn="ctr"/>
            <a:r>
              <a:rPr lang="en-US" sz="3600" dirty="0">
                <a:solidFill>
                  <a:srgbClr val="FFC000"/>
                </a:solidFill>
                <a:latin typeface="Times New Roman" panose="02020603050405020304" pitchFamily="18" charset="0"/>
                <a:cs typeface="Times New Roman" panose="02020603050405020304" pitchFamily="18" charset="0"/>
              </a:rPr>
              <a:t>MARKET</a:t>
            </a:r>
          </a:p>
        </p:txBody>
      </p:sp>
      <p:grpSp>
        <p:nvGrpSpPr>
          <p:cNvPr id="15" name="Group 1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6" name="Freeform: Shape 1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group of yellow pawns&#10;&#10;Description automatically generated with low confidence">
            <a:extLst>
              <a:ext uri="{FF2B5EF4-FFF2-40B4-BE49-F238E27FC236}">
                <a16:creationId xmlns:a16="http://schemas.microsoft.com/office/drawing/2014/main" id="{C5F1DAF9-0C9D-CBE1-CAA2-62B894048A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36411" y="2837712"/>
            <a:ext cx="4891213" cy="3217333"/>
          </a:xfrm>
          <a:prstGeom prst="rect">
            <a:avLst/>
          </a:prstGeom>
        </p:spPr>
      </p:pic>
      <p:sp>
        <p:nvSpPr>
          <p:cNvPr id="3" name="Content Placeholder 2">
            <a:extLst>
              <a:ext uri="{FF2B5EF4-FFF2-40B4-BE49-F238E27FC236}">
                <a16:creationId xmlns:a16="http://schemas.microsoft.com/office/drawing/2014/main" id="{5CE7F2A9-3A0E-89D3-C588-A97C5DD3171A}"/>
              </a:ext>
            </a:extLst>
          </p:cNvPr>
          <p:cNvSpPr>
            <a:spLocks noGrp="1"/>
          </p:cNvSpPr>
          <p:nvPr>
            <p:ph idx="1"/>
          </p:nvPr>
        </p:nvSpPr>
        <p:spPr>
          <a:xfrm>
            <a:off x="6354871" y="2327698"/>
            <a:ext cx="5029200" cy="4403095"/>
          </a:xfrm>
        </p:spPr>
        <p:txBody>
          <a:bodyPr anchor="ctr">
            <a:normAutofit/>
          </a:bodyPr>
          <a:lstStyle/>
          <a:p>
            <a:r>
              <a:rPr lang="en-US" sz="1600" b="0" i="0" dirty="0">
                <a:solidFill>
                  <a:schemeClr val="tx2"/>
                </a:solidFill>
                <a:effectLst/>
                <a:latin typeface="Times New Roman" panose="02020603050405020304" pitchFamily="18" charset="0"/>
                <a:cs typeface="Times New Roman" panose="02020603050405020304" pitchFamily="18" charset="0"/>
              </a:rPr>
              <a:t>The market for our organic products is a growing and competitive one, with a wide range of players and products available to consumers on our website. </a:t>
            </a:r>
          </a:p>
          <a:p>
            <a:r>
              <a:rPr lang="en-US" sz="1600" b="0" i="0" dirty="0">
                <a:solidFill>
                  <a:schemeClr val="tx2"/>
                </a:solidFill>
                <a:effectLst/>
                <a:latin typeface="Times New Roman" panose="02020603050405020304" pitchFamily="18" charset="0"/>
                <a:cs typeface="Times New Roman" panose="02020603050405020304" pitchFamily="18" charset="0"/>
              </a:rPr>
              <a:t>According to a report by Grand View Research, the global organic food and beverage market was valued at USD 91.40 billion in 2020 and is expected to grow at a compound annual growth rate (CAGR) of 11.6% from 2021 to 2028.</a:t>
            </a:r>
          </a:p>
          <a:p>
            <a:r>
              <a:rPr lang="en-US" sz="1600" b="0" i="0" dirty="0">
                <a:solidFill>
                  <a:schemeClr val="tx2"/>
                </a:solidFill>
                <a:effectLst/>
                <a:latin typeface="Times New Roman" panose="02020603050405020304" pitchFamily="18" charset="0"/>
                <a:cs typeface="Times New Roman" panose="02020603050405020304" pitchFamily="18" charset="0"/>
              </a:rPr>
              <a:t>To succeed in this market, </a:t>
            </a:r>
            <a:r>
              <a:rPr lang="en-US" sz="1600" dirty="0">
                <a:solidFill>
                  <a:schemeClr val="tx2"/>
                </a:solidFill>
                <a:latin typeface="Times New Roman" panose="02020603050405020304" pitchFamily="18" charset="0"/>
                <a:cs typeface="Times New Roman" panose="02020603050405020304" pitchFamily="18" charset="0"/>
              </a:rPr>
              <a:t>our</a:t>
            </a:r>
            <a:r>
              <a:rPr lang="en-US" sz="1600" b="0" i="0" dirty="0">
                <a:solidFill>
                  <a:schemeClr val="tx2"/>
                </a:solidFill>
                <a:effectLst/>
                <a:latin typeface="Times New Roman" panose="02020603050405020304" pitchFamily="18" charset="0"/>
                <a:cs typeface="Times New Roman" panose="02020603050405020304" pitchFamily="18" charset="0"/>
              </a:rPr>
              <a:t> organic products business must differentiate itself from its competitors and target a specific niche or customer segment. This can be achieved through product innovation, marketing and branding efforts, and establishing relationships with suppliers and retailers.</a:t>
            </a:r>
          </a:p>
          <a:p>
            <a:endParaRPr lang="en-US" sz="1300" dirty="0">
              <a:solidFill>
                <a:schemeClr val="tx2"/>
              </a:solidFill>
            </a:endParaRPr>
          </a:p>
        </p:txBody>
      </p:sp>
      <p:grpSp>
        <p:nvGrpSpPr>
          <p:cNvPr id="21" name="Group 2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2" name="Freeform: Shape 2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1652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chess board with a chess piece&#10;&#10;Description automatically generated with low confidence">
            <a:extLst>
              <a:ext uri="{FF2B5EF4-FFF2-40B4-BE49-F238E27FC236}">
                <a16:creationId xmlns:a16="http://schemas.microsoft.com/office/drawing/2014/main" id="{505C0E95-0120-EDD7-6D0D-9B874A24D677}"/>
              </a:ext>
            </a:extLst>
          </p:cNvPr>
          <p:cNvPicPr>
            <a:picLocks noChangeAspect="1"/>
          </p:cNvPicPr>
          <p:nvPr/>
        </p:nvPicPr>
        <p:blipFill rotWithShape="1">
          <a:blip r:embed="rId2">
            <a:alphaModFix amt="60000"/>
            <a:extLst>
              <a:ext uri="{837473B0-CC2E-450A-ABE3-18F120FF3D39}">
                <a1611:picAttrSrcUrl xmlns:a1611="http://schemas.microsoft.com/office/drawing/2016/11/main" r:id="rId3"/>
              </a:ext>
            </a:extLst>
          </a:blip>
          <a:srcRect t="15730"/>
          <a:stretch/>
        </p:blipFill>
        <p:spPr>
          <a:xfrm>
            <a:off x="0" y="-2"/>
            <a:ext cx="12192001" cy="6857990"/>
          </a:xfrm>
          <a:prstGeom prst="rect">
            <a:avLst/>
          </a:prstGeom>
        </p:spPr>
      </p:pic>
      <p:sp>
        <p:nvSpPr>
          <p:cNvPr id="2" name="Title 1">
            <a:extLst>
              <a:ext uri="{FF2B5EF4-FFF2-40B4-BE49-F238E27FC236}">
                <a16:creationId xmlns:a16="http://schemas.microsoft.com/office/drawing/2014/main" id="{0CCF1107-7209-E7BA-7954-58632A22DD5D}"/>
              </a:ext>
            </a:extLst>
          </p:cNvPr>
          <p:cNvSpPr>
            <a:spLocks noGrp="1"/>
          </p:cNvSpPr>
          <p:nvPr>
            <p:ph type="title"/>
          </p:nvPr>
        </p:nvSpPr>
        <p:spPr>
          <a:xfrm>
            <a:off x="838199" y="1671570"/>
            <a:ext cx="5155261" cy="4072044"/>
          </a:xfrm>
        </p:spPr>
        <p:txBody>
          <a:bodyPr anchor="t">
            <a:normAutofit/>
          </a:bodyPr>
          <a:lstStyle/>
          <a:p>
            <a:r>
              <a:rPr lang="en-US" dirty="0">
                <a:solidFill>
                  <a:srgbClr val="FFC000"/>
                </a:solidFill>
                <a:latin typeface="Times New Roman" panose="02020603050405020304" pitchFamily="18" charset="0"/>
                <a:cs typeface="Times New Roman" panose="02020603050405020304" pitchFamily="18" charset="0"/>
              </a:rPr>
              <a:t>COMPETITION</a:t>
            </a:r>
          </a:p>
        </p:txBody>
      </p:sp>
      <p:sp>
        <p:nvSpPr>
          <p:cNvPr id="3" name="Content Placeholder 2">
            <a:extLst>
              <a:ext uri="{FF2B5EF4-FFF2-40B4-BE49-F238E27FC236}">
                <a16:creationId xmlns:a16="http://schemas.microsoft.com/office/drawing/2014/main" id="{6C5BD421-656B-CC8D-D0C9-4D72C62A5943}"/>
              </a:ext>
            </a:extLst>
          </p:cNvPr>
          <p:cNvSpPr>
            <a:spLocks noGrp="1"/>
          </p:cNvSpPr>
          <p:nvPr>
            <p:ph idx="1"/>
          </p:nvPr>
        </p:nvSpPr>
        <p:spPr>
          <a:xfrm>
            <a:off x="6185986" y="287867"/>
            <a:ext cx="6002966" cy="6570121"/>
          </a:xfrm>
        </p:spPr>
        <p:txBody>
          <a:bodyPr>
            <a:noAutofit/>
          </a:bodyPr>
          <a:lstStyle/>
          <a:p>
            <a:r>
              <a:rPr lang="en-US" sz="1400" b="0" i="0" dirty="0">
                <a:solidFill>
                  <a:srgbClr val="FFFFFF"/>
                </a:solidFill>
                <a:effectLst/>
                <a:latin typeface="Times New Roman" panose="02020603050405020304" pitchFamily="18" charset="0"/>
                <a:cs typeface="Times New Roman" panose="02020603050405020304" pitchFamily="18" charset="0"/>
              </a:rPr>
              <a:t>In the market for organic products, a new business must compete with both direct and indirect competitors. Direct competitors are other businesses that offer similar products and target the same customer segment, while indirect competitors are businesses that offer substitute or complementary products.</a:t>
            </a:r>
          </a:p>
          <a:p>
            <a:r>
              <a:rPr lang="en-US" sz="1400" b="0" i="0" dirty="0">
                <a:solidFill>
                  <a:srgbClr val="FFFFFF"/>
                </a:solidFill>
                <a:effectLst/>
                <a:latin typeface="Times New Roman" panose="02020603050405020304" pitchFamily="18" charset="0"/>
                <a:cs typeface="Times New Roman" panose="02020603050405020304" pitchFamily="18" charset="0"/>
              </a:rPr>
              <a:t>Direct competitors </a:t>
            </a:r>
            <a:r>
              <a:rPr lang="en-US" sz="1400" dirty="0">
                <a:solidFill>
                  <a:srgbClr val="FFFFFF"/>
                </a:solidFill>
                <a:latin typeface="Times New Roman" panose="02020603050405020304" pitchFamily="18" charset="0"/>
                <a:cs typeface="Times New Roman" panose="02020603050405020304" pitchFamily="18" charset="0"/>
              </a:rPr>
              <a:t>for our</a:t>
            </a:r>
            <a:r>
              <a:rPr lang="en-US" sz="1400" b="0" i="0" dirty="0">
                <a:solidFill>
                  <a:srgbClr val="FFFFFF"/>
                </a:solidFill>
                <a:effectLst/>
                <a:latin typeface="Times New Roman" panose="02020603050405020304" pitchFamily="18" charset="0"/>
                <a:cs typeface="Times New Roman" panose="02020603050405020304" pitchFamily="18" charset="0"/>
              </a:rPr>
              <a:t> organic products market may include:</a:t>
            </a:r>
          </a:p>
          <a:p>
            <a:pPr>
              <a:buFont typeface="+mj-lt"/>
              <a:buAutoNum type="arabicPeriod"/>
            </a:pPr>
            <a:r>
              <a:rPr lang="en-US" sz="1400" b="0" i="0" dirty="0">
                <a:solidFill>
                  <a:srgbClr val="FFFFFF"/>
                </a:solidFill>
                <a:effectLst/>
                <a:latin typeface="Times New Roman" panose="02020603050405020304" pitchFamily="18" charset="0"/>
                <a:cs typeface="Times New Roman" panose="02020603050405020304" pitchFamily="18" charset="0"/>
              </a:rPr>
              <a:t>Smaller independent businesses: These businesses may specialize in specific organic products or niches, such as organic produce or snacks.</a:t>
            </a:r>
          </a:p>
          <a:p>
            <a:pPr>
              <a:buFont typeface="+mj-lt"/>
              <a:buAutoNum type="arabicPeriod"/>
            </a:pPr>
            <a:r>
              <a:rPr lang="en-US" sz="1400" b="0" i="0" dirty="0">
                <a:solidFill>
                  <a:srgbClr val="FFFFFF"/>
                </a:solidFill>
                <a:effectLst/>
                <a:latin typeface="Times New Roman" panose="02020603050405020304" pitchFamily="18" charset="0"/>
                <a:cs typeface="Times New Roman" panose="02020603050405020304" pitchFamily="18" charset="0"/>
              </a:rPr>
              <a:t>Online retailers: Companies such as Amazon and Thrive Market offer a wide range of organic products to customers across the globe.</a:t>
            </a:r>
          </a:p>
          <a:p>
            <a:r>
              <a:rPr lang="en-US" sz="1400" b="0" i="0" dirty="0">
                <a:solidFill>
                  <a:srgbClr val="FFFFFF"/>
                </a:solidFill>
                <a:effectLst/>
                <a:latin typeface="Times New Roman" panose="02020603050405020304" pitchFamily="18" charset="0"/>
                <a:cs typeface="Times New Roman" panose="02020603050405020304" pitchFamily="18" charset="0"/>
              </a:rPr>
              <a:t>Indirect competitors </a:t>
            </a:r>
            <a:r>
              <a:rPr lang="en-US" sz="1400" dirty="0">
                <a:solidFill>
                  <a:srgbClr val="FFFFFF"/>
                </a:solidFill>
                <a:latin typeface="Times New Roman" panose="02020603050405020304" pitchFamily="18" charset="0"/>
                <a:cs typeface="Times New Roman" panose="02020603050405020304" pitchFamily="18" charset="0"/>
              </a:rPr>
              <a:t>for our</a:t>
            </a:r>
            <a:r>
              <a:rPr lang="en-US" sz="1400" b="0" i="0" dirty="0">
                <a:solidFill>
                  <a:srgbClr val="FFFFFF"/>
                </a:solidFill>
                <a:effectLst/>
                <a:latin typeface="Times New Roman" panose="02020603050405020304" pitchFamily="18" charset="0"/>
                <a:cs typeface="Times New Roman" panose="02020603050405020304" pitchFamily="18" charset="0"/>
              </a:rPr>
              <a:t> organic products market may include:</a:t>
            </a:r>
          </a:p>
          <a:p>
            <a:pPr>
              <a:buFont typeface="+mj-lt"/>
              <a:buAutoNum type="arabicPeriod"/>
            </a:pPr>
            <a:r>
              <a:rPr lang="en-US" sz="1400" b="0" i="0" dirty="0">
                <a:solidFill>
                  <a:srgbClr val="FFFFFF"/>
                </a:solidFill>
                <a:effectLst/>
                <a:latin typeface="Times New Roman" panose="02020603050405020304" pitchFamily="18" charset="0"/>
                <a:cs typeface="Times New Roman" panose="02020603050405020304" pitchFamily="18" charset="0"/>
              </a:rPr>
              <a:t>Conventional products: Consumers may choose to purchase conventional products instead of organic products, either due to price or lack of awareness of the benefits of organic products.</a:t>
            </a:r>
          </a:p>
          <a:p>
            <a:pPr>
              <a:buFont typeface="+mj-lt"/>
              <a:buAutoNum type="arabicPeriod"/>
            </a:pPr>
            <a:r>
              <a:rPr lang="en-US" sz="1400" b="0" i="0" dirty="0">
                <a:solidFill>
                  <a:srgbClr val="FFFFFF"/>
                </a:solidFill>
                <a:effectLst/>
                <a:latin typeface="Times New Roman" panose="02020603050405020304" pitchFamily="18" charset="0"/>
                <a:cs typeface="Times New Roman" panose="02020603050405020304" pitchFamily="18" charset="0"/>
              </a:rPr>
              <a:t>Health food stores: Stores that specialize in health and wellness products, such as Whole Foods or Trader Joe's, may offer a range of organic products alongside conventional products.</a:t>
            </a:r>
          </a:p>
          <a:p>
            <a:pPr>
              <a:buFont typeface="+mj-lt"/>
              <a:buAutoNum type="arabicPeriod"/>
            </a:pPr>
            <a:r>
              <a:rPr lang="en-US" sz="1400" b="0" i="0" dirty="0">
                <a:solidFill>
                  <a:srgbClr val="FFFFFF"/>
                </a:solidFill>
                <a:effectLst/>
                <a:latin typeface="Times New Roman" panose="02020603050405020304" pitchFamily="18" charset="0"/>
                <a:cs typeface="Times New Roman" panose="02020603050405020304" pitchFamily="18" charset="0"/>
              </a:rPr>
              <a:t>Farmers markets: Consumers may choose to purchase organic produce from farmers markets instead of supermarkets or online retailers.</a:t>
            </a:r>
          </a:p>
          <a:p>
            <a:r>
              <a:rPr lang="en-US" sz="1400" b="0" i="0" dirty="0">
                <a:solidFill>
                  <a:srgbClr val="FFFFFF"/>
                </a:solidFill>
                <a:effectLst/>
                <a:latin typeface="Times New Roman" panose="02020603050405020304" pitchFamily="18" charset="0"/>
                <a:cs typeface="Times New Roman" panose="02020603050405020304" pitchFamily="18" charset="0"/>
              </a:rPr>
              <a:t>To compete effectively in this market, our organic products business must differentiate itself from its competitors by offering unique products, establishing a strong brand identity, and developing effective marketing and distribution strategies. This can include developing innovative product lines, leveraging social media and influencer marketing to build brand awareness, and building relationships with trusted suppliers and retailers. It's important to conduct regular competitor analysis and stay up-to-date on industry trends to remain competitive and meet customer needs.</a:t>
            </a:r>
          </a:p>
        </p:txBody>
      </p:sp>
    </p:spTree>
    <p:extLst>
      <p:ext uri="{BB962C8B-B14F-4D97-AF65-F5344CB8AC3E}">
        <p14:creationId xmlns:p14="http://schemas.microsoft.com/office/powerpoint/2010/main" val="341099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1649</Words>
  <Application>Microsoft Office PowerPoint</Application>
  <PresentationFormat>Widescreen</PresentationFormat>
  <Paragraphs>74</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 EEE.620.FOUNDATIONS OF ENTREPRENEURSHIP - BUSINESS PITCH</vt:lpstr>
      <vt:lpstr>TEAM </vt:lpstr>
      <vt:lpstr>PROBLEM</vt:lpstr>
      <vt:lpstr>ADVANTAGES TO POTENTIAL INVESTORS</vt:lpstr>
      <vt:lpstr>      SOLUTIONS</vt:lpstr>
      <vt:lpstr>PRODUCT</vt:lpstr>
      <vt:lpstr>TRACTION</vt:lpstr>
      <vt:lpstr>MARKET</vt:lpstr>
      <vt:lpstr>COMPETITION</vt:lpstr>
      <vt:lpstr>BUSINESS MODEL</vt:lpstr>
      <vt:lpstr>INVESTING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EEE.620.FOUNDATIONS OF ENTREPRENEURSHIP - BUSINESS PITCH</dc:title>
  <dc:creator>Rishi Siddanth Yaga</dc:creator>
  <cp:lastModifiedBy>Shiva Dhanush M</cp:lastModifiedBy>
  <cp:revision>5</cp:revision>
  <dcterms:created xsi:type="dcterms:W3CDTF">2023-05-08T01:29:42Z</dcterms:created>
  <dcterms:modified xsi:type="dcterms:W3CDTF">2023-05-09T02:47:54Z</dcterms:modified>
</cp:coreProperties>
</file>