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1"/>
  </p:notesMasterIdLst>
  <p:sldIdLst>
    <p:sldId id="272" r:id="rId2"/>
    <p:sldId id="271" r:id="rId3"/>
    <p:sldId id="258" r:id="rId4"/>
    <p:sldId id="349" r:id="rId5"/>
    <p:sldId id="350"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3" r:id="rId19"/>
    <p:sldId id="289"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Nunito Sans" panose="00000500000000000000" pitchFamily="2" charset="0"/>
      <p:regular r:id="rId26"/>
      <p:bold r:id="rId27"/>
      <p:italic r:id="rId28"/>
      <p:boldItalic r:id="rId29"/>
    </p:embeddedFont>
    <p:embeddedFont>
      <p:font typeface="Nunito Sans SemiBold" panose="00000700000000000000" pitchFamily="2" charset="0"/>
      <p:bold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4983" autoAdjust="0"/>
  </p:normalViewPr>
  <p:slideViewPr>
    <p:cSldViewPr>
      <p:cViewPr varScale="1">
        <p:scale>
          <a:sx n="42" d="100"/>
          <a:sy n="42" d="100"/>
        </p:scale>
        <p:origin x="888" y="53"/>
      </p:cViewPr>
      <p:guideLst>
        <p:guide orient="horz" pos="2160"/>
        <p:guide pos="3840"/>
      </p:guideLst>
    </p:cSldViewPr>
  </p:slideViewPr>
  <p:outlineViewPr>
    <p:cViewPr>
      <p:scale>
        <a:sx n="33" d="100"/>
        <a:sy n="33" d="100"/>
      </p:scale>
      <p:origin x="0" y="0"/>
    </p:cViewPr>
  </p:outlineViewPr>
  <p:notesTextViewPr>
    <p:cViewPr>
      <p:scale>
        <a:sx n="100" d="100"/>
        <a:sy n="100" d="100"/>
      </p:scale>
      <p:origin x="0" y="-29"/>
    </p:cViewPr>
  </p:notesTextViewPr>
  <p:notesViewPr>
    <p:cSldViewPr>
      <p:cViewPr varScale="1">
        <p:scale>
          <a:sx n="39" d="100"/>
          <a:sy n="39" d="100"/>
        </p:scale>
        <p:origin x="2328"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9/7/2019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effectLst/>
              </a:rPr>
              <a:t>Answer : </a:t>
            </a:r>
            <a:r>
              <a:rPr lang="en-US" dirty="0" smtClean="0">
                <a:effectLst/>
              </a:rPr>
              <a:t>A</a:t>
            </a:r>
          </a:p>
          <a:p>
            <a:r>
              <a:rPr lang="en-US" b="1" dirty="0" smtClean="0">
                <a:effectLst/>
              </a:rPr>
              <a:t>Explanation :</a:t>
            </a:r>
            <a:r>
              <a:rPr lang="en-US" dirty="0" smtClean="0">
                <a:effectLst/>
              </a:rPr>
              <a:t/>
            </a:r>
            <a:br>
              <a:rPr lang="en-US" dirty="0" smtClean="0">
                <a:effectLst/>
              </a:rPr>
            </a:br>
            <a:r>
              <a:rPr lang="en-US" dirty="0" smtClean="0">
                <a:effectLst/>
              </a:rPr>
              <a:t>Present age is 36. Therefore, the total age of Mr. and Mrs. </a:t>
            </a:r>
            <a:r>
              <a:rPr lang="en-US" dirty="0" err="1" smtClean="0">
                <a:effectLst/>
              </a:rPr>
              <a:t>Arun</a:t>
            </a:r>
            <a:r>
              <a:rPr lang="en-US" dirty="0" smtClean="0">
                <a:effectLst/>
              </a:rPr>
              <a:t> = 36*2 = 72</a:t>
            </a:r>
            <a:br>
              <a:rPr lang="en-US" dirty="0" smtClean="0">
                <a:effectLst/>
              </a:rPr>
            </a:br>
            <a:r>
              <a:rPr lang="en-US" dirty="0" smtClean="0">
                <a:effectLst/>
              </a:rPr>
              <a:t>But given the average of 3 people (including their son) are 25. Let the son’s age be x.</a:t>
            </a:r>
            <a:br>
              <a:rPr lang="en-US" dirty="0" smtClean="0">
                <a:effectLst/>
              </a:rPr>
            </a:br>
            <a:r>
              <a:rPr lang="en-US" dirty="0" smtClean="0">
                <a:effectLst/>
              </a:rPr>
              <a:t>=&gt; Average = 36+36+x/3 = 25</a:t>
            </a:r>
            <a:br>
              <a:rPr lang="en-US" dirty="0" smtClean="0">
                <a:effectLst/>
              </a:rPr>
            </a:br>
            <a:r>
              <a:rPr lang="en-US" dirty="0" smtClean="0">
                <a:effectLst/>
              </a:rPr>
              <a:t>=&gt; x = 75-72</a:t>
            </a:r>
            <a:br>
              <a:rPr lang="en-US" dirty="0" smtClean="0">
                <a:effectLst/>
              </a:rPr>
            </a:br>
            <a:r>
              <a:rPr lang="en-US" dirty="0" smtClean="0">
                <a:effectLst/>
              </a:rPr>
              <a:t>=&gt; x = 3 </a:t>
            </a:r>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4097448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effectLst/>
              </a:rPr>
              <a:t>Answer : </a:t>
            </a:r>
            <a:r>
              <a:rPr lang="en-US" dirty="0" smtClean="0">
                <a:effectLst/>
              </a:rPr>
              <a:t>C</a:t>
            </a:r>
          </a:p>
          <a:p>
            <a:r>
              <a:rPr lang="en-US" b="1" dirty="0" smtClean="0">
                <a:effectLst/>
              </a:rPr>
              <a:t>Explanation :</a:t>
            </a:r>
            <a:r>
              <a:rPr lang="en-US" dirty="0" smtClean="0">
                <a:effectLst/>
              </a:rPr>
              <a:t/>
            </a:r>
            <a:br>
              <a:rPr lang="en-US" dirty="0" smtClean="0">
                <a:effectLst/>
              </a:rPr>
            </a:br>
            <a:r>
              <a:rPr lang="en-US" dirty="0" smtClean="0">
                <a:effectLst/>
              </a:rPr>
              <a:t>The mark was wrongly entered as 60 instead of 30. So the excess mark is 30. It is said that this 30 marks has resulted in increase of 1/3 marks for each student.</a:t>
            </a:r>
            <a:br>
              <a:rPr lang="en-US" dirty="0" smtClean="0">
                <a:effectLst/>
              </a:rPr>
            </a:br>
            <a:r>
              <a:rPr lang="en-US" dirty="0" smtClean="0">
                <a:effectLst/>
              </a:rPr>
              <a:t>Let x be the number of students.</a:t>
            </a:r>
            <a:br>
              <a:rPr lang="en-US" dirty="0" smtClean="0">
                <a:effectLst/>
              </a:rPr>
            </a:br>
            <a:r>
              <a:rPr lang="en-US" dirty="0" smtClean="0">
                <a:effectLst/>
              </a:rPr>
              <a:t>=&gt; 1/3*x = 30</a:t>
            </a:r>
            <a:br>
              <a:rPr lang="en-US" dirty="0" smtClean="0">
                <a:effectLst/>
              </a:rPr>
            </a:br>
            <a:r>
              <a:rPr lang="en-US" dirty="0" smtClean="0">
                <a:effectLst/>
              </a:rPr>
              <a:t>=&gt; X = 90</a:t>
            </a:r>
            <a:br>
              <a:rPr lang="en-US" dirty="0" smtClean="0">
                <a:effectLst/>
              </a:rPr>
            </a:b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3473909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effectLst/>
              </a:rPr>
              <a:t>Answer : </a:t>
            </a:r>
            <a:r>
              <a:rPr lang="en-US" dirty="0" smtClean="0">
                <a:effectLst/>
              </a:rPr>
              <a:t>B</a:t>
            </a:r>
          </a:p>
          <a:p>
            <a:r>
              <a:rPr lang="en-US" b="1" dirty="0" smtClean="0">
                <a:effectLst/>
              </a:rPr>
              <a:t>Explanation :</a:t>
            </a:r>
            <a:r>
              <a:rPr lang="en-US" dirty="0" smtClean="0">
                <a:effectLst/>
              </a:rPr>
              <a:t/>
            </a:r>
            <a:br>
              <a:rPr lang="en-US" dirty="0" smtClean="0">
                <a:effectLst/>
              </a:rPr>
            </a:br>
            <a:r>
              <a:rPr lang="en-US" dirty="0" smtClean="0">
                <a:effectLst/>
              </a:rPr>
              <a:t>Average height of 40 boys is 170 and the average height of rest of 20 boys is 164,</a:t>
            </a:r>
            <a:br>
              <a:rPr lang="en-US" dirty="0" smtClean="0">
                <a:effectLst/>
              </a:rPr>
            </a:br>
            <a:r>
              <a:rPr lang="en-US" dirty="0" smtClean="0">
                <a:effectLst/>
              </a:rPr>
              <a:t>Let the average height be 170. SO, 20 boys lack height of 5 cm has to be reduced from all 60 boys. </a:t>
            </a:r>
            <a:br>
              <a:rPr lang="en-US" dirty="0" smtClean="0">
                <a:effectLst/>
              </a:rPr>
            </a:br>
            <a:r>
              <a:rPr lang="en-US" dirty="0" smtClean="0">
                <a:effectLst/>
              </a:rPr>
              <a:t>Decrease of average height = 20 * 6/60 = 2</a:t>
            </a:r>
            <a:br>
              <a:rPr lang="en-US" dirty="0" smtClean="0">
                <a:effectLst/>
              </a:rPr>
            </a:br>
            <a:r>
              <a:rPr lang="en-US" dirty="0" smtClean="0">
                <a:effectLst/>
              </a:rPr>
              <a:t>=170-2 = 168</a:t>
            </a:r>
            <a:br>
              <a:rPr lang="en-US" dirty="0" smtClean="0">
                <a:effectLst/>
              </a:rPr>
            </a:b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extLst>
      <p:ext uri="{BB962C8B-B14F-4D97-AF65-F5344CB8AC3E}">
        <p14:creationId xmlns:p14="http://schemas.microsoft.com/office/powerpoint/2010/main" val="972948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effectLst/>
              </a:rPr>
              <a:t>Answer : </a:t>
            </a:r>
            <a:r>
              <a:rPr lang="en-US" dirty="0" smtClean="0">
                <a:effectLst/>
              </a:rPr>
              <a:t>D</a:t>
            </a:r>
          </a:p>
          <a:p>
            <a:r>
              <a:rPr lang="en-US" b="1" dirty="0" smtClean="0">
                <a:effectLst/>
              </a:rPr>
              <a:t>Explanation :</a:t>
            </a:r>
            <a:r>
              <a:rPr lang="en-US" dirty="0" smtClean="0">
                <a:effectLst/>
              </a:rPr>
              <a:t/>
            </a:r>
            <a:br>
              <a:rPr lang="en-US" dirty="0" smtClean="0">
                <a:effectLst/>
              </a:rPr>
            </a:br>
            <a:r>
              <a:rPr lang="en-US" dirty="0" smtClean="0">
                <a:effectLst/>
              </a:rPr>
              <a:t>Let the first number be = 6x</a:t>
            </a:r>
            <a:br>
              <a:rPr lang="en-US" dirty="0" smtClean="0">
                <a:effectLst/>
              </a:rPr>
            </a:br>
            <a:r>
              <a:rPr lang="en-US" dirty="0" smtClean="0">
                <a:effectLst/>
              </a:rPr>
              <a:t>Second number = 3x</a:t>
            </a:r>
            <a:br>
              <a:rPr lang="en-US" dirty="0" smtClean="0">
                <a:effectLst/>
              </a:rPr>
            </a:br>
            <a:r>
              <a:rPr lang="en-US" dirty="0" smtClean="0">
                <a:effectLst/>
              </a:rPr>
              <a:t>And third number = 2x</a:t>
            </a:r>
            <a:br>
              <a:rPr lang="en-US" dirty="0" smtClean="0">
                <a:effectLst/>
              </a:rPr>
            </a:br>
            <a:r>
              <a:rPr lang="en-US" dirty="0" smtClean="0">
                <a:effectLst/>
              </a:rPr>
              <a:t>According to the question,</a:t>
            </a:r>
            <a:br>
              <a:rPr lang="en-US" dirty="0" smtClean="0">
                <a:effectLst/>
              </a:rPr>
            </a:br>
            <a:r>
              <a:rPr lang="en-US" dirty="0" smtClean="0">
                <a:effectLst/>
              </a:rPr>
              <a:t>6x + 3x + 2x = 275 * 3</a:t>
            </a:r>
            <a:br>
              <a:rPr lang="en-US" dirty="0" smtClean="0">
                <a:effectLst/>
              </a:rPr>
            </a:br>
            <a:r>
              <a:rPr lang="en-US" dirty="0" smtClean="0">
                <a:effectLst/>
              </a:rPr>
              <a:t>Or, 11x = 275 * 3</a:t>
            </a:r>
            <a:br>
              <a:rPr lang="en-US" dirty="0" smtClean="0">
                <a:effectLst/>
              </a:rPr>
            </a:br>
            <a:r>
              <a:rPr lang="en-US" dirty="0" smtClean="0">
                <a:effectLst/>
              </a:rPr>
              <a:t>=&gt; X = 275 * 3/11</a:t>
            </a:r>
            <a:br>
              <a:rPr lang="en-US" dirty="0" smtClean="0">
                <a:effectLst/>
              </a:rPr>
            </a:br>
            <a:r>
              <a:rPr lang="en-US" dirty="0" smtClean="0">
                <a:effectLst/>
              </a:rPr>
              <a:t>=&gt; Required difference = 6x – 2x = 4x = 4 * 75 = 300</a:t>
            </a:r>
            <a:br>
              <a:rPr lang="en-US" dirty="0" smtClean="0">
                <a:effectLst/>
              </a:rPr>
            </a:br>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pic>
        <p:nvPicPr>
          <p:cNvPr id="2050" name="Picture 2" descr="http://i1.facenow.in/modules/emanager/ques/img/tmp_cb59b747f88a35e04714d452377f60f7c25f136192028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6115049"/>
            <a:ext cx="2400300" cy="2057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592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effectLst/>
              </a:rPr>
              <a:t>Answer : </a:t>
            </a:r>
            <a:r>
              <a:rPr lang="en-US" dirty="0" smtClean="0">
                <a:effectLst/>
              </a:rPr>
              <a:t>A</a:t>
            </a:r>
          </a:p>
          <a:p>
            <a:r>
              <a:rPr lang="en-US" b="1" dirty="0" smtClean="0">
                <a:effectLst/>
              </a:rPr>
              <a:t>Explanation :</a:t>
            </a:r>
            <a:r>
              <a:rPr lang="en-US" dirty="0" smtClean="0">
                <a:effectLst/>
              </a:rPr>
              <a:t/>
            </a:r>
            <a:br>
              <a:rPr lang="en-US" dirty="0" smtClean="0">
                <a:effectLst/>
              </a:rPr>
            </a:br>
            <a:r>
              <a:rPr lang="en-US" dirty="0" smtClean="0">
                <a:effectLst/>
              </a:rPr>
              <a:t>Actual average weight</a:t>
            </a:r>
            <a:br>
              <a:rPr lang="en-US" dirty="0" smtClean="0">
                <a:effectLst/>
              </a:rPr>
            </a:br>
            <a:r>
              <a:rPr lang="en-US" dirty="0" smtClean="0">
                <a:effectLst/>
              </a:rPr>
              <a:t>= 41 + (36+48-38-43)/58</a:t>
            </a:r>
            <a:br>
              <a:rPr lang="en-US" dirty="0" smtClean="0">
                <a:effectLst/>
              </a:rPr>
            </a:br>
            <a:r>
              <a:rPr lang="en-US" dirty="0" smtClean="0">
                <a:effectLst/>
              </a:rPr>
              <a:t>= 41 + 3/58</a:t>
            </a:r>
            <a:br>
              <a:rPr lang="en-US" dirty="0" smtClean="0">
                <a:effectLst/>
              </a:rPr>
            </a:br>
            <a:r>
              <a:rPr lang="en-US" dirty="0" smtClean="0">
                <a:effectLst/>
              </a:rPr>
              <a:t>= 41+0.05</a:t>
            </a:r>
            <a:br>
              <a:rPr lang="en-US" dirty="0" smtClean="0">
                <a:effectLst/>
              </a:rPr>
            </a:br>
            <a:r>
              <a:rPr lang="en-US" dirty="0" smtClean="0">
                <a:effectLst/>
              </a:rPr>
              <a:t>=</a:t>
            </a:r>
            <a:r>
              <a:rPr lang="en-US" b="1" dirty="0" smtClean="0">
                <a:effectLst/>
              </a:rPr>
              <a:t>41.05</a:t>
            </a:r>
            <a:r>
              <a:rPr lang="en-US" dirty="0" smtClean="0">
                <a:effectLst/>
              </a:rPr>
              <a:t/>
            </a:r>
            <a:br>
              <a:rPr lang="en-US" dirty="0" smtClean="0">
                <a:effectLst/>
              </a:rPr>
            </a:br>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73966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effectLst/>
              </a:rPr>
              <a:t>Answer : </a:t>
            </a:r>
            <a:r>
              <a:rPr lang="en-US" dirty="0" smtClean="0">
                <a:effectLst/>
              </a:rPr>
              <a:t>D</a:t>
            </a:r>
          </a:p>
          <a:p>
            <a:r>
              <a:rPr lang="en-US" b="1" dirty="0" smtClean="0">
                <a:effectLst/>
              </a:rPr>
              <a:t>Explanation :</a:t>
            </a:r>
            <a:r>
              <a:rPr lang="en-US" dirty="0" smtClean="0">
                <a:effectLst/>
              </a:rPr>
              <a:t/>
            </a:r>
            <a:br>
              <a:rPr lang="en-US" dirty="0" smtClean="0">
                <a:effectLst/>
              </a:rPr>
            </a:br>
            <a:r>
              <a:rPr lang="en-US" dirty="0" smtClean="0">
                <a:effectLst/>
              </a:rPr>
              <a:t>Let the average weight of the men be x.</a:t>
            </a:r>
            <a:br>
              <a:rPr lang="en-US" dirty="0" smtClean="0">
                <a:effectLst/>
              </a:rPr>
            </a:br>
            <a:r>
              <a:rPr lang="en-US" dirty="0" smtClean="0">
                <a:effectLst/>
              </a:rPr>
              <a:t>Total weight of all men is 12x.</a:t>
            </a:r>
            <a:br>
              <a:rPr lang="en-US" dirty="0" smtClean="0">
                <a:effectLst/>
              </a:rPr>
            </a:br>
            <a:r>
              <a:rPr lang="en-US" dirty="0" smtClean="0">
                <a:effectLst/>
              </a:rPr>
              <a:t>After the man was replaced, the total weight became 12(x - 2) = 12x - 24.</a:t>
            </a:r>
            <a:br>
              <a:rPr lang="en-US" dirty="0" smtClean="0">
                <a:effectLst/>
              </a:rPr>
            </a:br>
            <a:r>
              <a:rPr lang="en-US" dirty="0" smtClean="0">
                <a:effectLst/>
              </a:rPr>
              <a:t>Therefore, the decrease in weight was 24 kg. If the original man’s weight was 91, the replaced man’s weight is 91 - 24 = </a:t>
            </a:r>
            <a:r>
              <a:rPr lang="en-US" b="1" dirty="0" smtClean="0">
                <a:effectLst/>
              </a:rPr>
              <a:t>67 kg</a:t>
            </a:r>
            <a:r>
              <a:rPr lang="en-US" dirty="0" smtClean="0">
                <a:effectLst/>
              </a:rPr>
              <a: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705785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effectLst/>
              </a:rPr>
              <a:t>Answer : </a:t>
            </a:r>
            <a:r>
              <a:rPr lang="en-US" dirty="0" smtClean="0">
                <a:effectLst/>
              </a:rPr>
              <a:t>C</a:t>
            </a:r>
          </a:p>
          <a:p>
            <a:r>
              <a:rPr lang="en-US" b="1" dirty="0" smtClean="0">
                <a:effectLst/>
              </a:rPr>
              <a:t>Explanation :</a:t>
            </a:r>
            <a:r>
              <a:rPr lang="en-US" dirty="0" smtClean="0">
                <a:effectLst/>
              </a:rPr>
              <a:t/>
            </a:r>
            <a:br>
              <a:rPr lang="en-US" dirty="0" smtClean="0">
                <a:effectLst/>
              </a:rPr>
            </a:br>
            <a:r>
              <a:rPr lang="en-US" dirty="0" smtClean="0">
                <a:effectLst/>
              </a:rPr>
              <a:t>Total weight increased = 20 × 1.2 = 24 kg.</a:t>
            </a:r>
            <a:br>
              <a:rPr lang="en-US" dirty="0" smtClean="0">
                <a:effectLst/>
              </a:rPr>
            </a:br>
            <a:r>
              <a:rPr lang="en-US" dirty="0" smtClean="0">
                <a:effectLst/>
              </a:rPr>
              <a:t>Therefore, the new recruit weighs = 50 + 24 = </a:t>
            </a:r>
            <a:r>
              <a:rPr lang="en-US" b="1" dirty="0" smtClean="0">
                <a:effectLst/>
              </a:rPr>
              <a:t>74 kg.</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a:p>
        </p:txBody>
      </p:sp>
    </p:spTree>
    <p:extLst>
      <p:ext uri="{BB962C8B-B14F-4D97-AF65-F5344CB8AC3E}">
        <p14:creationId xmlns:p14="http://schemas.microsoft.com/office/powerpoint/2010/main" val="2589180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effectLst/>
              </a:rPr>
              <a:t>Answer : C</a:t>
            </a:r>
          </a:p>
          <a:p>
            <a:r>
              <a:rPr lang="en-US" b="1" dirty="0" smtClean="0">
                <a:effectLst/>
              </a:rPr>
              <a:t>Explanation :</a:t>
            </a:r>
            <a:r>
              <a:rPr lang="en-US" dirty="0" smtClean="0">
                <a:effectLst/>
              </a:rPr>
              <a:t/>
            </a:r>
            <a:br>
              <a:rPr lang="en-US" dirty="0" smtClean="0">
                <a:effectLst/>
              </a:rPr>
            </a:br>
            <a:r>
              <a:rPr lang="en-US" dirty="0" smtClean="0">
                <a:effectLst/>
              </a:rPr>
              <a:t>In problems involving the mixture of mixtures, it is easier if we convert the given ratios to equivalent ratios by making the total number of parts the same.</a:t>
            </a:r>
            <a:br>
              <a:rPr lang="en-US" dirty="0" smtClean="0">
                <a:effectLst/>
              </a:rPr>
            </a:br>
            <a:r>
              <a:rPr lang="en-US" dirty="0" smtClean="0">
                <a:effectLst/>
              </a:rPr>
              <a:t>In this case, the two ratios given are 4 : 5 : 1 and 5 : 7 : 3 with each having total parts as 10 parts and 15 parts. Since we need to make the total parts same, we can convert both the ratios to 12 : 15 : 3 and 10 : 14 : 6, respectively. </a:t>
            </a:r>
            <a:br>
              <a:rPr lang="en-US" dirty="0" smtClean="0">
                <a:effectLst/>
              </a:rPr>
            </a:br>
            <a:r>
              <a:rPr lang="en-US" dirty="0" smtClean="0">
                <a:effectLst/>
              </a:rPr>
              <a:t>(Since L. C. M. of 15 and 10 is 30)</a:t>
            </a:r>
            <a:br>
              <a:rPr lang="en-US" dirty="0" smtClean="0">
                <a:effectLst/>
              </a:rPr>
            </a:br>
            <a:r>
              <a:rPr lang="en-US" dirty="0" smtClean="0">
                <a:effectLst/>
              </a:rPr>
              <a:t>This problem can further be solved in two steps.</a:t>
            </a:r>
            <a:br>
              <a:rPr lang="en-US" dirty="0" smtClean="0">
                <a:effectLst/>
              </a:rPr>
            </a:br>
            <a:r>
              <a:rPr lang="en-US" dirty="0" smtClean="0">
                <a:effectLst/>
              </a:rPr>
              <a:t>STEP 1: Find the resultant concentration of nitrogen after the first two mixtures are mixed.</a:t>
            </a:r>
            <a:br>
              <a:rPr lang="en-US" dirty="0" smtClean="0">
                <a:effectLst/>
              </a:rPr>
            </a:br>
            <a:r>
              <a:rPr lang="en-US" dirty="0" smtClean="0">
                <a:effectLst/>
              </a:rPr>
              <a:t>Ratio of the first mixture = 12 : 15 : 3.</a:t>
            </a:r>
            <a:br>
              <a:rPr lang="en-US" dirty="0" smtClean="0">
                <a:effectLst/>
              </a:rPr>
            </a:br>
            <a:r>
              <a:rPr lang="en-US" dirty="0" smtClean="0">
                <a:effectLst/>
              </a:rPr>
              <a:t>Ratio of the second mixture = 10 : 14 : 6.</a:t>
            </a:r>
            <a:br>
              <a:rPr lang="en-US" dirty="0" smtClean="0">
                <a:effectLst/>
              </a:rPr>
            </a:br>
            <a:r>
              <a:rPr lang="en-US" dirty="0" smtClean="0">
                <a:effectLst/>
              </a:rPr>
              <a:t>Ratio in which they are mixed = 5 : 3</a:t>
            </a:r>
            <a:br>
              <a:rPr lang="en-US" dirty="0" smtClean="0">
                <a:effectLst/>
              </a:rPr>
            </a:br>
            <a:r>
              <a:rPr lang="en-US" dirty="0" smtClean="0">
                <a:effectLst/>
              </a:rPr>
              <a:t>Resultant ratio = (12 × 5 + 10 × 3) : (15 × 5 + 14 × 3) : (3 × 5 + 6 × 3) = 90 : 117 : 33 = 30 : 39 : 11</a:t>
            </a:r>
            <a:br>
              <a:rPr lang="en-US" dirty="0" smtClean="0">
                <a:effectLst/>
              </a:rPr>
            </a:br>
            <a:r>
              <a:rPr lang="en-US" dirty="0" smtClean="0">
                <a:effectLst/>
              </a:rPr>
              <a:t/>
            </a:r>
            <a:br>
              <a:rPr lang="en-US" dirty="0" smtClean="0">
                <a:effectLst/>
              </a:rPr>
            </a:br>
            <a:r>
              <a:rPr lang="en-US" dirty="0" smtClean="0">
                <a:effectLst/>
              </a:rPr>
              <a:t>STEP 2: Find the number of parts of oxygen to be added to make nitrogen 30%.</a:t>
            </a:r>
            <a:br>
              <a:rPr lang="en-US" dirty="0" smtClean="0">
                <a:effectLst/>
              </a:rPr>
            </a:br>
            <a:r>
              <a:rPr lang="en-US" dirty="0" smtClean="0">
                <a:effectLst/>
              </a:rPr>
              <a:t>From the ratio 30 : 39 : 11, the concentration of nitrogen is 30 parts.</a:t>
            </a:r>
            <a:br>
              <a:rPr lang="en-US" dirty="0" smtClean="0">
                <a:effectLst/>
              </a:rPr>
            </a:br>
            <a:r>
              <a:rPr lang="en-US" dirty="0" smtClean="0">
                <a:effectLst/>
              </a:rPr>
              <a:t>If 30% value is 30 parts, then the remaining 70% should be equal to 70 parts.</a:t>
            </a:r>
            <a:br>
              <a:rPr lang="en-US" dirty="0" smtClean="0">
                <a:effectLst/>
              </a:rPr>
            </a:br>
            <a:r>
              <a:rPr lang="en-US" dirty="0" smtClean="0">
                <a:effectLst/>
              </a:rPr>
              <a:t>But here the remaining parts = (39 + 11) = 50 parts.</a:t>
            </a:r>
            <a:br>
              <a:rPr lang="en-US" dirty="0" smtClean="0">
                <a:effectLst/>
              </a:rPr>
            </a:br>
            <a:r>
              <a:rPr lang="en-US" dirty="0" smtClean="0">
                <a:effectLst/>
              </a:rPr>
              <a:t>In order to make 50 parts to 70 parts, 20 parts of oxygen has to be added.</a:t>
            </a:r>
            <a:br>
              <a:rPr lang="en-US" dirty="0" smtClean="0">
                <a:effectLst/>
              </a:rPr>
            </a:br>
            <a:r>
              <a:rPr lang="en-US" dirty="0" smtClean="0">
                <a:effectLst/>
              </a:rPr>
              <a:t>Hence, the ratio of original mixture to oxygen used for dilution = (30 + 39 + 11) : 20 = 80 : 20 = </a:t>
            </a:r>
            <a:r>
              <a:rPr lang="en-US" b="1" dirty="0" smtClean="0">
                <a:effectLst/>
              </a:rPr>
              <a:t>4 : 1</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spTree>
    <p:extLst>
      <p:ext uri="{BB962C8B-B14F-4D97-AF65-F5344CB8AC3E}">
        <p14:creationId xmlns:p14="http://schemas.microsoft.com/office/powerpoint/2010/main" val="22909322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effectLst/>
              </a:rPr>
              <a:t>Answer :</a:t>
            </a:r>
            <a:r>
              <a:rPr lang="en-US" b="1" smtClean="0">
                <a:effectLst/>
              </a:rPr>
              <a:t> </a:t>
            </a:r>
            <a:r>
              <a:rPr lang="en-US" smtClean="0">
                <a:effectLst/>
              </a:rPr>
              <a:t>C</a:t>
            </a:r>
          </a:p>
          <a:p>
            <a:r>
              <a:rPr lang="en-US" b="1" smtClean="0">
                <a:effectLst/>
              </a:rPr>
              <a:t>Explanation </a:t>
            </a:r>
            <a:r>
              <a:rPr lang="en-US" b="1" dirty="0" smtClean="0">
                <a:effectLst/>
              </a:rPr>
              <a:t>:</a:t>
            </a:r>
            <a:r>
              <a:rPr lang="en-US" dirty="0" smtClean="0">
                <a:effectLst/>
              </a:rPr>
              <a:t/>
            </a:r>
            <a:br>
              <a:rPr lang="en-US" dirty="0" smtClean="0">
                <a:effectLst/>
              </a:rPr>
            </a:br>
            <a:r>
              <a:rPr lang="en-US" dirty="0" smtClean="0">
                <a:effectLst/>
              </a:rPr>
              <a:t>Let the three different varieties (</a:t>
            </a:r>
            <a:r>
              <a:rPr lang="en-US" dirty="0" err="1" smtClean="0">
                <a:effectLst/>
              </a:rPr>
              <a:t>Rs</a:t>
            </a:r>
            <a:r>
              <a:rPr lang="en-US" dirty="0" smtClean="0">
                <a:effectLst/>
              </a:rPr>
              <a:t>. 10/orange, </a:t>
            </a:r>
            <a:r>
              <a:rPr lang="en-US" dirty="0" err="1" smtClean="0">
                <a:effectLst/>
              </a:rPr>
              <a:t>Rs</a:t>
            </a:r>
            <a:r>
              <a:rPr lang="en-US" dirty="0" smtClean="0">
                <a:effectLst/>
              </a:rPr>
              <a:t>. 25/orange, </a:t>
            </a:r>
            <a:r>
              <a:rPr lang="en-US" dirty="0" err="1" smtClean="0">
                <a:effectLst/>
              </a:rPr>
              <a:t>Rs</a:t>
            </a:r>
            <a:r>
              <a:rPr lang="en-US" dirty="0" smtClean="0">
                <a:effectLst/>
              </a:rPr>
              <a:t>. 30/orange) be 1, 2, 3 respectively.</a:t>
            </a:r>
            <a:br>
              <a:rPr lang="en-US" dirty="0" smtClean="0">
                <a:effectLst/>
              </a:rPr>
            </a:br>
            <a:r>
              <a:rPr lang="en-US" dirty="0" smtClean="0">
                <a:effectLst/>
              </a:rPr>
              <a:t>Total amount spent on:</a:t>
            </a:r>
            <a:br>
              <a:rPr lang="en-US" dirty="0" smtClean="0">
                <a:effectLst/>
              </a:rPr>
            </a:br>
            <a:r>
              <a:rPr lang="en-US" dirty="0" smtClean="0">
                <a:effectLst/>
              </a:rPr>
              <a:t>Variety 1 = (4 × 10) = </a:t>
            </a:r>
            <a:r>
              <a:rPr lang="en-US" dirty="0" err="1" smtClean="0">
                <a:effectLst/>
              </a:rPr>
              <a:t>Rs</a:t>
            </a:r>
            <a:r>
              <a:rPr lang="en-US" dirty="0" smtClean="0">
                <a:effectLst/>
              </a:rPr>
              <a:t>. 40</a:t>
            </a:r>
            <a:br>
              <a:rPr lang="en-US" dirty="0" smtClean="0">
                <a:effectLst/>
              </a:rPr>
            </a:br>
            <a:r>
              <a:rPr lang="en-US" dirty="0" smtClean="0">
                <a:effectLst/>
              </a:rPr>
              <a:t>Variety 2 = (4 × 25) = </a:t>
            </a:r>
            <a:r>
              <a:rPr lang="en-US" dirty="0" err="1" smtClean="0">
                <a:effectLst/>
              </a:rPr>
              <a:t>Rs</a:t>
            </a:r>
            <a:r>
              <a:rPr lang="en-US" dirty="0" smtClean="0">
                <a:effectLst/>
              </a:rPr>
              <a:t>. 100</a:t>
            </a:r>
            <a:br>
              <a:rPr lang="en-US" dirty="0" smtClean="0">
                <a:effectLst/>
              </a:rPr>
            </a:br>
            <a:r>
              <a:rPr lang="en-US" dirty="0" smtClean="0">
                <a:effectLst/>
              </a:rPr>
              <a:t>Variety 1 = (2 × 30) = </a:t>
            </a:r>
            <a:r>
              <a:rPr lang="en-US" dirty="0" err="1" smtClean="0">
                <a:effectLst/>
              </a:rPr>
              <a:t>Rs</a:t>
            </a:r>
            <a:r>
              <a:rPr lang="en-US" dirty="0" smtClean="0">
                <a:effectLst/>
              </a:rPr>
              <a:t>. 60</a:t>
            </a:r>
            <a:br>
              <a:rPr lang="en-US" dirty="0" smtClean="0">
                <a:effectLst/>
              </a:rPr>
            </a:br>
            <a:r>
              <a:rPr lang="en-US" dirty="0" smtClean="0">
                <a:effectLst/>
              </a:rPr>
              <a:t>Thus the total amount spent = (40 + 100 + 60) = </a:t>
            </a:r>
            <a:r>
              <a:rPr lang="en-US" dirty="0" err="1" smtClean="0">
                <a:effectLst/>
              </a:rPr>
              <a:t>Rs</a:t>
            </a:r>
            <a:r>
              <a:rPr lang="en-US" dirty="0" smtClean="0">
                <a:effectLst/>
              </a:rPr>
              <a:t>. 200</a:t>
            </a:r>
            <a:br>
              <a:rPr lang="en-US" dirty="0" smtClean="0">
                <a:effectLst/>
              </a:rPr>
            </a:br>
            <a:r>
              <a:rPr lang="en-US" dirty="0" smtClean="0">
                <a:effectLst/>
              </a:rPr>
              <a:t>Total number of oranges = (4 + 4 + 2) = 10</a:t>
            </a:r>
            <a:br>
              <a:rPr lang="en-US" dirty="0" smtClean="0">
                <a:effectLst/>
              </a:rPr>
            </a:br>
            <a:r>
              <a:rPr lang="en-US" dirty="0" smtClean="0">
                <a:effectLst/>
              </a:rPr>
              <a:t>=&gt; Average price of an orange = (200/10) = </a:t>
            </a:r>
            <a:r>
              <a:rPr lang="en-US" b="1" dirty="0" err="1" smtClean="0">
                <a:effectLst/>
              </a:rPr>
              <a:t>Rs</a:t>
            </a:r>
            <a:r>
              <a:rPr lang="en-US" b="1" dirty="0" smtClean="0">
                <a:effectLst/>
              </a:rPr>
              <a:t>. 20</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extLst>
      <p:ext uri="{BB962C8B-B14F-4D97-AF65-F5344CB8AC3E}">
        <p14:creationId xmlns:p14="http://schemas.microsoft.com/office/powerpoint/2010/main" val="105452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extLst>
      <p:ext uri="{BB962C8B-B14F-4D97-AF65-F5344CB8AC3E}">
        <p14:creationId xmlns:p14="http://schemas.microsoft.com/office/powerpoint/2010/main" val="336828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effectLst/>
              </a:rPr>
              <a:t>Answer : </a:t>
            </a:r>
            <a:r>
              <a:rPr lang="en-US" dirty="0" smtClean="0">
                <a:effectLst/>
              </a:rPr>
              <a:t>A</a:t>
            </a:r>
          </a:p>
          <a:p>
            <a:r>
              <a:rPr lang="en-US" b="1" dirty="0" smtClean="0">
                <a:effectLst/>
              </a:rPr>
              <a:t>Explanation :</a:t>
            </a:r>
            <a:r>
              <a:rPr lang="en-US" dirty="0" smtClean="0">
                <a:effectLst/>
              </a:rPr>
              <a:t/>
            </a:r>
            <a:br>
              <a:rPr lang="en-US" dirty="0" smtClean="0">
                <a:effectLst/>
              </a:rPr>
            </a:br>
            <a:r>
              <a:rPr lang="en-US" dirty="0" smtClean="0">
                <a:effectLst/>
              </a:rPr>
              <a:t>The average weight of a class of 25 students is 48 kg</a:t>
            </a:r>
            <a:br>
              <a:rPr lang="en-US" dirty="0" smtClean="0">
                <a:effectLst/>
              </a:rPr>
            </a:br>
            <a:r>
              <a:rPr lang="en-US" dirty="0" smtClean="0">
                <a:effectLst/>
              </a:rPr>
              <a:t>=&gt;25*48 = 1200</a:t>
            </a:r>
            <a:br>
              <a:rPr lang="en-US" dirty="0" smtClean="0">
                <a:effectLst/>
              </a:rPr>
            </a:br>
            <a:r>
              <a:rPr lang="en-US" dirty="0" smtClean="0">
                <a:effectLst/>
              </a:rPr>
              <a:t>When teacher’s weight is included average increases by 2, So </a:t>
            </a:r>
            <a:br>
              <a:rPr lang="en-US" dirty="0" smtClean="0">
                <a:effectLst/>
              </a:rPr>
            </a:br>
            <a:r>
              <a:rPr lang="en-US" dirty="0" smtClean="0">
                <a:effectLst/>
              </a:rPr>
              <a:t>=&gt;26*50 = 1300</a:t>
            </a:r>
            <a:br>
              <a:rPr lang="en-US" dirty="0" smtClean="0">
                <a:effectLst/>
              </a:rPr>
            </a:br>
            <a:r>
              <a:rPr lang="en-US" dirty="0" smtClean="0">
                <a:effectLst/>
              </a:rPr>
              <a:t>=&gt;1300-1200 = 100</a:t>
            </a:r>
            <a:br>
              <a:rPr lang="en-US" dirty="0" smtClean="0">
                <a:effectLst/>
              </a:rPr>
            </a:br>
            <a:r>
              <a:rPr lang="en-US" dirty="0" smtClean="0">
                <a:effectLst/>
              </a:rPr>
              <a:t>The weight of the teacher is 100 kg.</a:t>
            </a:r>
            <a:br>
              <a:rPr lang="en-US" dirty="0" smtClean="0">
                <a:effectLst/>
              </a:rPr>
            </a:br>
            <a:r>
              <a:rPr lang="en-US" dirty="0" smtClean="0">
                <a:effectLst/>
              </a:rPr>
              <a:t>Alternate method</a:t>
            </a:r>
          </a:p>
          <a:p>
            <a:r>
              <a:rPr lang="en-US" dirty="0" smtClean="0">
                <a:effectLst/>
              </a:rPr>
              <a:t>25 students weight increases by 2 kg, so 2*25 = 50 and </a:t>
            </a:r>
          </a:p>
          <a:p>
            <a:r>
              <a:rPr lang="en-US" dirty="0" smtClean="0">
                <a:effectLst/>
              </a:rPr>
              <a:t>the weight of the teacher is 50 =&gt; 50+50 = 100 kg</a:t>
            </a:r>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extLst>
      <p:ext uri="{BB962C8B-B14F-4D97-AF65-F5344CB8AC3E}">
        <p14:creationId xmlns:p14="http://schemas.microsoft.com/office/powerpoint/2010/main" val="759652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effectLst/>
              </a:rPr>
              <a:t>Answer : </a:t>
            </a:r>
            <a:r>
              <a:rPr lang="en-US" dirty="0" smtClean="0">
                <a:effectLst/>
              </a:rPr>
              <a:t>C</a:t>
            </a:r>
          </a:p>
          <a:p>
            <a:r>
              <a:rPr lang="en-US" b="1" dirty="0" smtClean="0">
                <a:effectLst/>
              </a:rPr>
              <a:t>Explanation :</a:t>
            </a:r>
            <a:r>
              <a:rPr lang="en-US" dirty="0" smtClean="0">
                <a:effectLst/>
              </a:rPr>
              <a:t/>
            </a:r>
            <a:br>
              <a:rPr lang="en-US" dirty="0" smtClean="0">
                <a:effectLst/>
              </a:rPr>
            </a:br>
            <a:r>
              <a:rPr lang="en-US" dirty="0" smtClean="0">
                <a:effectLst/>
              </a:rPr>
              <a:t>The average weight of a class of 10 persons increases by 2.5, So</a:t>
            </a:r>
            <a:br>
              <a:rPr lang="en-US" dirty="0" smtClean="0">
                <a:effectLst/>
              </a:rPr>
            </a:br>
            <a:r>
              <a:rPr lang="en-US" dirty="0" smtClean="0">
                <a:effectLst/>
              </a:rPr>
              <a:t>=&gt;10*2.5 = 25</a:t>
            </a:r>
            <a:br>
              <a:rPr lang="en-US" dirty="0" smtClean="0">
                <a:effectLst/>
              </a:rPr>
            </a:br>
            <a:r>
              <a:rPr lang="en-US" dirty="0" smtClean="0">
                <a:effectLst/>
              </a:rPr>
              <a:t>New person weighing of 70 kg</a:t>
            </a:r>
            <a:br>
              <a:rPr lang="en-US" dirty="0" smtClean="0">
                <a:effectLst/>
              </a:rPr>
            </a:br>
            <a:r>
              <a:rPr lang="en-US" dirty="0" smtClean="0">
                <a:effectLst/>
              </a:rPr>
              <a:t>=&gt;70+25 = 95</a:t>
            </a:r>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a:p>
        </p:txBody>
      </p:sp>
    </p:spTree>
    <p:extLst>
      <p:ext uri="{BB962C8B-B14F-4D97-AF65-F5344CB8AC3E}">
        <p14:creationId xmlns:p14="http://schemas.microsoft.com/office/powerpoint/2010/main" val="850114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effectLst/>
              </a:rPr>
              <a:t>Answer : </a:t>
            </a:r>
            <a:r>
              <a:rPr lang="en-US" dirty="0" smtClean="0">
                <a:effectLst/>
              </a:rPr>
              <a:t>B</a:t>
            </a:r>
          </a:p>
          <a:p>
            <a:r>
              <a:rPr lang="en-US" b="1" dirty="0" smtClean="0">
                <a:effectLst/>
              </a:rPr>
              <a:t>Explanation :</a:t>
            </a:r>
          </a:p>
          <a:p>
            <a:endParaRPr lang="en-US" b="1" dirty="0" smtClean="0">
              <a:effectLst/>
            </a:endParaRPr>
          </a:p>
          <a:p>
            <a:r>
              <a:rPr lang="en-US" b="0" dirty="0" smtClean="0">
                <a:effectLst/>
              </a:rPr>
              <a:t>Previous		Today</a:t>
            </a:r>
          </a:p>
          <a:p>
            <a:r>
              <a:rPr lang="en-US" b="0" dirty="0" smtClean="0">
                <a:effectLst/>
              </a:rPr>
              <a:t>14.6		5</a:t>
            </a:r>
          </a:p>
          <a:p>
            <a:r>
              <a:rPr lang="en-US" b="0" dirty="0" smtClean="0">
                <a:effectLst/>
              </a:rPr>
              <a:t>	14.0</a:t>
            </a:r>
          </a:p>
          <a:p>
            <a:r>
              <a:rPr lang="en-US" b="0" dirty="0" smtClean="0">
                <a:effectLst/>
              </a:rPr>
              <a:t>9		0.6</a:t>
            </a:r>
            <a:r>
              <a:rPr lang="en-US" b="1" dirty="0" smtClean="0">
                <a:effectLst/>
              </a:rPr>
              <a:t>	</a:t>
            </a:r>
          </a:p>
          <a:p>
            <a:r>
              <a:rPr lang="en-US" dirty="0" smtClean="0">
                <a:effectLst/>
              </a:rPr>
              <a:t/>
            </a:r>
            <a:br>
              <a:rPr lang="en-US" dirty="0" smtClean="0">
                <a:effectLst/>
              </a:rPr>
            </a:br>
            <a:r>
              <a:rPr lang="en-US" dirty="0" smtClean="0">
                <a:effectLst/>
              </a:rPr>
              <a:t>Previously his bowling average was 14.6</a:t>
            </a:r>
            <a:br>
              <a:rPr lang="en-US" dirty="0" smtClean="0">
                <a:effectLst/>
              </a:rPr>
            </a:br>
            <a:r>
              <a:rPr lang="en-US" dirty="0" smtClean="0">
                <a:effectLst/>
              </a:rPr>
              <a:t>In this match he takes 5 wickets for 25 runs so his average in this match is 25/5 = 5, because of which his average has reduced by 0.6 and his new average is 14.0</a:t>
            </a:r>
            <a:br>
              <a:rPr lang="en-US" dirty="0" smtClean="0">
                <a:effectLst/>
              </a:rPr>
            </a:br>
            <a:r>
              <a:rPr lang="en-US" dirty="0" smtClean="0">
                <a:effectLst/>
              </a:rPr>
              <a:t>Previous average was 14.6: today’s average is 5.These two averages results in an overall average of 14.0</a:t>
            </a:r>
          </a:p>
          <a:p>
            <a:r>
              <a:rPr lang="en-US" dirty="0" smtClean="0">
                <a:effectLst/>
              </a:rPr>
              <a:t>Based on this we got the ratio 15:1 which means he took 1 wicket in today’s match which in turn means he should have taken 15 wickets in the previous matches. We know that today he has taken 5 wickets so previously he would have taken 15*5 = 75 wickets.</a:t>
            </a:r>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a:p>
        </p:txBody>
      </p:sp>
    </p:spTree>
    <p:extLst>
      <p:ext uri="{BB962C8B-B14F-4D97-AF65-F5344CB8AC3E}">
        <p14:creationId xmlns:p14="http://schemas.microsoft.com/office/powerpoint/2010/main" val="2799658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effectLst/>
              </a:rPr>
              <a:t>Answer : </a:t>
            </a:r>
            <a:r>
              <a:rPr lang="en-US" dirty="0" smtClean="0">
                <a:effectLst/>
              </a:rPr>
              <a:t>D</a:t>
            </a:r>
          </a:p>
          <a:p>
            <a:r>
              <a:rPr lang="en-US" b="1" dirty="0" smtClean="0">
                <a:effectLst/>
              </a:rPr>
              <a:t>Explanation :</a:t>
            </a:r>
            <a:r>
              <a:rPr lang="en-US" dirty="0" smtClean="0">
                <a:effectLst/>
              </a:rPr>
              <a:t/>
            </a:r>
            <a:br>
              <a:rPr lang="en-US" dirty="0" smtClean="0">
                <a:effectLst/>
              </a:rPr>
            </a:br>
            <a:r>
              <a:rPr lang="en-US" dirty="0" smtClean="0">
                <a:effectLst/>
              </a:rPr>
              <a:t>The average of 27 results is 19 =&gt;27*19 = 513</a:t>
            </a:r>
            <a:br>
              <a:rPr lang="en-US" dirty="0" smtClean="0">
                <a:effectLst/>
              </a:rPr>
            </a:br>
            <a:r>
              <a:rPr lang="en-US" dirty="0" smtClean="0">
                <a:effectLst/>
              </a:rPr>
              <a:t>1st thirteen is 15 so =&gt;15*13 = 195</a:t>
            </a:r>
            <a:br>
              <a:rPr lang="en-US" dirty="0" smtClean="0">
                <a:effectLst/>
              </a:rPr>
            </a:br>
            <a:r>
              <a:rPr lang="en-US" dirty="0" smtClean="0">
                <a:effectLst/>
              </a:rPr>
              <a:t>2nd thirteen is 19 so =&gt; 19*13 = 247 </a:t>
            </a:r>
            <a:br>
              <a:rPr lang="en-US" dirty="0" smtClean="0">
                <a:effectLst/>
              </a:rPr>
            </a:br>
            <a:r>
              <a:rPr lang="en-US" dirty="0" smtClean="0">
                <a:effectLst/>
              </a:rPr>
              <a:t>=&gt;195+247 = 442 </a:t>
            </a:r>
            <a:br>
              <a:rPr lang="en-US" dirty="0" smtClean="0">
                <a:effectLst/>
              </a:rPr>
            </a:br>
            <a:r>
              <a:rPr lang="en-US" dirty="0" smtClean="0">
                <a:effectLst/>
              </a:rPr>
              <a:t>The fourteenth result is 513 – 442 = 71</a:t>
            </a:r>
            <a:br>
              <a:rPr lang="en-US" dirty="0" smtClean="0">
                <a:effectLst/>
              </a:rPr>
            </a:br>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extLst>
      <p:ext uri="{BB962C8B-B14F-4D97-AF65-F5344CB8AC3E}">
        <p14:creationId xmlns:p14="http://schemas.microsoft.com/office/powerpoint/2010/main" val="1354433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effectLst/>
              </a:rPr>
              <a:t>Answer : </a:t>
            </a:r>
            <a:r>
              <a:rPr lang="en-US" dirty="0" smtClean="0">
                <a:effectLst/>
              </a:rPr>
              <a:t>A</a:t>
            </a:r>
          </a:p>
          <a:p>
            <a:r>
              <a:rPr lang="en-US" b="1" dirty="0" smtClean="0">
                <a:effectLst/>
              </a:rPr>
              <a:t>Explanation :</a:t>
            </a:r>
            <a:r>
              <a:rPr lang="en-US" dirty="0" smtClean="0">
                <a:effectLst/>
              </a:rPr>
              <a:t/>
            </a:r>
            <a:br>
              <a:rPr lang="en-US" dirty="0" smtClean="0">
                <a:effectLst/>
              </a:rPr>
            </a:br>
            <a:r>
              <a:rPr lang="en-US" sz="1200" kern="1200" dirty="0" smtClean="0">
                <a:solidFill>
                  <a:schemeClr val="tx1"/>
                </a:solidFill>
                <a:effectLst/>
                <a:latin typeface="+mn-lt"/>
                <a:ea typeface="+mn-ea"/>
                <a:cs typeface="+mn-cs"/>
              </a:rPr>
              <a:t>The average of 60 numbers is 45. Let us assume that each number will have 45 units.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Given, two numbers namely 59 and 60 are discarded.</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We know that, the number of units with these discarded numbers would have also been 45.</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So, the difference in units = 59-45 = 14 and 60-45 = 15 =&gt; 14+15 = 29</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These 29 units have to be equally withdrawn from the remaining 58 numbers.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=&gt;29/58 = 0.5</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This 0.5 will be reduced from the initial average.</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=&gt;45-0.5 = </a:t>
            </a:r>
            <a:r>
              <a:rPr lang="en-US" sz="1200" b="1" kern="1200" dirty="0" smtClean="0">
                <a:solidFill>
                  <a:schemeClr val="tx1"/>
                </a:solidFill>
                <a:effectLst/>
                <a:latin typeface="+mn-lt"/>
                <a:ea typeface="+mn-ea"/>
                <a:cs typeface="+mn-cs"/>
              </a:rPr>
              <a:t>44.5</a:t>
            </a:r>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1862095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effectLst/>
            </a:endParaRPr>
          </a:p>
          <a:p>
            <a:r>
              <a:rPr lang="en-US" b="1" dirty="0" smtClean="0">
                <a:effectLst/>
              </a:rPr>
              <a:t>Answer : </a:t>
            </a:r>
            <a:r>
              <a:rPr lang="en-US" dirty="0" smtClean="0">
                <a:effectLst/>
              </a:rPr>
              <a:t>C</a:t>
            </a:r>
          </a:p>
          <a:p>
            <a:r>
              <a:rPr lang="en-US" b="1" dirty="0" smtClean="0">
                <a:effectLst/>
              </a:rPr>
              <a:t>Explanation :</a:t>
            </a:r>
            <a:r>
              <a:rPr lang="en-US" dirty="0" smtClean="0">
                <a:effectLst/>
              </a:rPr>
              <a:t/>
            </a:r>
            <a:br>
              <a:rPr lang="en-US" dirty="0" smtClean="0">
                <a:effectLst/>
              </a:rPr>
            </a:br>
            <a:r>
              <a:rPr lang="en-US" dirty="0" smtClean="0">
                <a:effectLst/>
              </a:rPr>
              <a:t>Average salary = 25*6000 = </a:t>
            </a:r>
            <a:r>
              <a:rPr lang="en-US" dirty="0" err="1" smtClean="0">
                <a:effectLst/>
              </a:rPr>
              <a:t>Rs</a:t>
            </a:r>
            <a:r>
              <a:rPr lang="en-US" dirty="0" smtClean="0">
                <a:effectLst/>
              </a:rPr>
              <a:t> 1,50,000</a:t>
            </a:r>
            <a:br>
              <a:rPr lang="en-US" dirty="0" smtClean="0">
                <a:effectLst/>
              </a:rPr>
            </a:br>
            <a:r>
              <a:rPr lang="en-US" dirty="0" smtClean="0">
                <a:effectLst/>
              </a:rPr>
              <a:t>When manger’s salary is added one person increases = 26*6400 = </a:t>
            </a:r>
            <a:r>
              <a:rPr lang="en-US" dirty="0" err="1" smtClean="0">
                <a:effectLst/>
              </a:rPr>
              <a:t>Rs</a:t>
            </a:r>
            <a:r>
              <a:rPr lang="en-US" dirty="0" smtClean="0">
                <a:effectLst/>
              </a:rPr>
              <a:t> 1,66,400</a:t>
            </a:r>
            <a:br>
              <a:rPr lang="en-US" dirty="0" smtClean="0">
                <a:effectLst/>
              </a:rPr>
            </a:br>
            <a:r>
              <a:rPr lang="en-US" dirty="0" smtClean="0">
                <a:effectLst/>
              </a:rPr>
              <a:t>=&gt; 1,66,400 – 1,50,000 = 16,400</a:t>
            </a:r>
            <a:br>
              <a:rPr lang="en-US" dirty="0" smtClean="0">
                <a:effectLst/>
              </a:rPr>
            </a:br>
            <a:r>
              <a:rPr lang="en-US" dirty="0" smtClean="0">
                <a:effectLst/>
              </a:rPr>
              <a:t>Alternate method</a:t>
            </a:r>
          </a:p>
          <a:p>
            <a:r>
              <a:rPr lang="en-US" dirty="0" smtClean="0">
                <a:effectLst/>
              </a:rPr>
              <a:t>Average salary increases by 6400 - 6000 = 400</a:t>
            </a:r>
          </a:p>
          <a:p>
            <a:r>
              <a:rPr lang="en-US" dirty="0" smtClean="0">
                <a:effectLst/>
              </a:rPr>
              <a:t>So, 400*25 = 10,000 and </a:t>
            </a:r>
          </a:p>
          <a:p>
            <a:r>
              <a:rPr lang="en-US" dirty="0" smtClean="0">
                <a:effectLst/>
              </a:rPr>
              <a:t>the manager salary is added = 10,000+6400 = 16,400</a:t>
            </a:r>
          </a:p>
          <a:p>
            <a:r>
              <a:rPr lang="en-US" dirty="0" smtClean="0">
                <a:effectLst/>
              </a:rPr>
              <a:t/>
            </a:r>
            <a:br>
              <a:rPr lang="en-US" dirty="0" smtClean="0">
                <a:effectLst/>
              </a:rPr>
            </a:br>
            <a:endParaRPr lang="en-US"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extLst>
      <p:ext uri="{BB962C8B-B14F-4D97-AF65-F5344CB8AC3E}">
        <p14:creationId xmlns:p14="http://schemas.microsoft.com/office/powerpoint/2010/main" val="1413147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9/7/2019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The average age of Mr. and Mrs. </a:t>
            </a:r>
            <a:r>
              <a:rPr lang="en-US" sz="2500" dirty="0" err="1">
                <a:latin typeface="Nunito Sans" panose="00000500000000000000" pitchFamily="2" charset="0"/>
              </a:rPr>
              <a:t>Arun</a:t>
            </a:r>
            <a:r>
              <a:rPr lang="en-US" sz="2500" dirty="0">
                <a:latin typeface="Nunito Sans" panose="00000500000000000000" pitchFamily="2" charset="0"/>
              </a:rPr>
              <a:t> 4 years ago was 32. If the present average age of Mr. and Mrs. </a:t>
            </a:r>
            <a:r>
              <a:rPr lang="en-US" sz="2500" dirty="0" err="1">
                <a:latin typeface="Nunito Sans" panose="00000500000000000000" pitchFamily="2" charset="0"/>
              </a:rPr>
              <a:t>Arun</a:t>
            </a:r>
            <a:r>
              <a:rPr lang="en-US" sz="2500" dirty="0">
                <a:latin typeface="Nunito Sans" panose="00000500000000000000" pitchFamily="2" charset="0"/>
              </a:rPr>
              <a:t> and their son is 25 years, what is the age of their son?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5DD2504-B1FF-4F55-B4FA-4AEA19FF2DD8}"/>
              </a:ext>
            </a:extLst>
          </p:cNvPr>
          <p:cNvSpPr/>
          <p:nvPr/>
        </p:nvSpPr>
        <p:spPr>
          <a:xfrm>
            <a:off x="657998" y="31513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1" name="Rectangle 10">
            <a:extLst>
              <a:ext uri="{FF2B5EF4-FFF2-40B4-BE49-F238E27FC236}">
                <a16:creationId xmlns:a16="http://schemas.microsoft.com/office/drawing/2014/main" id="{72143B70-2774-4C1B-BA6C-0E2C89AD6E8B}"/>
              </a:ext>
            </a:extLst>
          </p:cNvPr>
          <p:cNvSpPr/>
          <p:nvPr/>
        </p:nvSpPr>
        <p:spPr>
          <a:xfrm>
            <a:off x="647791" y="37261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2" name="Rectangle 11">
            <a:extLst>
              <a:ext uri="{FF2B5EF4-FFF2-40B4-BE49-F238E27FC236}">
                <a16:creationId xmlns:a16="http://schemas.microsoft.com/office/drawing/2014/main" id="{116C2E0D-93FB-4ADC-BC2B-83DFED946B7A}"/>
              </a:ext>
            </a:extLst>
          </p:cNvPr>
          <p:cNvSpPr/>
          <p:nvPr/>
        </p:nvSpPr>
        <p:spPr>
          <a:xfrm>
            <a:off x="1456098" y="31513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a:t>
            </a:r>
            <a:endParaRPr lang="en-US" sz="2500" dirty="0">
              <a:latin typeface="Nunito Sans" panose="00000500000000000000" pitchFamily="2" charset="0"/>
            </a:endParaRPr>
          </a:p>
        </p:txBody>
      </p:sp>
      <p:sp>
        <p:nvSpPr>
          <p:cNvPr id="13" name="Rectangle 12">
            <a:extLst>
              <a:ext uri="{FF2B5EF4-FFF2-40B4-BE49-F238E27FC236}">
                <a16:creationId xmlns:a16="http://schemas.microsoft.com/office/drawing/2014/main" id="{F62FDC11-1E2D-428B-8217-CF9104F9B6D7}"/>
              </a:ext>
            </a:extLst>
          </p:cNvPr>
          <p:cNvSpPr/>
          <p:nvPr/>
        </p:nvSpPr>
        <p:spPr>
          <a:xfrm>
            <a:off x="1445891" y="37261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a:t>
            </a:r>
            <a:endParaRPr lang="en-US" sz="2500" dirty="0">
              <a:latin typeface="Nunito Sans" panose="00000500000000000000" pitchFamily="2" charset="0"/>
            </a:endParaRPr>
          </a:p>
        </p:txBody>
      </p:sp>
      <p:sp>
        <p:nvSpPr>
          <p:cNvPr id="14" name="Rectangle 13">
            <a:extLst>
              <a:ext uri="{FF2B5EF4-FFF2-40B4-BE49-F238E27FC236}">
                <a16:creationId xmlns:a16="http://schemas.microsoft.com/office/drawing/2014/main" id="{E78CEF88-20C6-43F2-BCB5-DBF349A353D1}"/>
              </a:ext>
            </a:extLst>
          </p:cNvPr>
          <p:cNvSpPr/>
          <p:nvPr/>
        </p:nvSpPr>
        <p:spPr>
          <a:xfrm>
            <a:off x="657998" y="43008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5" name="Rectangle 14">
            <a:extLst>
              <a:ext uri="{FF2B5EF4-FFF2-40B4-BE49-F238E27FC236}">
                <a16:creationId xmlns:a16="http://schemas.microsoft.com/office/drawing/2014/main" id="{EFAD326F-7428-498A-82D3-321753462543}"/>
              </a:ext>
            </a:extLst>
          </p:cNvPr>
          <p:cNvSpPr/>
          <p:nvPr/>
        </p:nvSpPr>
        <p:spPr>
          <a:xfrm>
            <a:off x="641928" y="48650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7" name="Rectangle 16">
            <a:extLst>
              <a:ext uri="{FF2B5EF4-FFF2-40B4-BE49-F238E27FC236}">
                <a16:creationId xmlns:a16="http://schemas.microsoft.com/office/drawing/2014/main" id="{BEF40363-1296-4F6B-8656-D47D96B64330}"/>
              </a:ext>
            </a:extLst>
          </p:cNvPr>
          <p:cNvSpPr/>
          <p:nvPr/>
        </p:nvSpPr>
        <p:spPr>
          <a:xfrm>
            <a:off x="1456098" y="430086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a:t>
            </a:r>
            <a:endParaRPr lang="en-US" sz="2500" dirty="0">
              <a:latin typeface="Nunito Sans" panose="00000500000000000000" pitchFamily="2" charset="0"/>
            </a:endParaRPr>
          </a:p>
        </p:txBody>
      </p:sp>
      <p:sp>
        <p:nvSpPr>
          <p:cNvPr id="18" name="Rectangle 17">
            <a:extLst>
              <a:ext uri="{FF2B5EF4-FFF2-40B4-BE49-F238E27FC236}">
                <a16:creationId xmlns:a16="http://schemas.microsoft.com/office/drawing/2014/main" id="{D95ABC10-15CF-488C-806F-94CE71FC878A}"/>
              </a:ext>
            </a:extLst>
          </p:cNvPr>
          <p:cNvSpPr/>
          <p:nvPr/>
        </p:nvSpPr>
        <p:spPr>
          <a:xfrm>
            <a:off x="1440028" y="4865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a:t>
            </a:r>
            <a:endParaRPr lang="en-US" sz="2500" dirty="0">
              <a:latin typeface="Nunito Sans" panose="00000500000000000000" pitchFamily="2" charset="0"/>
            </a:endParaRPr>
          </a:p>
        </p:txBody>
      </p:sp>
    </p:spTree>
    <p:extLst>
      <p:ext uri="{BB962C8B-B14F-4D97-AF65-F5344CB8AC3E}">
        <p14:creationId xmlns:p14="http://schemas.microsoft.com/office/powerpoint/2010/main" val="34601726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A pupil’s mark was wrongly entered as 60 instead of 30. Due to that, the average mark of the class increased by one third of a mark. The number of Pupil's in the class is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8</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5DD2504-B1FF-4F55-B4FA-4AEA19FF2DD8}"/>
              </a:ext>
            </a:extLst>
          </p:cNvPr>
          <p:cNvSpPr/>
          <p:nvPr/>
        </p:nvSpPr>
        <p:spPr>
          <a:xfrm>
            <a:off x="657998" y="31513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1" name="Rectangle 10">
            <a:extLst>
              <a:ext uri="{FF2B5EF4-FFF2-40B4-BE49-F238E27FC236}">
                <a16:creationId xmlns:a16="http://schemas.microsoft.com/office/drawing/2014/main" id="{72143B70-2774-4C1B-BA6C-0E2C89AD6E8B}"/>
              </a:ext>
            </a:extLst>
          </p:cNvPr>
          <p:cNvSpPr/>
          <p:nvPr/>
        </p:nvSpPr>
        <p:spPr>
          <a:xfrm>
            <a:off x="647791" y="37261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2" name="Rectangle 11">
            <a:extLst>
              <a:ext uri="{FF2B5EF4-FFF2-40B4-BE49-F238E27FC236}">
                <a16:creationId xmlns:a16="http://schemas.microsoft.com/office/drawing/2014/main" id="{116C2E0D-93FB-4ADC-BC2B-83DFED946B7A}"/>
              </a:ext>
            </a:extLst>
          </p:cNvPr>
          <p:cNvSpPr/>
          <p:nvPr/>
        </p:nvSpPr>
        <p:spPr>
          <a:xfrm>
            <a:off x="1456098" y="31513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75</a:t>
            </a:r>
            <a:endParaRPr lang="en-US" sz="2500" dirty="0">
              <a:latin typeface="Nunito Sans" panose="00000500000000000000" pitchFamily="2" charset="0"/>
            </a:endParaRPr>
          </a:p>
        </p:txBody>
      </p:sp>
      <p:sp>
        <p:nvSpPr>
          <p:cNvPr id="13" name="Rectangle 12">
            <a:extLst>
              <a:ext uri="{FF2B5EF4-FFF2-40B4-BE49-F238E27FC236}">
                <a16:creationId xmlns:a16="http://schemas.microsoft.com/office/drawing/2014/main" id="{F62FDC11-1E2D-428B-8217-CF9104F9B6D7}"/>
              </a:ext>
            </a:extLst>
          </p:cNvPr>
          <p:cNvSpPr/>
          <p:nvPr/>
        </p:nvSpPr>
        <p:spPr>
          <a:xfrm>
            <a:off x="1445891" y="37261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84</a:t>
            </a:r>
            <a:endParaRPr lang="en-US" sz="2500" dirty="0">
              <a:latin typeface="Nunito Sans" panose="00000500000000000000" pitchFamily="2" charset="0"/>
            </a:endParaRPr>
          </a:p>
        </p:txBody>
      </p:sp>
      <p:sp>
        <p:nvSpPr>
          <p:cNvPr id="14" name="Rectangle 13">
            <a:extLst>
              <a:ext uri="{FF2B5EF4-FFF2-40B4-BE49-F238E27FC236}">
                <a16:creationId xmlns:a16="http://schemas.microsoft.com/office/drawing/2014/main" id="{E78CEF88-20C6-43F2-BCB5-DBF349A353D1}"/>
              </a:ext>
            </a:extLst>
          </p:cNvPr>
          <p:cNvSpPr/>
          <p:nvPr/>
        </p:nvSpPr>
        <p:spPr>
          <a:xfrm>
            <a:off x="657998" y="43008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5" name="Rectangle 14">
            <a:extLst>
              <a:ext uri="{FF2B5EF4-FFF2-40B4-BE49-F238E27FC236}">
                <a16:creationId xmlns:a16="http://schemas.microsoft.com/office/drawing/2014/main" id="{EFAD326F-7428-498A-82D3-321753462543}"/>
              </a:ext>
            </a:extLst>
          </p:cNvPr>
          <p:cNvSpPr/>
          <p:nvPr/>
        </p:nvSpPr>
        <p:spPr>
          <a:xfrm>
            <a:off x="641928" y="48650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7" name="Rectangle 16">
            <a:extLst>
              <a:ext uri="{FF2B5EF4-FFF2-40B4-BE49-F238E27FC236}">
                <a16:creationId xmlns:a16="http://schemas.microsoft.com/office/drawing/2014/main" id="{BEF40363-1296-4F6B-8656-D47D96B64330}"/>
              </a:ext>
            </a:extLst>
          </p:cNvPr>
          <p:cNvSpPr/>
          <p:nvPr/>
        </p:nvSpPr>
        <p:spPr>
          <a:xfrm>
            <a:off x="1456098" y="430086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90</a:t>
            </a:r>
            <a:endParaRPr lang="en-US" sz="2500" dirty="0">
              <a:latin typeface="Nunito Sans" panose="00000500000000000000" pitchFamily="2" charset="0"/>
            </a:endParaRPr>
          </a:p>
        </p:txBody>
      </p:sp>
      <p:sp>
        <p:nvSpPr>
          <p:cNvPr id="18" name="Rectangle 17">
            <a:extLst>
              <a:ext uri="{FF2B5EF4-FFF2-40B4-BE49-F238E27FC236}">
                <a16:creationId xmlns:a16="http://schemas.microsoft.com/office/drawing/2014/main" id="{D95ABC10-15CF-488C-806F-94CE71FC878A}"/>
              </a:ext>
            </a:extLst>
          </p:cNvPr>
          <p:cNvSpPr/>
          <p:nvPr/>
        </p:nvSpPr>
        <p:spPr>
          <a:xfrm>
            <a:off x="1440028" y="4865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95</a:t>
            </a:r>
            <a:endParaRPr lang="en-US" sz="2500" dirty="0">
              <a:latin typeface="Nunito Sans" panose="00000500000000000000" pitchFamily="2" charset="0"/>
            </a:endParaRPr>
          </a:p>
        </p:txBody>
      </p:sp>
    </p:spTree>
    <p:extLst>
      <p:ext uri="{BB962C8B-B14F-4D97-AF65-F5344CB8AC3E}">
        <p14:creationId xmlns:p14="http://schemas.microsoft.com/office/powerpoint/2010/main" val="20738665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The average height of 40 boys out of a class of 60 boys is170 cm. If the average height of the remaining boys is 164 cm, the average height of the entire class (in cm) is</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152 cm</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168 cm</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175 cm</a:t>
            </a:r>
            <a:endParaRPr lang="en-US" sz="2500" dirty="0">
              <a:latin typeface="Nunito Sans" panose="00000500000000000000" pitchFamily="2" charset="0"/>
            </a:endParaRPr>
          </a:p>
        </p:txBody>
      </p:sp>
      <p:sp>
        <p:nvSpPr>
          <p:cNvPr id="14" name="Rectangle 13">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190 cm</a:t>
            </a:r>
            <a:endParaRPr lang="en-US" sz="2500" dirty="0">
              <a:latin typeface="Nunito Sans" panose="00000500000000000000" pitchFamily="2" charset="0"/>
            </a:endParaRPr>
          </a:p>
        </p:txBody>
      </p:sp>
    </p:spTree>
    <p:extLst>
      <p:ext uri="{BB962C8B-B14F-4D97-AF65-F5344CB8AC3E}">
        <p14:creationId xmlns:p14="http://schemas.microsoft.com/office/powerpoint/2010/main" val="29831072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Out of three given numbers, the first number is twice the second and thrice the third. If the average of the three numbers is 275, what is the difference between the first and the third number?</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175</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225</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10</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278</a:t>
            </a:r>
            <a:endParaRPr lang="en-US" sz="2500" dirty="0">
              <a:latin typeface="Nunito Sans" panose="00000500000000000000" pitchFamily="2" charset="0"/>
            </a:endParaRPr>
          </a:p>
        </p:txBody>
      </p:sp>
      <p:sp>
        <p:nvSpPr>
          <p:cNvPr id="14" name="Rectangle 13">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300</a:t>
            </a:r>
            <a:endParaRPr lang="en-US" sz="2500" dirty="0">
              <a:latin typeface="Nunito Sans" panose="00000500000000000000" pitchFamily="2" charset="0"/>
            </a:endParaRPr>
          </a:p>
        </p:txBody>
      </p:sp>
    </p:spTree>
    <p:extLst>
      <p:ext uri="{BB962C8B-B14F-4D97-AF65-F5344CB8AC3E}">
        <p14:creationId xmlns:p14="http://schemas.microsoft.com/office/powerpoint/2010/main" val="11820519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r>
              <a:rPr lang="en-US" sz="2500" dirty="0">
                <a:latin typeface="Nunito Sans" panose="00000500000000000000" pitchFamily="2" charset="0"/>
              </a:rPr>
              <a:t>The average weight of 58 students in a class was calculated as 41 </a:t>
            </a:r>
            <a:r>
              <a:rPr lang="en-US" sz="2500" dirty="0" err="1">
                <a:latin typeface="Nunito Sans" panose="00000500000000000000" pitchFamily="2" charset="0"/>
              </a:rPr>
              <a:t>kgs</a:t>
            </a:r>
            <a:r>
              <a:rPr lang="en-US" sz="2500" dirty="0">
                <a:latin typeface="Nunito Sans" panose="00000500000000000000" pitchFamily="2" charset="0"/>
              </a:rPr>
              <a:t>. It was later found that the weight of two students in the class was wrongly mentioned. The actual weight of one of the boys in the class was 36 </a:t>
            </a:r>
            <a:r>
              <a:rPr lang="en-US" sz="2500" dirty="0" err="1">
                <a:latin typeface="Nunito Sans" panose="00000500000000000000" pitchFamily="2" charset="0"/>
              </a:rPr>
              <a:t>kgs</a:t>
            </a:r>
            <a:r>
              <a:rPr lang="en-US" sz="2500" dirty="0">
                <a:latin typeface="Nunito Sans" panose="00000500000000000000" pitchFamily="2" charset="0"/>
              </a:rPr>
              <a:t>, but it was mentioned as 38 </a:t>
            </a:r>
            <a:r>
              <a:rPr lang="en-US" sz="2500" dirty="0" err="1">
                <a:latin typeface="Nunito Sans" panose="00000500000000000000" pitchFamily="2" charset="0"/>
              </a:rPr>
              <a:t>kgs</a:t>
            </a:r>
            <a:r>
              <a:rPr lang="en-US" sz="2500" dirty="0">
                <a:latin typeface="Nunito Sans" panose="00000500000000000000" pitchFamily="2" charset="0"/>
              </a:rPr>
              <a:t> and the weight of another boy in the class was 48 </a:t>
            </a:r>
            <a:r>
              <a:rPr lang="en-US" sz="2500" dirty="0" err="1">
                <a:latin typeface="Nunito Sans" panose="00000500000000000000" pitchFamily="2" charset="0"/>
              </a:rPr>
              <a:t>kgs</a:t>
            </a:r>
            <a:r>
              <a:rPr lang="en-US" sz="2500" dirty="0">
                <a:latin typeface="Nunito Sans" panose="00000500000000000000" pitchFamily="2" charset="0"/>
              </a:rPr>
              <a:t>, whereas it was mentioned as 43 </a:t>
            </a:r>
            <a:r>
              <a:rPr lang="en-US" sz="2500" dirty="0" err="1">
                <a:latin typeface="Nunito Sans" panose="00000500000000000000" pitchFamily="2" charset="0"/>
              </a:rPr>
              <a:t>kgs</a:t>
            </a:r>
            <a:r>
              <a:rPr lang="en-US" sz="2500" dirty="0">
                <a:latin typeface="Nunito Sans" panose="00000500000000000000" pitchFamily="2" charset="0"/>
              </a:rPr>
              <a:t>. What is the actual average weight of the 58 students in the class?</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6847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595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847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41.05 </a:t>
            </a:r>
            <a:r>
              <a:rPr lang="en-US" sz="2500" dirty="0" err="1">
                <a:latin typeface="Nunito Sans" panose="00000500000000000000" pitchFamily="2" charset="0"/>
              </a:rPr>
              <a:t>kgs</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595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43.65 </a:t>
            </a:r>
            <a:r>
              <a:rPr lang="en-US" sz="2500" dirty="0" err="1">
                <a:latin typeface="Nunito Sans" panose="00000500000000000000" pitchFamily="2" charset="0"/>
              </a:rPr>
              <a:t>kgs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657998" y="48342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641928" y="53984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456098" y="483426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58 .73 </a:t>
            </a:r>
            <a:r>
              <a:rPr lang="en-US" sz="2500" dirty="0" err="1">
                <a:latin typeface="Nunito Sans" panose="00000500000000000000" pitchFamily="2" charset="0"/>
              </a:rPr>
              <a:t>kgs</a:t>
            </a:r>
            <a:endParaRPr lang="en-US" sz="2500" dirty="0">
              <a:latin typeface="Nunito Sans" panose="00000500000000000000" pitchFamily="2" charset="0"/>
            </a:endParaRPr>
          </a:p>
        </p:txBody>
      </p:sp>
      <p:sp>
        <p:nvSpPr>
          <p:cNvPr id="14" name="Rectangle 13">
            <a:extLst>
              <a:ext uri="{FF2B5EF4-FFF2-40B4-BE49-F238E27FC236}">
                <a16:creationId xmlns:a16="http://schemas.microsoft.com/office/drawing/2014/main" id="{D95ABC10-15CF-488C-806F-94CE71FC878A}"/>
              </a:ext>
            </a:extLst>
          </p:cNvPr>
          <p:cNvSpPr/>
          <p:nvPr/>
        </p:nvSpPr>
        <p:spPr>
          <a:xfrm>
            <a:off x="1440028" y="53984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Cannot be determined</a:t>
            </a:r>
            <a:endParaRPr lang="en-US" sz="2500" dirty="0">
              <a:latin typeface="Nunito Sans" panose="00000500000000000000" pitchFamily="2" charset="0"/>
            </a:endParaRPr>
          </a:p>
        </p:txBody>
      </p:sp>
    </p:spTree>
    <p:extLst>
      <p:ext uri="{BB962C8B-B14F-4D97-AF65-F5344CB8AC3E}">
        <p14:creationId xmlns:p14="http://schemas.microsoft.com/office/powerpoint/2010/main" val="40511445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The average weight of 12 men decreases by 2 kg when one of them weighing 91 kg was replaced by a new man. Find the weight of the new man.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12</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1" name="Rectangle 10">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2" name="Rectangle 11">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85 kg</a:t>
            </a:r>
            <a:endParaRPr lang="en-US" sz="2500" dirty="0">
              <a:latin typeface="Nunito Sans" panose="00000500000000000000" pitchFamily="2" charset="0"/>
            </a:endParaRPr>
          </a:p>
        </p:txBody>
      </p:sp>
      <p:sp>
        <p:nvSpPr>
          <p:cNvPr id="13" name="Rectangle 12">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95 kg</a:t>
            </a:r>
            <a:endParaRPr lang="en-US" sz="2500" dirty="0">
              <a:latin typeface="Nunito Sans" panose="00000500000000000000" pitchFamily="2" charset="0"/>
            </a:endParaRPr>
          </a:p>
        </p:txBody>
      </p:sp>
      <p:sp>
        <p:nvSpPr>
          <p:cNvPr id="14" name="Rectangle 13">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5" name="Rectangle 14">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7" name="Rectangle 16">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65 kg</a:t>
            </a:r>
            <a:endParaRPr lang="en-US" sz="2500" dirty="0">
              <a:latin typeface="Nunito Sans" panose="00000500000000000000" pitchFamily="2" charset="0"/>
            </a:endParaRPr>
          </a:p>
        </p:txBody>
      </p:sp>
      <p:sp>
        <p:nvSpPr>
          <p:cNvPr id="18" name="Rectangle 17">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67 kg</a:t>
            </a:r>
            <a:endParaRPr lang="en-US" sz="2500" dirty="0">
              <a:latin typeface="Nunito Sans" panose="00000500000000000000" pitchFamily="2" charset="0"/>
            </a:endParaRPr>
          </a:p>
        </p:txBody>
      </p:sp>
    </p:spTree>
    <p:extLst>
      <p:ext uri="{BB962C8B-B14F-4D97-AF65-F5344CB8AC3E}">
        <p14:creationId xmlns:p14="http://schemas.microsoft.com/office/powerpoint/2010/main" val="3572956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The average weight of 20 sailors in a ship is increased by 1.2 kg when one of the sailors, who weighs 50 kg is replaced by a new recruit. Find the weight of the new man.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1" name="Rectangle 10">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2" name="Rectangle 11">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68 kg</a:t>
            </a:r>
            <a:endParaRPr lang="en-US" sz="2500" dirty="0">
              <a:latin typeface="Nunito Sans" panose="00000500000000000000" pitchFamily="2" charset="0"/>
            </a:endParaRPr>
          </a:p>
        </p:txBody>
      </p:sp>
      <p:sp>
        <p:nvSpPr>
          <p:cNvPr id="13" name="Rectangle 12">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70 kg</a:t>
            </a:r>
            <a:endParaRPr lang="en-US" sz="2500" dirty="0">
              <a:latin typeface="Nunito Sans" panose="00000500000000000000" pitchFamily="2" charset="0"/>
            </a:endParaRPr>
          </a:p>
        </p:txBody>
      </p:sp>
      <p:sp>
        <p:nvSpPr>
          <p:cNvPr id="14" name="Rectangle 13">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5" name="Rectangle 14">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7" name="Rectangle 16">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74 kg	</a:t>
            </a:r>
            <a:endParaRPr lang="en-US" sz="2500" dirty="0">
              <a:latin typeface="Nunito Sans" panose="00000500000000000000" pitchFamily="2" charset="0"/>
            </a:endParaRPr>
          </a:p>
        </p:txBody>
      </p:sp>
      <p:sp>
        <p:nvSpPr>
          <p:cNvPr id="18" name="Rectangle 17">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72 kg</a:t>
            </a:r>
            <a:endParaRPr lang="en-US" sz="2500" dirty="0">
              <a:latin typeface="Nunito Sans" panose="00000500000000000000" pitchFamily="2" charset="0"/>
            </a:endParaRPr>
          </a:p>
        </p:txBody>
      </p:sp>
    </p:spTree>
    <p:extLst>
      <p:ext uri="{BB962C8B-B14F-4D97-AF65-F5344CB8AC3E}">
        <p14:creationId xmlns:p14="http://schemas.microsoft.com/office/powerpoint/2010/main" val="217211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785378"/>
          </a:xfrm>
          <a:prstGeom prst="rect">
            <a:avLst/>
          </a:prstGeom>
          <a:noFill/>
        </p:spPr>
        <p:txBody>
          <a:bodyPr wrap="square" rtlCol="0">
            <a:spAutoFit/>
          </a:bodyPr>
          <a:lstStyle/>
          <a:p>
            <a:r>
              <a:rPr lang="en-US" sz="2500" dirty="0">
                <a:latin typeface="Nunito Sans" panose="00000500000000000000" pitchFamily="2" charset="0"/>
              </a:rPr>
              <a:t>In a research experiment, a scientist is trying to invent a new compound which will have 30% concentration of nitrogen by mixing two mixtures of nitrogen, hydrogen and oxygen in the ratio 5 : 3. The ratio of these gases in the first mixture is 4 : 5 : 1 and in the second mixture is 5 : 7 : 3. Having found that the resultant concentration of nitrogen in the mixture is not 30%, he dilutes it with more oxygen to make it 30%. Find the ratio of the original mixture to the oxygen which was used for dilution.</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5DD2504-B1FF-4F55-B4FA-4AEA19FF2DD8}"/>
              </a:ext>
            </a:extLst>
          </p:cNvPr>
          <p:cNvSpPr/>
          <p:nvPr/>
        </p:nvSpPr>
        <p:spPr>
          <a:xfrm>
            <a:off x="657998" y="38371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1" name="Rectangle 10">
            <a:extLst>
              <a:ext uri="{FF2B5EF4-FFF2-40B4-BE49-F238E27FC236}">
                <a16:creationId xmlns:a16="http://schemas.microsoft.com/office/drawing/2014/main" id="{72143B70-2774-4C1B-BA6C-0E2C89AD6E8B}"/>
              </a:ext>
            </a:extLst>
          </p:cNvPr>
          <p:cNvSpPr/>
          <p:nvPr/>
        </p:nvSpPr>
        <p:spPr>
          <a:xfrm>
            <a:off x="647791" y="44119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2" name="Rectangle 11">
            <a:extLst>
              <a:ext uri="{FF2B5EF4-FFF2-40B4-BE49-F238E27FC236}">
                <a16:creationId xmlns:a16="http://schemas.microsoft.com/office/drawing/2014/main" id="{116C2E0D-93FB-4ADC-BC2B-83DFED946B7A}"/>
              </a:ext>
            </a:extLst>
          </p:cNvPr>
          <p:cNvSpPr/>
          <p:nvPr/>
        </p:nvSpPr>
        <p:spPr>
          <a:xfrm>
            <a:off x="1456098" y="38371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4:2</a:t>
            </a:r>
            <a:endParaRPr lang="en-US" sz="2500" dirty="0">
              <a:latin typeface="Nunito Sans" panose="00000500000000000000" pitchFamily="2" charset="0"/>
            </a:endParaRPr>
          </a:p>
        </p:txBody>
      </p:sp>
      <p:sp>
        <p:nvSpPr>
          <p:cNvPr id="13" name="Rectangle 12">
            <a:extLst>
              <a:ext uri="{FF2B5EF4-FFF2-40B4-BE49-F238E27FC236}">
                <a16:creationId xmlns:a16="http://schemas.microsoft.com/office/drawing/2014/main" id="{F62FDC11-1E2D-428B-8217-CF9104F9B6D7}"/>
              </a:ext>
            </a:extLst>
          </p:cNvPr>
          <p:cNvSpPr/>
          <p:nvPr/>
        </p:nvSpPr>
        <p:spPr>
          <a:xfrm>
            <a:off x="1445891" y="44119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4:4</a:t>
            </a:r>
            <a:endParaRPr lang="en-US" sz="2500" dirty="0">
              <a:latin typeface="Nunito Sans" panose="00000500000000000000" pitchFamily="2" charset="0"/>
            </a:endParaRPr>
          </a:p>
        </p:txBody>
      </p:sp>
      <p:sp>
        <p:nvSpPr>
          <p:cNvPr id="14" name="Rectangle 13">
            <a:extLst>
              <a:ext uri="{FF2B5EF4-FFF2-40B4-BE49-F238E27FC236}">
                <a16:creationId xmlns:a16="http://schemas.microsoft.com/office/drawing/2014/main" id="{E78CEF88-20C6-43F2-BCB5-DBF349A353D1}"/>
              </a:ext>
            </a:extLst>
          </p:cNvPr>
          <p:cNvSpPr/>
          <p:nvPr/>
        </p:nvSpPr>
        <p:spPr>
          <a:xfrm>
            <a:off x="657998" y="49866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5" name="Rectangle 14">
            <a:extLst>
              <a:ext uri="{FF2B5EF4-FFF2-40B4-BE49-F238E27FC236}">
                <a16:creationId xmlns:a16="http://schemas.microsoft.com/office/drawing/2014/main" id="{EFAD326F-7428-498A-82D3-321753462543}"/>
              </a:ext>
            </a:extLst>
          </p:cNvPr>
          <p:cNvSpPr/>
          <p:nvPr/>
        </p:nvSpPr>
        <p:spPr>
          <a:xfrm>
            <a:off x="641928" y="55508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7" name="Rectangle 16">
            <a:extLst>
              <a:ext uri="{FF2B5EF4-FFF2-40B4-BE49-F238E27FC236}">
                <a16:creationId xmlns:a16="http://schemas.microsoft.com/office/drawing/2014/main" id="{BEF40363-1296-4F6B-8656-D47D96B64330}"/>
              </a:ext>
            </a:extLst>
          </p:cNvPr>
          <p:cNvSpPr/>
          <p:nvPr/>
        </p:nvSpPr>
        <p:spPr>
          <a:xfrm>
            <a:off x="1456098" y="498666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4:1</a:t>
            </a:r>
            <a:endParaRPr lang="en-US" sz="2500" dirty="0">
              <a:latin typeface="Nunito Sans" panose="00000500000000000000" pitchFamily="2" charset="0"/>
            </a:endParaRPr>
          </a:p>
        </p:txBody>
      </p:sp>
      <p:sp>
        <p:nvSpPr>
          <p:cNvPr id="18" name="Rectangle 17">
            <a:extLst>
              <a:ext uri="{FF2B5EF4-FFF2-40B4-BE49-F238E27FC236}">
                <a16:creationId xmlns:a16="http://schemas.microsoft.com/office/drawing/2014/main" id="{D95ABC10-15CF-488C-806F-94CE71FC878A}"/>
              </a:ext>
            </a:extLst>
          </p:cNvPr>
          <p:cNvSpPr/>
          <p:nvPr/>
        </p:nvSpPr>
        <p:spPr>
          <a:xfrm>
            <a:off x="1440028" y="55508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4:4</a:t>
            </a:r>
            <a:endParaRPr lang="en-US" sz="2500" dirty="0">
              <a:latin typeface="Nunito Sans" panose="00000500000000000000" pitchFamily="2" charset="0"/>
            </a:endParaRPr>
          </a:p>
        </p:txBody>
      </p:sp>
    </p:spTree>
    <p:extLst>
      <p:ext uri="{BB962C8B-B14F-4D97-AF65-F5344CB8AC3E}">
        <p14:creationId xmlns:p14="http://schemas.microsoft.com/office/powerpoint/2010/main" val="17747139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Manu purchased four oranges at </a:t>
            </a:r>
            <a:r>
              <a:rPr lang="en-US" sz="2500" dirty="0" err="1">
                <a:latin typeface="Nunito Sans" panose="00000500000000000000" pitchFamily="2" charset="0"/>
              </a:rPr>
              <a:t>Rs</a:t>
            </a:r>
            <a:r>
              <a:rPr lang="en-US" sz="2500" dirty="0">
                <a:latin typeface="Nunito Sans" panose="00000500000000000000" pitchFamily="2" charset="0"/>
              </a:rPr>
              <a:t>. 10/orange, four oranges at </a:t>
            </a:r>
            <a:r>
              <a:rPr lang="en-US" sz="2500" dirty="0" err="1">
                <a:latin typeface="Nunito Sans" panose="00000500000000000000" pitchFamily="2" charset="0"/>
              </a:rPr>
              <a:t>Rs</a:t>
            </a:r>
            <a:r>
              <a:rPr lang="en-US" sz="2500" dirty="0">
                <a:latin typeface="Nunito Sans" panose="00000500000000000000" pitchFamily="2" charset="0"/>
              </a:rPr>
              <a:t>. 25/orange and two oranges at </a:t>
            </a:r>
            <a:r>
              <a:rPr lang="en-US" sz="2500" dirty="0" err="1">
                <a:latin typeface="Nunito Sans" panose="00000500000000000000" pitchFamily="2" charset="0"/>
              </a:rPr>
              <a:t>Rs</a:t>
            </a:r>
            <a:r>
              <a:rPr lang="en-US" sz="2500" dirty="0">
                <a:latin typeface="Nunito Sans" panose="00000500000000000000" pitchFamily="2" charset="0"/>
              </a:rPr>
              <a:t>. 30/ orange. Find the average price of an orange.</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15</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1" name="Rectangle 10">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2" name="Rectangle 11">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6.5</a:t>
            </a:r>
            <a:endParaRPr lang="en-US" sz="2500" dirty="0">
              <a:latin typeface="Nunito Sans" panose="00000500000000000000" pitchFamily="2" charset="0"/>
            </a:endParaRPr>
          </a:p>
        </p:txBody>
      </p:sp>
      <p:sp>
        <p:nvSpPr>
          <p:cNvPr id="13" name="Rectangle 12">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a:t>
            </a:r>
            <a:endParaRPr lang="en-US" sz="2500" dirty="0">
              <a:latin typeface="Nunito Sans" panose="00000500000000000000" pitchFamily="2" charset="0"/>
            </a:endParaRPr>
          </a:p>
        </p:txBody>
      </p:sp>
      <p:sp>
        <p:nvSpPr>
          <p:cNvPr id="14" name="Rectangle 13">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5" name="Rectangle 14">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7" name="Rectangle 16">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a:t>
            </a:r>
            <a:endParaRPr lang="en-US" sz="2500" dirty="0">
              <a:latin typeface="Nunito Sans" panose="00000500000000000000" pitchFamily="2" charset="0"/>
            </a:endParaRPr>
          </a:p>
        </p:txBody>
      </p:sp>
      <p:sp>
        <p:nvSpPr>
          <p:cNvPr id="18" name="Rectangle 17">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a:t>
            </a:r>
            <a:endParaRPr lang="en-US" sz="2500" dirty="0">
              <a:latin typeface="Nunito Sans" panose="00000500000000000000" pitchFamily="2" charset="0"/>
            </a:endParaRPr>
          </a:p>
        </p:txBody>
      </p:sp>
    </p:spTree>
    <p:extLst>
      <p:ext uri="{BB962C8B-B14F-4D97-AF65-F5344CB8AC3E}">
        <p14:creationId xmlns:p14="http://schemas.microsoft.com/office/powerpoint/2010/main" val="30841167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smtClean="0">
                <a:latin typeface="Nunito Sans SemiBold" panose="00000700000000000000" pitchFamily="2" charset="0"/>
              </a:rPr>
              <a:t>VIT</a:t>
            </a:r>
            <a:endParaRPr lang="en-US" sz="6000" dirty="0">
              <a:latin typeface="Nunito Sans SemiBold" panose="00000700000000000000" pitchFamily="2" charset="0"/>
            </a:endParaRP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a16="http://schemas.microsoft.com/office/drawing/2014/main" id="{456C9966-3D51-4F1F-BF70-A36692846596}"/>
              </a:ext>
            </a:extLst>
          </p:cNvPr>
          <p:cNvSpPr txBox="1"/>
          <p:nvPr/>
        </p:nvSpPr>
        <p:spPr>
          <a:xfrm>
            <a:off x="0" y="2514600"/>
            <a:ext cx="12192000" cy="885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pPr algn="ctr"/>
            <a:r>
              <a:rPr lang="en-US" sz="5400" b="1" dirty="0" smtClean="0">
                <a:solidFill>
                  <a:schemeClr val="bg1"/>
                </a:solidFill>
                <a:latin typeface="Nunito Sans" panose="00000500000000000000" pitchFamily="2" charset="0"/>
              </a:rPr>
              <a:t>AVERAGES</a:t>
            </a:r>
            <a:endParaRPr lang="en-US" sz="5400" b="1" dirty="0" smtClean="0">
              <a:solidFill>
                <a:schemeClr val="bg1"/>
              </a:solidFill>
              <a:latin typeface="Nunito Sans" panose="00000500000000000000" pitchFamily="2"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65581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The average weight of a class of 25 students is 48kg. If the teacher’s weight is included, the average increases by 2kg. Find the weight of the teacher?</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408057"/>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982817"/>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557577"/>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121786"/>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40805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100 kg</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98281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102 kg</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55757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110 kg</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12178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115 kg</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1</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93692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The average weight of a class of 10 persons increases by 2.5 kg when a new person comes in place of one of them weighing 70 kg. What might be the weight of the new person?</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19807" y="3251626"/>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09600" y="3826386"/>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17907" y="325162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75 kg	</a:t>
            </a:r>
            <a:endParaRPr lang="en-US" sz="2500" b="1"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07700" y="382638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80 kg</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5DD2504-B1FF-4F55-B4FA-4AEA19FF2DD8}"/>
              </a:ext>
            </a:extLst>
          </p:cNvPr>
          <p:cNvSpPr/>
          <p:nvPr/>
        </p:nvSpPr>
        <p:spPr>
          <a:xfrm>
            <a:off x="609600" y="446295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1" name="Rectangle 10">
            <a:extLst>
              <a:ext uri="{FF2B5EF4-FFF2-40B4-BE49-F238E27FC236}">
                <a16:creationId xmlns:a16="http://schemas.microsoft.com/office/drawing/2014/main" id="{72143B70-2774-4C1B-BA6C-0E2C89AD6E8B}"/>
              </a:ext>
            </a:extLst>
          </p:cNvPr>
          <p:cNvSpPr/>
          <p:nvPr/>
        </p:nvSpPr>
        <p:spPr>
          <a:xfrm>
            <a:off x="646176" y="503771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2" name="Rectangle 11">
            <a:extLst>
              <a:ext uri="{FF2B5EF4-FFF2-40B4-BE49-F238E27FC236}">
                <a16:creationId xmlns:a16="http://schemas.microsoft.com/office/drawing/2014/main" id="{116C2E0D-93FB-4ADC-BC2B-83DFED946B7A}"/>
              </a:ext>
            </a:extLst>
          </p:cNvPr>
          <p:cNvSpPr/>
          <p:nvPr/>
        </p:nvSpPr>
        <p:spPr>
          <a:xfrm>
            <a:off x="1454483" y="446295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95 kg</a:t>
            </a:r>
            <a:endParaRPr lang="en-US" sz="2500" b="1" dirty="0">
              <a:latin typeface="Nunito Sans" panose="00000500000000000000" pitchFamily="2" charset="0"/>
            </a:endParaRPr>
          </a:p>
        </p:txBody>
      </p:sp>
      <p:sp>
        <p:nvSpPr>
          <p:cNvPr id="13" name="Rectangle 12">
            <a:extLst>
              <a:ext uri="{FF2B5EF4-FFF2-40B4-BE49-F238E27FC236}">
                <a16:creationId xmlns:a16="http://schemas.microsoft.com/office/drawing/2014/main" id="{F62FDC11-1E2D-428B-8217-CF9104F9B6D7}"/>
              </a:ext>
            </a:extLst>
          </p:cNvPr>
          <p:cNvSpPr/>
          <p:nvPr/>
        </p:nvSpPr>
        <p:spPr>
          <a:xfrm>
            <a:off x="1444276" y="503771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100 kg</a:t>
            </a:r>
            <a:endParaRPr lang="en-US" sz="2500" dirty="0">
              <a:latin typeface="Nunito Sans" panose="00000500000000000000" pitchFamily="2" charset="0"/>
            </a:endParaRPr>
          </a:p>
        </p:txBody>
      </p:sp>
    </p:spTree>
    <p:extLst>
      <p:ext uri="{BB962C8B-B14F-4D97-AF65-F5344CB8AC3E}">
        <p14:creationId xmlns:p14="http://schemas.microsoft.com/office/powerpoint/2010/main" val="21997921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A man whose bowling average is 14.6 takes 5 wickets for 25 runs and thereby reduced by 0.6. The number of wickets taken by him before the last match is</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27826"/>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902586"/>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2782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50</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90258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75</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3</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4" name="Rectangle 13">
            <a:extLst>
              <a:ext uri="{FF2B5EF4-FFF2-40B4-BE49-F238E27FC236}">
                <a16:creationId xmlns:a16="http://schemas.microsoft.com/office/drawing/2014/main" id="{E5DD2504-B1FF-4F55-B4FA-4AEA19FF2DD8}"/>
              </a:ext>
            </a:extLst>
          </p:cNvPr>
          <p:cNvSpPr/>
          <p:nvPr/>
        </p:nvSpPr>
        <p:spPr>
          <a:xfrm>
            <a:off x="609600" y="446295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5" name="Rectangle 14">
            <a:extLst>
              <a:ext uri="{FF2B5EF4-FFF2-40B4-BE49-F238E27FC236}">
                <a16:creationId xmlns:a16="http://schemas.microsoft.com/office/drawing/2014/main" id="{72143B70-2774-4C1B-BA6C-0E2C89AD6E8B}"/>
              </a:ext>
            </a:extLst>
          </p:cNvPr>
          <p:cNvSpPr/>
          <p:nvPr/>
        </p:nvSpPr>
        <p:spPr>
          <a:xfrm>
            <a:off x="646176" y="503771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17" name="Rectangle 16">
            <a:extLst>
              <a:ext uri="{FF2B5EF4-FFF2-40B4-BE49-F238E27FC236}">
                <a16:creationId xmlns:a16="http://schemas.microsoft.com/office/drawing/2014/main" id="{116C2E0D-93FB-4ADC-BC2B-83DFED946B7A}"/>
              </a:ext>
            </a:extLst>
          </p:cNvPr>
          <p:cNvSpPr/>
          <p:nvPr/>
        </p:nvSpPr>
        <p:spPr>
          <a:xfrm>
            <a:off x="1454483" y="446295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100</a:t>
            </a:r>
            <a:endParaRPr lang="en-US" sz="2500" b="1" dirty="0">
              <a:latin typeface="Nunito Sans" panose="00000500000000000000" pitchFamily="2" charset="0"/>
            </a:endParaRPr>
          </a:p>
        </p:txBody>
      </p:sp>
      <p:sp>
        <p:nvSpPr>
          <p:cNvPr id="18" name="Rectangle 17">
            <a:extLst>
              <a:ext uri="{FF2B5EF4-FFF2-40B4-BE49-F238E27FC236}">
                <a16:creationId xmlns:a16="http://schemas.microsoft.com/office/drawing/2014/main" id="{F62FDC11-1E2D-428B-8217-CF9104F9B6D7}"/>
              </a:ext>
            </a:extLst>
          </p:cNvPr>
          <p:cNvSpPr/>
          <p:nvPr/>
        </p:nvSpPr>
        <p:spPr>
          <a:xfrm>
            <a:off x="1444276" y="503771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110</a:t>
            </a:r>
            <a:endParaRPr lang="en-US" sz="2500" dirty="0">
              <a:latin typeface="Nunito Sans" panose="00000500000000000000" pitchFamily="2" charset="0"/>
            </a:endParaRPr>
          </a:p>
        </p:txBody>
      </p:sp>
    </p:spTree>
    <p:extLst>
      <p:ext uri="{BB962C8B-B14F-4D97-AF65-F5344CB8AC3E}">
        <p14:creationId xmlns:p14="http://schemas.microsoft.com/office/powerpoint/2010/main" val="1194928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The average of 27 results is 19. If the average of first thirteen of them is 15 and that of last thirteen is 19, the fourteenth result is</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4</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22" name="Rectangle 21">
            <a:extLst>
              <a:ext uri="{FF2B5EF4-FFF2-40B4-BE49-F238E27FC236}">
                <a16:creationId xmlns:a16="http://schemas.microsoft.com/office/drawing/2014/main" id="{E5DD2504-B1FF-4F55-B4FA-4AEA19FF2DD8}"/>
              </a:ext>
            </a:extLst>
          </p:cNvPr>
          <p:cNvSpPr/>
          <p:nvPr/>
        </p:nvSpPr>
        <p:spPr>
          <a:xfrm>
            <a:off x="657998" y="3327826"/>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25" name="Rectangle 24">
            <a:extLst>
              <a:ext uri="{FF2B5EF4-FFF2-40B4-BE49-F238E27FC236}">
                <a16:creationId xmlns:a16="http://schemas.microsoft.com/office/drawing/2014/main" id="{72143B70-2774-4C1B-BA6C-0E2C89AD6E8B}"/>
              </a:ext>
            </a:extLst>
          </p:cNvPr>
          <p:cNvSpPr/>
          <p:nvPr/>
        </p:nvSpPr>
        <p:spPr>
          <a:xfrm>
            <a:off x="647791" y="3902586"/>
            <a:ext cx="696697" cy="66941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6" name="Rectangle 25">
            <a:extLst>
              <a:ext uri="{FF2B5EF4-FFF2-40B4-BE49-F238E27FC236}">
                <a16:creationId xmlns:a16="http://schemas.microsoft.com/office/drawing/2014/main" id="{116C2E0D-93FB-4ADC-BC2B-83DFED946B7A}"/>
              </a:ext>
            </a:extLst>
          </p:cNvPr>
          <p:cNvSpPr/>
          <p:nvPr/>
        </p:nvSpPr>
        <p:spPr>
          <a:xfrm>
            <a:off x="1456098" y="332782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32</a:t>
            </a:r>
            <a:endParaRPr lang="en-US" sz="2500" dirty="0">
              <a:latin typeface="Nunito Sans" panose="00000500000000000000" pitchFamily="2" charset="0"/>
            </a:endParaRPr>
          </a:p>
        </p:txBody>
      </p:sp>
      <p:sp>
        <p:nvSpPr>
          <p:cNvPr id="27" name="Rectangle 26">
            <a:extLst>
              <a:ext uri="{FF2B5EF4-FFF2-40B4-BE49-F238E27FC236}">
                <a16:creationId xmlns:a16="http://schemas.microsoft.com/office/drawing/2014/main" id="{F62FDC11-1E2D-428B-8217-CF9104F9B6D7}"/>
              </a:ext>
            </a:extLst>
          </p:cNvPr>
          <p:cNvSpPr/>
          <p:nvPr/>
        </p:nvSpPr>
        <p:spPr>
          <a:xfrm>
            <a:off x="1445891" y="390258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53</a:t>
            </a:r>
            <a:endParaRPr lang="en-US" sz="2500" dirty="0">
              <a:latin typeface="Nunito Sans" panose="00000500000000000000" pitchFamily="2" charset="0"/>
            </a:endParaRPr>
          </a:p>
        </p:txBody>
      </p:sp>
      <p:sp>
        <p:nvSpPr>
          <p:cNvPr id="28" name="Rectangle 27">
            <a:extLst>
              <a:ext uri="{FF2B5EF4-FFF2-40B4-BE49-F238E27FC236}">
                <a16:creationId xmlns:a16="http://schemas.microsoft.com/office/drawing/2014/main" id="{E5DD2504-B1FF-4F55-B4FA-4AEA19FF2DD8}"/>
              </a:ext>
            </a:extLst>
          </p:cNvPr>
          <p:cNvSpPr/>
          <p:nvPr/>
        </p:nvSpPr>
        <p:spPr>
          <a:xfrm>
            <a:off x="609600" y="446295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29" name="Rectangle 28">
            <a:extLst>
              <a:ext uri="{FF2B5EF4-FFF2-40B4-BE49-F238E27FC236}">
                <a16:creationId xmlns:a16="http://schemas.microsoft.com/office/drawing/2014/main" id="{72143B70-2774-4C1B-BA6C-0E2C89AD6E8B}"/>
              </a:ext>
            </a:extLst>
          </p:cNvPr>
          <p:cNvSpPr/>
          <p:nvPr/>
        </p:nvSpPr>
        <p:spPr>
          <a:xfrm>
            <a:off x="646176" y="503771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r>
              <a:rPr lang="en-US" sz="2500" b="1" dirty="0" smtClean="0">
                <a:latin typeface="Nunito Sans" panose="00000500000000000000" pitchFamily="2" charset="0"/>
              </a:rPr>
              <a:t>)</a:t>
            </a:r>
            <a:endParaRPr lang="en-US" sz="2500" b="1" dirty="0">
              <a:latin typeface="Nunito Sans" panose="00000500000000000000" pitchFamily="2" charset="0"/>
            </a:endParaRPr>
          </a:p>
        </p:txBody>
      </p:sp>
      <p:sp>
        <p:nvSpPr>
          <p:cNvPr id="30" name="Rectangle 29">
            <a:extLst>
              <a:ext uri="{FF2B5EF4-FFF2-40B4-BE49-F238E27FC236}">
                <a16:creationId xmlns:a16="http://schemas.microsoft.com/office/drawing/2014/main" id="{116C2E0D-93FB-4ADC-BC2B-83DFED946B7A}"/>
              </a:ext>
            </a:extLst>
          </p:cNvPr>
          <p:cNvSpPr/>
          <p:nvPr/>
        </p:nvSpPr>
        <p:spPr>
          <a:xfrm>
            <a:off x="1454483" y="446295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68</a:t>
            </a:r>
            <a:endParaRPr lang="en-US" sz="2500" b="1" dirty="0">
              <a:latin typeface="Nunito Sans" panose="00000500000000000000" pitchFamily="2" charset="0"/>
            </a:endParaRPr>
          </a:p>
        </p:txBody>
      </p:sp>
      <p:sp>
        <p:nvSpPr>
          <p:cNvPr id="31" name="Rectangle 30">
            <a:extLst>
              <a:ext uri="{FF2B5EF4-FFF2-40B4-BE49-F238E27FC236}">
                <a16:creationId xmlns:a16="http://schemas.microsoft.com/office/drawing/2014/main" id="{F62FDC11-1E2D-428B-8217-CF9104F9B6D7}"/>
              </a:ext>
            </a:extLst>
          </p:cNvPr>
          <p:cNvSpPr/>
          <p:nvPr/>
        </p:nvSpPr>
        <p:spPr>
          <a:xfrm>
            <a:off x="1444276" y="503771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71</a:t>
            </a:r>
            <a:endParaRPr lang="en-US" sz="2500" dirty="0">
              <a:latin typeface="Nunito Sans" panose="00000500000000000000" pitchFamily="2" charset="0"/>
            </a:endParaRPr>
          </a:p>
        </p:txBody>
      </p:sp>
    </p:spTree>
    <p:extLst>
      <p:ext uri="{BB962C8B-B14F-4D97-AF65-F5344CB8AC3E}">
        <p14:creationId xmlns:p14="http://schemas.microsoft.com/office/powerpoint/2010/main" val="35262292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r>
              <a:rPr lang="en-US" sz="2500" dirty="0">
                <a:latin typeface="Nunito Sans" panose="00000500000000000000" pitchFamily="2" charset="0"/>
              </a:rPr>
              <a:t>The average of 60 numbers is 45. If two numbers, namely 59 and 60 are discarded, the average of remaining numbers is</a:t>
            </a:r>
            <a:endParaRPr lang="en-US"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1513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7261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15134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44.5</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72610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45</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1" name="Rectangle 10">
            <a:extLst>
              <a:ext uri="{FF2B5EF4-FFF2-40B4-BE49-F238E27FC236}">
                <a16:creationId xmlns:a16="http://schemas.microsoft.com/office/drawing/2014/main" id="{E78CEF88-20C6-43F2-BCB5-DBF349A353D1}"/>
              </a:ext>
            </a:extLst>
          </p:cNvPr>
          <p:cNvSpPr/>
          <p:nvPr/>
        </p:nvSpPr>
        <p:spPr>
          <a:xfrm>
            <a:off x="657998" y="43008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2" name="Rectangle 11">
            <a:extLst>
              <a:ext uri="{FF2B5EF4-FFF2-40B4-BE49-F238E27FC236}">
                <a16:creationId xmlns:a16="http://schemas.microsoft.com/office/drawing/2014/main" id="{EFAD326F-7428-498A-82D3-321753462543}"/>
              </a:ext>
            </a:extLst>
          </p:cNvPr>
          <p:cNvSpPr/>
          <p:nvPr/>
        </p:nvSpPr>
        <p:spPr>
          <a:xfrm>
            <a:off x="641928" y="48650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3" name="Rectangle 12">
            <a:extLst>
              <a:ext uri="{FF2B5EF4-FFF2-40B4-BE49-F238E27FC236}">
                <a16:creationId xmlns:a16="http://schemas.microsoft.com/office/drawing/2014/main" id="{BEF40363-1296-4F6B-8656-D47D96B64330}"/>
              </a:ext>
            </a:extLst>
          </p:cNvPr>
          <p:cNvSpPr/>
          <p:nvPr/>
        </p:nvSpPr>
        <p:spPr>
          <a:xfrm>
            <a:off x="1456098" y="4300867"/>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47</a:t>
            </a:r>
            <a:endParaRPr lang="en-US" sz="2500" dirty="0">
              <a:latin typeface="Nunito Sans" panose="00000500000000000000" pitchFamily="2" charset="0"/>
            </a:endParaRPr>
          </a:p>
        </p:txBody>
      </p:sp>
      <p:sp>
        <p:nvSpPr>
          <p:cNvPr id="14" name="Rectangle 13">
            <a:extLst>
              <a:ext uri="{FF2B5EF4-FFF2-40B4-BE49-F238E27FC236}">
                <a16:creationId xmlns:a16="http://schemas.microsoft.com/office/drawing/2014/main" id="{D95ABC10-15CF-488C-806F-94CE71FC878A}"/>
              </a:ext>
            </a:extLst>
          </p:cNvPr>
          <p:cNvSpPr/>
          <p:nvPr/>
        </p:nvSpPr>
        <p:spPr>
          <a:xfrm>
            <a:off x="1440028" y="4865076"/>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47.5</a:t>
            </a:r>
            <a:endParaRPr lang="en-US" sz="2500" dirty="0">
              <a:latin typeface="Nunito Sans" panose="00000500000000000000" pitchFamily="2" charset="0"/>
            </a:endParaRPr>
          </a:p>
        </p:txBody>
      </p:sp>
    </p:spTree>
    <p:extLst>
      <p:ext uri="{BB962C8B-B14F-4D97-AF65-F5344CB8AC3E}">
        <p14:creationId xmlns:p14="http://schemas.microsoft.com/office/powerpoint/2010/main" val="9729457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The average salary per month of 25 employees in a company is </a:t>
            </a:r>
            <a:r>
              <a:rPr lang="en-US" sz="2500" dirty="0" err="1">
                <a:latin typeface="Nunito Sans" panose="00000500000000000000" pitchFamily="2" charset="0"/>
              </a:rPr>
              <a:t>Rs</a:t>
            </a:r>
            <a:r>
              <a:rPr lang="en-US" sz="2500" dirty="0">
                <a:latin typeface="Nunito Sans" panose="00000500000000000000" pitchFamily="2" charset="0"/>
              </a:rPr>
              <a:t>. 6000. If the manager’s salary is added, the average salary increases to </a:t>
            </a:r>
            <a:r>
              <a:rPr lang="en-US" sz="2500" dirty="0" err="1">
                <a:latin typeface="Nunito Sans" panose="00000500000000000000" pitchFamily="2" charset="0"/>
              </a:rPr>
              <a:t>Rs</a:t>
            </a:r>
            <a:r>
              <a:rPr lang="en-US" sz="2500" dirty="0">
                <a:latin typeface="Nunito Sans" panose="00000500000000000000" pitchFamily="2" charset="0"/>
              </a:rPr>
              <a:t>. 6400. What is the salary of the manager?</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a:t>
            </a:r>
            <a:r>
              <a:rPr lang="en-US" sz="4800" b="1" dirty="0" smtClean="0">
                <a:solidFill>
                  <a:schemeClr val="bg1"/>
                </a:solidFill>
                <a:latin typeface="Nunito Sans" panose="00000500000000000000" pitchFamily="2" charset="0"/>
              </a:rPr>
              <a:t>6</a:t>
            </a:r>
            <a:endParaRPr lang="en-US" sz="4800" b="1" dirty="0">
              <a:solidFill>
                <a:schemeClr val="bg1"/>
              </a:solidFill>
              <a:latin typeface="Nunito Sans" panose="00000500000000000000" pitchFamily="2" charset="0"/>
            </a:endParaRP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
        <p:nvSpPr>
          <p:cNvPr id="10" name="Rectangle 9">
            <a:extLst>
              <a:ext uri="{FF2B5EF4-FFF2-40B4-BE49-F238E27FC236}">
                <a16:creationId xmlns:a16="http://schemas.microsoft.com/office/drawing/2014/main" id="{E5DD2504-B1FF-4F55-B4FA-4AEA19FF2DD8}"/>
              </a:ext>
            </a:extLst>
          </p:cNvPr>
          <p:cNvSpPr/>
          <p:nvPr/>
        </p:nvSpPr>
        <p:spPr>
          <a:xfrm>
            <a:off x="657998" y="315134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1" name="Rectangle 10">
            <a:extLst>
              <a:ext uri="{FF2B5EF4-FFF2-40B4-BE49-F238E27FC236}">
                <a16:creationId xmlns:a16="http://schemas.microsoft.com/office/drawing/2014/main" id="{72143B70-2774-4C1B-BA6C-0E2C89AD6E8B}"/>
              </a:ext>
            </a:extLst>
          </p:cNvPr>
          <p:cNvSpPr/>
          <p:nvPr/>
        </p:nvSpPr>
        <p:spPr>
          <a:xfrm>
            <a:off x="647791" y="372610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2" name="Rectangle 11">
            <a:extLst>
              <a:ext uri="{FF2B5EF4-FFF2-40B4-BE49-F238E27FC236}">
                <a16:creationId xmlns:a16="http://schemas.microsoft.com/office/drawing/2014/main" id="{116C2E0D-93FB-4ADC-BC2B-83DFED946B7A}"/>
              </a:ext>
            </a:extLst>
          </p:cNvPr>
          <p:cNvSpPr/>
          <p:nvPr/>
        </p:nvSpPr>
        <p:spPr>
          <a:xfrm>
            <a:off x="1456098" y="3151347"/>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15,000</a:t>
            </a:r>
            <a:endParaRPr lang="en-US" sz="2500" dirty="0">
              <a:latin typeface="Nunito Sans" panose="00000500000000000000" pitchFamily="2" charset="0"/>
            </a:endParaRPr>
          </a:p>
        </p:txBody>
      </p:sp>
      <p:sp>
        <p:nvSpPr>
          <p:cNvPr id="13" name="Rectangle 12">
            <a:extLst>
              <a:ext uri="{FF2B5EF4-FFF2-40B4-BE49-F238E27FC236}">
                <a16:creationId xmlns:a16="http://schemas.microsoft.com/office/drawing/2014/main" id="{F62FDC11-1E2D-428B-8217-CF9104F9B6D7}"/>
              </a:ext>
            </a:extLst>
          </p:cNvPr>
          <p:cNvSpPr/>
          <p:nvPr/>
        </p:nvSpPr>
        <p:spPr>
          <a:xfrm>
            <a:off x="1445891" y="3726107"/>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15,500</a:t>
            </a:r>
            <a:endParaRPr lang="en-US" sz="2500" dirty="0">
              <a:latin typeface="Nunito Sans" panose="00000500000000000000" pitchFamily="2" charset="0"/>
            </a:endParaRPr>
          </a:p>
        </p:txBody>
      </p:sp>
      <p:sp>
        <p:nvSpPr>
          <p:cNvPr id="14" name="Rectangle 13">
            <a:extLst>
              <a:ext uri="{FF2B5EF4-FFF2-40B4-BE49-F238E27FC236}">
                <a16:creationId xmlns:a16="http://schemas.microsoft.com/office/drawing/2014/main" id="{E78CEF88-20C6-43F2-BCB5-DBF349A353D1}"/>
              </a:ext>
            </a:extLst>
          </p:cNvPr>
          <p:cNvSpPr/>
          <p:nvPr/>
        </p:nvSpPr>
        <p:spPr>
          <a:xfrm>
            <a:off x="657998" y="4300867"/>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5" name="Rectangle 14">
            <a:extLst>
              <a:ext uri="{FF2B5EF4-FFF2-40B4-BE49-F238E27FC236}">
                <a16:creationId xmlns:a16="http://schemas.microsoft.com/office/drawing/2014/main" id="{EFAD326F-7428-498A-82D3-321753462543}"/>
              </a:ext>
            </a:extLst>
          </p:cNvPr>
          <p:cNvSpPr/>
          <p:nvPr/>
        </p:nvSpPr>
        <p:spPr>
          <a:xfrm>
            <a:off x="641928" y="486507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17" name="Rectangle 16">
            <a:extLst>
              <a:ext uri="{FF2B5EF4-FFF2-40B4-BE49-F238E27FC236}">
                <a16:creationId xmlns:a16="http://schemas.microsoft.com/office/drawing/2014/main" id="{BEF40363-1296-4F6B-8656-D47D96B64330}"/>
              </a:ext>
            </a:extLst>
          </p:cNvPr>
          <p:cNvSpPr/>
          <p:nvPr/>
        </p:nvSpPr>
        <p:spPr>
          <a:xfrm>
            <a:off x="1456098" y="4300867"/>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16,400</a:t>
            </a:r>
            <a:endParaRPr lang="en-US" sz="2500" dirty="0">
              <a:latin typeface="Nunito Sans" panose="00000500000000000000" pitchFamily="2" charset="0"/>
            </a:endParaRPr>
          </a:p>
        </p:txBody>
      </p:sp>
      <p:sp>
        <p:nvSpPr>
          <p:cNvPr id="18" name="Rectangle 17">
            <a:extLst>
              <a:ext uri="{FF2B5EF4-FFF2-40B4-BE49-F238E27FC236}">
                <a16:creationId xmlns:a16="http://schemas.microsoft.com/office/drawing/2014/main" id="{D95ABC10-15CF-488C-806F-94CE71FC878A}"/>
              </a:ext>
            </a:extLst>
          </p:cNvPr>
          <p:cNvSpPr/>
          <p:nvPr/>
        </p:nvSpPr>
        <p:spPr>
          <a:xfrm>
            <a:off x="1440028" y="4865076"/>
            <a:ext cx="10098317" cy="621324"/>
          </a:xfrm>
          <a:prstGeom prst="rect">
            <a:avLst/>
          </a:prstGeom>
          <a:noFill/>
        </p:spPr>
        <p:txBody>
          <a:bodyPr wrap="square" lIns="91440" tIns="45720" rIns="91440" bIns="45720">
            <a:spAutoFit/>
          </a:bodyPr>
          <a:lstStyle/>
          <a:p>
            <a:pPr>
              <a:lnSpc>
                <a:spcPct val="150000"/>
              </a:lnSpc>
            </a:pPr>
            <a:r>
              <a:rPr lang="en-US" sz="2500" dirty="0" err="1">
                <a:latin typeface="Nunito Sans" panose="00000500000000000000" pitchFamily="2" charset="0"/>
              </a:rPr>
              <a:t>Rs</a:t>
            </a:r>
            <a:r>
              <a:rPr lang="en-US" sz="2500" dirty="0">
                <a:latin typeface="Nunito Sans" panose="00000500000000000000" pitchFamily="2" charset="0"/>
              </a:rPr>
              <a:t> 17,200</a:t>
            </a:r>
            <a:endParaRPr lang="en-US" sz="2500" dirty="0">
              <a:latin typeface="Nunito Sans" panose="00000500000000000000" pitchFamily="2" charset="0"/>
            </a:endParaRPr>
          </a:p>
        </p:txBody>
      </p:sp>
    </p:spTree>
    <p:extLst>
      <p:ext uri="{BB962C8B-B14F-4D97-AF65-F5344CB8AC3E}">
        <p14:creationId xmlns:p14="http://schemas.microsoft.com/office/powerpoint/2010/main" val="3068815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2722</TotalTime>
  <Words>961</Words>
  <Application>Microsoft Office PowerPoint</Application>
  <PresentationFormat>Widescreen</PresentationFormat>
  <Paragraphs>218</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Nunito Sans</vt:lpstr>
      <vt:lpstr>Nunito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user</cp:lastModifiedBy>
  <cp:revision>320</cp:revision>
  <dcterms:created xsi:type="dcterms:W3CDTF">2006-08-16T00:00:00Z</dcterms:created>
  <dcterms:modified xsi:type="dcterms:W3CDTF">2019-09-07T08:12:21Z</dcterms:modified>
</cp:coreProperties>
</file>