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9"/>
  </p:notesMasterIdLst>
  <p:sldIdLst>
    <p:sldId id="272" r:id="rId2"/>
    <p:sldId id="271" r:id="rId3"/>
    <p:sldId id="258" r:id="rId4"/>
    <p:sldId id="322" r:id="rId5"/>
    <p:sldId id="323" r:id="rId6"/>
    <p:sldId id="324" r:id="rId7"/>
    <p:sldId id="325" r:id="rId8"/>
    <p:sldId id="326" r:id="rId9"/>
    <p:sldId id="321" r:id="rId10"/>
    <p:sldId id="327" r:id="rId11"/>
    <p:sldId id="328" r:id="rId12"/>
    <p:sldId id="349" r:id="rId13"/>
    <p:sldId id="342" r:id="rId14"/>
    <p:sldId id="343" r:id="rId15"/>
    <p:sldId id="337" r:id="rId16"/>
    <p:sldId id="339" r:id="rId17"/>
    <p:sldId id="330" r:id="rId18"/>
    <p:sldId id="345" r:id="rId19"/>
    <p:sldId id="340" r:id="rId20"/>
    <p:sldId id="333" r:id="rId21"/>
    <p:sldId id="331" r:id="rId22"/>
    <p:sldId id="348" r:id="rId23"/>
    <p:sldId id="335" r:id="rId24"/>
    <p:sldId id="347" r:id="rId25"/>
    <p:sldId id="334" r:id="rId26"/>
    <p:sldId id="332" r:id="rId27"/>
    <p:sldId id="289"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Nunito Sans" panose="020B0604020202020204" charset="0"/>
      <p:regular r:id="rId34"/>
      <p:bold r:id="rId35"/>
      <p:italic r:id="rId36"/>
      <p:boldItalic r:id="rId37"/>
    </p:embeddedFont>
    <p:embeddedFont>
      <p:font typeface="Nunito Sans SemiBold" panose="020B0604020202020204" charset="0"/>
      <p:bold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0018" autoAdjust="0"/>
  </p:normalViewPr>
  <p:slideViewPr>
    <p:cSldViewPr>
      <p:cViewPr varScale="1">
        <p:scale>
          <a:sx n="52" d="100"/>
          <a:sy n="52" d="100"/>
        </p:scale>
        <p:origin x="1200" y="4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4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This means that, simple Interest on Rs.400 for 1 year = 420 - 400 = 20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Rate = (100×SI)/PT= (100×20)/400×1 = 5%</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400 is the interest on the sum for 1</a:t>
            </a:r>
            <a:r>
              <a:rPr lang="en-US" sz="1200" b="0" i="0" kern="1200" baseline="30000" dirty="0" smtClean="0">
                <a:solidFill>
                  <a:schemeClr val="tx1"/>
                </a:solidFill>
                <a:effectLst/>
                <a:latin typeface="+mn-lt"/>
                <a:ea typeface="+mn-ea"/>
                <a:cs typeface="+mn-cs"/>
              </a:rPr>
              <a:t>st</a:t>
            </a:r>
            <a:r>
              <a:rPr lang="en-US" sz="1200" b="0" i="0" kern="1200" dirty="0" smtClean="0">
                <a:solidFill>
                  <a:schemeClr val="tx1"/>
                </a:solidFill>
                <a:effectLst/>
                <a:latin typeface="+mn-lt"/>
                <a:ea typeface="+mn-ea"/>
                <a:cs typeface="+mn-cs"/>
              </a:rPr>
              <a:t> year</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Hence, Sum = (100×SI)/RT= (100×400)/5×1=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8000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65911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Let the required rate be R% per annum.</a:t>
            </a:r>
            <a:r>
              <a:rPr lang="en-US" dirty="0" smtClean="0"/>
              <a:t/>
            </a:r>
            <a:br>
              <a:rPr lang="en-US" dirty="0" smtClean="0"/>
            </a:br>
            <a:r>
              <a:rPr lang="en-US" sz="1200" b="0" i="0" kern="1200" dirty="0" smtClean="0">
                <a:solidFill>
                  <a:schemeClr val="tx1"/>
                </a:solidFill>
                <a:effectLst/>
                <a:latin typeface="+mn-lt"/>
                <a:ea typeface="+mn-ea"/>
                <a:cs typeface="+mn-cs"/>
              </a:rPr>
              <a:t>Here, A = $ 2205, P = $ 2000 and n = 2 years.</a:t>
            </a:r>
            <a:r>
              <a:rPr lang="en-US" dirty="0" smtClean="0"/>
              <a:t/>
            </a:r>
            <a:br>
              <a:rPr lang="en-US" dirty="0" smtClean="0"/>
            </a:br>
            <a:r>
              <a:rPr lang="en-US" sz="1200" b="0" i="0" kern="1200" dirty="0" smtClean="0">
                <a:solidFill>
                  <a:schemeClr val="tx1"/>
                </a:solidFill>
                <a:effectLst/>
                <a:latin typeface="+mn-lt"/>
                <a:ea typeface="+mn-ea"/>
                <a:cs typeface="+mn-cs"/>
              </a:rPr>
              <a:t>Using the formula A = P(1 + R/100)ⁿ,</a:t>
            </a:r>
            <a:r>
              <a:rPr lang="en-US" dirty="0" smtClean="0"/>
              <a:t/>
            </a:r>
            <a:br>
              <a:rPr lang="en-US" dirty="0" smtClean="0"/>
            </a:br>
            <a:r>
              <a:rPr lang="en-US" sz="1200" b="0" i="0" kern="1200" dirty="0" smtClean="0">
                <a:solidFill>
                  <a:schemeClr val="tx1"/>
                </a:solidFill>
                <a:effectLst/>
                <a:latin typeface="+mn-lt"/>
                <a:ea typeface="+mn-ea"/>
                <a:cs typeface="+mn-cs"/>
              </a:rPr>
              <a:t>2205 = 2000 × ( 1 + R/100)²</a:t>
            </a:r>
            <a:r>
              <a:rPr lang="en-US" dirty="0" smtClean="0"/>
              <a:t/>
            </a:r>
            <a:br>
              <a:rPr lang="en-US" dirty="0" smtClean="0"/>
            </a:br>
            <a:r>
              <a:rPr lang="en-US" sz="1200" b="0" i="0" kern="1200" dirty="0" smtClean="0">
                <a:solidFill>
                  <a:schemeClr val="tx1"/>
                </a:solidFill>
                <a:effectLst/>
                <a:latin typeface="+mn-lt"/>
                <a:ea typeface="+mn-ea"/>
                <a:cs typeface="+mn-cs"/>
              </a:rPr>
              <a:t>⇒ (1 + R/100)² = 2205/2000 = 441/400 = (21/20)²</a:t>
            </a:r>
            <a:r>
              <a:rPr lang="en-US" dirty="0" smtClean="0"/>
              <a:t/>
            </a:r>
            <a:br>
              <a:rPr lang="en-US" dirty="0" smtClean="0"/>
            </a:br>
            <a:r>
              <a:rPr lang="en-US" sz="1200" b="0" i="0" kern="1200" dirty="0" smtClean="0">
                <a:solidFill>
                  <a:schemeClr val="tx1"/>
                </a:solidFill>
                <a:effectLst/>
                <a:latin typeface="+mn-lt"/>
                <a:ea typeface="+mn-ea"/>
                <a:cs typeface="+mn-cs"/>
              </a:rPr>
              <a:t>⇒ ( 1 + R/100) = 21/20</a:t>
            </a:r>
            <a:r>
              <a:rPr lang="en-US" dirty="0" smtClean="0"/>
              <a:t/>
            </a:r>
            <a:br>
              <a:rPr lang="en-US" dirty="0" smtClean="0"/>
            </a:br>
            <a:r>
              <a:rPr lang="en-US" sz="1200" b="0" i="0" kern="1200" dirty="0" smtClean="0">
                <a:solidFill>
                  <a:schemeClr val="tx1"/>
                </a:solidFill>
                <a:effectLst/>
                <a:latin typeface="+mn-lt"/>
                <a:ea typeface="+mn-ea"/>
                <a:cs typeface="+mn-cs"/>
              </a:rPr>
              <a:t>⇒ R/100 = (21/20 – 1) = 1/20</a:t>
            </a:r>
            <a:r>
              <a:rPr lang="en-US" dirty="0" smtClean="0"/>
              <a:t/>
            </a:r>
            <a:br>
              <a:rPr lang="en-US" dirty="0" smtClean="0"/>
            </a:br>
            <a:r>
              <a:rPr lang="en-US" sz="1200" b="0" i="0" kern="1200" dirty="0" smtClean="0">
                <a:solidFill>
                  <a:schemeClr val="tx1"/>
                </a:solidFill>
                <a:effectLst/>
                <a:latin typeface="+mn-lt"/>
                <a:ea typeface="+mn-ea"/>
                <a:cs typeface="+mn-cs"/>
              </a:rPr>
              <a:t>⇒ R = (100 × 1/20) = 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80397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A = P(1 + R/100)^n</a:t>
            </a:r>
            <a:r>
              <a:rPr lang="en-US" dirty="0" smtClean="0"/>
              <a:t/>
            </a:r>
            <a:br>
              <a:rPr lang="en-US" dirty="0" smtClean="0"/>
            </a:br>
            <a:r>
              <a:rPr lang="en-US" sz="1200" b="0" i="0" kern="1200" dirty="0" smtClean="0">
                <a:solidFill>
                  <a:schemeClr val="tx1"/>
                </a:solidFill>
                <a:effectLst/>
                <a:latin typeface="+mn-lt"/>
                <a:ea typeface="+mn-ea"/>
                <a:cs typeface="+mn-cs"/>
              </a:rPr>
              <a:t>A = 500(1+40/400)4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732.05</a:t>
            </a:r>
            <a:r>
              <a:rPr lang="en-US" dirty="0" smtClean="0"/>
              <a:t/>
            </a:r>
            <a:br>
              <a:rPr lang="en-US" dirty="0" smtClean="0"/>
            </a:br>
            <a:r>
              <a:rPr lang="en-US" sz="1200" b="0" i="0" kern="1200" dirty="0" smtClean="0">
                <a:solidFill>
                  <a:schemeClr val="tx1"/>
                </a:solidFill>
                <a:effectLst/>
                <a:latin typeface="+mn-lt"/>
                <a:ea typeface="+mn-ea"/>
                <a:cs typeface="+mn-cs"/>
              </a:rPr>
              <a:t>CI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732.05 -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500</a:t>
            </a:r>
            <a:r>
              <a:rPr lang="en-US" dirty="0" smtClean="0"/>
              <a:t/>
            </a:r>
            <a:br>
              <a:rPr lang="en-US" dirty="0" smtClean="0"/>
            </a:br>
            <a:r>
              <a:rPr lang="en-US" sz="1200" b="0" i="0" kern="1200" dirty="0" smtClean="0">
                <a:solidFill>
                  <a:schemeClr val="tx1"/>
                </a:solidFill>
                <a:effectLst/>
                <a:latin typeface="+mn-lt"/>
                <a:ea typeface="+mn-ea"/>
                <a:cs typeface="+mn-cs"/>
              </a:rPr>
              <a:t>CI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232.05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82588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This question could be solved with a basic </a:t>
            </a:r>
            <a:r>
              <a:rPr lang="en-US" sz="1200" b="0" i="0" kern="1200" dirty="0" err="1" smtClean="0">
                <a:solidFill>
                  <a:schemeClr val="tx1"/>
                </a:solidFill>
                <a:effectLst/>
                <a:latin typeface="+mn-lt"/>
                <a:ea typeface="+mn-ea"/>
                <a:cs typeface="+mn-cs"/>
              </a:rPr>
              <a:t>assumption.From</a:t>
            </a:r>
            <a:r>
              <a:rPr lang="en-US" sz="1200" b="0" i="0" kern="1200" dirty="0" smtClean="0">
                <a:solidFill>
                  <a:schemeClr val="tx1"/>
                </a:solidFill>
                <a:effectLst/>
                <a:latin typeface="+mn-lt"/>
                <a:ea typeface="+mn-ea"/>
                <a:cs typeface="+mn-cs"/>
              </a:rPr>
              <a:t> the question it is clear that, the interest amount = (2490-1000) = 1490Assumed interest amount = 1490/5 = 295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Since this is compound interest the interest amount will be greater than the previous years interest </a:t>
            </a:r>
            <a:r>
              <a:rPr lang="en-US" sz="1200" b="0" i="0" kern="1200" dirty="0" err="1" smtClean="0">
                <a:solidFill>
                  <a:schemeClr val="tx1"/>
                </a:solidFill>
                <a:effectLst/>
                <a:latin typeface="+mn-lt"/>
                <a:ea typeface="+mn-ea"/>
                <a:cs typeface="+mn-cs"/>
              </a:rPr>
              <a:t>amount.Therefore</a:t>
            </a:r>
            <a:r>
              <a:rPr lang="en-US" sz="1200" b="0" i="0" kern="1200" dirty="0" smtClean="0">
                <a:solidFill>
                  <a:schemeClr val="tx1"/>
                </a:solidFill>
                <a:effectLst/>
                <a:latin typeface="+mn-lt"/>
                <a:ea typeface="+mn-ea"/>
                <a:cs typeface="+mn-cs"/>
              </a:rPr>
              <a:t> let us assume the first years interest amount = 200</a:t>
            </a:r>
          </a:p>
          <a:p>
            <a:r>
              <a:rPr lang="en-US" sz="1200" b="0" i="0" kern="1200" dirty="0" smtClean="0">
                <a:solidFill>
                  <a:schemeClr val="tx1"/>
                </a:solidFill>
                <a:effectLst/>
                <a:latin typeface="+mn-lt"/>
                <a:ea typeface="+mn-ea"/>
                <a:cs typeface="+mn-cs"/>
              </a:rPr>
              <a:t>So the rate of interest should 20% or 0.2</a:t>
            </a:r>
          </a:p>
          <a:p>
            <a:r>
              <a:rPr lang="en-US" sz="1200" b="0" i="0" kern="1200" dirty="0" smtClean="0">
                <a:solidFill>
                  <a:schemeClr val="tx1"/>
                </a:solidFill>
                <a:effectLst/>
                <a:latin typeface="+mn-lt"/>
                <a:ea typeface="+mn-ea"/>
                <a:cs typeface="+mn-cs"/>
              </a:rPr>
              <a:t>When n=1, 20%(1000)    = 200</a:t>
            </a:r>
          </a:p>
          <a:p>
            <a:r>
              <a:rPr lang="en-US" sz="1200" b="0" i="0" kern="1200" dirty="0" smtClean="0">
                <a:solidFill>
                  <a:schemeClr val="tx1"/>
                </a:solidFill>
                <a:effectLst/>
                <a:latin typeface="+mn-lt"/>
                <a:ea typeface="+mn-ea"/>
                <a:cs typeface="+mn-cs"/>
              </a:rPr>
              <a:t>                  20%(1200)    = 240</a:t>
            </a:r>
          </a:p>
          <a:p>
            <a:r>
              <a:rPr lang="en-US" sz="1200" b="0" i="0" kern="1200" dirty="0" smtClean="0">
                <a:solidFill>
                  <a:schemeClr val="tx1"/>
                </a:solidFill>
                <a:effectLst/>
                <a:latin typeface="+mn-lt"/>
                <a:ea typeface="+mn-ea"/>
                <a:cs typeface="+mn-cs"/>
              </a:rPr>
              <a:t>                  20%(1440)    = 288</a:t>
            </a:r>
          </a:p>
          <a:p>
            <a:r>
              <a:rPr lang="en-US" sz="1200" b="0" i="0" kern="1200" dirty="0" smtClean="0">
                <a:solidFill>
                  <a:schemeClr val="tx1"/>
                </a:solidFill>
                <a:effectLst/>
                <a:latin typeface="+mn-lt"/>
                <a:ea typeface="+mn-ea"/>
                <a:cs typeface="+mn-cs"/>
              </a:rPr>
              <a:t>                  20%(1728)    = 345.6</a:t>
            </a:r>
          </a:p>
          <a:p>
            <a:r>
              <a:rPr lang="en-US" sz="1200" b="0" i="0" kern="1200" dirty="0" smtClean="0">
                <a:solidFill>
                  <a:schemeClr val="tx1"/>
                </a:solidFill>
                <a:effectLst/>
                <a:latin typeface="+mn-lt"/>
                <a:ea typeface="+mn-ea"/>
                <a:cs typeface="+mn-cs"/>
              </a:rPr>
              <a:t>                  20%(2073.6) = 414.72</a:t>
            </a:r>
          </a:p>
          <a:p>
            <a:r>
              <a:rPr lang="en-US" sz="1200" b="0" i="0" kern="1200" dirty="0" smtClean="0">
                <a:solidFill>
                  <a:schemeClr val="tx1"/>
                </a:solidFill>
                <a:effectLst/>
                <a:latin typeface="+mn-lt"/>
                <a:ea typeface="+mn-ea"/>
                <a:cs typeface="+mn-cs"/>
              </a:rPr>
              <a:t>    Total Interest amount = 1488.32 approximately 1490</a:t>
            </a:r>
          </a:p>
          <a:p>
            <a:r>
              <a:rPr lang="en-US" sz="1200" b="0" i="0" kern="1200" dirty="0" smtClean="0">
                <a:solidFill>
                  <a:schemeClr val="tx1"/>
                </a:solidFill>
                <a:effectLst/>
                <a:latin typeface="+mn-lt"/>
                <a:ea typeface="+mn-ea"/>
                <a:cs typeface="+mn-cs"/>
              </a:rPr>
              <a:t>Therefore it is clear that rate of interest = 20%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2715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Amount after ‘n’ years is: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P[ 1 + (r/100)]^n = 15638 [1 + (10/100)]^3</a:t>
            </a:r>
            <a:r>
              <a:rPr lang="en-US" dirty="0" smtClean="0"/>
              <a:t/>
            </a:r>
            <a:br>
              <a:rPr lang="en-US" dirty="0" smtClean="0"/>
            </a:br>
            <a:r>
              <a:rPr lang="en-US" sz="1200" b="0" i="0" kern="1200" dirty="0" smtClean="0">
                <a:solidFill>
                  <a:schemeClr val="tx1"/>
                </a:solidFill>
                <a:effectLst/>
                <a:latin typeface="+mn-lt"/>
                <a:ea typeface="+mn-ea"/>
                <a:cs typeface="+mn-cs"/>
              </a:rPr>
              <a:t>Hence, Amount = 15638[1.1]^3</a:t>
            </a:r>
            <a:r>
              <a:rPr lang="en-US" dirty="0" smtClean="0"/>
              <a:t/>
            </a:r>
            <a:br>
              <a:rPr lang="en-US" dirty="0" smtClean="0"/>
            </a:br>
            <a:r>
              <a:rPr lang="en-US" sz="1200" b="0" i="0" kern="1200" dirty="0" smtClean="0">
                <a:solidFill>
                  <a:schemeClr val="tx1"/>
                </a:solidFill>
                <a:effectLst/>
                <a:latin typeface="+mn-lt"/>
                <a:ea typeface="+mn-ea"/>
                <a:cs typeface="+mn-cs"/>
              </a:rPr>
              <a:t>Amount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20814</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986396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Since 20% deducted = 1/5 is deducted every year</a:t>
            </a:r>
            <a:r>
              <a:rPr lang="en-US" dirty="0" smtClean="0"/>
              <a:t/>
            </a:r>
            <a:br>
              <a:rPr lang="en-US" dirty="0" smtClean="0"/>
            </a:br>
            <a:r>
              <a:rPr lang="en-US" sz="1200" b="0" i="0" kern="1200" dirty="0" smtClean="0">
                <a:solidFill>
                  <a:schemeClr val="tx1"/>
                </a:solidFill>
                <a:effectLst/>
                <a:latin typeface="+mn-lt"/>
                <a:ea typeface="+mn-ea"/>
                <a:cs typeface="+mn-cs"/>
              </a:rPr>
              <a:t>1/5 (400000) = 80000</a:t>
            </a:r>
            <a:r>
              <a:rPr lang="en-US" dirty="0" smtClean="0"/>
              <a:t/>
            </a:r>
            <a:br>
              <a:rPr lang="en-US" dirty="0" smtClean="0"/>
            </a:br>
            <a:r>
              <a:rPr lang="en-US" sz="1200" b="0" i="0" kern="1200" dirty="0" smtClean="0">
                <a:solidFill>
                  <a:schemeClr val="tx1"/>
                </a:solidFill>
                <a:effectLst/>
                <a:latin typeface="+mn-lt"/>
                <a:ea typeface="+mn-ea"/>
                <a:cs typeface="+mn-cs"/>
              </a:rPr>
              <a:t>1/5 (320000) = 64000</a:t>
            </a:r>
            <a:r>
              <a:rPr lang="en-US" dirty="0" smtClean="0"/>
              <a:t/>
            </a:r>
            <a:br>
              <a:rPr lang="en-US" dirty="0" smtClean="0"/>
            </a:br>
            <a:r>
              <a:rPr lang="en-US" sz="1200" b="0" i="0" kern="1200" dirty="0" smtClean="0">
                <a:solidFill>
                  <a:schemeClr val="tx1"/>
                </a:solidFill>
                <a:effectLst/>
                <a:latin typeface="+mn-lt"/>
                <a:ea typeface="+mn-ea"/>
                <a:cs typeface="+mn-cs"/>
              </a:rPr>
              <a:t>1/5 (256000) = 51200</a:t>
            </a:r>
            <a:r>
              <a:rPr lang="en-US" dirty="0" smtClean="0"/>
              <a:t/>
            </a:r>
            <a:br>
              <a:rPr lang="en-US" dirty="0" smtClean="0"/>
            </a:br>
            <a:r>
              <a:rPr lang="en-US" sz="1200" b="0" i="0" kern="1200" dirty="0" smtClean="0">
                <a:solidFill>
                  <a:schemeClr val="tx1"/>
                </a:solidFill>
                <a:effectLst/>
                <a:latin typeface="+mn-lt"/>
                <a:ea typeface="+mn-ea"/>
                <a:cs typeface="+mn-cs"/>
              </a:rPr>
              <a:t>value = (256000-51200)</a:t>
            </a:r>
            <a:r>
              <a:rPr lang="en-US" dirty="0" smtClean="0"/>
              <a:t/>
            </a:r>
            <a:br>
              <a:rPr lang="en-US" dirty="0" smtClean="0"/>
            </a:br>
            <a:r>
              <a:rPr lang="en-US" sz="1200" b="0" i="0" kern="1200" dirty="0" smtClean="0">
                <a:solidFill>
                  <a:schemeClr val="tx1"/>
                </a:solidFill>
                <a:effectLst/>
                <a:latin typeface="+mn-lt"/>
                <a:ea typeface="+mn-ea"/>
                <a:cs typeface="+mn-cs"/>
              </a:rPr>
              <a:t>          =  204800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5869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Since compounded half yearly, r% = 12%/2 = 6%</a:t>
            </a:r>
            <a:r>
              <a:rPr lang="en-US" dirty="0" smtClean="0"/>
              <a:t/>
            </a:r>
            <a:br>
              <a:rPr lang="en-US" dirty="0" smtClean="0"/>
            </a:br>
            <a:r>
              <a:rPr lang="en-US" sz="1200" b="0" i="0" kern="1200" dirty="0" smtClean="0">
                <a:solidFill>
                  <a:schemeClr val="tx1"/>
                </a:solidFill>
                <a:effectLst/>
                <a:latin typeface="+mn-lt"/>
                <a:ea typeface="+mn-ea"/>
                <a:cs typeface="+mn-cs"/>
              </a:rPr>
              <a:t>n=1, 6%(12000)  =  720</a:t>
            </a:r>
            <a:r>
              <a:rPr lang="en-US" dirty="0" smtClean="0"/>
              <a:t/>
            </a:r>
            <a:br>
              <a:rPr lang="en-US" dirty="0" smtClean="0"/>
            </a:br>
            <a:r>
              <a:rPr lang="en-US" sz="1200" b="0" i="0" kern="1200" dirty="0" smtClean="0">
                <a:solidFill>
                  <a:schemeClr val="tx1"/>
                </a:solidFill>
                <a:effectLst/>
                <a:latin typeface="+mn-lt"/>
                <a:ea typeface="+mn-ea"/>
                <a:cs typeface="+mn-cs"/>
              </a:rPr>
              <a:t>n=2, 6%(12720)  = 763.2</a:t>
            </a:r>
            <a:r>
              <a:rPr lang="en-US" dirty="0" smtClean="0"/>
              <a:t/>
            </a:r>
            <a:br>
              <a:rPr lang="en-US" dirty="0" smtClean="0"/>
            </a:br>
            <a:r>
              <a:rPr lang="en-US" sz="1200" b="0" i="0" kern="1200" dirty="0" smtClean="0">
                <a:solidFill>
                  <a:schemeClr val="tx1"/>
                </a:solidFill>
                <a:effectLst/>
                <a:latin typeface="+mn-lt"/>
                <a:ea typeface="+mn-ea"/>
                <a:cs typeface="+mn-cs"/>
              </a:rPr>
              <a:t>n=3, 6%(13483)  =  808.96</a:t>
            </a:r>
            <a:r>
              <a:rPr lang="en-US" dirty="0" smtClean="0"/>
              <a:t/>
            </a:r>
            <a:br>
              <a:rPr lang="en-US" dirty="0" smtClean="0"/>
            </a:br>
            <a:r>
              <a:rPr lang="en-US" sz="1200" b="0" i="0" kern="1200" dirty="0" smtClean="0">
                <a:solidFill>
                  <a:schemeClr val="tx1"/>
                </a:solidFill>
                <a:effectLst/>
                <a:latin typeface="+mn-lt"/>
                <a:ea typeface="+mn-ea"/>
                <a:cs typeface="+mn-cs"/>
              </a:rPr>
              <a:t>n=4, 6%(14292)  =  857.52</a:t>
            </a:r>
            <a:r>
              <a:rPr lang="en-US" dirty="0" smtClean="0"/>
              <a:t/>
            </a:r>
            <a:br>
              <a:rPr lang="en-US" dirty="0" smtClean="0"/>
            </a:br>
            <a:r>
              <a:rPr lang="en-US" sz="1200" b="0" i="0" kern="1200" dirty="0" smtClean="0">
                <a:solidFill>
                  <a:schemeClr val="tx1"/>
                </a:solidFill>
                <a:effectLst/>
                <a:latin typeface="+mn-lt"/>
                <a:ea typeface="+mn-ea"/>
                <a:cs typeface="+mn-cs"/>
              </a:rPr>
              <a:t>Amount at the end of two years = (14292+857.52)</a:t>
            </a:r>
            <a:r>
              <a:rPr lang="en-US" dirty="0" smtClean="0"/>
              <a:t/>
            </a:r>
            <a:br>
              <a:rPr lang="en-US" dirty="0" smtClean="0"/>
            </a:br>
            <a:r>
              <a:rPr lang="en-US" sz="1200" b="0" i="0" kern="1200" dirty="0" smtClean="0">
                <a:solidFill>
                  <a:schemeClr val="tx1"/>
                </a:solidFill>
                <a:effectLst/>
                <a:latin typeface="+mn-lt"/>
                <a:ea typeface="+mn-ea"/>
                <a:cs typeface="+mn-cs"/>
              </a:rPr>
              <a:t>                                                   = 15149</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53298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Assume P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100</a:t>
            </a:r>
          </a:p>
          <a:p>
            <a:r>
              <a:rPr lang="en-US" sz="1200" b="0" i="0" kern="1200" dirty="0" smtClean="0">
                <a:solidFill>
                  <a:schemeClr val="tx1"/>
                </a:solidFill>
                <a:effectLst/>
                <a:latin typeface="+mn-lt"/>
                <a:ea typeface="+mn-ea"/>
                <a:cs typeface="+mn-cs"/>
              </a:rPr>
              <a:t>A = 100 ( 1 + 4 / 100 )</a:t>
            </a:r>
            <a:r>
              <a:rPr lang="en-US" sz="1200" b="0" i="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  100 * 1.0816 =108.16</a:t>
            </a:r>
          </a:p>
          <a:p>
            <a:r>
              <a:rPr lang="en-US" sz="1200" b="0" i="0" kern="1200" dirty="0" smtClean="0">
                <a:solidFill>
                  <a:schemeClr val="tx1"/>
                </a:solidFill>
                <a:effectLst/>
                <a:latin typeface="+mn-lt"/>
                <a:ea typeface="+mn-ea"/>
                <a:cs typeface="+mn-cs"/>
              </a:rPr>
              <a:t>I=108.16-100=8.16%</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012034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(P[1+R/100]^3)/(P[1+R/100]^2) = 21846/19860</a:t>
            </a:r>
            <a:r>
              <a:rPr lang="en-US" dirty="0" smtClean="0"/>
              <a:t/>
            </a:r>
            <a:br>
              <a:rPr lang="en-US" dirty="0" smtClean="0"/>
            </a:br>
            <a:r>
              <a:rPr lang="en-US" sz="1200" b="0" i="0" kern="1200" dirty="0" smtClean="0">
                <a:solidFill>
                  <a:schemeClr val="tx1"/>
                </a:solidFill>
                <a:effectLst/>
                <a:latin typeface="+mn-lt"/>
                <a:ea typeface="+mn-ea"/>
                <a:cs typeface="+mn-cs"/>
              </a:rPr>
              <a:t>[1+R/100] = [1 + (1986/19860)]</a:t>
            </a:r>
            <a:r>
              <a:rPr lang="en-US" dirty="0" smtClean="0"/>
              <a:t/>
            </a:r>
            <a:br>
              <a:rPr lang="en-US" dirty="0" smtClean="0"/>
            </a:br>
            <a:r>
              <a:rPr lang="en-US" sz="1200" b="0" i="0" kern="1200" dirty="0" smtClean="0">
                <a:solidFill>
                  <a:schemeClr val="tx1"/>
                </a:solidFill>
                <a:effectLst/>
                <a:latin typeface="+mn-lt"/>
                <a:ea typeface="+mn-ea"/>
                <a:cs typeface="+mn-cs"/>
              </a:rPr>
              <a:t>R = 10%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Alternate Method:</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difference between the two compound interest of any two consecutive years will be same as the interest on the amount of total previous years. So,</a:t>
            </a:r>
            <a:r>
              <a:rPr lang="en-US" dirty="0" smtClean="0"/>
              <a:t/>
            </a:r>
            <a:br>
              <a:rPr lang="en-US" dirty="0" smtClean="0"/>
            </a:br>
            <a:r>
              <a:rPr lang="en-US" sz="1200" b="0" i="0" kern="1200" dirty="0" smtClean="0">
                <a:solidFill>
                  <a:schemeClr val="tx1"/>
                </a:solidFill>
                <a:effectLst/>
                <a:latin typeface="+mn-lt"/>
                <a:ea typeface="+mn-ea"/>
                <a:cs typeface="+mn-cs"/>
              </a:rPr>
              <a:t>21846 - 19860 = 1986</a:t>
            </a:r>
            <a:r>
              <a:rPr lang="en-US" dirty="0" smtClean="0"/>
              <a:t/>
            </a:r>
            <a:br>
              <a:rPr lang="en-US" dirty="0" smtClean="0"/>
            </a:br>
            <a:r>
              <a:rPr lang="en-US" sz="1200" b="0" i="0" kern="1200" dirty="0" smtClean="0">
                <a:solidFill>
                  <a:schemeClr val="tx1"/>
                </a:solidFill>
                <a:effectLst/>
                <a:latin typeface="+mn-lt"/>
                <a:ea typeface="+mn-ea"/>
                <a:cs typeface="+mn-cs"/>
              </a:rPr>
              <a:t>Therefore,</a:t>
            </a:r>
            <a:r>
              <a:rPr lang="en-US" dirty="0" smtClean="0"/>
              <a:t/>
            </a:r>
            <a:br>
              <a:rPr lang="en-US" dirty="0" smtClean="0"/>
            </a:br>
            <a:r>
              <a:rPr lang="en-US" sz="1200" b="0" i="0" kern="1200" dirty="0" smtClean="0">
                <a:solidFill>
                  <a:schemeClr val="tx1"/>
                </a:solidFill>
                <a:effectLst/>
                <a:latin typeface="+mn-lt"/>
                <a:ea typeface="+mn-ea"/>
                <a:cs typeface="+mn-cs"/>
              </a:rPr>
              <a:t>R = 1986/19860 = 10%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821338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pic>
        <p:nvPicPr>
          <p:cNvPr id="3074" name="Picture 2" descr="http://i1.facenow.in/modules/emanager/ques/img/tmp_89e61121a34eb278db1f39463b5f1cb211665696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13313"/>
            <a:ext cx="36576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35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Since compounded quarterly, r%/4 = 1%</a:t>
            </a:r>
            <a:r>
              <a:rPr lang="en-US" dirty="0" smtClean="0"/>
              <a:t/>
            </a:r>
            <a:br>
              <a:rPr lang="en-US" dirty="0" smtClean="0"/>
            </a:br>
            <a:r>
              <a:rPr lang="en-US" sz="1200" b="0" i="0" kern="1200" dirty="0" smtClean="0">
                <a:solidFill>
                  <a:schemeClr val="tx1"/>
                </a:solidFill>
                <a:effectLst/>
                <a:latin typeface="+mn-lt"/>
                <a:ea typeface="+mn-ea"/>
                <a:cs typeface="+mn-cs"/>
              </a:rPr>
              <a:t>for two years = interest should be calculated 8 times</a:t>
            </a:r>
            <a:r>
              <a:rPr lang="en-US" dirty="0" smtClean="0"/>
              <a:t/>
            </a:r>
            <a:br>
              <a:rPr lang="en-US" dirty="0" smtClean="0"/>
            </a:br>
            <a:r>
              <a:rPr lang="en-US" sz="1200" b="0" i="0" kern="1200" dirty="0" smtClean="0">
                <a:solidFill>
                  <a:schemeClr val="tx1"/>
                </a:solidFill>
                <a:effectLst/>
                <a:latin typeface="+mn-lt"/>
                <a:ea typeface="+mn-ea"/>
                <a:cs typeface="+mn-cs"/>
              </a:rPr>
              <a:t>n = 1,  1%(20000) = 200</a:t>
            </a:r>
            <a:r>
              <a:rPr lang="en-US" dirty="0" smtClean="0"/>
              <a:t/>
            </a:r>
            <a:br>
              <a:rPr lang="en-US" dirty="0" smtClean="0"/>
            </a:br>
            <a:r>
              <a:rPr lang="en-US" sz="1200" b="0" i="0" kern="1200" dirty="0" smtClean="0">
                <a:solidFill>
                  <a:schemeClr val="tx1"/>
                </a:solidFill>
                <a:effectLst/>
                <a:latin typeface="+mn-lt"/>
                <a:ea typeface="+mn-ea"/>
                <a:cs typeface="+mn-cs"/>
              </a:rPr>
              <a:t>n = 2,  1%(20200) = 202</a:t>
            </a:r>
            <a:r>
              <a:rPr lang="en-US" dirty="0" smtClean="0"/>
              <a:t/>
            </a:r>
            <a:br>
              <a:rPr lang="en-US" dirty="0" smtClean="0"/>
            </a:br>
            <a:r>
              <a:rPr lang="en-US" sz="1200" b="0" i="0" kern="1200" dirty="0" smtClean="0">
                <a:solidFill>
                  <a:schemeClr val="tx1"/>
                </a:solidFill>
                <a:effectLst/>
                <a:latin typeface="+mn-lt"/>
                <a:ea typeface="+mn-ea"/>
                <a:cs typeface="+mn-cs"/>
              </a:rPr>
              <a:t>n = 3,  1%(20402) = 204.02</a:t>
            </a:r>
            <a:r>
              <a:rPr lang="en-US" dirty="0" smtClean="0"/>
              <a:t/>
            </a:r>
            <a:br>
              <a:rPr lang="en-US" dirty="0" smtClean="0"/>
            </a:br>
            <a:r>
              <a:rPr lang="en-US" sz="1200" b="0" i="0" kern="1200" dirty="0" smtClean="0">
                <a:solidFill>
                  <a:schemeClr val="tx1"/>
                </a:solidFill>
                <a:effectLst/>
                <a:latin typeface="+mn-lt"/>
                <a:ea typeface="+mn-ea"/>
                <a:cs typeface="+mn-cs"/>
              </a:rPr>
              <a:t>n = 4,  1%(20606.02) = 206.06</a:t>
            </a:r>
            <a:r>
              <a:rPr lang="en-US" dirty="0" smtClean="0"/>
              <a:t/>
            </a:r>
            <a:br>
              <a:rPr lang="en-US" dirty="0" smtClean="0"/>
            </a:br>
            <a:r>
              <a:rPr lang="en-US" sz="1200" b="0" i="0" kern="1200" dirty="0" smtClean="0">
                <a:solidFill>
                  <a:schemeClr val="tx1"/>
                </a:solidFill>
                <a:effectLst/>
                <a:latin typeface="+mn-lt"/>
                <a:ea typeface="+mn-ea"/>
                <a:cs typeface="+mn-cs"/>
              </a:rPr>
              <a:t>n = 5,  1%(20812.08) = 208.12</a:t>
            </a:r>
            <a:r>
              <a:rPr lang="en-US" dirty="0" smtClean="0"/>
              <a:t/>
            </a:r>
            <a:br>
              <a:rPr lang="en-US" dirty="0" smtClean="0"/>
            </a:br>
            <a:r>
              <a:rPr lang="en-US" sz="1200" b="0" i="0" kern="1200" dirty="0" smtClean="0">
                <a:solidFill>
                  <a:schemeClr val="tx1"/>
                </a:solidFill>
                <a:effectLst/>
                <a:latin typeface="+mn-lt"/>
                <a:ea typeface="+mn-ea"/>
                <a:cs typeface="+mn-cs"/>
              </a:rPr>
              <a:t>n = 6,  1%(21020.2) = 210.20</a:t>
            </a:r>
            <a:r>
              <a:rPr lang="en-US" dirty="0" smtClean="0"/>
              <a:t/>
            </a:r>
            <a:br>
              <a:rPr lang="en-US" dirty="0" smtClean="0"/>
            </a:br>
            <a:r>
              <a:rPr lang="en-US" sz="1200" b="0" i="0" kern="1200" dirty="0" smtClean="0">
                <a:solidFill>
                  <a:schemeClr val="tx1"/>
                </a:solidFill>
                <a:effectLst/>
                <a:latin typeface="+mn-lt"/>
                <a:ea typeface="+mn-ea"/>
                <a:cs typeface="+mn-cs"/>
              </a:rPr>
              <a:t>n = 7,  1%(21230.4) = 212.30</a:t>
            </a:r>
            <a:r>
              <a:rPr lang="en-US" dirty="0" smtClean="0"/>
              <a:t/>
            </a:r>
            <a:br>
              <a:rPr lang="en-US" dirty="0" smtClean="0"/>
            </a:br>
            <a:r>
              <a:rPr lang="en-US" sz="1200" b="0" i="0" kern="1200" dirty="0" smtClean="0">
                <a:solidFill>
                  <a:schemeClr val="tx1"/>
                </a:solidFill>
                <a:effectLst/>
                <a:latin typeface="+mn-lt"/>
                <a:ea typeface="+mn-ea"/>
                <a:cs typeface="+mn-cs"/>
              </a:rPr>
              <a:t>n = 8,  1%(21442.7) = 214.42</a:t>
            </a:r>
            <a:r>
              <a:rPr lang="en-US" dirty="0" smtClean="0"/>
              <a:t/>
            </a:r>
            <a:br>
              <a:rPr lang="en-US" dirty="0" smtClean="0"/>
            </a:br>
            <a:r>
              <a:rPr lang="en-US" sz="1200" b="0" i="0" kern="1200" dirty="0" smtClean="0">
                <a:solidFill>
                  <a:schemeClr val="tx1"/>
                </a:solidFill>
                <a:effectLst/>
                <a:latin typeface="+mn-lt"/>
                <a:ea typeface="+mn-ea"/>
                <a:cs typeface="+mn-cs"/>
              </a:rPr>
              <a:t>amount = (21442.7+214.42) = 21657.12</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82426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C.I. = [p ( 1 + r / 100 )</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p [for yearly C.I.]C.I. = [p ( 1 + r /2* 100 )</a:t>
            </a:r>
            <a:r>
              <a:rPr lang="en-US" sz="1200" b="0" i="0" kern="1200" baseline="30000" dirty="0" smtClean="0">
                <a:solidFill>
                  <a:schemeClr val="tx1"/>
                </a:solidFill>
                <a:effectLst/>
                <a:latin typeface="+mn-lt"/>
                <a:ea typeface="+mn-ea"/>
                <a:cs typeface="+mn-cs"/>
              </a:rPr>
              <a:t>2n</a:t>
            </a:r>
            <a:r>
              <a:rPr lang="en-US" sz="1200" b="0" i="0" kern="1200" dirty="0" smtClean="0">
                <a:solidFill>
                  <a:schemeClr val="tx1"/>
                </a:solidFill>
                <a:effectLst/>
                <a:latin typeface="+mn-lt"/>
                <a:ea typeface="+mn-ea"/>
                <a:cs typeface="+mn-cs"/>
              </a:rPr>
              <a:t>] - p [for half yearly C.I.]</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A/Q,</a:t>
            </a:r>
          </a:p>
          <a:p>
            <a:r>
              <a:rPr lang="en-US" sz="1200" b="0" i="0" kern="1200" dirty="0" smtClean="0">
                <a:solidFill>
                  <a:schemeClr val="tx1"/>
                </a:solidFill>
                <a:effectLst/>
                <a:latin typeface="+mn-lt"/>
                <a:ea typeface="+mn-ea"/>
                <a:cs typeface="+mn-cs"/>
              </a:rPr>
              <a:t>Assume principal amount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P</a:t>
            </a:r>
          </a:p>
          <a:p>
            <a:r>
              <a:rPr lang="en-US" dirty="0"/>
              <a:t>P[( 1.2 )</a:t>
            </a:r>
            <a:r>
              <a:rPr lang="en-US" baseline="30000" dirty="0"/>
              <a:t>4</a:t>
            </a:r>
            <a:r>
              <a:rPr lang="en-US" dirty="0"/>
              <a:t> </a:t>
            </a:r>
            <a:r>
              <a:rPr lang="en-US" dirty="0" smtClean="0"/>
              <a:t> - (</a:t>
            </a:r>
            <a:r>
              <a:rPr lang="en-US" sz="1200" b="0" i="0" kern="1200" dirty="0" smtClean="0">
                <a:solidFill>
                  <a:schemeClr val="tx1"/>
                </a:solidFill>
                <a:effectLst/>
                <a:latin typeface="+mn-lt"/>
                <a:ea typeface="+mn-ea"/>
                <a:cs typeface="+mn-cs"/>
              </a:rPr>
              <a:t>1.4)</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 568</a:t>
            </a:r>
          </a:p>
          <a:p>
            <a:r>
              <a:rPr lang="en-US" sz="1200" b="0" i="0" kern="1200" dirty="0" smtClean="0">
                <a:solidFill>
                  <a:schemeClr val="tx1"/>
                </a:solidFill>
                <a:effectLst/>
                <a:latin typeface="+mn-lt"/>
                <a:ea typeface="+mn-ea"/>
                <a:cs typeface="+mn-cs"/>
              </a:rPr>
              <a:t>P [ 0.1136 ] = 568</a:t>
            </a:r>
          </a:p>
          <a:p>
            <a:r>
              <a:rPr lang="en-US" sz="1200" b="0" i="0" kern="1200" dirty="0" smtClean="0">
                <a:solidFill>
                  <a:schemeClr val="tx1"/>
                </a:solidFill>
                <a:effectLst/>
                <a:latin typeface="+mn-lt"/>
                <a:ea typeface="+mn-ea"/>
                <a:cs typeface="+mn-cs"/>
              </a:rPr>
              <a:t>P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5000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543410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pPr latinLnBrk="1"/>
            <a:r>
              <a:rPr lang="en-US" sz="1200" b="0" i="0" kern="1200" dirty="0" smtClean="0">
                <a:solidFill>
                  <a:schemeClr val="tx1"/>
                </a:solidFill>
                <a:effectLst/>
                <a:latin typeface="+mn-lt"/>
                <a:ea typeface="+mn-ea"/>
                <a:cs typeface="+mn-cs"/>
              </a:rPr>
              <a:t>Decreased Population = P (1 - R/100)^n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5000(1- 20/100)</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2560</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844184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pPr latinLnBrk="1"/>
            <a:r>
              <a:rPr lang="en-US" sz="1200" b="0" i="0" kern="1200" dirty="0" smtClean="0">
                <a:solidFill>
                  <a:schemeClr val="tx1"/>
                </a:solidFill>
                <a:effectLst/>
                <a:latin typeface="+mn-lt"/>
                <a:ea typeface="+mn-ea"/>
                <a:cs typeface="+mn-cs"/>
              </a:rPr>
              <a:t>P = 3000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 (3540-3000) = 540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r%(P) = 540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r/100 * (3000) =540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 = 54/3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 = 18%</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second year interest amount = 18%(3000+540) = 637.2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Amount at the end of second year = 3540+637.2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4177.2</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4023069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At the end of June, interest obtained = 50.</a:t>
            </a:r>
            <a:r>
              <a:rPr lang="en-US" dirty="0" smtClean="0"/>
              <a:t/>
            </a:r>
            <a:br>
              <a:rPr lang="en-US" dirty="0" smtClean="0"/>
            </a:br>
            <a:r>
              <a:rPr lang="en-US" sz="1200" b="0" i="0" kern="1200" dirty="0" smtClean="0">
                <a:solidFill>
                  <a:schemeClr val="tx1"/>
                </a:solidFill>
                <a:effectLst/>
                <a:latin typeface="+mn-lt"/>
                <a:ea typeface="+mn-ea"/>
                <a:cs typeface="+mn-cs"/>
              </a:rPr>
              <a:t>Amount = 1000 + 50 = 1050</a:t>
            </a:r>
            <a:r>
              <a:rPr lang="en-US" dirty="0" smtClean="0"/>
              <a:t/>
            </a:r>
            <a:br>
              <a:rPr lang="en-US" dirty="0" smtClean="0"/>
            </a:br>
            <a:r>
              <a:rPr lang="en-US" sz="1200" b="0" i="0" kern="1200" dirty="0" smtClean="0">
                <a:solidFill>
                  <a:schemeClr val="tx1"/>
                </a:solidFill>
                <a:effectLst/>
                <a:latin typeface="+mn-lt"/>
                <a:ea typeface="+mn-ea"/>
                <a:cs typeface="+mn-cs"/>
              </a:rPr>
              <a:t>Now, he invests 1000 more.</a:t>
            </a:r>
            <a:r>
              <a:rPr lang="en-US" dirty="0" smtClean="0"/>
              <a:t/>
            </a:r>
            <a:br>
              <a:rPr lang="en-US" dirty="0" smtClean="0"/>
            </a:br>
            <a:r>
              <a:rPr lang="en-US" sz="1200" b="0" i="0" kern="1200" dirty="0" smtClean="0">
                <a:solidFill>
                  <a:schemeClr val="tx1"/>
                </a:solidFill>
                <a:effectLst/>
                <a:latin typeface="+mn-lt"/>
                <a:ea typeface="+mn-ea"/>
                <a:cs typeface="+mn-cs"/>
              </a:rPr>
              <a:t>New principal = 1000 + 1050 = 2050</a:t>
            </a:r>
            <a:r>
              <a:rPr lang="en-US" dirty="0" smtClean="0"/>
              <a:t/>
            </a:r>
            <a:br>
              <a:rPr lang="en-US" dirty="0" smtClean="0"/>
            </a:br>
            <a:r>
              <a:rPr lang="en-US" sz="1200" b="0" i="0" kern="1200" dirty="0" smtClean="0">
                <a:solidFill>
                  <a:schemeClr val="tx1"/>
                </a:solidFill>
                <a:effectLst/>
                <a:latin typeface="+mn-lt"/>
                <a:ea typeface="+mn-ea"/>
                <a:cs typeface="+mn-cs"/>
              </a:rPr>
              <a:t>At the end of the year, interest = 5% of 2050 = 102.50</a:t>
            </a:r>
            <a:r>
              <a:rPr lang="en-US" dirty="0" smtClean="0"/>
              <a:t/>
            </a:r>
            <a:br>
              <a:rPr lang="en-US" dirty="0" smtClean="0"/>
            </a:br>
            <a:r>
              <a:rPr lang="en-US" sz="1200" b="0" i="0" kern="1200" dirty="0" smtClean="0">
                <a:solidFill>
                  <a:schemeClr val="tx1"/>
                </a:solidFill>
                <a:effectLst/>
                <a:latin typeface="+mn-lt"/>
                <a:ea typeface="+mn-ea"/>
                <a:cs typeface="+mn-cs"/>
              </a:rPr>
              <a:t>A = 2050 + 102.50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2152.50</a:t>
            </a:r>
            <a:r>
              <a:rPr lang="en-US" dirty="0" smtClean="0"/>
              <a:t/>
            </a:r>
            <a:br>
              <a:rPr lang="en-US" dirty="0" smtClean="0"/>
            </a:br>
            <a:r>
              <a:rPr lang="en-US" sz="1200" b="0" i="0" kern="1200" dirty="0" smtClean="0">
                <a:solidFill>
                  <a:schemeClr val="tx1"/>
                </a:solidFill>
                <a:effectLst/>
                <a:latin typeface="+mn-lt"/>
                <a:ea typeface="+mn-ea"/>
                <a:cs typeface="+mn-cs"/>
              </a:rPr>
              <a:t>Total I = A - P = 2152.5 - 2000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152.50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Alternate Method:</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Amount after 1 year on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1600 (deposited on 1st Jan) at 5% when interest calculated half-yearly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P(1+(R/2)/100)^2T</a:t>
            </a:r>
            <a:r>
              <a:rPr lang="en-US" dirty="0" smtClean="0"/>
              <a:t/>
            </a:r>
            <a:br>
              <a:rPr lang="en-US" dirty="0" smtClean="0"/>
            </a:br>
            <a:r>
              <a:rPr lang="en-US" sz="1200" b="0" i="0" kern="1200" dirty="0" smtClean="0">
                <a:solidFill>
                  <a:schemeClr val="tx1"/>
                </a:solidFill>
                <a:effectLst/>
                <a:latin typeface="+mn-lt"/>
                <a:ea typeface="+mn-ea"/>
                <a:cs typeface="+mn-cs"/>
              </a:rPr>
              <a:t>=1600(1+(5/2)/100)^2×1</a:t>
            </a:r>
            <a:r>
              <a:rPr lang="en-US" dirty="0" smtClean="0"/>
              <a:t/>
            </a:r>
            <a:br>
              <a:rPr lang="en-US" dirty="0" smtClean="0"/>
            </a:br>
            <a:r>
              <a:rPr lang="en-US" sz="1200" b="0" i="0" kern="1200" dirty="0" smtClean="0">
                <a:solidFill>
                  <a:schemeClr val="tx1"/>
                </a:solidFill>
                <a:effectLst/>
                <a:latin typeface="+mn-lt"/>
                <a:ea typeface="+mn-ea"/>
                <a:cs typeface="+mn-cs"/>
              </a:rPr>
              <a:t>=1600(1+1/40)^2</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Amount after 1/2 year on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1600 (deposited on 1st Jul) at 5% when interest calculated half-yearly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P(1+(R/2)/100)^2T</a:t>
            </a:r>
            <a:r>
              <a:rPr lang="en-US" dirty="0" smtClean="0"/>
              <a:t/>
            </a:r>
            <a:br>
              <a:rPr lang="en-US" dirty="0" smtClean="0"/>
            </a:br>
            <a:r>
              <a:rPr lang="en-US" sz="1200" b="0" i="0" kern="1200" dirty="0" smtClean="0">
                <a:solidFill>
                  <a:schemeClr val="tx1"/>
                </a:solidFill>
                <a:effectLst/>
                <a:latin typeface="+mn-lt"/>
                <a:ea typeface="+mn-ea"/>
                <a:cs typeface="+mn-cs"/>
              </a:rPr>
              <a:t>= 1600(1+(5/2)/100)^2×1/2</a:t>
            </a:r>
            <a:r>
              <a:rPr lang="en-US" dirty="0" smtClean="0"/>
              <a:t/>
            </a:r>
            <a:br>
              <a:rPr lang="en-US" dirty="0" smtClean="0"/>
            </a:br>
            <a:r>
              <a:rPr lang="en-US" sz="1200" b="0" i="0" kern="1200" dirty="0" smtClean="0">
                <a:solidFill>
                  <a:schemeClr val="tx1"/>
                </a:solidFill>
                <a:effectLst/>
                <a:latin typeface="+mn-lt"/>
                <a:ea typeface="+mn-ea"/>
                <a:cs typeface="+mn-cs"/>
              </a:rPr>
              <a:t>=1600(1+1/40)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Total Amount after 1 year</a:t>
            </a:r>
            <a:r>
              <a:rPr lang="en-US" dirty="0" smtClean="0"/>
              <a:t/>
            </a:r>
            <a:br>
              <a:rPr lang="en-US" dirty="0" smtClean="0"/>
            </a:br>
            <a:r>
              <a:rPr lang="en-US" sz="1200" b="0" i="0" kern="1200" dirty="0" smtClean="0">
                <a:solidFill>
                  <a:schemeClr val="tx1"/>
                </a:solidFill>
                <a:effectLst/>
                <a:latin typeface="+mn-lt"/>
                <a:ea typeface="+mn-ea"/>
                <a:cs typeface="+mn-cs"/>
              </a:rPr>
              <a:t>= 1600(1+1/40)^2 + 1600(1+1/40)</a:t>
            </a:r>
            <a:r>
              <a:rPr lang="en-US" dirty="0" smtClean="0"/>
              <a:t/>
            </a:r>
            <a:br>
              <a:rPr lang="en-US" dirty="0" smtClean="0"/>
            </a:br>
            <a:r>
              <a:rPr lang="en-US" sz="1200" b="0" i="0" kern="1200" dirty="0" smtClean="0">
                <a:solidFill>
                  <a:schemeClr val="tx1"/>
                </a:solidFill>
                <a:effectLst/>
                <a:latin typeface="+mn-lt"/>
                <a:ea typeface="+mn-ea"/>
                <a:cs typeface="+mn-cs"/>
              </a:rPr>
              <a:t>= 1600(41/40)^2 + 1600(41/40)</a:t>
            </a:r>
            <a:r>
              <a:rPr lang="en-US" dirty="0" smtClean="0"/>
              <a:t/>
            </a:r>
            <a:br>
              <a:rPr lang="en-US" dirty="0" smtClean="0"/>
            </a:br>
            <a:r>
              <a:rPr lang="en-US" sz="1200" b="0" i="0" kern="1200" dirty="0" smtClean="0">
                <a:solidFill>
                  <a:schemeClr val="tx1"/>
                </a:solidFill>
                <a:effectLst/>
                <a:latin typeface="+mn-lt"/>
                <a:ea typeface="+mn-ea"/>
                <a:cs typeface="+mn-cs"/>
              </a:rPr>
              <a:t>= 1600(41/40) [1 + 41/40]</a:t>
            </a:r>
            <a:r>
              <a:rPr lang="en-US" dirty="0" smtClean="0"/>
              <a:t/>
            </a:r>
            <a:br>
              <a:rPr lang="en-US" dirty="0" smtClean="0"/>
            </a:br>
            <a:r>
              <a:rPr lang="en-US" sz="1200" b="0" i="0" kern="1200" dirty="0" smtClean="0">
                <a:solidFill>
                  <a:schemeClr val="tx1"/>
                </a:solidFill>
                <a:effectLst/>
                <a:latin typeface="+mn-lt"/>
                <a:ea typeface="+mn-ea"/>
                <a:cs typeface="+mn-cs"/>
              </a:rPr>
              <a:t>= 1600 (41/40)(81/40)</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3321</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Compound Interest = Rs.3321 - Rs.3200 = Rs.121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3295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Before three years population was 5200</a:t>
            </a:r>
            <a:r>
              <a:rPr lang="en-US" dirty="0" smtClean="0"/>
              <a:t/>
            </a:r>
            <a:br>
              <a:rPr lang="en-US" dirty="0" smtClean="0"/>
            </a:br>
            <a:r>
              <a:rPr lang="en-US" sz="1200" b="0" i="0" kern="1200" dirty="0" smtClean="0">
                <a:solidFill>
                  <a:schemeClr val="tx1"/>
                </a:solidFill>
                <a:effectLst/>
                <a:latin typeface="+mn-lt"/>
                <a:ea typeface="+mn-ea"/>
                <a:cs typeface="+mn-cs"/>
              </a:rPr>
              <a:t>Present population is 6600</a:t>
            </a:r>
            <a:r>
              <a:rPr lang="en-US" dirty="0" smtClean="0"/>
              <a:t/>
            </a:r>
            <a:br>
              <a:rPr lang="en-US" dirty="0" smtClean="0"/>
            </a:br>
            <a:r>
              <a:rPr lang="en-US" sz="1200" b="0" i="0" kern="1200" dirty="0" smtClean="0">
                <a:solidFill>
                  <a:schemeClr val="tx1"/>
                </a:solidFill>
                <a:effectLst/>
                <a:latin typeface="+mn-lt"/>
                <a:ea typeface="+mn-ea"/>
                <a:cs typeface="+mn-cs"/>
              </a:rPr>
              <a:t>The rate of growth = (1400/5200) x 100</a:t>
            </a:r>
            <a:r>
              <a:rPr lang="en-US" dirty="0" smtClean="0"/>
              <a:t/>
            </a:r>
            <a:br>
              <a:rPr lang="en-US" dirty="0" smtClean="0"/>
            </a:br>
            <a:r>
              <a:rPr lang="en-US" sz="1200" b="0" i="0" kern="1200" dirty="0" smtClean="0">
                <a:solidFill>
                  <a:schemeClr val="tx1"/>
                </a:solidFill>
                <a:effectLst/>
                <a:latin typeface="+mn-lt"/>
                <a:ea typeface="+mn-ea"/>
                <a:cs typeface="+mn-cs"/>
              </a:rPr>
              <a:t>                              = 33.33% or 1/3</a:t>
            </a:r>
            <a:r>
              <a:rPr lang="en-US" dirty="0" smtClean="0"/>
              <a:t/>
            </a:r>
            <a:br>
              <a:rPr lang="en-US" dirty="0" smtClean="0"/>
            </a:br>
            <a:r>
              <a:rPr lang="en-US" sz="1200" b="0" i="0" kern="1200" dirty="0" smtClean="0">
                <a:solidFill>
                  <a:schemeClr val="tx1"/>
                </a:solidFill>
                <a:effectLst/>
                <a:latin typeface="+mn-lt"/>
                <a:ea typeface="+mn-ea"/>
                <a:cs typeface="+mn-cs"/>
              </a:rPr>
              <a:t>Since rate of growth is constant, the population growth after three years = 1/3 (6600) = 2200</a:t>
            </a:r>
            <a:r>
              <a:rPr lang="en-US" dirty="0" smtClean="0"/>
              <a:t/>
            </a:r>
            <a:br>
              <a:rPr lang="en-US" dirty="0" smtClean="0"/>
            </a:br>
            <a:r>
              <a:rPr lang="en-US" sz="1200" b="0" i="0" kern="1200" dirty="0" smtClean="0">
                <a:solidFill>
                  <a:schemeClr val="tx1"/>
                </a:solidFill>
                <a:effectLst/>
                <a:latin typeface="+mn-lt"/>
                <a:ea typeface="+mn-ea"/>
                <a:cs typeface="+mn-cs"/>
              </a:rPr>
              <a:t>The population after three years = 6600 + 2200</a:t>
            </a:r>
            <a:r>
              <a:rPr lang="en-US" dirty="0" smtClean="0"/>
              <a:t/>
            </a:r>
            <a:br>
              <a:rPr lang="en-US" dirty="0" smtClean="0"/>
            </a:br>
            <a:r>
              <a:rPr lang="en-US" sz="1200" b="0" i="0" kern="1200" dirty="0" smtClean="0">
                <a:solidFill>
                  <a:schemeClr val="tx1"/>
                </a:solidFill>
                <a:effectLst/>
                <a:latin typeface="+mn-lt"/>
                <a:ea typeface="+mn-ea"/>
                <a:cs typeface="+mn-cs"/>
              </a:rPr>
              <a:t>                                                    = 8800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870781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The number of years  the money will be invested for both the siblings are 13 and 12 years respectively.</a:t>
            </a:r>
          </a:p>
          <a:p>
            <a:r>
              <a:rPr lang="en-US" sz="1200" b="0" i="0" kern="1200" dirty="0" smtClean="0">
                <a:solidFill>
                  <a:schemeClr val="tx1"/>
                </a:solidFill>
                <a:effectLst/>
                <a:latin typeface="+mn-lt"/>
                <a:ea typeface="+mn-ea"/>
                <a:cs typeface="+mn-cs"/>
              </a:rPr>
              <a:t>The principal 10,000 is divided between the two.</a:t>
            </a:r>
          </a:p>
          <a:p>
            <a:r>
              <a:rPr lang="en-US" sz="1200" b="0" i="0" kern="1200" dirty="0" smtClean="0">
                <a:solidFill>
                  <a:schemeClr val="tx1"/>
                </a:solidFill>
                <a:effectLst/>
                <a:latin typeface="+mn-lt"/>
                <a:ea typeface="+mn-ea"/>
                <a:cs typeface="+mn-cs"/>
              </a:rPr>
              <a:t>Let their individual principals be X and Y</a:t>
            </a:r>
          </a:p>
          <a:p>
            <a:r>
              <a:rPr lang="en-US" sz="1200" b="0" i="0" kern="1200" dirty="0" smtClean="0">
                <a:solidFill>
                  <a:schemeClr val="tx1"/>
                </a:solidFill>
                <a:effectLst/>
                <a:latin typeface="+mn-lt"/>
                <a:ea typeface="+mn-ea"/>
                <a:cs typeface="+mn-cs"/>
              </a:rPr>
              <a:t>X is older one’s  principal and Y is younger one’s principal</a:t>
            </a:r>
          </a:p>
          <a:p>
            <a:r>
              <a:rPr lang="en-US" sz="1200" b="0" i="0" kern="1200" dirty="0" smtClean="0">
                <a:solidFill>
                  <a:schemeClr val="tx1"/>
                </a:solidFill>
                <a:effectLst/>
                <a:latin typeface="+mn-lt"/>
                <a:ea typeface="+mn-ea"/>
                <a:cs typeface="+mn-cs"/>
              </a:rPr>
              <a:t>X+Y=10,000</a:t>
            </a:r>
          </a:p>
          <a:p>
            <a:r>
              <a:rPr lang="en-US" sz="1200" b="0" i="0" kern="1200" dirty="0" smtClean="0">
                <a:solidFill>
                  <a:schemeClr val="tx1"/>
                </a:solidFill>
                <a:effectLst/>
                <a:latin typeface="+mn-lt"/>
                <a:ea typeface="+mn-ea"/>
                <a:cs typeface="+mn-cs"/>
              </a:rPr>
              <a:t>R=2</a:t>
            </a:r>
          </a:p>
          <a:p>
            <a:r>
              <a:rPr lang="en-US" sz="1200" b="0" i="0" kern="1200" dirty="0" smtClean="0">
                <a:solidFill>
                  <a:schemeClr val="tx1"/>
                </a:solidFill>
                <a:effectLst/>
                <a:latin typeface="+mn-lt"/>
                <a:ea typeface="+mn-ea"/>
                <a:cs typeface="+mn-cs"/>
              </a:rPr>
              <a:t>n1=12</a:t>
            </a:r>
          </a:p>
          <a:p>
            <a:r>
              <a:rPr lang="en-US" sz="1200" b="0" i="0" kern="1200" dirty="0" smtClean="0">
                <a:solidFill>
                  <a:schemeClr val="tx1"/>
                </a:solidFill>
                <a:effectLst/>
                <a:latin typeface="+mn-lt"/>
                <a:ea typeface="+mn-ea"/>
                <a:cs typeface="+mn-cs"/>
              </a:rPr>
              <a:t>n2=13</a:t>
            </a:r>
          </a:p>
          <a:p>
            <a:r>
              <a:rPr lang="en-US" sz="1200" b="0" i="0" kern="1200" dirty="0" smtClean="0">
                <a:solidFill>
                  <a:schemeClr val="tx1"/>
                </a:solidFill>
                <a:effectLst/>
                <a:latin typeface="+mn-lt"/>
                <a:ea typeface="+mn-ea"/>
                <a:cs typeface="+mn-cs"/>
              </a:rPr>
              <a:t>X(1+R/100)</a:t>
            </a:r>
            <a:r>
              <a:rPr lang="en-US" sz="1200" b="0" i="0" kern="1200" baseline="300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=Y(1+R/100)</a:t>
            </a:r>
            <a:r>
              <a:rPr lang="en-US" sz="1200" b="0" i="0" kern="1200" baseline="30000" dirty="0" smtClean="0">
                <a:solidFill>
                  <a:schemeClr val="tx1"/>
                </a:solidFill>
                <a:effectLst/>
                <a:latin typeface="+mn-lt"/>
                <a:ea typeface="+mn-ea"/>
                <a:cs typeface="+mn-cs"/>
              </a:rPr>
              <a:t>n2</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X(1.02)</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=Y(1.02)</a:t>
            </a:r>
            <a:r>
              <a:rPr lang="en-US" sz="1200" b="0" i="0" kern="1200" baseline="30000" dirty="0" smtClean="0">
                <a:solidFill>
                  <a:schemeClr val="tx1"/>
                </a:solidFill>
                <a:effectLst/>
                <a:latin typeface="+mn-lt"/>
                <a:ea typeface="+mn-ea"/>
                <a:cs typeface="+mn-cs"/>
              </a:rPr>
              <a:t>13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X=1.02Y</a:t>
            </a:r>
          </a:p>
          <a:p>
            <a:r>
              <a:rPr lang="en-US" sz="1200" b="0" i="0" kern="1200" dirty="0" smtClean="0">
                <a:solidFill>
                  <a:schemeClr val="tx1"/>
                </a:solidFill>
                <a:effectLst/>
                <a:latin typeface="+mn-lt"/>
                <a:ea typeface="+mn-ea"/>
                <a:cs typeface="+mn-cs"/>
              </a:rPr>
              <a:t>X+Y=10,000</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1.02Y+Y=10,000</a:t>
            </a:r>
          </a:p>
          <a:p>
            <a:r>
              <a:rPr lang="en-US" sz="1200" b="0" i="0" kern="1200" dirty="0" smtClean="0">
                <a:solidFill>
                  <a:schemeClr val="tx1"/>
                </a:solidFill>
                <a:effectLst/>
                <a:latin typeface="+mn-lt"/>
                <a:ea typeface="+mn-ea"/>
                <a:cs typeface="+mn-cs"/>
              </a:rPr>
              <a:t>Y=10,000/2.02</a:t>
            </a:r>
          </a:p>
          <a:p>
            <a:r>
              <a:rPr lang="en-US" sz="1200" b="0" i="0" kern="1200" dirty="0" smtClean="0">
                <a:solidFill>
                  <a:schemeClr val="tx1"/>
                </a:solidFill>
                <a:effectLst/>
                <a:latin typeface="+mn-lt"/>
                <a:ea typeface="+mn-ea"/>
                <a:cs typeface="+mn-cs"/>
              </a:rPr>
              <a:t>Y=4950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222315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30462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65980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49891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16023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70066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pt-BR" sz="1200" b="0" i="0" kern="1200" dirty="0" smtClean="0">
                <a:solidFill>
                  <a:schemeClr val="tx1"/>
                </a:solidFill>
                <a:effectLst/>
                <a:latin typeface="+mn-lt"/>
                <a:ea typeface="+mn-ea"/>
                <a:cs typeface="+mn-cs"/>
              </a:rPr>
              <a:t>Formula for CI=P(1+R/100)</a:t>
            </a:r>
            <a:r>
              <a:rPr lang="pt-BR" sz="1200" b="0" i="0" kern="1200" baseline="30000" dirty="0" smtClean="0">
                <a:solidFill>
                  <a:schemeClr val="tx1"/>
                </a:solidFill>
                <a:effectLst/>
                <a:latin typeface="+mn-lt"/>
                <a:ea typeface="+mn-ea"/>
                <a:cs typeface="+mn-cs"/>
              </a:rPr>
              <a:t>n</a:t>
            </a:r>
            <a:r>
              <a:rPr lang="pt-BR" sz="1200" b="0" i="0" kern="1200" dirty="0" smtClean="0">
                <a:solidFill>
                  <a:schemeClr val="tx1"/>
                </a:solidFill>
                <a:effectLst/>
                <a:latin typeface="+mn-lt"/>
                <a:ea typeface="+mn-ea"/>
                <a:cs typeface="+mn-cs"/>
              </a:rPr>
              <a:t> - P</a:t>
            </a:r>
            <a:r>
              <a:rPr lang="pt-BR" dirty="0" smtClean="0"/>
              <a:t/>
            </a:r>
            <a:br>
              <a:rPr lang="pt-BR" dirty="0" smtClean="0"/>
            </a:br>
            <a:r>
              <a:rPr lang="pt-BR" sz="1200" b="0" i="0" kern="1200" dirty="0" smtClean="0">
                <a:solidFill>
                  <a:schemeClr val="tx1"/>
                </a:solidFill>
                <a:effectLst/>
                <a:latin typeface="+mn-lt"/>
                <a:ea typeface="+mn-ea"/>
                <a:cs typeface="+mn-cs"/>
              </a:rPr>
              <a:t>C= 8000(21/20)</a:t>
            </a:r>
            <a:r>
              <a:rPr lang="pt-BR" sz="1200" b="0" i="0" kern="1200" baseline="30000" dirty="0" smtClean="0">
                <a:solidFill>
                  <a:schemeClr val="tx1"/>
                </a:solidFill>
                <a:effectLst/>
                <a:latin typeface="+mn-lt"/>
                <a:ea typeface="+mn-ea"/>
                <a:cs typeface="+mn-cs"/>
              </a:rPr>
              <a:t>3</a:t>
            </a:r>
            <a:r>
              <a:rPr lang="pt-BR" sz="1200" b="0" i="0" kern="1200" dirty="0" smtClean="0">
                <a:solidFill>
                  <a:schemeClr val="tx1"/>
                </a:solidFill>
                <a:effectLst/>
                <a:latin typeface="+mn-lt"/>
                <a:ea typeface="+mn-ea"/>
                <a:cs typeface="+mn-cs"/>
              </a:rPr>
              <a:t> - 8000</a:t>
            </a:r>
            <a:r>
              <a:rPr lang="pt-BR" dirty="0" smtClean="0"/>
              <a:t/>
            </a:r>
            <a:br>
              <a:rPr lang="pt-BR" dirty="0" smtClean="0"/>
            </a:br>
            <a:r>
              <a:rPr lang="pt-BR" sz="1200" b="0" i="0" kern="1200" dirty="0" smtClean="0">
                <a:solidFill>
                  <a:schemeClr val="tx1"/>
                </a:solidFill>
                <a:effectLst/>
                <a:latin typeface="+mn-lt"/>
                <a:ea typeface="+mn-ea"/>
                <a:cs typeface="+mn-cs"/>
              </a:rPr>
              <a:t>CI= 9261 - 8000= 1261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5645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sum is invested at compound interest payable annually. The interest in the first two successive years was </a:t>
            </a:r>
            <a:r>
              <a:rPr lang="en-US" sz="2500" dirty="0" err="1">
                <a:latin typeface="Nunito Sans" panose="00000500000000000000" pitchFamily="2" charset="0"/>
              </a:rPr>
              <a:t>Rs</a:t>
            </a:r>
            <a:r>
              <a:rPr lang="en-US" sz="2500" dirty="0">
                <a:latin typeface="Nunito Sans" panose="00000500000000000000" pitchFamily="2" charset="0"/>
              </a:rPr>
              <a:t>. 400 and </a:t>
            </a:r>
            <a:r>
              <a:rPr lang="en-US" sz="2500" dirty="0" err="1">
                <a:latin typeface="Nunito Sans" panose="00000500000000000000" pitchFamily="2" charset="0"/>
              </a:rPr>
              <a:t>Rs</a:t>
            </a:r>
            <a:r>
              <a:rPr lang="en-US" sz="2500" dirty="0">
                <a:latin typeface="Nunito Sans" panose="00000500000000000000" pitchFamily="2" charset="0"/>
              </a:rPr>
              <a:t>. 420. The sum is ______________.</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8000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7500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8500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6500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21728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At what rate percentage per annum will Ron lends a sum of $ 2000 to Ben. Ben returned after 2 years $ 2205, compounded annually?</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65712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compound interest on </a:t>
            </a:r>
            <a:r>
              <a:rPr lang="en-US" sz="2500" dirty="0" err="1">
                <a:latin typeface="Nunito Sans" panose="00000500000000000000" pitchFamily="2" charset="0"/>
              </a:rPr>
              <a:t>Rs</a:t>
            </a:r>
            <a:r>
              <a:rPr lang="en-US" sz="2500" dirty="0">
                <a:latin typeface="Nunito Sans" panose="00000500000000000000" pitchFamily="2" charset="0"/>
              </a:rPr>
              <a:t>. 500 for 1 year at 40% per annum compounded </a:t>
            </a:r>
            <a:r>
              <a:rPr lang="en-US" sz="2500" dirty="0" smtClean="0">
                <a:latin typeface="Nunito Sans" panose="00000500000000000000" pitchFamily="2" charset="0"/>
              </a:rPr>
              <a:t>quarterly.</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146.01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133.1</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732.50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232.05</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8372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annual sales of a company in the year 2000 was </a:t>
            </a:r>
            <a:r>
              <a:rPr lang="en-US" sz="2500" dirty="0" err="1">
                <a:latin typeface="Nunito Sans" panose="00000500000000000000" pitchFamily="2" charset="0"/>
              </a:rPr>
              <a:t>Rs</a:t>
            </a:r>
            <a:r>
              <a:rPr lang="en-US" sz="2500" dirty="0">
                <a:latin typeface="Nunito Sans" panose="00000500000000000000" pitchFamily="2" charset="0"/>
              </a:rPr>
              <a:t>. 1000 and in the year 2005 was </a:t>
            </a:r>
            <a:r>
              <a:rPr lang="en-US" sz="2500" dirty="0" err="1">
                <a:latin typeface="Nunito Sans" panose="00000500000000000000" pitchFamily="2" charset="0"/>
              </a:rPr>
              <a:t>Rs</a:t>
            </a:r>
            <a:r>
              <a:rPr lang="en-US" sz="2500" dirty="0">
                <a:latin typeface="Nunito Sans" panose="00000500000000000000" pitchFamily="2" charset="0"/>
              </a:rPr>
              <a:t>. 2490. Find the compounded annual growth rate of sales in the given period of the same </a:t>
            </a:r>
            <a:r>
              <a:rPr lang="en-US" sz="2500" dirty="0" smtClean="0">
                <a:latin typeface="Nunito Sans" panose="00000500000000000000" pitchFamily="2" charset="0"/>
              </a:rPr>
              <a:t>company.</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14.28%</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125%</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17.86%</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7729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amount after 3 years on a sum of </a:t>
            </a:r>
            <a:r>
              <a:rPr lang="en-US" sz="2500" dirty="0" err="1">
                <a:latin typeface="Nunito Sans" panose="00000500000000000000" pitchFamily="2" charset="0"/>
              </a:rPr>
              <a:t>Rs</a:t>
            </a:r>
            <a:r>
              <a:rPr lang="en-US" sz="2500" dirty="0">
                <a:latin typeface="Nunito Sans" panose="00000500000000000000" pitchFamily="2" charset="0"/>
              </a:rPr>
              <a:t>. 15638 being compounded annually at interest of 10% per annum ?</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20814</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19824</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21924</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19784</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49499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Ram purchased a Hyundai car 3 years ago for </a:t>
            </a:r>
            <a:r>
              <a:rPr lang="en-US" sz="2500" dirty="0" err="1">
                <a:latin typeface="Nunito Sans" panose="00000500000000000000" pitchFamily="2" charset="0"/>
              </a:rPr>
              <a:t>Rs</a:t>
            </a:r>
            <a:r>
              <a:rPr lang="en-US" sz="2500" dirty="0">
                <a:latin typeface="Nunito Sans" panose="00000500000000000000" pitchFamily="2" charset="0"/>
              </a:rPr>
              <a:t>. 0.4 million. Its value depreciated each year @ 20% p.a. What is the present value of the car?</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691200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241800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204800	</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24800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4176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err="1">
                <a:latin typeface="Nunito Sans" panose="00000500000000000000" pitchFamily="2" charset="0"/>
              </a:rPr>
              <a:t>Reena</a:t>
            </a:r>
            <a:r>
              <a:rPr lang="en-US" sz="2500" dirty="0">
                <a:latin typeface="Nunito Sans" panose="00000500000000000000" pitchFamily="2" charset="0"/>
              </a:rPr>
              <a:t> got a loan of </a:t>
            </a:r>
            <a:r>
              <a:rPr lang="en-US" sz="2500" dirty="0" err="1">
                <a:latin typeface="Nunito Sans" panose="00000500000000000000" pitchFamily="2" charset="0"/>
              </a:rPr>
              <a:t>Rs</a:t>
            </a:r>
            <a:r>
              <a:rPr lang="en-US" sz="2500" dirty="0">
                <a:latin typeface="Nunito Sans" panose="00000500000000000000" pitchFamily="2" charset="0"/>
              </a:rPr>
              <a:t>. 12000 against her fixed deposits to purchase a mobile phone. If the rate of interest is 12% p.a. compounded half yearly, then the amount (in </a:t>
            </a:r>
            <a:r>
              <a:rPr lang="en-US" sz="2500" dirty="0" err="1">
                <a:latin typeface="Nunito Sans" panose="00000500000000000000" pitchFamily="2" charset="0"/>
              </a:rPr>
              <a:t>Rs</a:t>
            </a:r>
            <a:r>
              <a:rPr lang="en-US" sz="2500" dirty="0">
                <a:latin typeface="Nunito Sans" panose="00000500000000000000" pitchFamily="2" charset="0"/>
              </a:rPr>
              <a:t>.) that she has to pay back after 2 years </a:t>
            </a:r>
            <a:r>
              <a:rPr lang="en-US" sz="2500" dirty="0" smtClean="0">
                <a:latin typeface="Nunito Sans" panose="00000500000000000000" pitchFamily="2" charset="0"/>
              </a:rPr>
              <a:t>is _______.</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24883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13483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18882</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15149</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20457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effective annual rate of compound interest corresponding to a compound interest of 8% per annum payable half-yearly </a:t>
            </a:r>
            <a:r>
              <a:rPr lang="en-US" sz="2500" dirty="0" smtClean="0">
                <a:latin typeface="Nunito Sans" panose="00000500000000000000" pitchFamily="2" charset="0"/>
              </a:rPr>
              <a:t>is ___________.</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8.16</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6.16%</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7.16%</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5.16%</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19880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amounts for compound interest on a certain sum at a certain rate of interest after the second and third year </a:t>
            </a:r>
            <a:r>
              <a:rPr lang="en-US" sz="2500" dirty="0" smtClean="0">
                <a:latin typeface="Nunito Sans" panose="00000500000000000000" pitchFamily="2" charset="0"/>
              </a:rPr>
              <a:t>are </a:t>
            </a:r>
            <a:r>
              <a:rPr lang="en-US" sz="2500" dirty="0" err="1" smtClean="0">
                <a:latin typeface="Nunito Sans" panose="00000500000000000000" pitchFamily="2" charset="0"/>
              </a:rPr>
              <a:t>Rs</a:t>
            </a:r>
            <a:r>
              <a:rPr lang="en-US" sz="2500" dirty="0">
                <a:latin typeface="Nunito Sans" panose="00000500000000000000" pitchFamily="2" charset="0"/>
              </a:rPr>
              <a:t>. 19860 and </a:t>
            </a:r>
            <a:r>
              <a:rPr lang="en-US" sz="2500" dirty="0" err="1">
                <a:latin typeface="Nunito Sans" panose="00000500000000000000" pitchFamily="2" charset="0"/>
              </a:rPr>
              <a:t>Rs</a:t>
            </a:r>
            <a:r>
              <a:rPr lang="en-US" sz="2500" dirty="0">
                <a:latin typeface="Nunito Sans" panose="00000500000000000000" pitchFamily="2" charset="0"/>
              </a:rPr>
              <a:t>. 21846, respectively. What is the rate of interest?</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51561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err="1">
                <a:latin typeface="Nunito Sans" panose="00000500000000000000" pitchFamily="2" charset="0"/>
              </a:rPr>
              <a:t>Pravin</a:t>
            </a:r>
            <a:r>
              <a:rPr lang="en-US" sz="2500" dirty="0">
                <a:latin typeface="Nunito Sans" panose="00000500000000000000" pitchFamily="2" charset="0"/>
              </a:rPr>
              <a:t> borrowed a sum of money and returned it in three equal quarterly instalments of </a:t>
            </a:r>
            <a:r>
              <a:rPr lang="en-US" sz="2500" dirty="0" err="1">
                <a:latin typeface="Nunito Sans" panose="00000500000000000000" pitchFamily="2" charset="0"/>
              </a:rPr>
              <a:t>Rs</a:t>
            </a:r>
            <a:r>
              <a:rPr lang="en-US" sz="2500" dirty="0">
                <a:latin typeface="Nunito Sans" panose="00000500000000000000" pitchFamily="2" charset="0"/>
              </a:rPr>
              <a:t>. 17576 each. Find the sum borrowed, if the rate of interest charged was 16% per annum compounded quarterly.</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46900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48775</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68320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44556</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3260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Mr. </a:t>
            </a:r>
            <a:r>
              <a:rPr lang="en-US" sz="2500" dirty="0" err="1">
                <a:latin typeface="Nunito Sans" panose="00000500000000000000" pitchFamily="2" charset="0"/>
              </a:rPr>
              <a:t>Venu</a:t>
            </a:r>
            <a:r>
              <a:rPr lang="en-US" sz="2500" dirty="0">
                <a:latin typeface="Nunito Sans" panose="00000500000000000000" pitchFamily="2" charset="0"/>
              </a:rPr>
              <a:t> invests </a:t>
            </a:r>
            <a:r>
              <a:rPr lang="en-US" sz="2500" dirty="0" err="1">
                <a:latin typeface="Nunito Sans" panose="00000500000000000000" pitchFamily="2" charset="0"/>
              </a:rPr>
              <a:t>Rs</a:t>
            </a:r>
            <a:r>
              <a:rPr lang="en-US" sz="2500" dirty="0">
                <a:latin typeface="Nunito Sans" panose="00000500000000000000" pitchFamily="2" charset="0"/>
              </a:rPr>
              <a:t>. 20000 in an account that pays 4% interest per year, compounded quarterly. What is the amount of money that he will have after 2 years?</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21657.12</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20282.52</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22802.56</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22028.58</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5096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certain amount of money is lent out at compound interest at the rate of 40% per annum for two years, compounded annually. It would give </a:t>
            </a:r>
            <a:r>
              <a:rPr lang="en-US" sz="2500" dirty="0" err="1">
                <a:latin typeface="Nunito Sans" panose="00000500000000000000" pitchFamily="2" charset="0"/>
              </a:rPr>
              <a:t>Rs</a:t>
            </a:r>
            <a:r>
              <a:rPr lang="en-US" sz="2500" dirty="0">
                <a:latin typeface="Nunito Sans" panose="00000500000000000000" pitchFamily="2" charset="0"/>
              </a:rPr>
              <a:t>. 568 more if the amount is compounded half yearly. </a:t>
            </a:r>
            <a:r>
              <a:rPr lang="en-US" sz="2500" dirty="0" smtClean="0">
                <a:latin typeface="Nunito Sans" panose="00000500000000000000" pitchFamily="2" charset="0"/>
              </a:rPr>
              <a:t>The </a:t>
            </a:r>
            <a:r>
              <a:rPr lang="en-US" sz="2500" dirty="0">
                <a:latin typeface="Nunito Sans" panose="00000500000000000000" pitchFamily="2" charset="0"/>
              </a:rPr>
              <a:t>principal </a:t>
            </a:r>
            <a:r>
              <a:rPr lang="en-US" sz="2500" dirty="0" smtClean="0">
                <a:latin typeface="Nunito Sans" panose="00000500000000000000" pitchFamily="2" charset="0"/>
              </a:rPr>
              <a:t>is </a:t>
            </a:r>
            <a:r>
              <a:rPr lang="en-US" sz="2500" dirty="0" err="1">
                <a:latin typeface="Nunito Sans" panose="00000500000000000000" pitchFamily="2" charset="0"/>
              </a:rPr>
              <a:t>Rs</a:t>
            </a:r>
            <a:r>
              <a:rPr lang="en-US" sz="2500" dirty="0" smtClean="0">
                <a:latin typeface="Nunito Sans" panose="00000500000000000000" pitchFamily="2" charset="0"/>
              </a:rPr>
              <a:t>. ______.</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6000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63031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death rate of a town with a population of 5000 is 20%. Considering that there are no new births, what is the population of town after 3 years?</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1280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2780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15724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Kishore invests </a:t>
            </a:r>
            <a:r>
              <a:rPr lang="en-US" sz="2500" dirty="0" err="1">
                <a:latin typeface="Nunito Sans" panose="00000500000000000000" pitchFamily="2" charset="0"/>
              </a:rPr>
              <a:t>Rs</a:t>
            </a:r>
            <a:r>
              <a:rPr lang="en-US" sz="2500" dirty="0">
                <a:latin typeface="Nunito Sans" panose="00000500000000000000" pitchFamily="2" charset="0"/>
              </a:rPr>
              <a:t>. 3000 for three years at a certain rate of interest, compounded annually. At the end of one year it amounts to </a:t>
            </a:r>
            <a:r>
              <a:rPr lang="en-US" sz="2500" dirty="0" err="1">
                <a:latin typeface="Nunito Sans" panose="00000500000000000000" pitchFamily="2" charset="0"/>
              </a:rPr>
              <a:t>Rs</a:t>
            </a:r>
            <a:r>
              <a:rPr lang="en-US" sz="2500" dirty="0">
                <a:latin typeface="Nunito Sans" panose="00000500000000000000" pitchFamily="2" charset="0"/>
              </a:rPr>
              <a:t>. 3540. Calculate the amount due at the end of the second year.</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4035.6</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4071</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4080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4177.2</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372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bank offers </a:t>
            </a:r>
            <a:r>
              <a:rPr lang="en-US" sz="2500" dirty="0" smtClean="0">
                <a:latin typeface="Nunito Sans" panose="00000500000000000000" pitchFamily="2" charset="0"/>
              </a:rPr>
              <a:t>10% </a:t>
            </a:r>
            <a:r>
              <a:rPr lang="en-US" sz="2500" dirty="0">
                <a:latin typeface="Nunito Sans" panose="00000500000000000000" pitchFamily="2" charset="0"/>
              </a:rPr>
              <a:t>compound interest calculated on half-yearly basis. A customer deposits </a:t>
            </a:r>
            <a:r>
              <a:rPr lang="en-US" sz="2500" dirty="0" err="1">
                <a:latin typeface="Nunito Sans" panose="00000500000000000000" pitchFamily="2" charset="0"/>
              </a:rPr>
              <a:t>Rs</a:t>
            </a:r>
            <a:r>
              <a:rPr lang="en-US" sz="2500" dirty="0">
                <a:latin typeface="Nunito Sans" panose="00000500000000000000" pitchFamily="2" charset="0"/>
              </a:rPr>
              <a:t>. 1000 each on 1st January and 1st July of a year. Find the interest he would have gained at the end of a year.</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2152.50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152.50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1152.50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315</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20772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population of goats in a village was 5200 three years back. It is 6600 right now. What will be the population three years down the line, if the rate of growth of population of goats is constant over the years?</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6400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8800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6600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19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2915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A sum of </a:t>
            </a:r>
            <a:r>
              <a:rPr lang="en-US" sz="2500" dirty="0" err="1">
                <a:latin typeface="Nunito Sans" panose="00000500000000000000" pitchFamily="2" charset="0"/>
              </a:rPr>
              <a:t>Rs</a:t>
            </a:r>
            <a:r>
              <a:rPr lang="en-US" sz="2500" dirty="0">
                <a:latin typeface="Nunito Sans" panose="00000500000000000000" pitchFamily="2" charset="0"/>
              </a:rPr>
              <a:t>. 10,000 is divided between 2 siblings who are 5 and 6 years old in such a way that if their portions are invested at the rate of 2% per annum compound interest, they shall receive equal amounts on reaching 18 years of age. How much money does the younger one get initially?</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4950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4735</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4335</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84330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Compound Interest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b="1" dirty="0" smtClean="0">
                <a:latin typeface="Nunito Sans" panose="00000500000000000000" pitchFamily="2" charset="0"/>
              </a:rPr>
              <a:t>Compound </a:t>
            </a:r>
            <a:r>
              <a:rPr lang="en-US" sz="2500" b="1" dirty="0">
                <a:latin typeface="Nunito Sans" panose="00000500000000000000" pitchFamily="2" charset="0"/>
              </a:rPr>
              <a:t>Interest </a:t>
            </a:r>
            <a:r>
              <a:rPr lang="en-US" sz="2500" b="1" dirty="0" smtClean="0">
                <a:latin typeface="Nunito Sans" panose="00000500000000000000" pitchFamily="2" charset="0"/>
              </a:rPr>
              <a:t>Definition:</a:t>
            </a:r>
            <a:endParaRPr lang="en-US" sz="2500" b="1" dirty="0">
              <a:latin typeface="Nunito Sans" panose="00000500000000000000" pitchFamily="2" charset="0"/>
            </a:endParaRPr>
          </a:p>
          <a:p>
            <a:pPr algn="just"/>
            <a:r>
              <a:rPr lang="en-US" sz="2500" dirty="0" smtClean="0">
                <a:latin typeface="Nunito Sans" panose="00000500000000000000" pitchFamily="2" charset="0"/>
              </a:rPr>
              <a:t>	</a:t>
            </a:r>
            <a:r>
              <a:rPr lang="en-US" sz="2500" b="1" dirty="0" smtClean="0">
                <a:latin typeface="Nunito Sans" panose="00000500000000000000" pitchFamily="2" charset="0"/>
              </a:rPr>
              <a:t>Compound </a:t>
            </a:r>
            <a:r>
              <a:rPr lang="en-US" sz="2500" b="1" dirty="0">
                <a:latin typeface="Nunito Sans" panose="00000500000000000000" pitchFamily="2" charset="0"/>
              </a:rPr>
              <a:t>interest </a:t>
            </a:r>
            <a:r>
              <a:rPr lang="en-US" sz="2500" dirty="0">
                <a:latin typeface="Nunito Sans" panose="00000500000000000000" pitchFamily="2" charset="0"/>
              </a:rPr>
              <a:t>is the interest calculated on the principal and the interest accumulated over the previous period. It is unlike simple interest where </a:t>
            </a:r>
            <a:r>
              <a:rPr lang="en-US" sz="2500" b="1" dirty="0">
                <a:latin typeface="Nunito Sans" panose="00000500000000000000" pitchFamily="2" charset="0"/>
              </a:rPr>
              <a:t>interest</a:t>
            </a:r>
            <a:r>
              <a:rPr lang="en-US" sz="2500" dirty="0">
                <a:latin typeface="Nunito Sans" panose="00000500000000000000" pitchFamily="2" charset="0"/>
              </a:rPr>
              <a:t> is not </a:t>
            </a:r>
            <a:r>
              <a:rPr lang="en-US" sz="2500" b="1" dirty="0">
                <a:latin typeface="Nunito Sans" panose="00000500000000000000" pitchFamily="2" charset="0"/>
              </a:rPr>
              <a:t>added to the principal </a:t>
            </a:r>
            <a:r>
              <a:rPr lang="en-US" sz="2500" dirty="0">
                <a:latin typeface="Nunito Sans" panose="00000500000000000000" pitchFamily="2" charset="0"/>
              </a:rPr>
              <a:t>while calculating the interest during the next period. Compound interest finds its usage in most of the transactions in the banking and finance sectors and also in other areas as well. Some of its applications are:</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800100" lvl="1" indent="-342900" algn="just">
              <a:buFont typeface="Wingdings" panose="05000000000000000000" pitchFamily="2" charset="2"/>
              <a:buChar char="Ø"/>
            </a:pPr>
            <a:r>
              <a:rPr lang="en-US" sz="2500" dirty="0">
                <a:latin typeface="Nunito Sans" panose="00000500000000000000" pitchFamily="2" charset="0"/>
              </a:rPr>
              <a:t>Increase or decrease in population.</a:t>
            </a:r>
          </a:p>
          <a:p>
            <a:pPr marL="800100" lvl="1" indent="-342900" algn="just">
              <a:buFont typeface="Wingdings" panose="05000000000000000000" pitchFamily="2" charset="2"/>
              <a:buChar char="Ø"/>
            </a:pPr>
            <a:r>
              <a:rPr lang="en-US" sz="2500" dirty="0">
                <a:latin typeface="Nunito Sans" panose="00000500000000000000" pitchFamily="2" charset="0"/>
              </a:rPr>
              <a:t>The growth of bacteria.</a:t>
            </a:r>
          </a:p>
          <a:p>
            <a:pPr marL="800100" lvl="1" indent="-342900" algn="just">
              <a:buFont typeface="Wingdings" panose="05000000000000000000" pitchFamily="2" charset="2"/>
              <a:buChar char="Ø"/>
            </a:pPr>
            <a:r>
              <a:rPr lang="en-US" sz="2500" dirty="0">
                <a:latin typeface="Nunito Sans" panose="00000500000000000000" pitchFamily="2" charset="0"/>
              </a:rPr>
              <a:t>Rise or depreciation in the value of an item.</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Compound Interest</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1705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Compound Interest </a:t>
            </a:r>
            <a:r>
              <a:rPr lang="en-US" sz="2500" b="1" dirty="0" smtClean="0">
                <a:latin typeface="Nunito Sans" panose="00000500000000000000" pitchFamily="2" charset="0"/>
              </a:rPr>
              <a:t>Formula:</a:t>
            </a:r>
            <a:endParaRPr lang="en-US" sz="2500" b="1" dirty="0">
              <a:latin typeface="Nunito Sans" panose="00000500000000000000" pitchFamily="2" charset="0"/>
            </a:endParaRPr>
          </a:p>
          <a:p>
            <a:pPr algn="just"/>
            <a:r>
              <a:rPr lang="en-US" sz="2500" dirty="0">
                <a:latin typeface="Nunito Sans" panose="00000500000000000000" pitchFamily="2" charset="0"/>
              </a:rPr>
              <a:t>The compound interest formula is given below:</a:t>
            </a:r>
          </a:p>
          <a:p>
            <a:pPr algn="just"/>
            <a:endParaRPr lang="en-US" sz="2500" dirty="0">
              <a:latin typeface="Nunito Sans" panose="00000500000000000000" pitchFamily="2" charset="0"/>
            </a:endParaRPr>
          </a:p>
          <a:p>
            <a:pPr algn="ctr"/>
            <a:r>
              <a:rPr lang="en-US" sz="2500" b="1" dirty="0">
                <a:latin typeface="Nunito Sans" panose="00000500000000000000" pitchFamily="2" charset="0"/>
              </a:rPr>
              <a:t>Compound Interest = Amount – Principal</a:t>
            </a:r>
          </a:p>
          <a:p>
            <a:pPr algn="just"/>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Compound Interest</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7527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smtClean="0">
                <a:latin typeface="Nunito Sans" panose="00000500000000000000" pitchFamily="2" charset="0"/>
              </a:rPr>
              <a:t>Where </a:t>
            </a:r>
            <a:r>
              <a:rPr lang="en-US" sz="2500" dirty="0">
                <a:latin typeface="Nunito Sans" panose="00000500000000000000" pitchFamily="2" charset="0"/>
              </a:rPr>
              <a:t>the amount is given by: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Compound Interest</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050" name="Picture 2" descr="Compound Inte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352" y="1656177"/>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862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a:latin typeface="Nunito Sans" panose="00000500000000000000" pitchFamily="2" charset="0"/>
              </a:rPr>
              <a:t>Where,</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 amount</a:t>
            </a:r>
          </a:p>
          <a:p>
            <a:pPr algn="just"/>
            <a:r>
              <a:rPr lang="en-US" sz="2500" dirty="0" smtClean="0">
                <a:latin typeface="Nunito Sans" panose="00000500000000000000" pitchFamily="2" charset="0"/>
              </a:rPr>
              <a:t>P</a:t>
            </a:r>
            <a:r>
              <a:rPr lang="en-US" sz="2500" dirty="0">
                <a:latin typeface="Nunito Sans" panose="00000500000000000000" pitchFamily="2" charset="0"/>
              </a:rPr>
              <a:t>= principal</a:t>
            </a:r>
          </a:p>
          <a:p>
            <a:pPr algn="just"/>
            <a:r>
              <a:rPr lang="en-US" sz="2500" dirty="0" smtClean="0">
                <a:latin typeface="Nunito Sans" panose="00000500000000000000" pitchFamily="2" charset="0"/>
              </a:rPr>
              <a:t>R</a:t>
            </a:r>
            <a:r>
              <a:rPr lang="en-US" sz="2500" dirty="0">
                <a:latin typeface="Nunito Sans" panose="00000500000000000000" pitchFamily="2" charset="0"/>
              </a:rPr>
              <a:t>= rate of interest</a:t>
            </a:r>
          </a:p>
          <a:p>
            <a:pPr algn="just"/>
            <a:r>
              <a:rPr lang="en-US" sz="2500" dirty="0" smtClean="0">
                <a:latin typeface="Nunito Sans" panose="00000500000000000000" pitchFamily="2" charset="0"/>
              </a:rPr>
              <a:t>n</a:t>
            </a:r>
            <a:r>
              <a:rPr lang="en-US" sz="2500" dirty="0">
                <a:latin typeface="Nunito Sans" panose="00000500000000000000" pitchFamily="2" charset="0"/>
              </a:rPr>
              <a:t>= number of years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It is to be noted that the above formula is the general formula for the number of times the principal is compounded in an year. If the amount is compounded annually, the amount is given as-</a:t>
            </a:r>
          </a:p>
          <a:p>
            <a:pPr algn="just"/>
            <a:endParaRPr lang="en-US" sz="2500" dirty="0">
              <a:latin typeface="Nunito Sans" panose="00000500000000000000" pitchFamily="2" charset="0"/>
            </a:endParaRPr>
          </a:p>
          <a:p>
            <a:pPr algn="ctr"/>
            <a:r>
              <a:rPr lang="en-US" sz="2500" b="1" dirty="0">
                <a:latin typeface="Nunito Sans" panose="00000500000000000000" pitchFamily="2" charset="0"/>
              </a:rPr>
              <a:t>A=P(1</a:t>
            </a:r>
            <a:r>
              <a:rPr lang="en-US" sz="2500" b="1" dirty="0" smtClean="0">
                <a:latin typeface="Nunito Sans" panose="00000500000000000000" pitchFamily="2" charset="0"/>
              </a:rPr>
              <a:t>+(R/100))</a:t>
            </a:r>
            <a:r>
              <a:rPr lang="en-US" sz="2500" b="1" baseline="30000" dirty="0" smtClean="0">
                <a:latin typeface="Nunito Sans" panose="00000500000000000000" pitchFamily="2" charset="0"/>
              </a:rPr>
              <a:t>t</a:t>
            </a:r>
            <a:endParaRPr lang="en-US" sz="2500" b="1" baseline="300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Compound Interest</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635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0720" y="1763089"/>
            <a:ext cx="11530560" cy="4450382"/>
          </a:xfrm>
          <a:prstGeom prst="rect">
            <a:avLst/>
          </a:prstGeom>
        </p:spPr>
      </p:pic>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Compound Interest</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TextBox 6">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 If interest is not compounded yearly </a:t>
            </a:r>
            <a:r>
              <a:rPr lang="en-US" sz="2500" dirty="0" smtClean="0">
                <a:latin typeface="Nunito Sans" panose="00000500000000000000" pitchFamily="2" charset="0"/>
              </a:rPr>
              <a:t>then,</a:t>
            </a:r>
            <a:endParaRPr lang="en-US" sz="2500" dirty="0">
              <a:latin typeface="Nunito Sans" panose="00000500000000000000" pitchFamily="2" charset="0"/>
            </a:endParaRPr>
          </a:p>
        </p:txBody>
      </p:sp>
    </p:spTree>
    <p:extLst>
      <p:ext uri="{BB962C8B-B14F-4D97-AF65-F5344CB8AC3E}">
        <p14:creationId xmlns:p14="http://schemas.microsoft.com/office/powerpoint/2010/main" val="3145862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compound interest on Rs.8000 at 5% per annum for 3 years when C.I is reckoned yearly.</a:t>
            </a:r>
            <a:endParaRPr lang="en-US" sz="2500" b="1" i="1"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1262</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1261</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1260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1361</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30631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1356</Words>
  <Application>Microsoft Office PowerPoint</Application>
  <PresentationFormat>Widescreen</PresentationFormat>
  <Paragraphs>305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Nunito Sans</vt:lpstr>
      <vt:lpstr>Nunito Sans SemiBold</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2020-02-07T02:32:52Z</dcterms:modified>
</cp:coreProperties>
</file>