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8"/>
  </p:notesMasterIdLst>
  <p:sldIdLst>
    <p:sldId id="272" r:id="rId2"/>
    <p:sldId id="271" r:id="rId3"/>
    <p:sldId id="258" r:id="rId4"/>
    <p:sldId id="319" r:id="rId5"/>
    <p:sldId id="320" r:id="rId6"/>
    <p:sldId id="282"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289" r:id="rId37"/>
  </p:sldIdLst>
  <p:sldSz cx="12192000" cy="6858000"/>
  <p:notesSz cx="6858000" cy="9144000"/>
  <p:embeddedFontLst>
    <p:embeddedFont>
      <p:font typeface="Cambria Math" panose="02040503050406030204" pitchFamily="18" charset="0"/>
      <p:regular r:id="rId39"/>
    </p:embeddedFont>
    <p:embeddedFont>
      <p:font typeface="Nunito Sans" pitchFamily="2" charset="0"/>
      <p:regular r:id="rId40"/>
      <p:bold r:id="rId41"/>
      <p:italic r:id="rId42"/>
      <p:boldItalic r:id="rId43"/>
    </p:embeddedFont>
    <p:embeddedFont>
      <p:font typeface="Nunito Sans SemiBold" pitchFamily="2" charset="0"/>
      <p:bold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0F203-6A58-4C88-9E9A-8DADA39473A2}" v="68" dt="2024-12-10T09:33:26.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57778" autoAdjust="0"/>
  </p:normalViewPr>
  <p:slideViewPr>
    <p:cSldViewPr>
      <p:cViewPr varScale="1">
        <p:scale>
          <a:sx n="47" d="100"/>
          <a:sy n="47" d="100"/>
        </p:scale>
        <p:origin x="1819"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 D</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 The multiples of 30 =&gt;30, 60, 90, 120, 150</a:t>
            </a:r>
          </a:p>
          <a:p>
            <a:r>
              <a:rPr lang="en-US" sz="1200" b="0" i="0" kern="1200" dirty="0">
                <a:solidFill>
                  <a:schemeClr val="tx1"/>
                </a:solidFill>
                <a:effectLst/>
                <a:latin typeface="+mn-lt"/>
                <a:ea typeface="+mn-ea"/>
                <a:cs typeface="+mn-cs"/>
              </a:rPr>
              <a:t>The multiples of 50 =&gt; 50, 100,150</a:t>
            </a:r>
          </a:p>
          <a:p>
            <a:r>
              <a:rPr lang="en-US" sz="1200" b="0" i="0" kern="1200" dirty="0">
                <a:solidFill>
                  <a:schemeClr val="tx1"/>
                </a:solidFill>
                <a:effectLst/>
                <a:latin typeface="+mn-lt"/>
                <a:ea typeface="+mn-ea"/>
                <a:cs typeface="+mn-cs"/>
              </a:rPr>
              <a:t>Hence, the least common multiple is 150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Alternate:</a:t>
            </a:r>
          </a:p>
          <a:p>
            <a:r>
              <a:rPr lang="en-US" sz="1200" b="0" i="0" kern="1200" dirty="0">
                <a:solidFill>
                  <a:schemeClr val="tx1"/>
                </a:solidFill>
                <a:effectLst/>
                <a:latin typeface="+mn-lt"/>
                <a:ea typeface="+mn-ea"/>
                <a:cs typeface="+mn-cs"/>
              </a:rPr>
              <a:t>Express 30, 50 as ratio</a:t>
            </a:r>
          </a:p>
          <a:p>
            <a:r>
              <a:rPr lang="en-US" sz="1200" b="0" i="0" kern="1200" dirty="0">
                <a:solidFill>
                  <a:schemeClr val="tx1"/>
                </a:solidFill>
                <a:effectLst/>
                <a:latin typeface="+mn-lt"/>
                <a:ea typeface="+mn-ea"/>
                <a:cs typeface="+mn-cs"/>
              </a:rPr>
              <a:t>30: 50</a:t>
            </a:r>
          </a:p>
          <a:p>
            <a:r>
              <a:rPr lang="en-US" sz="1200" b="0" i="0" kern="1200" dirty="0">
                <a:solidFill>
                  <a:schemeClr val="tx1"/>
                </a:solidFill>
                <a:effectLst/>
                <a:latin typeface="+mn-lt"/>
                <a:ea typeface="+mn-ea"/>
                <a:cs typeface="+mn-cs"/>
              </a:rPr>
              <a:t>3 : 5</a:t>
            </a:r>
          </a:p>
          <a:p>
            <a:r>
              <a:rPr lang="en-US" sz="1200" b="0" i="0" kern="1200" dirty="0">
                <a:solidFill>
                  <a:schemeClr val="tx1"/>
                </a:solidFill>
                <a:effectLst/>
                <a:latin typeface="+mn-lt"/>
                <a:ea typeface="+mn-ea"/>
                <a:cs typeface="+mn-cs"/>
              </a:rPr>
              <a:t>30 x 5 = 150</a:t>
            </a:r>
          </a:p>
          <a:p>
            <a:r>
              <a:rPr lang="en-US" sz="1200" b="0" i="0" kern="1200" dirty="0">
                <a:solidFill>
                  <a:schemeClr val="tx1"/>
                </a:solidFill>
                <a:effectLst/>
                <a:latin typeface="+mn-lt"/>
                <a:ea typeface="+mn-ea"/>
                <a:cs typeface="+mn-cs"/>
              </a:rPr>
              <a:t>50 x 3= 150 (cross multiplying the ratios).</a:t>
            </a:r>
          </a:p>
          <a:p>
            <a:r>
              <a:rPr lang="en-US" sz="1200" b="0" i="0" kern="1200" dirty="0">
                <a:solidFill>
                  <a:schemeClr val="tx1"/>
                </a:solidFill>
                <a:effectLst/>
                <a:latin typeface="+mn-lt"/>
                <a:ea typeface="+mn-ea"/>
                <a:cs typeface="+mn-cs"/>
              </a:rPr>
              <a:t>The factors of 30 - 1,2,3,5,6,10,15,30.</a:t>
            </a:r>
          </a:p>
          <a:p>
            <a:r>
              <a:rPr lang="en-US" sz="1200" b="0" i="0" kern="1200" dirty="0">
                <a:solidFill>
                  <a:schemeClr val="tx1"/>
                </a:solidFill>
                <a:effectLst/>
                <a:latin typeface="+mn-lt"/>
                <a:ea typeface="+mn-ea"/>
                <a:cs typeface="+mn-cs"/>
              </a:rPr>
              <a:t>The factors of 50 - 1,2,5,10,25,50.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common factors are 1,2,5,10 and the highest common factor is 10.</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31025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 B</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 Application of HCF :</a:t>
            </a:r>
          </a:p>
          <a:p>
            <a:r>
              <a:rPr lang="en-US" sz="1200" b="0" i="0" kern="1200" dirty="0">
                <a:solidFill>
                  <a:schemeClr val="tx1"/>
                </a:solidFill>
                <a:effectLst/>
                <a:latin typeface="+mn-lt"/>
                <a:ea typeface="+mn-ea"/>
                <a:cs typeface="+mn-cs"/>
              </a:rPr>
              <a:t>HCF (9, 27,18) = 9</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08286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 B</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 Application of LCM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LCM of (3, 6, 8, 10, 12)= 120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after 120 minutes(i.e., 2 hours) from 2.23pm again they will toll together = 2:23 pm + 2 </a:t>
            </a:r>
            <a:r>
              <a:rPr lang="en-US" sz="1200" b="0" i="0" kern="1200" dirty="0" err="1">
                <a:solidFill>
                  <a:schemeClr val="tx1"/>
                </a:solidFill>
                <a:effectLst/>
                <a:latin typeface="+mn-lt"/>
                <a:ea typeface="+mn-ea"/>
                <a:cs typeface="+mn-cs"/>
              </a:rPr>
              <a:t>hrs</a:t>
            </a:r>
            <a:r>
              <a:rPr lang="en-US" sz="1200" b="0" i="0" kern="1200" dirty="0">
                <a:solidFill>
                  <a:schemeClr val="tx1"/>
                </a:solidFill>
                <a:effectLst/>
                <a:latin typeface="+mn-lt"/>
                <a:ea typeface="+mn-ea"/>
                <a:cs typeface="+mn-cs"/>
              </a:rPr>
              <a:t>= 4:23pm</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486795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 A</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For the LCM and HCF of fractions,  there is a formula.</a:t>
            </a:r>
          </a:p>
          <a:p>
            <a:r>
              <a:rPr lang="en-US" sz="1200" b="0" i="0" kern="1200" dirty="0">
                <a:solidFill>
                  <a:schemeClr val="tx1"/>
                </a:solidFill>
                <a:effectLst/>
                <a:latin typeface="+mn-lt"/>
                <a:ea typeface="+mn-ea"/>
                <a:cs typeface="+mn-cs"/>
              </a:rPr>
              <a:t>L.C.M.= L.C.M. of numerators/ HCF of denominators</a:t>
            </a:r>
          </a:p>
          <a:p>
            <a:r>
              <a:rPr lang="en-US" sz="1200" b="0" i="0" kern="1200" dirty="0">
                <a:solidFill>
                  <a:schemeClr val="tx1"/>
                </a:solidFill>
                <a:effectLst/>
                <a:latin typeface="+mn-lt"/>
                <a:ea typeface="+mn-ea"/>
                <a:cs typeface="+mn-cs"/>
              </a:rPr>
              <a:t>H.C.F.= H.C.F. of numerators/ LCM of denominators</a:t>
            </a:r>
          </a:p>
          <a:p>
            <a:r>
              <a:rPr lang="en-US" sz="1200" b="0" i="0" kern="1200" dirty="0">
                <a:solidFill>
                  <a:schemeClr val="tx1"/>
                </a:solidFill>
                <a:effectLst/>
                <a:latin typeface="+mn-lt"/>
                <a:ea typeface="+mn-ea"/>
                <a:cs typeface="+mn-cs"/>
              </a:rPr>
              <a:t>L.C.M. =  L.C.M.(6, 60, 12)/ HCF(1,17,17)</a:t>
            </a:r>
          </a:p>
          <a:p>
            <a:r>
              <a:rPr lang="en-US" sz="1200" b="0" i="0" kern="1200" dirty="0">
                <a:solidFill>
                  <a:schemeClr val="tx1"/>
                </a:solidFill>
                <a:effectLst/>
                <a:latin typeface="+mn-lt"/>
                <a:ea typeface="+mn-ea"/>
                <a:cs typeface="+mn-cs"/>
              </a:rPr>
              <a:t>= 60/1= 60</a:t>
            </a:r>
          </a:p>
          <a:p>
            <a:r>
              <a:rPr lang="en-US" sz="1200" b="0" i="0" kern="1200" dirty="0">
                <a:solidFill>
                  <a:schemeClr val="tx1"/>
                </a:solidFill>
                <a:effectLst/>
                <a:latin typeface="+mn-lt"/>
                <a:ea typeface="+mn-ea"/>
                <a:cs typeface="+mn-cs"/>
              </a:rPr>
              <a:t>H.C.F.= H.C.F.(6,60,12)/ L.C.M.(1,17,17)</a:t>
            </a:r>
          </a:p>
          <a:p>
            <a:r>
              <a:rPr lang="en-US" sz="1200" b="0" i="0" kern="1200" dirty="0">
                <a:solidFill>
                  <a:schemeClr val="tx1"/>
                </a:solidFill>
                <a:effectLst/>
                <a:latin typeface="+mn-lt"/>
                <a:ea typeface="+mn-ea"/>
                <a:cs typeface="+mn-cs"/>
              </a:rPr>
              <a:t>= 6/17</a:t>
            </a:r>
          </a:p>
          <a:p>
            <a:r>
              <a:rPr lang="en-US" sz="1200" b="0" i="0" kern="1200" dirty="0">
                <a:solidFill>
                  <a:schemeClr val="tx1"/>
                </a:solidFill>
                <a:effectLst/>
                <a:latin typeface="+mn-lt"/>
                <a:ea typeface="+mn-ea"/>
                <a:cs typeface="+mn-cs"/>
              </a:rPr>
              <a:t>Answer: 60, 6/17</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362378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lengths of the two Choco sticks are 48 cm and 64 cm.</a:t>
            </a:r>
          </a:p>
          <a:p>
            <a:r>
              <a:rPr lang="en-US" sz="1200" b="0" i="0" kern="1200" dirty="0">
                <a:solidFill>
                  <a:schemeClr val="tx1"/>
                </a:solidFill>
                <a:effectLst/>
                <a:latin typeface="+mn-lt"/>
                <a:ea typeface="+mn-ea"/>
                <a:cs typeface="+mn-cs"/>
              </a:rPr>
              <a:t>We have to make a minimum number of similar Choco sticks which means that each Choco stick should have maximum length.</a:t>
            </a:r>
          </a:p>
          <a:p>
            <a:r>
              <a:rPr lang="en-US" sz="1200" b="0" i="0" kern="1200" dirty="0">
                <a:solidFill>
                  <a:schemeClr val="tx1"/>
                </a:solidFill>
                <a:effectLst/>
                <a:latin typeface="+mn-lt"/>
                <a:ea typeface="+mn-ea"/>
                <a:cs typeface="+mn-cs"/>
              </a:rPr>
              <a:t>Therefore, we can find the maximum length by taking HCF(48,64) = 16.</a:t>
            </a:r>
          </a:p>
          <a:p>
            <a:r>
              <a:rPr lang="en-US" sz="1200" b="0" i="0" kern="1200" dirty="0">
                <a:solidFill>
                  <a:schemeClr val="tx1"/>
                </a:solidFill>
                <a:effectLst/>
                <a:latin typeface="+mn-lt"/>
                <a:ea typeface="+mn-ea"/>
                <a:cs typeface="+mn-cs"/>
              </a:rPr>
              <a:t>Each Choco stick should have a length of 16 cm.</a:t>
            </a:r>
          </a:p>
          <a:p>
            <a:r>
              <a:rPr lang="en-US" sz="1200" b="0" i="0" kern="1200" dirty="0">
                <a:solidFill>
                  <a:schemeClr val="tx1"/>
                </a:solidFill>
                <a:effectLst/>
                <a:latin typeface="+mn-lt"/>
                <a:ea typeface="+mn-ea"/>
                <a:cs typeface="+mn-cs"/>
              </a:rPr>
              <a:t>Therefore, number of Choco sticks = (48+64)/16 = 112/16 = 7 Choco sticks</a:t>
            </a:r>
          </a:p>
          <a:p>
            <a:r>
              <a:rPr lang="en-US" sz="1200" b="0" i="0" kern="1200" dirty="0">
                <a:solidFill>
                  <a:schemeClr val="tx1"/>
                </a:solidFill>
                <a:effectLst/>
                <a:latin typeface="+mn-lt"/>
                <a:ea typeface="+mn-ea"/>
                <a:cs typeface="+mn-cs"/>
              </a:rPr>
              <a:t>Hence, the answer is 7.</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460178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 B</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This question is application of LCM.</a:t>
            </a:r>
          </a:p>
          <a:p>
            <a:r>
              <a:rPr lang="en-US" sz="1200" b="0" i="0" kern="1200" dirty="0">
                <a:solidFill>
                  <a:schemeClr val="tx1"/>
                </a:solidFill>
                <a:effectLst/>
                <a:latin typeface="+mn-lt"/>
                <a:ea typeface="+mn-ea"/>
                <a:cs typeface="+mn-cs"/>
              </a:rPr>
              <a:t>LCM of 4 and 6 is 12</a:t>
            </a:r>
          </a:p>
          <a:p>
            <a:r>
              <a:rPr lang="en-US" sz="1200" b="0" i="0" kern="1200" dirty="0">
                <a:solidFill>
                  <a:schemeClr val="tx1"/>
                </a:solidFill>
                <a:effectLst/>
                <a:latin typeface="+mn-lt"/>
                <a:ea typeface="+mn-ea"/>
                <a:cs typeface="+mn-cs"/>
              </a:rPr>
              <a:t>So, at 12th second, the flash lamps flash simultaneously for first time.</a:t>
            </a:r>
          </a:p>
          <a:p>
            <a:r>
              <a:rPr lang="en-US" sz="1200" b="0" i="0" kern="1200" dirty="0">
                <a:solidFill>
                  <a:schemeClr val="tx1"/>
                </a:solidFill>
                <a:effectLst/>
                <a:latin typeface="+mn-lt"/>
                <a:ea typeface="+mn-ea"/>
                <a:cs typeface="+mn-cs"/>
              </a:rPr>
              <a:t>After next 12 seconds, they flash simultaneously.</a:t>
            </a:r>
          </a:p>
          <a:p>
            <a:r>
              <a:rPr lang="en-US" sz="1200" b="0" i="0" kern="1200" dirty="0">
                <a:solidFill>
                  <a:schemeClr val="tx1"/>
                </a:solidFill>
                <a:effectLst/>
                <a:latin typeface="+mn-lt"/>
                <a:ea typeface="+mn-ea"/>
                <a:cs typeface="+mn-cs"/>
              </a:rPr>
              <a:t>Hence, the answer is 12.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Alternate:</a:t>
            </a:r>
          </a:p>
          <a:p>
            <a:r>
              <a:rPr lang="en-US" sz="1200" b="0" i="0" kern="1200" dirty="0">
                <a:solidFill>
                  <a:schemeClr val="tx1"/>
                </a:solidFill>
                <a:effectLst/>
                <a:latin typeface="+mn-lt"/>
                <a:ea typeface="+mn-ea"/>
                <a:cs typeface="+mn-cs"/>
              </a:rPr>
              <a:t>The first flash lamp flashes at 4, 8, 12, 16, 20, 24,….</a:t>
            </a:r>
          </a:p>
          <a:p>
            <a:r>
              <a:rPr lang="en-US" sz="1200" b="0" i="0" kern="1200" dirty="0">
                <a:solidFill>
                  <a:schemeClr val="tx1"/>
                </a:solidFill>
                <a:effectLst/>
                <a:latin typeface="+mn-lt"/>
                <a:ea typeface="+mn-ea"/>
                <a:cs typeface="+mn-cs"/>
              </a:rPr>
              <a:t>The second flash lamp flashes at 6, 12, 18, 24, ….</a:t>
            </a:r>
          </a:p>
          <a:p>
            <a:r>
              <a:rPr lang="en-US" sz="1200" b="0" i="0" kern="1200" dirty="0">
                <a:solidFill>
                  <a:schemeClr val="tx1"/>
                </a:solidFill>
                <a:effectLst/>
                <a:latin typeface="+mn-lt"/>
                <a:ea typeface="+mn-ea"/>
                <a:cs typeface="+mn-cs"/>
              </a:rPr>
              <a:t>First simultaneous flash is at 12th second.</a:t>
            </a:r>
          </a:p>
          <a:p>
            <a:r>
              <a:rPr lang="en-US" sz="1200" b="0" i="0" kern="1200" dirty="0">
                <a:solidFill>
                  <a:schemeClr val="tx1"/>
                </a:solidFill>
                <a:effectLst/>
                <a:latin typeface="+mn-lt"/>
                <a:ea typeface="+mn-ea"/>
                <a:cs typeface="+mn-cs"/>
              </a:rPr>
              <a:t>Second simultaneous flash is at 24th second.</a:t>
            </a:r>
          </a:p>
          <a:p>
            <a:r>
              <a:rPr lang="en-US" sz="1200" b="0" i="0" kern="1200" dirty="0">
                <a:solidFill>
                  <a:schemeClr val="tx1"/>
                </a:solidFill>
                <a:effectLst/>
                <a:latin typeface="+mn-lt"/>
                <a:ea typeface="+mn-ea"/>
                <a:cs typeface="+mn-cs"/>
              </a:rPr>
              <a:t>Since, the question is to calculate the time taken by the lamps to flash again simultaneously from the first simultaneous flash. We can say that the lamps are flashing at the interval of 12 seconds.</a:t>
            </a:r>
          </a:p>
          <a:p>
            <a:r>
              <a:rPr lang="en-US" sz="1200" b="0" i="0" kern="1200" dirty="0">
                <a:solidFill>
                  <a:schemeClr val="tx1"/>
                </a:solidFill>
                <a:effectLst/>
                <a:latin typeface="+mn-lt"/>
                <a:ea typeface="+mn-ea"/>
                <a:cs typeface="+mn-cs"/>
              </a:rPr>
              <a:t>Hence, the answer is 12.</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09639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Answer : B</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Given ratio of the numbers is 13:7.</a:t>
            </a:r>
          </a:p>
          <a:p>
            <a:r>
              <a:rPr lang="en-US" sz="1200" b="0" i="0" kern="1200" dirty="0">
                <a:solidFill>
                  <a:schemeClr val="tx1"/>
                </a:solidFill>
                <a:effectLst/>
                <a:latin typeface="+mn-lt"/>
                <a:ea typeface="+mn-ea"/>
                <a:cs typeface="+mn-cs"/>
              </a:rPr>
              <a:t>Let the numbers be 13x and 7x.</a:t>
            </a:r>
          </a:p>
          <a:p>
            <a:r>
              <a:rPr lang="en-US" sz="1200" b="0" i="0" kern="1200" dirty="0">
                <a:solidFill>
                  <a:schemeClr val="tx1"/>
                </a:solidFill>
                <a:effectLst/>
                <a:latin typeface="+mn-lt"/>
                <a:ea typeface="+mn-ea"/>
                <a:cs typeface="+mn-cs"/>
              </a:rPr>
              <a:t>HCF of 13x and 7x will be x.</a:t>
            </a:r>
          </a:p>
          <a:p>
            <a:r>
              <a:rPr lang="en-US" sz="1200" b="0" i="0" kern="1200" dirty="0">
                <a:solidFill>
                  <a:schemeClr val="tx1"/>
                </a:solidFill>
                <a:effectLst/>
                <a:latin typeface="+mn-lt"/>
                <a:ea typeface="+mn-ea"/>
                <a:cs typeface="+mn-cs"/>
              </a:rPr>
              <a:t>Given that: x = 15</a:t>
            </a:r>
          </a:p>
          <a:p>
            <a:r>
              <a:rPr lang="en-US" sz="1200" b="0" i="0" kern="1200" dirty="0">
                <a:solidFill>
                  <a:schemeClr val="tx1"/>
                </a:solidFill>
                <a:effectLst/>
                <a:latin typeface="+mn-lt"/>
                <a:ea typeface="+mn-ea"/>
                <a:cs typeface="+mn-cs"/>
              </a:rPr>
              <a:t>The sum of two numbers= 13x + 7x = 20x</a:t>
            </a:r>
          </a:p>
          <a:p>
            <a:r>
              <a:rPr lang="en-US" sz="1200" b="0" i="0" kern="1200" dirty="0">
                <a:solidFill>
                  <a:schemeClr val="tx1"/>
                </a:solidFill>
                <a:effectLst/>
                <a:latin typeface="+mn-lt"/>
                <a:ea typeface="+mn-ea"/>
                <a:cs typeface="+mn-cs"/>
              </a:rPr>
              <a:t>Hence, sum of the two numbers = 20 * 15= 300.</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133461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 A</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1. H.C.F. =	H.C.F. of Numerators / L.C.M. of Denominators</a:t>
            </a:r>
          </a:p>
          <a:p>
            <a:r>
              <a:rPr lang="en-US" sz="1200" b="0" i="0" kern="1200" dirty="0">
                <a:solidFill>
                  <a:schemeClr val="tx1"/>
                </a:solidFill>
                <a:effectLst/>
                <a:latin typeface="+mn-lt"/>
                <a:ea typeface="+mn-ea"/>
                <a:cs typeface="+mn-cs"/>
              </a:rPr>
              <a:t>    2. L.C.M. =	L.C.M. of Numerators / H.C.F. of Denominators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LCM=(LCM of numerator) / (HCF of denominator) </a:t>
            </a:r>
          </a:p>
          <a:p>
            <a:r>
              <a:rPr lang="en-US" sz="1200" b="0" i="0" kern="1200" dirty="0">
                <a:solidFill>
                  <a:schemeClr val="tx1"/>
                </a:solidFill>
                <a:effectLst/>
                <a:latin typeface="+mn-lt"/>
                <a:ea typeface="+mn-ea"/>
                <a:cs typeface="+mn-cs"/>
              </a:rPr>
              <a:t> LCM of (7, 63, 9) / HCF of (9, 8, 7)=63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HCF of numerators=1 </a:t>
            </a:r>
          </a:p>
          <a:p>
            <a:r>
              <a:rPr lang="en-US" sz="1200" b="0" i="0" kern="1200" dirty="0">
                <a:solidFill>
                  <a:schemeClr val="tx1"/>
                </a:solidFill>
                <a:effectLst/>
                <a:latin typeface="+mn-lt"/>
                <a:ea typeface="+mn-ea"/>
                <a:cs typeface="+mn-cs"/>
              </a:rPr>
              <a:t>LCM of denominators=504</a:t>
            </a:r>
          </a:p>
          <a:p>
            <a:r>
              <a:rPr lang="en-US" sz="1200" b="0" i="0" kern="1200" dirty="0">
                <a:solidFill>
                  <a:schemeClr val="tx1"/>
                </a:solidFill>
                <a:effectLst/>
                <a:latin typeface="+mn-lt"/>
                <a:ea typeface="+mn-ea"/>
                <a:cs typeface="+mn-cs"/>
              </a:rPr>
              <a:t>Thus HCF= 1/504.</a:t>
            </a:r>
          </a:p>
          <a:p>
            <a:r>
              <a:rPr lang="en-US" sz="1200" b="0" i="0" kern="1200" dirty="0">
                <a:solidFill>
                  <a:schemeClr val="tx1"/>
                </a:solidFill>
                <a:effectLst/>
                <a:latin typeface="+mn-lt"/>
                <a:ea typeface="+mn-ea"/>
                <a:cs typeface="+mn-cs"/>
              </a:rPr>
              <a:t>Hence, the answer is 63, 1/504.</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710983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 A</a:t>
            </a:r>
          </a:p>
          <a:p>
            <a:r>
              <a:rPr lang="en-US" sz="1200" b="1" i="0" kern="1200" dirty="0">
                <a:solidFill>
                  <a:schemeClr val="tx1"/>
                </a:solidFill>
                <a:effectLst/>
                <a:latin typeface="+mn-lt"/>
                <a:ea typeface="+mn-ea"/>
                <a:cs typeface="+mn-cs"/>
              </a:rPr>
              <a:t>Explanation : </a:t>
            </a:r>
          </a:p>
          <a:p>
            <a:r>
              <a:rPr lang="en-US" sz="1200" b="1"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We need to HCF of the lengths of two sticks so that we can get the minimum length of the stick.</a:t>
            </a:r>
          </a:p>
          <a:p>
            <a:r>
              <a:rPr lang="en-US" sz="1200" b="0" i="0" kern="1200" dirty="0">
                <a:solidFill>
                  <a:schemeClr val="tx1"/>
                </a:solidFill>
                <a:effectLst/>
                <a:latin typeface="+mn-lt"/>
                <a:ea typeface="+mn-ea"/>
                <a:cs typeface="+mn-cs"/>
              </a:rPr>
              <a:t>HCF</a:t>
            </a:r>
          </a:p>
          <a:p>
            <a:r>
              <a:rPr lang="en-US" sz="1200" b="0" i="0" kern="1200" dirty="0">
                <a:solidFill>
                  <a:schemeClr val="tx1"/>
                </a:solidFill>
                <a:effectLst/>
                <a:latin typeface="+mn-lt"/>
                <a:ea typeface="+mn-ea"/>
                <a:cs typeface="+mn-cs"/>
              </a:rPr>
              <a:t>36= 2*2*3*3</a:t>
            </a:r>
          </a:p>
          <a:p>
            <a:r>
              <a:rPr lang="en-US" sz="1200" b="0" i="0" kern="1200" dirty="0">
                <a:solidFill>
                  <a:schemeClr val="tx1"/>
                </a:solidFill>
                <a:effectLst/>
                <a:latin typeface="+mn-lt"/>
                <a:ea typeface="+mn-ea"/>
                <a:cs typeface="+mn-cs"/>
              </a:rPr>
              <a:t>48= 2*2*2*2*3</a:t>
            </a:r>
          </a:p>
          <a:p>
            <a:r>
              <a:rPr lang="en-US" sz="1200" b="0" i="0" kern="1200" dirty="0">
                <a:solidFill>
                  <a:schemeClr val="tx1"/>
                </a:solidFill>
                <a:effectLst/>
                <a:latin typeface="+mn-lt"/>
                <a:ea typeface="+mn-ea"/>
                <a:cs typeface="+mn-cs"/>
              </a:rPr>
              <a:t>HCF= 2*2*3 = 12</a:t>
            </a:r>
          </a:p>
          <a:p>
            <a:r>
              <a:rPr lang="en-US" sz="1200" b="0" i="0" kern="1200" dirty="0">
                <a:solidFill>
                  <a:schemeClr val="tx1"/>
                </a:solidFill>
                <a:effectLst/>
                <a:latin typeface="+mn-lt"/>
                <a:ea typeface="+mn-ea"/>
                <a:cs typeface="+mn-cs"/>
              </a:rPr>
              <a:t>The minimum length of the stick is 12cm.</a:t>
            </a:r>
          </a:p>
          <a:p>
            <a:r>
              <a:rPr lang="en-US" sz="1200" b="0" i="0" kern="1200" dirty="0">
                <a:solidFill>
                  <a:schemeClr val="tx1"/>
                </a:solidFill>
                <a:effectLst/>
                <a:latin typeface="+mn-lt"/>
                <a:ea typeface="+mn-ea"/>
                <a:cs typeface="+mn-cs"/>
              </a:rPr>
              <a:t>Total length of the two sticks is (36+48) that is 84.</a:t>
            </a:r>
          </a:p>
          <a:p>
            <a:r>
              <a:rPr lang="en-US" sz="1200" b="0" i="0" kern="1200" dirty="0">
                <a:solidFill>
                  <a:schemeClr val="tx1"/>
                </a:solidFill>
                <a:effectLst/>
                <a:latin typeface="+mn-lt"/>
                <a:ea typeface="+mn-ea"/>
                <a:cs typeface="+mn-cs"/>
              </a:rPr>
              <a:t>With the total length of 84 cm, we can make 7 sticks of 12 cm long.</a:t>
            </a:r>
          </a:p>
          <a:p>
            <a:r>
              <a:rPr lang="en-US" sz="1200" b="0" i="0" kern="1200" dirty="0">
                <a:solidFill>
                  <a:schemeClr val="tx1"/>
                </a:solidFill>
                <a:effectLst/>
                <a:latin typeface="+mn-lt"/>
                <a:ea typeface="+mn-ea"/>
                <a:cs typeface="+mn-cs"/>
              </a:rPr>
              <a:t>Thus, the answer is 7.</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445486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 D</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As 12 is the HCF, the numbers must be 12*a and 12*b. Here a and b are co-prime numbers. Also, we use the formula: the product of numbers = HCF*LCM</a:t>
            </a:r>
          </a:p>
          <a:p>
            <a:r>
              <a:rPr lang="en-US" sz="1200" b="0" i="0" kern="1200" dirty="0">
                <a:solidFill>
                  <a:schemeClr val="tx1"/>
                </a:solidFill>
                <a:effectLst/>
                <a:latin typeface="+mn-lt"/>
                <a:ea typeface="+mn-ea"/>
                <a:cs typeface="+mn-cs"/>
              </a:rPr>
              <a:t>12*a*12*b = 144*12</a:t>
            </a:r>
          </a:p>
          <a:p>
            <a:r>
              <a:rPr lang="en-US" sz="1200" b="0" i="0" kern="1200" dirty="0">
                <a:solidFill>
                  <a:schemeClr val="tx1"/>
                </a:solidFill>
                <a:effectLst/>
                <a:latin typeface="+mn-lt"/>
                <a:ea typeface="+mn-ea"/>
                <a:cs typeface="+mn-cs"/>
              </a:rPr>
              <a:t>=&gt; a*b = 12</a:t>
            </a:r>
          </a:p>
          <a:p>
            <a:r>
              <a:rPr lang="en-US" sz="1200" b="0" i="0" kern="1200" dirty="0">
                <a:solidFill>
                  <a:schemeClr val="tx1"/>
                </a:solidFill>
                <a:effectLst/>
                <a:latin typeface="+mn-lt"/>
                <a:ea typeface="+mn-ea"/>
                <a:cs typeface="+mn-cs"/>
              </a:rPr>
              <a:t>Therefore, possible values of a and b are (1,12) or (3,4)      (2 and 6 aren't considered as they aren't co-prime numbers)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 1 and b = 12; we get 12 and 144 as the 2 numbers. </a:t>
            </a:r>
          </a:p>
          <a:p>
            <a:r>
              <a:rPr lang="en-US" sz="1200" b="0" i="0" kern="1200" dirty="0">
                <a:solidFill>
                  <a:schemeClr val="tx1"/>
                </a:solidFill>
                <a:effectLst/>
                <a:latin typeface="+mn-lt"/>
                <a:ea typeface="+mn-ea"/>
                <a:cs typeface="+mn-cs"/>
              </a:rPr>
              <a:t>Their sum = 156.</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32259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 B</a:t>
            </a:r>
          </a:p>
          <a:p>
            <a:r>
              <a:rPr lang="en-US" sz="1200" b="1" i="0" kern="1200" dirty="0">
                <a:solidFill>
                  <a:schemeClr val="tx1"/>
                </a:solidFill>
                <a:effectLst/>
                <a:latin typeface="+mn-lt"/>
                <a:ea typeface="+mn-ea"/>
                <a:cs typeface="+mn-cs"/>
              </a:rPr>
              <a:t>Explanation : </a:t>
            </a:r>
          </a:p>
          <a:p>
            <a:r>
              <a:rPr lang="en-US" sz="1200" b="0" i="0" kern="1200" dirty="0">
                <a:solidFill>
                  <a:schemeClr val="tx1"/>
                </a:solidFill>
                <a:effectLst/>
                <a:latin typeface="+mn-lt"/>
                <a:ea typeface="+mn-ea"/>
                <a:cs typeface="+mn-cs"/>
              </a:rPr>
              <a:t> The smallest number divisible by the 3 numbers will be their LCM (least common multiple)</a:t>
            </a:r>
          </a:p>
          <a:p>
            <a:r>
              <a:rPr lang="en-US" sz="1200" b="0" i="0" kern="1200" dirty="0">
                <a:solidFill>
                  <a:schemeClr val="tx1"/>
                </a:solidFill>
                <a:effectLst/>
                <a:latin typeface="+mn-lt"/>
                <a:ea typeface="+mn-ea"/>
                <a:cs typeface="+mn-cs"/>
              </a:rPr>
              <a:t>LCM(14,22,26) = 2002</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283780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C</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824629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3193154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A</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803280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D</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441853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C</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3937780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C</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731191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3927720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A</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2947418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132255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C</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3395593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D</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3745944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A</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489063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D</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1211919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D</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769047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D</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1559715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B553B-FF0D-0B0A-72CE-46AA1317DF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F2E0B7-D1EF-4841-C57D-78520E1327A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7165EF4-6A6B-DE3D-EFCE-124A8919CF89}"/>
              </a:ext>
            </a:extLst>
          </p:cNvPr>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a:extLst>
              <a:ext uri="{FF2B5EF4-FFF2-40B4-BE49-F238E27FC236}">
                <a16:creationId xmlns:a16="http://schemas.microsoft.com/office/drawing/2014/main" id="{80D764EE-8A24-ED43-E44E-24845A1A0903}"/>
              </a:ext>
            </a:extLst>
          </p:cNvPr>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141581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E7946-097A-FC85-A870-E32978817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CEBA6-80AC-62E2-E330-B44681F1046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C76309B-A854-9615-3151-390657824499}"/>
              </a:ext>
            </a:extLst>
          </p:cNvPr>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a:extLst>
              <a:ext uri="{FF2B5EF4-FFF2-40B4-BE49-F238E27FC236}">
                <a16:creationId xmlns:a16="http://schemas.microsoft.com/office/drawing/2014/main" id="{E17D8B88-4A98-D359-6187-DBB358236358}"/>
              </a:ext>
            </a:extLst>
          </p:cNvPr>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68911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 : A</a:t>
            </a:r>
          </a:p>
          <a:p>
            <a:r>
              <a:rPr lang="en-US" b="1" dirty="0"/>
              <a:t>Explanation : </a:t>
            </a:r>
          </a:p>
          <a:p>
            <a:r>
              <a:rPr lang="en-US" b="0" dirty="0"/>
              <a:t>Multiples of 48 =&gt; 48,96,144,192</a:t>
            </a:r>
          </a:p>
          <a:p>
            <a:r>
              <a:rPr lang="en-US" b="0" dirty="0"/>
              <a:t>Multiples of 32 =&gt; 32,64,96,128</a:t>
            </a:r>
          </a:p>
          <a:p>
            <a:r>
              <a:rPr lang="en-US" b="0" dirty="0"/>
              <a:t>Least common multiple is 96. </a:t>
            </a:r>
          </a:p>
          <a:p>
            <a:endParaRPr lang="en-US" b="0" dirty="0"/>
          </a:p>
          <a:p>
            <a:r>
              <a:rPr lang="en-US" b="0" dirty="0"/>
              <a:t>Alternate :</a:t>
            </a:r>
          </a:p>
          <a:p>
            <a:r>
              <a:rPr lang="en-US" b="0" dirty="0"/>
              <a:t>Express 48, 32 as ratio.</a:t>
            </a:r>
          </a:p>
          <a:p>
            <a:r>
              <a:rPr lang="en-US" b="0" dirty="0"/>
              <a:t>48 : 96</a:t>
            </a:r>
          </a:p>
          <a:p>
            <a:r>
              <a:rPr lang="en-US" b="0" dirty="0"/>
              <a:t>3 : 2</a:t>
            </a:r>
          </a:p>
          <a:p>
            <a:r>
              <a:rPr lang="en-US" b="0" dirty="0"/>
              <a:t>48  x 2 = 96</a:t>
            </a:r>
          </a:p>
          <a:p>
            <a:r>
              <a:rPr lang="en-US" b="0" dirty="0"/>
              <a:t>32 x 3= 96 (cross multiplying the ratios)</a:t>
            </a:r>
          </a:p>
          <a:p>
            <a:r>
              <a:rPr lang="en-US" b="0" dirty="0"/>
              <a:t>Hence, the LCM is 96.</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86715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Answer : A</a:t>
            </a:r>
          </a:p>
          <a:p>
            <a:r>
              <a:rPr lang="en-US" b="1" dirty="0">
                <a:effectLst/>
              </a:rPr>
              <a:t>Explanation : </a:t>
            </a:r>
          </a:p>
          <a:p>
            <a:r>
              <a:rPr lang="en-US" b="0" dirty="0">
                <a:effectLst/>
              </a:rPr>
              <a:t> </a:t>
            </a:r>
          </a:p>
          <a:p>
            <a:r>
              <a:rPr lang="en-US" b="0" dirty="0">
                <a:effectLst/>
              </a:rPr>
              <a:t>The first bell chimes at 10th, 20th, 30th, 40th minute and so on.</a:t>
            </a:r>
          </a:p>
          <a:p>
            <a:r>
              <a:rPr lang="en-US" b="0" dirty="0">
                <a:effectLst/>
              </a:rPr>
              <a:t>The second bell chimes at 15th, 30th, 45th minute and so on.</a:t>
            </a:r>
          </a:p>
          <a:p>
            <a:r>
              <a:rPr lang="en-US" b="0" dirty="0">
                <a:effectLst/>
              </a:rPr>
              <a:t>From the above observation, both of them chime together at 30th minute.</a:t>
            </a:r>
          </a:p>
          <a:p>
            <a:r>
              <a:rPr lang="en-US" b="0" dirty="0">
                <a:effectLst/>
              </a:rPr>
              <a:t>(OR)</a:t>
            </a:r>
          </a:p>
          <a:p>
            <a:r>
              <a:rPr lang="en-US" b="0" dirty="0">
                <a:effectLst/>
              </a:rPr>
              <a:t>This question is an application of LCM .</a:t>
            </a:r>
          </a:p>
          <a:p>
            <a:r>
              <a:rPr lang="en-US" b="0" dirty="0">
                <a:effectLst/>
              </a:rPr>
              <a:t>LCM of 10 and 15 is 30. </a:t>
            </a:r>
          </a:p>
          <a:p>
            <a:r>
              <a:rPr lang="en-US" b="0" dirty="0">
                <a:effectLst/>
              </a:rPr>
              <a:t>So, both the bells will chime together at 30th minute.</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0144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 : D</a:t>
            </a:r>
          </a:p>
          <a:p>
            <a:r>
              <a:rPr lang="en-US" b="1" dirty="0"/>
              <a:t>Explanation : </a:t>
            </a:r>
          </a:p>
          <a:p>
            <a:r>
              <a:rPr lang="en-US" b="0" dirty="0"/>
              <a:t> The question is application of HCF.</a:t>
            </a:r>
          </a:p>
          <a:p>
            <a:r>
              <a:rPr lang="en-US" b="0" dirty="0"/>
              <a:t>The factors of 12 - 1,2,3,4,6,12</a:t>
            </a:r>
          </a:p>
          <a:p>
            <a:r>
              <a:rPr lang="en-US" b="0" dirty="0"/>
              <a:t>The factors of 36 - 1,2,3,4,6,9,12,18,36</a:t>
            </a:r>
          </a:p>
          <a:p>
            <a:r>
              <a:rPr lang="en-US" b="0" dirty="0"/>
              <a:t>The factors of 54 - 1,2,3,6,9,18,54</a:t>
            </a:r>
          </a:p>
          <a:p>
            <a:endParaRPr lang="en-US" b="0" dirty="0"/>
          </a:p>
          <a:p>
            <a:r>
              <a:rPr lang="en-US" b="0" dirty="0"/>
              <a:t>The common factors are 1,2,3,6</a:t>
            </a:r>
          </a:p>
          <a:p>
            <a:r>
              <a:rPr lang="en-US" b="0" dirty="0"/>
              <a:t>The highest value (HCF) is 6.</a:t>
            </a:r>
          </a:p>
          <a:p>
            <a:r>
              <a:rPr lang="en-US" b="0" dirty="0"/>
              <a:t>Hence, 6 is the greatest number that will divide 12, 36 and 54 exactly. </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42340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 : D</a:t>
            </a:r>
          </a:p>
          <a:p>
            <a:r>
              <a:rPr lang="en-US" b="1" dirty="0"/>
              <a:t>Explanation : </a:t>
            </a:r>
          </a:p>
          <a:p>
            <a:r>
              <a:rPr lang="en-US" b="0" dirty="0"/>
              <a:t> The question is application of  LCM, since the questions states that the result gets divisible by the given numbers.</a:t>
            </a:r>
          </a:p>
          <a:p>
            <a:r>
              <a:rPr lang="en-US" b="0" dirty="0"/>
              <a:t>The multiples of 6 - 6, 12, 18, 24, 30,...</a:t>
            </a:r>
          </a:p>
          <a:p>
            <a:r>
              <a:rPr lang="en-US" b="0" dirty="0"/>
              <a:t>The multiples of 8 - 8, 16, 24, 32, 40,...</a:t>
            </a:r>
          </a:p>
          <a:p>
            <a:r>
              <a:rPr lang="en-US" b="0" dirty="0"/>
              <a:t>The multiples of 12 - 12, 24, 36, 48,...</a:t>
            </a:r>
          </a:p>
          <a:p>
            <a:endParaRPr lang="en-US" b="0" dirty="0"/>
          </a:p>
          <a:p>
            <a:r>
              <a:rPr lang="en-US" b="0" dirty="0"/>
              <a:t>The least number divisible by 6, 8, 12 is 24.</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70014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HCF and LCM of 30 and 50.</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10, 300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5, 150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5, 300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10, 150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31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greatest number that divides 9, 27, 18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6555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5 bells are heard at intervals of 3, 6, 8, 10 and 12 minutes respectively. If all the bells toll together exactly at 2:23 PM, they will again be heard together at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198405"/>
          </a:xfrm>
          <a:prstGeom prst="rect">
            <a:avLst/>
          </a:prstGeom>
          <a:noFill/>
        </p:spPr>
        <p:txBody>
          <a:bodyPr wrap="square" lIns="91440" tIns="45720" rIns="91440" bIns="45720">
            <a:spAutoFit/>
          </a:bodyPr>
          <a:lstStyle/>
          <a:p>
            <a:pPr>
              <a:lnSpc>
                <a:spcPct val="150000"/>
              </a:lnSpc>
            </a:pPr>
            <a:r>
              <a:rPr lang="en-US" sz="2500">
                <a:latin typeface="Nunito Sans" panose="00000500000000000000" pitchFamily="2" charset="0"/>
              </a:rPr>
              <a:t>5:23:00 PM</a:t>
            </a:r>
          </a:p>
          <a:p>
            <a:pPr>
              <a:lnSpc>
                <a:spcPct val="150000"/>
              </a:lnSpc>
            </a:pP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4:23:00 PM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6:25:00 PM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4:55:00 PM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4585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LCM and HCF of 6/1, 60/17, 12/17.</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 6/17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10/17, 1/17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 10/7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1, 17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428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Two Choco sticks are 48 cm and 64 cm long. If we have to make them into a number of Choco sticks of equal size, then minimum number of similar Choco sticks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7807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Two flash lamps can be seen from an apartment. The first flashes once every 4 seconds and the other flashes once every 6 seconds. If they flash at the same time, how long will it be before they flash at the same time again?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4780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ratio of two numbers is 13:7 and their HCF is 15. What is the sum of two numbers?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1365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543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LCM and HCF of 7/9, 63/8, 9/7.</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63, 1/504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3969/504, 1/24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 79/24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63, 504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5650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Two sticks are 36 cm and 48 cm long. If we have to make them of equal size, then minimum number of similar sticks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02500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Which of the following can be the sum of the numbers whose LCM is 144 and HCF is 12?</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214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smallest number which is divisible by 14,22 and 26.</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4004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27758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Greatest Common Divisor of two numbers is 8 while their Least Common Multiple is 144. Find the other number if one number is 16.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21702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LCM of two numbers is 138. But their GCD is 23. The numbers are in a ratio 1:6. Which is the largest number amongst the two?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69</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4386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least common multiple of two numbers is 168 and highest common factor of them is 12. If the difference between the numbers is 60, what is the sum of the numbers?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69104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least common multiple of two numbers is 225 and the highest common factor is 5 then find the numbers when one of the numbers is 25?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181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greatest number of four digits which is divisible by 15, 25, 40, 75 is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9000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9400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5136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What is the least number which when divided by the numbers 3, 5, 6, 8, 10 and 12 leaves in each case a remainder 2 but which when divided by 13 leaves no remainder?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1586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1562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23932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When a number is divided by 893 the remainder is 193. What will be the remainder when it is divided by 47?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89403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sum of two numbers is 156 and their HCF is 13. The numbers of such number pairs is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17924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L.C.M. of two numbers is 14560 and their H.C.F. is 13. If one of them is 416, the other is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460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8148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HCF and LCM</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greatest length of the scale that can measure exactly 30 cm, 90 cm, 1 m 20 cm and 1 m 35 cm lengths is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cm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cm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15cm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cm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11801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What will be least number of marbles with </a:t>
            </a:r>
            <a:r>
              <a:rPr lang="en-US" sz="2500" dirty="0" err="1">
                <a:latin typeface="Nunito Sans" panose="00000500000000000000" pitchFamily="2" charset="0"/>
              </a:rPr>
              <a:t>Rohit</a:t>
            </a:r>
            <a:r>
              <a:rPr lang="en-US" sz="2500" dirty="0">
                <a:latin typeface="Nunito Sans" panose="00000500000000000000" pitchFamily="2" charset="0"/>
              </a:rPr>
              <a:t> if he can arrange them in rows of 18, 10 and 15 marbles each as well as make a perfect solid square out of all the marbles?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65258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 3 birds fly along the circumference of a jungle. They complete one round in 27 minutes, 45 minutes and 63 minutes respectively. Since they start together, when will they meet again at the starting position?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945 minutes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126 minutes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135 minutes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 hours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25942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least possible 4-digit number, when divided by 12, 16, 18 and 20 leaves 21 as remainder?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1461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16854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5 clocks ring automatically at intervals of 12 minutes, 8 minutes, 3 minutes, 4 minutes and 10 minutes, respectively. In 8 hours from the moment they start, how many times will they ring together?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times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times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times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times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62440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least number when divided by 36, 24 and 16 leaves 11 as remainder in each case?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45190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64A4F-D3F6-4B9D-1D27-02D7BFF9C443}"/>
            </a:ext>
          </a:extLst>
        </p:cNvPr>
        <p:cNvGrpSpPr/>
        <p:nvPr/>
      </p:nvGrpSpPr>
      <p:grpSpPr>
        <a:xfrm>
          <a:off x="0" y="0"/>
          <a:ext cx="0" cy="0"/>
          <a:chOff x="0" y="0"/>
          <a:chExt cx="0" cy="0"/>
        </a:xfrm>
      </p:grpSpPr>
      <p:sp>
        <p:nvSpPr>
          <p:cNvPr id="123" name="Here is where the title goes. Sometimes it could be two lines too">
            <a:extLst>
              <a:ext uri="{FF2B5EF4-FFF2-40B4-BE49-F238E27FC236}">
                <a16:creationId xmlns:a16="http://schemas.microsoft.com/office/drawing/2014/main" id="{49C205B5-F9CE-1495-043F-B74A0D8FB7E2}"/>
              </a:ext>
            </a:extLst>
          </p:cNvPr>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a:solidFill>
                  <a:schemeClr val="bg1"/>
                </a:solidFill>
                <a:latin typeface="Nunito Sans" panose="00000500000000000000" pitchFamily="2" charset="0"/>
              </a:rPr>
              <a:t>S</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4BECDB49-8354-0DE8-D4D0-BE5BABD157F0}"/>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pic>
        <p:nvPicPr>
          <p:cNvPr id="11" name="Picture 10">
            <a:extLst>
              <a:ext uri="{FF2B5EF4-FFF2-40B4-BE49-F238E27FC236}">
                <a16:creationId xmlns:a16="http://schemas.microsoft.com/office/drawing/2014/main" id="{ED275ED5-9F05-B2B8-3C32-B2159C0F20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2" name="TextBox 1">
            <a:extLst>
              <a:ext uri="{FF2B5EF4-FFF2-40B4-BE49-F238E27FC236}">
                <a16:creationId xmlns:a16="http://schemas.microsoft.com/office/drawing/2014/main" id="{82DFA399-63A4-76D4-C697-A854EC791AA1}"/>
              </a:ext>
            </a:extLst>
          </p:cNvPr>
          <p:cNvSpPr txBox="1"/>
          <p:nvPr/>
        </p:nvSpPr>
        <p:spPr>
          <a:xfrm>
            <a:off x="856593" y="951419"/>
            <a:ext cx="9829800" cy="3785652"/>
          </a:xfrm>
          <a:prstGeom prst="rect">
            <a:avLst/>
          </a:prstGeom>
          <a:noFill/>
        </p:spPr>
        <p:txBody>
          <a:bodyPr wrap="square" rtlCol="0">
            <a:spAutoFit/>
          </a:bodyPr>
          <a:lstStyle/>
          <a:p>
            <a:r>
              <a:rPr lang="en-IN" sz="4000" dirty="0"/>
              <a:t>Methods to solve HCF and LCM:</a:t>
            </a:r>
          </a:p>
          <a:p>
            <a:endParaRPr lang="en-IN" sz="4000" dirty="0"/>
          </a:p>
          <a:p>
            <a:pPr marL="342900" indent="-342900">
              <a:buAutoNum type="arabicPeriod"/>
            </a:pPr>
            <a:r>
              <a:rPr lang="en-IN" sz="4000" dirty="0"/>
              <a:t>Prime factorization method</a:t>
            </a:r>
          </a:p>
          <a:p>
            <a:pPr marL="342900" indent="-342900">
              <a:buAutoNum type="arabicPeriod"/>
            </a:pPr>
            <a:r>
              <a:rPr lang="en-IN" sz="4000" dirty="0"/>
              <a:t>Division method</a:t>
            </a:r>
          </a:p>
          <a:p>
            <a:pPr marL="342900" indent="-342900">
              <a:buAutoNum type="arabicPeriod"/>
            </a:pPr>
            <a:r>
              <a:rPr lang="en-IN" sz="4000" dirty="0"/>
              <a:t>Listing multiples and factors</a:t>
            </a:r>
          </a:p>
          <a:p>
            <a:pPr marL="342900" indent="-342900">
              <a:buAutoNum type="arabicPeriod"/>
            </a:pPr>
            <a:r>
              <a:rPr lang="en-IN" sz="4000" dirty="0"/>
              <a:t>Ratio method</a:t>
            </a:r>
          </a:p>
        </p:txBody>
      </p:sp>
    </p:spTree>
    <p:extLst>
      <p:ext uri="{BB962C8B-B14F-4D97-AF65-F5344CB8AC3E}">
        <p14:creationId xmlns:p14="http://schemas.microsoft.com/office/powerpoint/2010/main" val="140652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43B24-C6AE-05E2-6831-82619E56FEBC}"/>
            </a:ext>
          </a:extLst>
        </p:cNvPr>
        <p:cNvGrpSpPr/>
        <p:nvPr/>
      </p:nvGrpSpPr>
      <p:grpSpPr>
        <a:xfrm>
          <a:off x="0" y="0"/>
          <a:ext cx="0" cy="0"/>
          <a:chOff x="0" y="0"/>
          <a:chExt cx="0" cy="0"/>
        </a:xfrm>
      </p:grpSpPr>
      <p:sp>
        <p:nvSpPr>
          <p:cNvPr id="123" name="Here is where the title goes. Sometimes it could be two lines too">
            <a:extLst>
              <a:ext uri="{FF2B5EF4-FFF2-40B4-BE49-F238E27FC236}">
                <a16:creationId xmlns:a16="http://schemas.microsoft.com/office/drawing/2014/main" id="{2644A00A-C065-D771-BCE1-E3BB8C6B3897}"/>
              </a:ext>
            </a:extLst>
          </p:cNvPr>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145EE567-94F6-51A8-C97B-7C11C2456426}"/>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96258B-8587-43B4-F26D-64AC983ADE6A}"/>
                  </a:ext>
                </a:extLst>
              </p:cNvPr>
              <p:cNvSpPr txBox="1"/>
              <p:nvPr/>
            </p:nvSpPr>
            <p:spPr>
              <a:xfrm>
                <a:off x="381000" y="328324"/>
                <a:ext cx="11430000" cy="5524076"/>
              </a:xfrm>
              <a:prstGeom prst="rect">
                <a:avLst/>
              </a:prstGeom>
              <a:noFill/>
            </p:spPr>
            <p:txBody>
              <a:bodyPr wrap="square" rtlCol="0">
                <a:spAutoFit/>
              </a:bodyPr>
              <a:lstStyle/>
              <a:p>
                <a:r>
                  <a:rPr lang="en-US" sz="4000" b="1" dirty="0"/>
                  <a:t>Properties:</a:t>
                </a:r>
              </a:p>
              <a:p>
                <a:r>
                  <a:rPr lang="en-US" sz="2800" dirty="0"/>
                  <a:t>1. Product of two numbers= HCF x LCM.</a:t>
                </a:r>
              </a:p>
              <a:p>
                <a:r>
                  <a:rPr lang="en-US" sz="2800" dirty="0"/>
                  <a:t>2. LCM of Fractions= </a:t>
                </a:r>
                <a14:m>
                  <m:oMath xmlns:m="http://schemas.openxmlformats.org/officeDocument/2006/math">
                    <m:f>
                      <m:fPr>
                        <m:ctrlPr>
                          <a:rPr lang="en-US" sz="2800" i="1" smtClean="0">
                            <a:latin typeface="Cambria Math" panose="02040503050406030204" pitchFamily="18" charset="0"/>
                          </a:rPr>
                        </m:ctrlPr>
                      </m:fPr>
                      <m:num>
                        <m:r>
                          <a:rPr lang="en-IN" sz="2800" b="0" i="1" smtClean="0">
                            <a:latin typeface="Cambria Math" panose="02040503050406030204" pitchFamily="18" charset="0"/>
                          </a:rPr>
                          <m:t>𝐿𝐶𝑀</m:t>
                        </m:r>
                        <m:r>
                          <a:rPr lang="en-IN" sz="2800" b="0" i="1" smtClean="0">
                            <a:latin typeface="Cambria Math" panose="02040503050406030204" pitchFamily="18" charset="0"/>
                          </a:rPr>
                          <m:t> </m:t>
                        </m:r>
                        <m:r>
                          <a:rPr lang="en-IN" sz="2800" b="0" i="1" smtClean="0">
                            <a:latin typeface="Cambria Math" panose="02040503050406030204" pitchFamily="18" charset="0"/>
                          </a:rPr>
                          <m:t>𝑜𝑓</m:t>
                        </m:r>
                        <m:r>
                          <a:rPr lang="en-IN" sz="2800" b="0" i="1" smtClean="0">
                            <a:latin typeface="Cambria Math" panose="02040503050406030204" pitchFamily="18" charset="0"/>
                          </a:rPr>
                          <m:t> </m:t>
                        </m:r>
                        <m:r>
                          <a:rPr lang="en-IN" sz="2800" b="0" i="1" smtClean="0">
                            <a:latin typeface="Cambria Math" panose="02040503050406030204" pitchFamily="18" charset="0"/>
                          </a:rPr>
                          <m:t>𝑁𝑢𝑚𝑒𝑟𝑎𝑡𝑜𝑟𝑠</m:t>
                        </m:r>
                      </m:num>
                      <m:den>
                        <m:r>
                          <a:rPr lang="en-IN" sz="2800" b="0" i="1" smtClean="0">
                            <a:latin typeface="Cambria Math" panose="02040503050406030204" pitchFamily="18" charset="0"/>
                          </a:rPr>
                          <m:t>𝐻𝐶𝐹</m:t>
                        </m:r>
                        <m:r>
                          <a:rPr lang="en-IN" sz="2800" b="0" i="1" smtClean="0">
                            <a:latin typeface="Cambria Math" panose="02040503050406030204" pitchFamily="18" charset="0"/>
                          </a:rPr>
                          <m:t> </m:t>
                        </m:r>
                        <m:r>
                          <a:rPr lang="en-IN" sz="2800" b="0" i="1" smtClean="0">
                            <a:latin typeface="Cambria Math" panose="02040503050406030204" pitchFamily="18" charset="0"/>
                          </a:rPr>
                          <m:t>𝑜𝑓</m:t>
                        </m:r>
                        <m:r>
                          <a:rPr lang="en-IN" sz="2800" b="0" i="1" smtClean="0">
                            <a:latin typeface="Cambria Math" panose="02040503050406030204" pitchFamily="18" charset="0"/>
                          </a:rPr>
                          <m:t> </m:t>
                        </m:r>
                        <m:r>
                          <a:rPr lang="en-IN" sz="2800" b="0" i="1" smtClean="0">
                            <a:latin typeface="Cambria Math" panose="02040503050406030204" pitchFamily="18" charset="0"/>
                          </a:rPr>
                          <m:t>𝐷𝑒𝑛𝑜𝑚𝑖𝑛𝑎𝑡𝑜𝑟𝑠</m:t>
                        </m:r>
                      </m:den>
                    </m:f>
                  </m:oMath>
                </a14:m>
                <a:endParaRPr lang="en-US" sz="2800" dirty="0"/>
              </a:p>
              <a:p>
                <a:r>
                  <a:rPr lang="en-US" sz="2800" dirty="0"/>
                  <a:t>    HCF of Fractions= </a:t>
                </a:r>
                <a14:m>
                  <m:oMath xmlns:m="http://schemas.openxmlformats.org/officeDocument/2006/math">
                    <m:f>
                      <m:fPr>
                        <m:ctrlPr>
                          <a:rPr lang="en-US" sz="2800" i="1" smtClean="0">
                            <a:latin typeface="Cambria Math" panose="02040503050406030204" pitchFamily="18" charset="0"/>
                          </a:rPr>
                        </m:ctrlPr>
                      </m:fPr>
                      <m:num>
                        <m:r>
                          <a:rPr lang="en-IN" sz="2800" b="0" i="1" smtClean="0">
                            <a:latin typeface="Cambria Math" panose="02040503050406030204" pitchFamily="18" charset="0"/>
                          </a:rPr>
                          <m:t>𝐻𝐶𝐹</m:t>
                        </m:r>
                        <m:r>
                          <a:rPr lang="en-IN" sz="2800" b="0" i="1" smtClean="0">
                            <a:latin typeface="Cambria Math" panose="02040503050406030204" pitchFamily="18" charset="0"/>
                          </a:rPr>
                          <m:t> </m:t>
                        </m:r>
                        <m:r>
                          <a:rPr lang="en-IN" sz="2800" b="0" i="1" smtClean="0">
                            <a:latin typeface="Cambria Math" panose="02040503050406030204" pitchFamily="18" charset="0"/>
                          </a:rPr>
                          <m:t>𝑜𝑓</m:t>
                        </m:r>
                        <m:r>
                          <a:rPr lang="en-IN" sz="2800" b="0" i="1" smtClean="0">
                            <a:latin typeface="Cambria Math" panose="02040503050406030204" pitchFamily="18" charset="0"/>
                          </a:rPr>
                          <m:t> </m:t>
                        </m:r>
                        <m:r>
                          <a:rPr lang="en-IN" sz="2800" b="0" i="1" smtClean="0">
                            <a:latin typeface="Cambria Math" panose="02040503050406030204" pitchFamily="18" charset="0"/>
                          </a:rPr>
                          <m:t>𝑁𝑢𝑚𝑒𝑟𝑎𝑡𝑜𝑟𝑠</m:t>
                        </m:r>
                      </m:num>
                      <m:den>
                        <m:r>
                          <a:rPr lang="en-IN" sz="2800" b="0" i="1" smtClean="0">
                            <a:latin typeface="Cambria Math" panose="02040503050406030204" pitchFamily="18" charset="0"/>
                          </a:rPr>
                          <m:t>𝐿𝐶𝑀</m:t>
                        </m:r>
                        <m:r>
                          <a:rPr lang="en-IN" sz="2800" b="0" i="1" smtClean="0">
                            <a:latin typeface="Cambria Math" panose="02040503050406030204" pitchFamily="18" charset="0"/>
                          </a:rPr>
                          <m:t> </m:t>
                        </m:r>
                        <m:r>
                          <a:rPr lang="en-IN" sz="2800" b="0" i="1" smtClean="0">
                            <a:latin typeface="Cambria Math" panose="02040503050406030204" pitchFamily="18" charset="0"/>
                          </a:rPr>
                          <m:t>𝑜𝑓</m:t>
                        </m:r>
                        <m:r>
                          <a:rPr lang="en-IN" sz="2800" b="0" i="1" smtClean="0">
                            <a:latin typeface="Cambria Math" panose="02040503050406030204" pitchFamily="18" charset="0"/>
                          </a:rPr>
                          <m:t> </m:t>
                        </m:r>
                        <m:r>
                          <a:rPr lang="en-IN" sz="2800" b="0" i="1" smtClean="0">
                            <a:latin typeface="Cambria Math" panose="02040503050406030204" pitchFamily="18" charset="0"/>
                          </a:rPr>
                          <m:t>𝐷𝑒𝑛𝑜𝑚𝑖𝑛𝑎𝑡𝑜𝑟𝑠</m:t>
                        </m:r>
                      </m:den>
                    </m:f>
                  </m:oMath>
                </a14:m>
                <a:endParaRPr lang="en-US" sz="2800" dirty="0"/>
              </a:p>
              <a:p>
                <a:r>
                  <a:rPr lang="en-US" sz="2800" dirty="0"/>
                  <a:t>3. HCF of two or more numbers is never greater than any given numbers.</a:t>
                </a:r>
              </a:p>
              <a:p>
                <a:r>
                  <a:rPr lang="en-US" sz="2800" dirty="0"/>
                  <a:t>    LCM of two or more numbers is never smaller than any given numbers.</a:t>
                </a:r>
              </a:p>
              <a:p>
                <a:r>
                  <a:rPr lang="en-US" sz="2800" dirty="0"/>
                  <a:t>4. HCF of Co-primes = 1., Product of numbers= LCM of Co-prime numbers</a:t>
                </a:r>
              </a:p>
              <a:p>
                <a:r>
                  <a:rPr lang="en-US" sz="2800" dirty="0"/>
                  <a:t>5. HCM of </a:t>
                </a:r>
                <a:r>
                  <a:rPr lang="en-US" sz="2800"/>
                  <a:t>two or more </a:t>
                </a:r>
                <a:r>
                  <a:rPr lang="en-US" sz="2800" dirty="0"/>
                  <a:t>numbers is always Infinity</a:t>
                </a:r>
              </a:p>
              <a:p>
                <a:r>
                  <a:rPr lang="en-US" sz="2800" dirty="0"/>
                  <a:t>    LCF of two or more numbers is always 1.</a:t>
                </a:r>
              </a:p>
              <a:p>
                <a:pPr marL="457200" indent="-457200">
                  <a:buFont typeface="Arial" panose="020B0604020202020204" pitchFamily="34" charset="0"/>
                  <a:buChar char="•"/>
                </a:pPr>
                <a:r>
                  <a:rPr lang="en-US" sz="2800" dirty="0"/>
                  <a:t>The Greatest Common Divisor that divides (a, b c)= HCF (a, b, c)</a:t>
                </a:r>
              </a:p>
              <a:p>
                <a:pPr marL="457200" indent="-457200">
                  <a:buFont typeface="Arial" panose="020B0604020202020204" pitchFamily="34" charset="0"/>
                  <a:buChar char="•"/>
                </a:pPr>
                <a:r>
                  <a:rPr lang="en-US" sz="2800" dirty="0"/>
                  <a:t>The Least Common Multiple that is divisible by (a, b, c)= LCM (a, b, c)</a:t>
                </a:r>
              </a:p>
            </p:txBody>
          </p:sp>
        </mc:Choice>
        <mc:Fallback xmlns="">
          <p:sp>
            <p:nvSpPr>
              <p:cNvPr id="13" name="TextBox 12">
                <a:extLst>
                  <a:ext uri="{FF2B5EF4-FFF2-40B4-BE49-F238E27FC236}">
                    <a16:creationId xmlns:a16="http://schemas.microsoft.com/office/drawing/2014/main" id="{BA96258B-8587-43B4-F26D-64AC983ADE6A}"/>
                  </a:ext>
                </a:extLst>
              </p:cNvPr>
              <p:cNvSpPr txBox="1">
                <a:spLocks noRot="1" noChangeAspect="1" noMove="1" noResize="1" noEditPoints="1" noAdjustHandles="1" noChangeArrowheads="1" noChangeShapeType="1" noTextEdit="1"/>
              </p:cNvSpPr>
              <p:nvPr/>
            </p:nvSpPr>
            <p:spPr>
              <a:xfrm>
                <a:off x="381000" y="328324"/>
                <a:ext cx="11430000" cy="5524076"/>
              </a:xfrm>
              <a:prstGeom prst="rect">
                <a:avLst/>
              </a:prstGeom>
              <a:blipFill>
                <a:blip r:embed="rId3"/>
                <a:stretch>
                  <a:fillRect l="-1920" t="-1987" b="-1766"/>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01194AEE-FB11-62C1-7603-5A2BC87272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54431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LCM of 48 and 32.</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1536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1799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Two bells chime at an interval of 10 minutes and 15 minutes respectively. At what time will they chime together?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r>
              <a:rPr lang="en-US" sz="2500" baseline="30000" dirty="0">
                <a:latin typeface="Nunito Sans" panose="00000500000000000000" pitchFamily="2" charset="0"/>
              </a:rPr>
              <a:t>th</a:t>
            </a:r>
            <a:r>
              <a:rPr lang="en-US" sz="2500" dirty="0">
                <a:latin typeface="Nunito Sans" panose="00000500000000000000" pitchFamily="2" charset="0"/>
              </a:rPr>
              <a:t> minute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r>
              <a:rPr lang="en-US" sz="2500" baseline="30000" dirty="0">
                <a:latin typeface="Nunito Sans" panose="00000500000000000000" pitchFamily="2" charset="0"/>
              </a:rPr>
              <a:t>th</a:t>
            </a:r>
            <a:r>
              <a:rPr lang="en-US" sz="2500" dirty="0">
                <a:latin typeface="Nunito Sans" panose="00000500000000000000" pitchFamily="2" charset="0"/>
              </a:rPr>
              <a:t> minute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r>
              <a:rPr lang="en-US" sz="2500" baseline="30000" dirty="0">
                <a:latin typeface="Nunito Sans" panose="00000500000000000000" pitchFamily="2" charset="0"/>
              </a:rPr>
              <a:t>th</a:t>
            </a:r>
            <a:r>
              <a:rPr lang="en-US" sz="2500" dirty="0">
                <a:latin typeface="Nunito Sans" panose="00000500000000000000" pitchFamily="2" charset="0"/>
              </a:rPr>
              <a:t> minute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r>
              <a:rPr lang="en-US" sz="2500" baseline="30000" dirty="0">
                <a:latin typeface="Nunito Sans" panose="00000500000000000000" pitchFamily="2" charset="0"/>
              </a:rPr>
              <a:t>th</a:t>
            </a:r>
            <a:r>
              <a:rPr lang="en-US" sz="2500" dirty="0">
                <a:latin typeface="Nunito Sans" panose="00000500000000000000" pitchFamily="2" charset="0"/>
              </a:rPr>
              <a:t> minute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728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greatest number that will divide 12, 36 and 54 exactly.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9041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least number that is exactly divisible by 6, 8 and 12.</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41907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2683</Words>
  <Application>Microsoft Office PowerPoint</Application>
  <PresentationFormat>Widescreen</PresentationFormat>
  <Paragraphs>528</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2024-12-10T09:42:58Z</dcterms:modified>
</cp:coreProperties>
</file>