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2"/>
  </p:notesMasterIdLst>
  <p:sldIdLst>
    <p:sldId id="272" r:id="rId2"/>
    <p:sldId id="271" r:id="rId3"/>
    <p:sldId id="385" r:id="rId4"/>
    <p:sldId id="386" r:id="rId5"/>
    <p:sldId id="387" r:id="rId6"/>
    <p:sldId id="388" r:id="rId7"/>
    <p:sldId id="389" r:id="rId8"/>
    <p:sldId id="376" r:id="rId9"/>
    <p:sldId id="383" r:id="rId10"/>
    <p:sldId id="384" r:id="rId11"/>
    <p:sldId id="357" r:id="rId12"/>
    <p:sldId id="366" r:id="rId13"/>
    <p:sldId id="359" r:id="rId14"/>
    <p:sldId id="358" r:id="rId15"/>
    <p:sldId id="360" r:id="rId16"/>
    <p:sldId id="361" r:id="rId17"/>
    <p:sldId id="362" r:id="rId18"/>
    <p:sldId id="363" r:id="rId19"/>
    <p:sldId id="364" r:id="rId20"/>
    <p:sldId id="367" r:id="rId21"/>
    <p:sldId id="369" r:id="rId22"/>
    <p:sldId id="371" r:id="rId23"/>
    <p:sldId id="373" r:id="rId24"/>
    <p:sldId id="375" r:id="rId25"/>
    <p:sldId id="377" r:id="rId26"/>
    <p:sldId id="379" r:id="rId27"/>
    <p:sldId id="380" r:id="rId28"/>
    <p:sldId id="381" r:id="rId29"/>
    <p:sldId id="382" r:id="rId30"/>
    <p:sldId id="289" r:id="rId31"/>
  </p:sldIdLst>
  <p:sldSz cx="12192000" cy="6858000"/>
  <p:notesSz cx="6858000" cy="9144000"/>
  <p:embeddedFontLst>
    <p:embeddedFont>
      <p:font typeface="Nunito Sans" pitchFamily="2" charset="0"/>
      <p:regular r:id="rId33"/>
      <p:bold r:id="rId34"/>
      <p:italic r:id="rId35"/>
      <p:boldItalic r:id="rId36"/>
    </p:embeddedFont>
    <p:embeddedFont>
      <p:font typeface="Nunito Sans SemiBold"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C778A-C0E7-4593-B4F0-8004B22FF2B3}" v="2" dt="2024-06-22T04:58:20.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1634" autoAdjust="0"/>
  </p:normalViewPr>
  <p:slideViewPr>
    <p:cSldViewPr>
      <p:cViewPr varScale="1">
        <p:scale>
          <a:sx n="82" d="100"/>
          <a:sy n="82" d="100"/>
        </p:scale>
        <p:origin x="475" y="72"/>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E312F4DB-9BF6-475B-91B1-01A09B89EC92}"/>
    <pc:docChg chg="undo custSel addSld modSld sldOrd">
      <pc:chgData name="mamatha gudavalli" userId="d413e1ebb6389b57" providerId="LiveId" clId="{E312F4DB-9BF6-475B-91B1-01A09B89EC92}" dt="2024-03-18T07:49:58.974" v="216" actId="20577"/>
      <pc:docMkLst>
        <pc:docMk/>
      </pc:docMkLst>
      <pc:sldChg chg="modSp mod modNotesTx">
        <pc:chgData name="mamatha gudavalli" userId="d413e1ebb6389b57" providerId="LiveId" clId="{E312F4DB-9BF6-475B-91B1-01A09B89EC92}" dt="2024-02-24T15:24:31.283" v="9" actId="20577"/>
        <pc:sldMkLst>
          <pc:docMk/>
          <pc:sldMk cId="509777137" sldId="361"/>
        </pc:sldMkLst>
        <pc:spChg chg="mod">
          <ac:chgData name="mamatha gudavalli" userId="d413e1ebb6389b57" providerId="LiveId" clId="{E312F4DB-9BF6-475B-91B1-01A09B89EC92}" dt="2024-02-24T15:24:04.779" v="2" actId="20577"/>
          <ac:spMkLst>
            <pc:docMk/>
            <pc:sldMk cId="509777137" sldId="361"/>
            <ac:spMk id="23" creationId="{116C2E0D-93FB-4ADC-BC2B-83DFED946B7A}"/>
          </ac:spMkLst>
        </pc:spChg>
        <pc:spChg chg="mod">
          <ac:chgData name="mamatha gudavalli" userId="d413e1ebb6389b57" providerId="LiveId" clId="{E312F4DB-9BF6-475B-91B1-01A09B89EC92}" dt="2024-02-24T15:24:15.994" v="5" actId="20577"/>
          <ac:spMkLst>
            <pc:docMk/>
            <pc:sldMk cId="509777137" sldId="361"/>
            <ac:spMk id="24" creationId="{F62FDC11-1E2D-428B-8217-CF9104F9B6D7}"/>
          </ac:spMkLst>
        </pc:spChg>
        <pc:spChg chg="mod">
          <ac:chgData name="mamatha gudavalli" userId="d413e1ebb6389b57" providerId="LiveId" clId="{E312F4DB-9BF6-475B-91B1-01A09B89EC92}" dt="2024-02-24T15:24:23.221" v="7" actId="20577"/>
          <ac:spMkLst>
            <pc:docMk/>
            <pc:sldMk cId="509777137" sldId="361"/>
            <ac:spMk id="25" creationId="{BEF40363-1296-4F6B-8656-D47D96B64330}"/>
          </ac:spMkLst>
        </pc:spChg>
      </pc:sldChg>
      <pc:sldChg chg="modNotesTx">
        <pc:chgData name="mamatha gudavalli" userId="d413e1ebb6389b57" providerId="LiveId" clId="{E312F4DB-9BF6-475B-91B1-01A09B89EC92}" dt="2024-02-24T15:31:30.891" v="35" actId="20577"/>
        <pc:sldMkLst>
          <pc:docMk/>
          <pc:sldMk cId="4226952651" sldId="363"/>
        </pc:sldMkLst>
      </pc:sldChg>
      <pc:sldChg chg="modNotesTx">
        <pc:chgData name="mamatha gudavalli" userId="d413e1ebb6389b57" providerId="LiveId" clId="{E312F4DB-9BF6-475B-91B1-01A09B89EC92}" dt="2024-02-24T15:41:25.799" v="37" actId="20577"/>
        <pc:sldMkLst>
          <pc:docMk/>
          <pc:sldMk cId="2328639839" sldId="367"/>
        </pc:sldMkLst>
      </pc:sldChg>
      <pc:sldChg chg="modSp mod ord">
        <pc:chgData name="mamatha gudavalli" userId="d413e1ebb6389b57" providerId="LiveId" clId="{E312F4DB-9BF6-475B-91B1-01A09B89EC92}" dt="2024-03-18T07:34:04.421" v="40" actId="20577"/>
        <pc:sldMkLst>
          <pc:docMk/>
          <pc:sldMk cId="2364625530" sldId="376"/>
        </pc:sldMkLst>
        <pc:spChg chg="mod">
          <ac:chgData name="mamatha gudavalli" userId="d413e1ebb6389b57" providerId="LiveId" clId="{E312F4DB-9BF6-475B-91B1-01A09B89EC92}" dt="2024-03-18T07:34:04.421" v="40" actId="20577"/>
          <ac:spMkLst>
            <pc:docMk/>
            <pc:sldMk cId="2364625530" sldId="376"/>
            <ac:spMk id="20" creationId="{8D2B7F5C-7E52-4144-8109-FAA3BD7AA776}"/>
          </ac:spMkLst>
        </pc:spChg>
      </pc:sldChg>
      <pc:sldChg chg="modSp add mod modNotesTx">
        <pc:chgData name="mamatha gudavalli" userId="d413e1ebb6389b57" providerId="LiveId" clId="{E312F4DB-9BF6-475B-91B1-01A09B89EC92}" dt="2024-03-18T07:39:45.112" v="72" actId="20577"/>
        <pc:sldMkLst>
          <pc:docMk/>
          <pc:sldMk cId="3826658724" sldId="383"/>
        </pc:sldMkLst>
        <pc:spChg chg="mod">
          <ac:chgData name="mamatha gudavalli" userId="d413e1ebb6389b57" providerId="LiveId" clId="{E312F4DB-9BF6-475B-91B1-01A09B89EC92}" dt="2024-03-18T07:39:33.787" v="70" actId="255"/>
          <ac:spMkLst>
            <pc:docMk/>
            <pc:sldMk cId="3826658724" sldId="383"/>
            <ac:spMk id="9" creationId="{05EFE211-1D0D-4979-87E6-8967C2913C04}"/>
          </ac:spMkLst>
        </pc:spChg>
        <pc:spChg chg="mod">
          <ac:chgData name="mamatha gudavalli" userId="d413e1ebb6389b57" providerId="LiveId" clId="{E312F4DB-9BF6-475B-91B1-01A09B89EC92}" dt="2024-03-18T07:39:45.112" v="72" actId="20577"/>
          <ac:spMkLst>
            <pc:docMk/>
            <pc:sldMk cId="3826658724" sldId="383"/>
            <ac:spMk id="20" creationId="{8D2B7F5C-7E52-4144-8109-FAA3BD7AA776}"/>
          </ac:spMkLst>
        </pc:spChg>
        <pc:spChg chg="mod">
          <ac:chgData name="mamatha gudavalli" userId="d413e1ebb6389b57" providerId="LiveId" clId="{E312F4DB-9BF6-475B-91B1-01A09B89EC92}" dt="2024-03-18T07:38:54.749" v="67" actId="20577"/>
          <ac:spMkLst>
            <pc:docMk/>
            <pc:sldMk cId="3826658724" sldId="383"/>
            <ac:spMk id="23" creationId="{116C2E0D-93FB-4ADC-BC2B-83DFED946B7A}"/>
          </ac:spMkLst>
        </pc:spChg>
        <pc:spChg chg="mod">
          <ac:chgData name="mamatha gudavalli" userId="d413e1ebb6389b57" providerId="LiveId" clId="{E312F4DB-9BF6-475B-91B1-01A09B89EC92}" dt="2024-03-18T07:38:46.311" v="61" actId="20577"/>
          <ac:spMkLst>
            <pc:docMk/>
            <pc:sldMk cId="3826658724" sldId="383"/>
            <ac:spMk id="24" creationId="{F62FDC11-1E2D-428B-8217-CF9104F9B6D7}"/>
          </ac:spMkLst>
        </pc:spChg>
        <pc:spChg chg="mod">
          <ac:chgData name="mamatha gudavalli" userId="d413e1ebb6389b57" providerId="LiveId" clId="{E312F4DB-9BF6-475B-91B1-01A09B89EC92}" dt="2024-03-18T07:38:49.497" v="63" actId="20577"/>
          <ac:spMkLst>
            <pc:docMk/>
            <pc:sldMk cId="3826658724" sldId="383"/>
            <ac:spMk id="25" creationId="{BEF40363-1296-4F6B-8656-D47D96B64330}"/>
          </ac:spMkLst>
        </pc:spChg>
        <pc:spChg chg="mod">
          <ac:chgData name="mamatha gudavalli" userId="d413e1ebb6389b57" providerId="LiveId" clId="{E312F4DB-9BF6-475B-91B1-01A09B89EC92}" dt="2024-03-18T07:38:51.992" v="65" actId="20577"/>
          <ac:spMkLst>
            <pc:docMk/>
            <pc:sldMk cId="3826658724" sldId="383"/>
            <ac:spMk id="26" creationId="{D95ABC10-15CF-488C-806F-94CE71FC878A}"/>
          </ac:spMkLst>
        </pc:spChg>
      </pc:sldChg>
      <pc:sldChg chg="modSp add mod modNotesTx">
        <pc:chgData name="mamatha gudavalli" userId="d413e1ebb6389b57" providerId="LiveId" clId="{E312F4DB-9BF6-475B-91B1-01A09B89EC92}" dt="2024-03-18T07:49:58.974" v="216" actId="20577"/>
        <pc:sldMkLst>
          <pc:docMk/>
          <pc:sldMk cId="2239153088" sldId="384"/>
        </pc:sldMkLst>
        <pc:spChg chg="mod">
          <ac:chgData name="mamatha gudavalli" userId="d413e1ebb6389b57" providerId="LiveId" clId="{E312F4DB-9BF6-475B-91B1-01A09B89EC92}" dt="2024-03-18T07:49:22.225" v="204" actId="255"/>
          <ac:spMkLst>
            <pc:docMk/>
            <pc:sldMk cId="2239153088" sldId="384"/>
            <ac:spMk id="9" creationId="{05EFE211-1D0D-4979-87E6-8967C2913C04}"/>
          </ac:spMkLst>
        </pc:spChg>
        <pc:spChg chg="mod">
          <ac:chgData name="mamatha gudavalli" userId="d413e1ebb6389b57" providerId="LiveId" clId="{E312F4DB-9BF6-475B-91B1-01A09B89EC92}" dt="2024-03-18T07:49:58.974" v="216" actId="20577"/>
          <ac:spMkLst>
            <pc:docMk/>
            <pc:sldMk cId="2239153088" sldId="384"/>
            <ac:spMk id="20" creationId="{8D2B7F5C-7E52-4144-8109-FAA3BD7AA776}"/>
          </ac:spMkLst>
        </pc:spChg>
        <pc:spChg chg="mod">
          <ac:chgData name="mamatha gudavalli" userId="d413e1ebb6389b57" providerId="LiveId" clId="{E312F4DB-9BF6-475B-91B1-01A09B89EC92}" dt="2024-03-18T07:49:39.481" v="206" actId="20577"/>
          <ac:spMkLst>
            <pc:docMk/>
            <pc:sldMk cId="2239153088" sldId="384"/>
            <ac:spMk id="23" creationId="{116C2E0D-93FB-4ADC-BC2B-83DFED946B7A}"/>
          </ac:spMkLst>
        </pc:spChg>
        <pc:spChg chg="mod">
          <ac:chgData name="mamatha gudavalli" userId="d413e1ebb6389b57" providerId="LiveId" clId="{E312F4DB-9BF6-475B-91B1-01A09B89EC92}" dt="2024-03-18T07:49:44.724" v="208" actId="20577"/>
          <ac:spMkLst>
            <pc:docMk/>
            <pc:sldMk cId="2239153088" sldId="384"/>
            <ac:spMk id="24" creationId="{F62FDC11-1E2D-428B-8217-CF9104F9B6D7}"/>
          </ac:spMkLst>
        </pc:spChg>
        <pc:spChg chg="mod">
          <ac:chgData name="mamatha gudavalli" userId="d413e1ebb6389b57" providerId="LiveId" clId="{E312F4DB-9BF6-475B-91B1-01A09B89EC92}" dt="2024-03-18T07:49:47.232" v="210" actId="20577"/>
          <ac:spMkLst>
            <pc:docMk/>
            <pc:sldMk cId="2239153088" sldId="384"/>
            <ac:spMk id="25" creationId="{BEF40363-1296-4F6B-8656-D47D96B64330}"/>
          </ac:spMkLst>
        </pc:spChg>
        <pc:spChg chg="mod">
          <ac:chgData name="mamatha gudavalli" userId="d413e1ebb6389b57" providerId="LiveId" clId="{E312F4DB-9BF6-475B-91B1-01A09B89EC92}" dt="2024-03-18T07:49:49.676" v="212" actId="20577"/>
          <ac:spMkLst>
            <pc:docMk/>
            <pc:sldMk cId="2239153088" sldId="384"/>
            <ac:spMk id="26" creationId="{D95ABC10-15CF-488C-806F-94CE71FC878A}"/>
          </ac:spMkLst>
        </pc:spChg>
      </pc:sldChg>
    </pc:docChg>
  </pc:docChgLst>
  <pc:docChgLst>
    <pc:chgData name="mamatha gudavalli" userId="d413e1ebb6389b57" providerId="LiveId" clId="{277C778A-C0E7-4593-B4F0-8004B22FF2B3}"/>
    <pc:docChg chg="custSel addSld modSld">
      <pc:chgData name="mamatha gudavalli" userId="d413e1ebb6389b57" providerId="LiveId" clId="{277C778A-C0E7-4593-B4F0-8004B22FF2B3}" dt="2024-06-22T07:36:29.852" v="8" actId="680"/>
      <pc:docMkLst>
        <pc:docMk/>
      </pc:docMkLst>
      <pc:sldChg chg="addSp delSp add mod">
        <pc:chgData name="mamatha gudavalli" userId="d413e1ebb6389b57" providerId="LiveId" clId="{277C778A-C0E7-4593-B4F0-8004B22FF2B3}" dt="2024-06-22T05:01:38.482" v="4" actId="478"/>
        <pc:sldMkLst>
          <pc:docMk/>
          <pc:sldMk cId="2562194662" sldId="385"/>
        </pc:sldMkLst>
        <pc:spChg chg="del">
          <ac:chgData name="mamatha gudavalli" userId="d413e1ebb6389b57" providerId="LiveId" clId="{277C778A-C0E7-4593-B4F0-8004B22FF2B3}" dt="2024-06-22T04:31:39.031" v="1" actId="478"/>
          <ac:spMkLst>
            <pc:docMk/>
            <pc:sldMk cId="2562194662" sldId="385"/>
            <ac:spMk id="10" creationId="{82037F44-B579-465E-912D-7578628D7D24}"/>
          </ac:spMkLst>
        </pc:spChg>
        <pc:spChg chg="del">
          <ac:chgData name="mamatha gudavalli" userId="d413e1ebb6389b57" providerId="LiveId" clId="{277C778A-C0E7-4593-B4F0-8004B22FF2B3}" dt="2024-06-22T04:31:45.653" v="2" actId="478"/>
          <ac:spMkLst>
            <pc:docMk/>
            <pc:sldMk cId="2562194662" sldId="385"/>
            <ac:spMk id="13" creationId="{FC4BA18A-B0F2-4D62-9B28-7B486D4C70CF}"/>
          </ac:spMkLst>
        </pc:spChg>
        <pc:inkChg chg="add del">
          <ac:chgData name="mamatha gudavalli" userId="d413e1ebb6389b57" providerId="LiveId" clId="{277C778A-C0E7-4593-B4F0-8004B22FF2B3}" dt="2024-06-22T05:01:38.482" v="4" actId="478"/>
          <ac:inkMkLst>
            <pc:docMk/>
            <pc:sldMk cId="2562194662" sldId="385"/>
            <ac:inkMk id="2" creationId="{FB43B25C-3F9A-2880-8622-24675E140F8C}"/>
          </ac:inkMkLst>
        </pc:inkChg>
      </pc:sldChg>
      <pc:sldChg chg="new">
        <pc:chgData name="mamatha gudavalli" userId="d413e1ebb6389b57" providerId="LiveId" clId="{277C778A-C0E7-4593-B4F0-8004B22FF2B3}" dt="2024-06-22T07:36:05.919" v="5" actId="680"/>
        <pc:sldMkLst>
          <pc:docMk/>
          <pc:sldMk cId="242788207" sldId="386"/>
        </pc:sldMkLst>
      </pc:sldChg>
      <pc:sldChg chg="new">
        <pc:chgData name="mamatha gudavalli" userId="d413e1ebb6389b57" providerId="LiveId" clId="{277C778A-C0E7-4593-B4F0-8004B22FF2B3}" dt="2024-06-22T07:36:11.173" v="6" actId="680"/>
        <pc:sldMkLst>
          <pc:docMk/>
          <pc:sldMk cId="3790163640" sldId="387"/>
        </pc:sldMkLst>
      </pc:sldChg>
      <pc:sldChg chg="new">
        <pc:chgData name="mamatha gudavalli" userId="d413e1ebb6389b57" providerId="LiveId" clId="{277C778A-C0E7-4593-B4F0-8004B22FF2B3}" dt="2024-06-22T07:36:18.741" v="7" actId="680"/>
        <pc:sldMkLst>
          <pc:docMk/>
          <pc:sldMk cId="1506639810" sldId="388"/>
        </pc:sldMkLst>
      </pc:sldChg>
      <pc:sldChg chg="new">
        <pc:chgData name="mamatha gudavalli" userId="d413e1ebb6389b57" providerId="LiveId" clId="{277C778A-C0E7-4593-B4F0-8004B22FF2B3}" dt="2024-06-22T07:36:29.852" v="8" actId="680"/>
        <pc:sldMkLst>
          <pc:docMk/>
          <pc:sldMk cId="2693698149" sldId="3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6/22/2024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dirty="0">
                <a:latin typeface="Nunito Sans" panose="020B0604020202020204" charset="0"/>
              </a:rPr>
              <a:t>Option</a:t>
            </a:r>
            <a:r>
              <a:rPr lang="en-US" sz="2500" b="1" baseline="0" dirty="0">
                <a:latin typeface="Nunito Sans" panose="020B0604020202020204" charset="0"/>
              </a:rPr>
              <a:t> C.</a:t>
            </a:r>
          </a:p>
          <a:p>
            <a:r>
              <a:rPr lang="en-IN" sz="2500" b="1" dirty="0">
                <a:latin typeface="Nunito Sans" panose="020B0604020202020204" charset="0"/>
              </a:rPr>
              <a:t>Any factor of this number should be of the form 2</a:t>
            </a:r>
            <a:r>
              <a:rPr lang="en-IN" sz="2500" kern="1200" baseline="30000" dirty="0">
                <a:solidFill>
                  <a:schemeClr val="tx1"/>
                </a:solidFill>
                <a:latin typeface="Nunito Sans" panose="00000500000000000000" pitchFamily="2" charset="0"/>
                <a:ea typeface="+mn-ea"/>
                <a:cs typeface="+mn-cs"/>
              </a:rPr>
              <a:t>a</a:t>
            </a:r>
            <a:r>
              <a:rPr lang="en-IN" sz="2500" b="1" dirty="0">
                <a:latin typeface="Nunito Sans" panose="020B0604020202020204" charset="0"/>
              </a:rPr>
              <a:t> * 3</a:t>
            </a:r>
            <a:r>
              <a:rPr lang="en-IN" sz="2500" kern="1200" baseline="30000" dirty="0">
                <a:solidFill>
                  <a:schemeClr val="tx1"/>
                </a:solidFill>
                <a:latin typeface="Nunito Sans" panose="00000500000000000000" pitchFamily="2" charset="0"/>
                <a:ea typeface="+mn-ea"/>
                <a:cs typeface="+mn-cs"/>
              </a:rPr>
              <a:t>b</a:t>
            </a:r>
            <a:r>
              <a:rPr lang="en-IN" sz="2500" b="1" dirty="0">
                <a:latin typeface="Nunito Sans" panose="020B0604020202020204" charset="0"/>
              </a:rPr>
              <a:t> * 5</a:t>
            </a:r>
            <a:r>
              <a:rPr lang="en-IN" sz="2500" kern="1200" baseline="30000" dirty="0">
                <a:solidFill>
                  <a:schemeClr val="tx1"/>
                </a:solidFill>
                <a:latin typeface="Nunito Sans" panose="00000500000000000000" pitchFamily="2" charset="0"/>
                <a:ea typeface="+mn-ea"/>
                <a:cs typeface="+mn-cs"/>
              </a:rPr>
              <a:t>c.</a:t>
            </a:r>
            <a:br>
              <a:rPr lang="en-IN" sz="2500" kern="1200" baseline="30000" dirty="0">
                <a:solidFill>
                  <a:schemeClr val="tx1"/>
                </a:solidFill>
                <a:latin typeface="Nunito Sans" panose="00000500000000000000" pitchFamily="2" charset="0"/>
                <a:ea typeface="+mn-ea"/>
                <a:cs typeface="+mn-cs"/>
              </a:rPr>
            </a:br>
            <a:br>
              <a:rPr lang="en-IN" sz="2500" b="1" dirty="0">
                <a:latin typeface="Nunito Sans" panose="020B0604020202020204" charset="0"/>
              </a:rPr>
            </a:br>
            <a:r>
              <a:rPr lang="en-IN" sz="2500" b="1" dirty="0">
                <a:latin typeface="Nunito Sans" panose="020B0604020202020204" charset="0"/>
              </a:rPr>
              <a:t>For the factor to be an odd number,</a:t>
            </a:r>
            <a:br>
              <a:rPr lang="en-IN" sz="2500" b="1" dirty="0">
                <a:latin typeface="Nunito Sans" panose="020B0604020202020204" charset="0"/>
              </a:rPr>
            </a:br>
            <a:r>
              <a:rPr lang="en-IN" sz="2500" b="1" dirty="0">
                <a:latin typeface="Nunito Sans" panose="020B0604020202020204" charset="0"/>
              </a:rPr>
              <a:t>a should be 0.</a:t>
            </a:r>
            <a:br>
              <a:rPr lang="en-IN" sz="2500" b="1" dirty="0">
                <a:latin typeface="Nunito Sans" panose="020B0604020202020204" charset="0"/>
              </a:rPr>
            </a:br>
            <a:r>
              <a:rPr lang="en-IN" sz="2500" b="1" dirty="0">
                <a:latin typeface="Nunito Sans" panose="020B0604020202020204" charset="0"/>
              </a:rPr>
              <a:t>b can take values 0, 1, 2, 3.</a:t>
            </a:r>
            <a:br>
              <a:rPr lang="en-IN" sz="2500" b="1" dirty="0">
                <a:latin typeface="Nunito Sans" panose="020B0604020202020204" charset="0"/>
              </a:rPr>
            </a:br>
            <a:r>
              <a:rPr lang="en-IN" sz="2500" b="1" dirty="0">
                <a:latin typeface="Nunito Sans" panose="020B0604020202020204" charset="0"/>
              </a:rPr>
              <a:t>and c can take values 0, 1, 2, 3, 4.</a:t>
            </a:r>
            <a:br>
              <a:rPr lang="en-IN" sz="2500" b="1" dirty="0">
                <a:latin typeface="Nunito Sans" panose="020B0604020202020204" charset="0"/>
              </a:rPr>
            </a:br>
            <a:br>
              <a:rPr lang="en-IN" sz="2500" b="1" dirty="0">
                <a:latin typeface="Nunito Sans" panose="020B0604020202020204" charset="0"/>
              </a:rPr>
            </a:br>
            <a:r>
              <a:rPr lang="en-IN" sz="2500" b="1" dirty="0">
                <a:latin typeface="Nunito Sans" panose="020B0604020202020204" charset="0"/>
              </a:rPr>
              <a:t>Total number of odd factors = 4 * 5 = 20.</a:t>
            </a:r>
            <a:br>
              <a:rPr lang="en-IN" sz="2500" b="1" dirty="0">
                <a:latin typeface="Nunito Sans" panose="020B0604020202020204" charset="0"/>
              </a:rPr>
            </a:br>
            <a:r>
              <a:rPr lang="en-IN" sz="2500" b="1" dirty="0">
                <a:latin typeface="Nunito Sans" panose="020B0604020202020204" charset="0"/>
              </a:rPr>
              <a:t>Choice (C)</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To find number of 12 in 100! We should know number of 4’s and 3’s.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i.e. 12 can be prime factorized into 4 and 3. Again 4 can be also prime factorized into 2</a:t>
            </a:r>
            <a:r>
              <a:rPr lang="en-IN" sz="2500" b="1" kern="1200" baseline="30000" dirty="0">
                <a:solidFill>
                  <a:schemeClr val="tx1"/>
                </a:solidFill>
                <a:latin typeface="Nunito Sans" panose="00000500000000000000" pitchFamily="2" charset="0"/>
                <a:ea typeface="+mn-ea"/>
                <a:cs typeface="+mn-cs"/>
              </a:rPr>
              <a:t>2</a:t>
            </a:r>
            <a:r>
              <a:rPr lang="en-IN" sz="2500" b="1" kern="1200" dirty="0">
                <a:solidFill>
                  <a:schemeClr val="tx1"/>
                </a:solidFill>
                <a:latin typeface="Nunito Sans" panose="000005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Now we are going to find number of 2’s and 3’s in 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Number of 3’s is 33+11+3+1=48.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Number of 2’s is 50+25+12+6+3+1=97. So number of 4’s =48.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We can form 12 with the pair of 3’s and 4’s only. So the number of 12’s in 100 is 48.</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3821457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dirty="0">
                <a:latin typeface="Nunito Sans" panose="00000500000000000000" pitchFamily="2" charset="0"/>
              </a:rPr>
              <a:t>View</a:t>
            </a:r>
            <a:r>
              <a:rPr lang="en-IN" sz="2500" b="1" dirty="0">
                <a:latin typeface="Nunito Sans" panose="00000500000000000000" pitchFamily="2" charset="0"/>
                <a:sym typeface="Wingdings" panose="05000000000000000000" pitchFamily="2" charset="2"/>
              </a:rPr>
              <a:t> notes Page</a:t>
            </a:r>
            <a:endParaRPr lang="en-IN"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pic>
        <p:nvPicPr>
          <p:cNvPr id="5" name="Picture 4"/>
          <p:cNvPicPr>
            <a:picLocks noChangeAspect="1"/>
          </p:cNvPicPr>
          <p:nvPr/>
        </p:nvPicPr>
        <p:blipFill>
          <a:blip r:embed="rId3"/>
          <a:stretch>
            <a:fillRect/>
          </a:stretch>
        </p:blipFill>
        <p:spPr>
          <a:xfrm>
            <a:off x="838200" y="5181600"/>
            <a:ext cx="5543550" cy="1504950"/>
          </a:xfrm>
          <a:prstGeom prst="rect">
            <a:avLst/>
          </a:prstGeom>
        </p:spPr>
      </p:pic>
    </p:spTree>
    <p:extLst>
      <p:ext uri="{BB962C8B-B14F-4D97-AF65-F5344CB8AC3E}">
        <p14:creationId xmlns:p14="http://schemas.microsoft.com/office/powerpoint/2010/main" val="173877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Divisibility test for 9 is sum of the digits should be divisible by 9.</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Therefore sum of digits=Sum of 8 consecutive numbers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 (8*9) /2 =36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 3+6=9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Since sum of digits is a multiple of 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Therefore given number (12345678)75 is exactly divisible by 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So remainder=0</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3179880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kern="1200" dirty="0">
                <a:solidFill>
                  <a:schemeClr val="tx1"/>
                </a:solidFill>
                <a:latin typeface="Nunito Sans" panose="00000500000000000000" pitchFamily="2" charset="0"/>
                <a:ea typeface="+mn-ea"/>
                <a:cs typeface="+mn-cs"/>
              </a:rPr>
              <a:t>Option A.</a:t>
            </a:r>
          </a:p>
          <a:p>
            <a:r>
              <a:rPr lang="en-IN" sz="2500" b="1" kern="1200" dirty="0">
                <a:solidFill>
                  <a:schemeClr val="tx1"/>
                </a:solidFill>
                <a:latin typeface="Nunito Sans" panose="00000500000000000000" pitchFamily="2" charset="0"/>
                <a:ea typeface="+mn-ea"/>
                <a:cs typeface="+mn-cs"/>
              </a:rPr>
              <a:t>The result number will have 498 (249*2) trailing zeroes. We need to find 499th digit.</a:t>
            </a:r>
          </a:p>
          <a:p>
            <a:r>
              <a:rPr lang="en-IN" sz="2500" b="1" kern="1200" dirty="0">
                <a:solidFill>
                  <a:schemeClr val="tx1"/>
                </a:solidFill>
                <a:latin typeface="Nunito Sans" panose="00000500000000000000" pitchFamily="2" charset="0"/>
                <a:ea typeface="+mn-ea"/>
                <a:cs typeface="+mn-cs"/>
              </a:rPr>
              <a:t>Two zeroes ..so 249*2=498</a:t>
            </a:r>
          </a:p>
          <a:p>
            <a:r>
              <a:rPr lang="en-IN" sz="2500" b="1" kern="1200" dirty="0">
                <a:solidFill>
                  <a:schemeClr val="tx1"/>
                </a:solidFill>
                <a:latin typeface="Nunito Sans" panose="00000500000000000000" pitchFamily="2" charset="0"/>
                <a:ea typeface="+mn-ea"/>
                <a:cs typeface="+mn-cs"/>
              </a:rPr>
              <a:t>For that, (341287)</a:t>
            </a:r>
            <a:r>
              <a:rPr lang="en-IN" sz="2500" kern="1200" baseline="30000" dirty="0">
                <a:solidFill>
                  <a:schemeClr val="tx1"/>
                </a:solidFill>
                <a:latin typeface="Nunito Sans" panose="00000500000000000000" pitchFamily="2" charset="0"/>
                <a:ea typeface="+mn-ea"/>
                <a:cs typeface="+mn-cs"/>
              </a:rPr>
              <a:t>249</a:t>
            </a:r>
            <a:r>
              <a:rPr lang="en-IN" sz="2500" b="1" kern="1200" dirty="0">
                <a:solidFill>
                  <a:schemeClr val="tx1"/>
                </a:solidFill>
                <a:latin typeface="Nunito Sans" panose="00000500000000000000" pitchFamily="2" charset="0"/>
                <a:ea typeface="+mn-ea"/>
                <a:cs typeface="+mn-cs"/>
              </a:rPr>
              <a:t>  it is enough to find 7</a:t>
            </a:r>
            <a:r>
              <a:rPr lang="en-IN" sz="2500" kern="1200" baseline="30000" dirty="0">
                <a:solidFill>
                  <a:schemeClr val="tx1"/>
                </a:solidFill>
                <a:latin typeface="Nunito Sans" panose="00000500000000000000" pitchFamily="2" charset="0"/>
                <a:ea typeface="+mn-ea"/>
                <a:cs typeface="+mn-cs"/>
              </a:rPr>
              <a:t>249</a:t>
            </a:r>
            <a:r>
              <a:rPr lang="en-IN" sz="2500" b="1" kern="1200" dirty="0">
                <a:solidFill>
                  <a:schemeClr val="tx1"/>
                </a:solidFill>
                <a:latin typeface="Nunito Sans" panose="00000500000000000000" pitchFamily="2" charset="0"/>
                <a:ea typeface="+mn-ea"/>
                <a:cs typeface="+mn-cs"/>
              </a:rPr>
              <a:t> unit’s digit.</a:t>
            </a:r>
          </a:p>
          <a:p>
            <a:r>
              <a:rPr lang="en-IN" sz="2500" b="1" kern="1200" dirty="0">
                <a:solidFill>
                  <a:schemeClr val="tx1"/>
                </a:solidFill>
                <a:latin typeface="Nunito Sans" panose="00000500000000000000" pitchFamily="2" charset="0"/>
                <a:ea typeface="+mn-ea"/>
                <a:cs typeface="+mn-cs"/>
              </a:rPr>
              <a:t>We know power cycle of 7=7,9,3,1</a:t>
            </a:r>
          </a:p>
          <a:p>
            <a:r>
              <a:rPr lang="en-IN" sz="2500" b="1" kern="1200" dirty="0">
                <a:solidFill>
                  <a:schemeClr val="tx1"/>
                </a:solidFill>
                <a:latin typeface="Nunito Sans" panose="00000500000000000000" pitchFamily="2" charset="0"/>
                <a:ea typeface="+mn-ea"/>
                <a:cs typeface="+mn-cs"/>
              </a:rPr>
              <a:t>When 249/4= R(1)</a:t>
            </a:r>
          </a:p>
          <a:p>
            <a:r>
              <a:rPr lang="en-IN" sz="2500" b="1" kern="1200" dirty="0">
                <a:solidFill>
                  <a:schemeClr val="tx1"/>
                </a:solidFill>
                <a:latin typeface="Nunito Sans" panose="00000500000000000000" pitchFamily="2" charset="0"/>
                <a:ea typeface="+mn-ea"/>
                <a:cs typeface="+mn-cs"/>
              </a:rPr>
              <a:t>Therefore 499th digit=7</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2054887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kern="1200" dirty="0">
                <a:solidFill>
                  <a:schemeClr val="tx1"/>
                </a:solidFill>
                <a:effectLst/>
                <a:latin typeface="Nunito Sans" panose="020B0604020202020204" charset="0"/>
                <a:ea typeface="+mn-ea"/>
                <a:cs typeface="+mn-cs"/>
              </a:rPr>
              <a:t>Option C.</a:t>
            </a:r>
          </a:p>
          <a:p>
            <a:r>
              <a:rPr lang="en-IN" sz="1200" b="0" i="0" kern="1200" dirty="0">
                <a:solidFill>
                  <a:schemeClr val="tx1"/>
                </a:solidFill>
                <a:effectLst/>
                <a:latin typeface="+mn-lt"/>
                <a:ea typeface="+mn-ea"/>
                <a:cs typeface="+mn-cs"/>
              </a:rPr>
              <a:t>Including </a:t>
            </a:r>
            <a:r>
              <a:rPr lang="en-IN" sz="1200" b="1" i="0" kern="1200" dirty="0">
                <a:solidFill>
                  <a:schemeClr val="tx1"/>
                </a:solidFill>
                <a:effectLst/>
                <a:latin typeface="+mn-lt"/>
                <a:ea typeface="+mn-ea"/>
                <a:cs typeface="+mn-cs"/>
              </a:rPr>
              <a:t>20, </a:t>
            </a:r>
            <a:r>
              <a:rPr lang="en-IN" sz="1200" b="0" i="0" kern="1200" dirty="0">
                <a:solidFill>
                  <a:schemeClr val="tx1"/>
                </a:solidFill>
                <a:effectLst/>
                <a:latin typeface="+mn-lt"/>
                <a:ea typeface="+mn-ea"/>
                <a:cs typeface="+mn-cs"/>
              </a:rPr>
              <a:t>he should only need to multiply </a:t>
            </a:r>
            <a:r>
              <a:rPr lang="en-IN" sz="1200" b="1" i="0" kern="1200" dirty="0">
                <a:solidFill>
                  <a:schemeClr val="tx1"/>
                </a:solidFill>
                <a:effectLst/>
                <a:latin typeface="+mn-lt"/>
                <a:ea typeface="+mn-ea"/>
                <a:cs typeface="+mn-cs"/>
              </a:rPr>
              <a:t>6 </a:t>
            </a:r>
            <a:r>
              <a:rPr lang="en-IN" sz="1200" b="0" i="0" kern="1200" dirty="0">
                <a:solidFill>
                  <a:schemeClr val="tx1"/>
                </a:solidFill>
                <a:effectLst/>
                <a:latin typeface="+mn-lt"/>
                <a:ea typeface="+mn-ea"/>
                <a:cs typeface="+mn-cs"/>
              </a:rPr>
              <a:t>numbers.</a:t>
            </a:r>
          </a:p>
          <a:p>
            <a:r>
              <a:rPr lang="en-IN" sz="1200" b="0" i="0" kern="1200" dirty="0">
                <a:solidFill>
                  <a:schemeClr val="tx1"/>
                </a:solidFill>
                <a:effectLst/>
                <a:latin typeface="+mn-lt"/>
                <a:ea typeface="+mn-ea"/>
                <a:cs typeface="+mn-cs"/>
              </a:rPr>
              <a:t>That is to say at what point does the product go from being a multiple of </a:t>
            </a:r>
            <a:r>
              <a:rPr lang="en-IN" sz="1200" b="1" i="0" kern="1200" dirty="0">
                <a:solidFill>
                  <a:schemeClr val="tx1"/>
                </a:solidFill>
                <a:effectLst/>
                <a:latin typeface="+mn-lt"/>
                <a:ea typeface="+mn-ea"/>
                <a:cs typeface="+mn-cs"/>
              </a:rPr>
              <a:t>10 </a:t>
            </a:r>
            <a:r>
              <a:rPr lang="en-IN" sz="1200" b="0" i="0" kern="1200" dirty="0">
                <a:solidFill>
                  <a:schemeClr val="tx1"/>
                </a:solidFill>
                <a:effectLst/>
                <a:latin typeface="+mn-lt"/>
                <a:ea typeface="+mn-ea"/>
                <a:cs typeface="+mn-cs"/>
              </a:rPr>
              <a:t>(one trailing zero) to a multiple of </a:t>
            </a:r>
            <a:r>
              <a:rPr lang="en-IN" sz="1200" b="1" i="0" kern="1200" dirty="0">
                <a:solidFill>
                  <a:schemeClr val="tx1"/>
                </a:solidFill>
                <a:effectLst/>
                <a:latin typeface="+mn-lt"/>
                <a:ea typeface="+mn-ea"/>
                <a:cs typeface="+mn-cs"/>
              </a:rPr>
              <a:t>1000 </a:t>
            </a:r>
            <a:r>
              <a:rPr lang="en-IN" sz="1200" b="0" i="0" kern="1200" dirty="0">
                <a:solidFill>
                  <a:schemeClr val="tx1"/>
                </a:solidFill>
                <a:effectLst/>
                <a:latin typeface="+mn-lt"/>
                <a:ea typeface="+mn-ea"/>
                <a:cs typeface="+mn-cs"/>
              </a:rPr>
              <a:t>(three trailing zeroes). Well, consider this:</a:t>
            </a:r>
          </a:p>
          <a:p>
            <a:r>
              <a:rPr lang="en-IN" sz="1200" b="1" i="0" kern="1200" dirty="0">
                <a:solidFill>
                  <a:schemeClr val="tx1"/>
                </a:solidFill>
                <a:effectLst/>
                <a:latin typeface="+mn-lt"/>
                <a:ea typeface="+mn-ea"/>
                <a:cs typeface="+mn-cs"/>
              </a:rPr>
              <a:t>20×25=2×2×5×5×5</a:t>
            </a:r>
            <a:endParaRPr lang="en-IN" sz="1200" b="0" i="0" kern="1200" dirty="0">
              <a:solidFill>
                <a:schemeClr val="tx1"/>
              </a:solidFill>
              <a:effectLst/>
              <a:latin typeface="+mn-lt"/>
              <a:ea typeface="+mn-ea"/>
              <a:cs typeface="+mn-cs"/>
            </a:endParaRPr>
          </a:p>
          <a:p>
            <a:pPr lvl="1"/>
            <a:r>
              <a:rPr lang="en-IN" sz="1200" b="1" i="0" kern="1200" dirty="0">
                <a:solidFill>
                  <a:schemeClr val="tx1"/>
                </a:solidFill>
                <a:effectLst/>
                <a:latin typeface="+mn-lt"/>
                <a:ea typeface="+mn-ea"/>
                <a:cs typeface="+mn-cs"/>
              </a:rPr>
              <a:t>=&gt;5×10×10</a:t>
            </a:r>
            <a:endParaRPr lang="en-IN" sz="1200" b="0" i="0" kern="1200" dirty="0">
              <a:solidFill>
                <a:schemeClr val="tx1"/>
              </a:solidFill>
              <a:effectLst/>
              <a:latin typeface="+mn-lt"/>
              <a:ea typeface="+mn-ea"/>
              <a:cs typeface="+mn-cs"/>
            </a:endParaRPr>
          </a:p>
          <a:p>
            <a:pPr lvl="1"/>
            <a:r>
              <a:rPr lang="en-IN" sz="1200" b="1" i="0" kern="1200" dirty="0">
                <a:solidFill>
                  <a:schemeClr val="tx1"/>
                </a:solidFill>
                <a:effectLst/>
                <a:latin typeface="+mn-lt"/>
                <a:ea typeface="+mn-ea"/>
                <a:cs typeface="+mn-cs"/>
              </a:rPr>
              <a:t>=&gt;500</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21×22×23×24=2×2×2×2×3×3×7×23</a:t>
            </a:r>
            <a:endParaRPr lang="en-IN" sz="1200" b="0" i="0" kern="1200" dirty="0">
              <a:solidFill>
                <a:schemeClr val="tx1"/>
              </a:solidFill>
              <a:effectLst/>
              <a:latin typeface="+mn-lt"/>
              <a:ea typeface="+mn-ea"/>
              <a:cs typeface="+mn-cs"/>
            </a:endParaRPr>
          </a:p>
          <a:p>
            <a:pPr lvl="1"/>
            <a:r>
              <a:rPr lang="en-IN" sz="1200" b="1" i="0" kern="1200" dirty="0">
                <a:solidFill>
                  <a:schemeClr val="tx1"/>
                </a:solidFill>
                <a:effectLst/>
                <a:latin typeface="+mn-lt"/>
                <a:ea typeface="+mn-ea"/>
                <a:cs typeface="+mn-cs"/>
              </a:rPr>
              <a:t>=&gt;255024</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=&gt;</a:t>
            </a:r>
            <a:r>
              <a:rPr lang="en-IN" sz="1200" b="1" i="0" kern="1200" dirty="0">
                <a:solidFill>
                  <a:schemeClr val="tx1"/>
                </a:solidFill>
                <a:effectLst/>
                <a:latin typeface="+mn-lt"/>
                <a:ea typeface="+mn-ea"/>
                <a:cs typeface="+mn-cs"/>
              </a:rPr>
              <a:t>127512×2</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So </a:t>
            </a:r>
            <a:r>
              <a:rPr lang="en-IN" sz="1200" b="1" i="0" kern="1200" dirty="0">
                <a:solidFill>
                  <a:schemeClr val="tx1"/>
                </a:solidFill>
                <a:effectLst/>
                <a:latin typeface="+mn-lt"/>
                <a:ea typeface="+mn-ea"/>
                <a:cs typeface="+mn-cs"/>
              </a:rPr>
              <a:t>20×21×22×23×24×25 =127512×2×500</a:t>
            </a:r>
            <a:endParaRPr lang="en-IN" sz="1200" b="0" i="0" kern="1200" dirty="0">
              <a:solidFill>
                <a:schemeClr val="tx1"/>
              </a:solidFill>
              <a:effectLst/>
              <a:latin typeface="+mn-lt"/>
              <a:ea typeface="+mn-ea"/>
              <a:cs typeface="+mn-cs"/>
            </a:endParaRPr>
          </a:p>
          <a:p>
            <a:pPr lvl="1"/>
            <a:r>
              <a:rPr lang="en-IN" sz="1200" b="0" i="0" kern="1200" dirty="0">
                <a:solidFill>
                  <a:schemeClr val="tx1"/>
                </a:solidFill>
                <a:effectLst/>
                <a:latin typeface="+mn-lt"/>
                <a:ea typeface="+mn-ea"/>
                <a:cs typeface="+mn-cs"/>
              </a:rPr>
              <a:t>=&gt;</a:t>
            </a:r>
            <a:r>
              <a:rPr lang="en-IN" sz="1200" b="1" i="0" kern="1200" dirty="0">
                <a:solidFill>
                  <a:schemeClr val="tx1"/>
                </a:solidFill>
                <a:effectLst/>
                <a:latin typeface="+mn-lt"/>
                <a:ea typeface="+mn-ea"/>
                <a:cs typeface="+mn-cs"/>
              </a:rPr>
              <a:t>127512×1000</a:t>
            </a:r>
            <a:endParaRPr lang="en-IN" sz="1200" b="0" i="0" kern="1200" dirty="0">
              <a:solidFill>
                <a:schemeClr val="tx1"/>
              </a:solidFill>
              <a:effectLst/>
              <a:latin typeface="+mn-lt"/>
              <a:ea typeface="+mn-ea"/>
              <a:cs typeface="+mn-cs"/>
            </a:endParaRPr>
          </a:p>
          <a:p>
            <a:endParaRPr lang="en-US"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2500" b="1" kern="1200" dirty="0">
                <a:solidFill>
                  <a:schemeClr val="tx1"/>
                </a:solidFill>
                <a:effectLst/>
                <a:latin typeface="Nunito Sans" panose="020B0604020202020204" charset="0"/>
                <a:ea typeface="+mn-ea"/>
                <a:cs typeface="+mn-cs"/>
              </a:rPr>
              <a:t>Option</a:t>
            </a:r>
            <a:r>
              <a:rPr lang="en-US" sz="2500" b="1" kern="1200" baseline="0" dirty="0">
                <a:solidFill>
                  <a:schemeClr val="tx1"/>
                </a:solidFill>
                <a:effectLst/>
                <a:latin typeface="Nunito Sans" panose="020B0604020202020204" charset="0"/>
                <a:ea typeface="+mn-ea"/>
                <a:cs typeface="+mn-cs"/>
              </a:rPr>
              <a:t> c.</a:t>
            </a:r>
            <a:endParaRPr lang="en-US" sz="2500" b="1" kern="1200" dirty="0">
              <a:solidFill>
                <a:schemeClr val="tx1"/>
              </a:solidFill>
              <a:effectLst/>
              <a:latin typeface="Nunito Sans" panose="020B0604020202020204" charset="0"/>
              <a:ea typeface="+mn-ea"/>
              <a:cs typeface="+mn-cs"/>
            </a:endParaRPr>
          </a:p>
          <a:p>
            <a:pPr fontAlgn="base"/>
            <a:r>
              <a:rPr lang="en-IN" sz="2500" b="1" kern="1200" dirty="0">
                <a:solidFill>
                  <a:schemeClr val="tx1"/>
                </a:solidFill>
                <a:effectLst/>
                <a:latin typeface="Nunito Sans" panose="020B0604020202020204" charset="0"/>
                <a:ea typeface="+mn-ea"/>
                <a:cs typeface="+mn-cs"/>
              </a:rPr>
              <a:t>Whenever you add two numbers ending with zeroes, the  right most non zero integer will always depends on the number which ends with lesser number of zeroes. So here, we need not worry about the second term(1470</a:t>
            </a:r>
            <a:r>
              <a:rPr lang="en-IN" sz="2500" kern="1200" baseline="30000" dirty="0">
                <a:solidFill>
                  <a:schemeClr val="tx1"/>
                </a:solidFill>
                <a:latin typeface="Nunito Sans" panose="020B0604020202020204" charset="0"/>
                <a:ea typeface="+mn-ea"/>
                <a:cs typeface="Calibri" panose="020F0502020204030204" pitchFamily="34" charset="0"/>
              </a:rPr>
              <a:t>367</a:t>
            </a:r>
            <a:r>
              <a:rPr lang="en-IN" sz="2500" b="1" kern="1200" dirty="0">
                <a:solidFill>
                  <a:schemeClr val="tx1"/>
                </a:solidFill>
                <a:effectLst/>
                <a:latin typeface="Nunito Sans" panose="020B0604020202020204" charset="0"/>
                <a:ea typeface="+mn-ea"/>
                <a:cs typeface="+mn-cs"/>
              </a:rPr>
              <a:t> ) of the expression.  Then the right most non zero integer will be based on  1430</a:t>
            </a:r>
            <a:r>
              <a:rPr lang="en-IN" sz="2500" kern="1200" baseline="30000" dirty="0">
                <a:solidFill>
                  <a:schemeClr val="tx1"/>
                </a:solidFill>
                <a:latin typeface="Nunito Sans" panose="020B0604020202020204" charset="0"/>
                <a:ea typeface="+mn-ea"/>
                <a:cs typeface="Calibri" panose="020F0502020204030204" pitchFamily="34" charset="0"/>
              </a:rPr>
              <a:t>343</a:t>
            </a:r>
            <a:r>
              <a:rPr lang="en-IN" sz="2500" b="1" kern="1200" dirty="0">
                <a:solidFill>
                  <a:schemeClr val="tx1"/>
                </a:solidFill>
                <a:effectLst/>
                <a:latin typeface="Nunito Sans" panose="020B0604020202020204" charset="0"/>
                <a:ea typeface="+mn-ea"/>
                <a:cs typeface="+mn-cs"/>
              </a:rPr>
              <a:t> =  (143</a:t>
            </a:r>
            <a:r>
              <a:rPr lang="en-IN" sz="2500" kern="1200" baseline="30000" dirty="0">
                <a:solidFill>
                  <a:schemeClr val="tx1"/>
                </a:solidFill>
                <a:latin typeface="Nunito Sans" panose="020B0604020202020204" charset="0"/>
                <a:ea typeface="+mn-ea"/>
                <a:cs typeface="Calibri" panose="020F0502020204030204" pitchFamily="34" charset="0"/>
              </a:rPr>
              <a:t>343</a:t>
            </a:r>
            <a:r>
              <a:rPr lang="en-IN" sz="2500" b="1" kern="1200" dirty="0">
                <a:solidFill>
                  <a:schemeClr val="tx1"/>
                </a:solidFill>
                <a:effectLst/>
                <a:latin typeface="Nunito Sans" panose="020B0604020202020204" charset="0"/>
                <a:ea typeface="+mn-ea"/>
                <a:cs typeface="+mn-cs"/>
              </a:rPr>
              <a:t>  * 10</a:t>
            </a:r>
            <a:r>
              <a:rPr lang="en-IN" sz="2500" kern="1200" baseline="30000" dirty="0">
                <a:solidFill>
                  <a:schemeClr val="tx1"/>
                </a:solidFill>
                <a:latin typeface="Nunito Sans" panose="020B0604020202020204" charset="0"/>
                <a:ea typeface="+mn-ea"/>
                <a:cs typeface="Calibri" panose="020F0502020204030204" pitchFamily="34" charset="0"/>
              </a:rPr>
              <a:t>343</a:t>
            </a:r>
            <a:r>
              <a:rPr lang="en-IN" sz="2500" b="1" kern="1200" dirty="0">
                <a:solidFill>
                  <a:schemeClr val="tx1"/>
                </a:solidFill>
                <a:effectLst/>
                <a:latin typeface="Nunito Sans" panose="020B0604020202020204" charset="0"/>
                <a:ea typeface="+mn-ea"/>
                <a:cs typeface="+mn-cs"/>
              </a:rPr>
              <a:t>  ). Here 10</a:t>
            </a:r>
            <a:r>
              <a:rPr lang="en-IN" sz="2500" kern="1200" baseline="30000" dirty="0">
                <a:solidFill>
                  <a:schemeClr val="tx1"/>
                </a:solidFill>
                <a:latin typeface="Nunito Sans" panose="020B0604020202020204" charset="0"/>
                <a:ea typeface="+mn-ea"/>
                <a:cs typeface="Calibri" panose="020F0502020204030204" pitchFamily="34" charset="0"/>
              </a:rPr>
              <a:t>343 </a:t>
            </a:r>
            <a:r>
              <a:rPr lang="en-IN" sz="2500" b="1" kern="1200" dirty="0">
                <a:solidFill>
                  <a:schemeClr val="tx1"/>
                </a:solidFill>
                <a:effectLst/>
                <a:latin typeface="Nunito Sans" panose="020B0604020202020204" charset="0"/>
                <a:ea typeface="+mn-ea"/>
                <a:cs typeface="+mn-cs"/>
              </a:rPr>
              <a:t> will give us zeroes, so the right most non zero integer will be the last digit of 143</a:t>
            </a:r>
            <a:r>
              <a:rPr lang="en-IN" sz="2500" kern="1200" baseline="30000" dirty="0">
                <a:solidFill>
                  <a:schemeClr val="tx1"/>
                </a:solidFill>
                <a:latin typeface="Nunito Sans" panose="020B0604020202020204" charset="0"/>
                <a:ea typeface="+mn-ea"/>
                <a:cs typeface="Calibri" panose="020F0502020204030204" pitchFamily="34" charset="0"/>
              </a:rPr>
              <a:t>343</a:t>
            </a:r>
            <a:r>
              <a:rPr lang="en-IN" sz="2500" b="1" kern="1200" dirty="0">
                <a:solidFill>
                  <a:schemeClr val="tx1"/>
                </a:solidFill>
                <a:effectLst/>
                <a:latin typeface="Nunito Sans" panose="020B0604020202020204" charset="0"/>
                <a:ea typeface="+mn-ea"/>
                <a:cs typeface="+mn-cs"/>
              </a:rPr>
              <a:t> , i.e.. Unit digit of 3</a:t>
            </a:r>
            <a:r>
              <a:rPr lang="en-IN" sz="2500" kern="1200" baseline="30000" dirty="0">
                <a:solidFill>
                  <a:schemeClr val="tx1"/>
                </a:solidFill>
                <a:latin typeface="Nunito Sans" panose="020B0604020202020204" charset="0"/>
                <a:ea typeface="+mn-ea"/>
                <a:cs typeface="Calibri" panose="020F0502020204030204" pitchFamily="34" charset="0"/>
              </a:rPr>
              <a:t>343</a:t>
            </a:r>
            <a:r>
              <a:rPr lang="en-IN" sz="2500" b="1" kern="1200" dirty="0">
                <a:solidFill>
                  <a:schemeClr val="tx1"/>
                </a:solidFill>
                <a:effectLst/>
                <a:latin typeface="Nunito Sans" panose="020B0604020202020204" charset="0"/>
                <a:ea typeface="+mn-ea"/>
                <a:cs typeface="+mn-cs"/>
              </a:rPr>
              <a:t> . Power cycle of 3 is 3,9,7,1 and here till 3</a:t>
            </a:r>
            <a:r>
              <a:rPr lang="en-IN" sz="2500" kern="1200" baseline="30000" dirty="0">
                <a:solidFill>
                  <a:schemeClr val="tx1"/>
                </a:solidFill>
                <a:latin typeface="Nunito Sans" panose="020B0604020202020204" charset="0"/>
                <a:ea typeface="+mn-ea"/>
                <a:cs typeface="Calibri" panose="020F0502020204030204" pitchFamily="34" charset="0"/>
              </a:rPr>
              <a:t>343</a:t>
            </a:r>
            <a:r>
              <a:rPr lang="en-IN" sz="2500" b="1" kern="1200" dirty="0">
                <a:solidFill>
                  <a:schemeClr val="tx1"/>
                </a:solidFill>
                <a:effectLst/>
                <a:latin typeface="Nunito Sans" panose="020B0604020202020204" charset="0"/>
                <a:ea typeface="+mn-ea"/>
                <a:cs typeface="+mn-cs"/>
              </a:rPr>
              <a:t> will be ending with 7. so the answer for this question is 7.</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20B0604020202020204" charset="0"/>
                <a:ea typeface="+mn-ea"/>
                <a:cs typeface="+mn-cs"/>
              </a:rPr>
              <a:t>Option C.</a:t>
            </a:r>
          </a:p>
          <a:p>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x</a:t>
            </a:r>
            <a:r>
              <a:rPr lang="en-IN" sz="1200" b="0" i="0" kern="1200" baseline="30000" dirty="0" err="1">
                <a:solidFill>
                  <a:schemeClr val="tx1"/>
                </a:solidFill>
                <a:effectLst/>
                <a:latin typeface="+mn-lt"/>
                <a:ea typeface="+mn-ea"/>
                <a:cs typeface="+mn-cs"/>
              </a:rPr>
              <a:t>n</a:t>
            </a:r>
            <a:r>
              <a:rPr lang="en-IN" sz="1200" b="0" i="0" kern="1200" dirty="0">
                <a:solidFill>
                  <a:schemeClr val="tx1"/>
                </a:solidFill>
                <a:effectLst/>
                <a:latin typeface="+mn-lt"/>
                <a:ea typeface="+mn-ea"/>
                <a:cs typeface="+mn-cs"/>
              </a:rPr>
              <a:t>−a</a:t>
            </a:r>
            <a:r>
              <a:rPr lang="en-IN" sz="1200" b="0" i="0" kern="1200" baseline="30000" dirty="0">
                <a:solidFill>
                  <a:schemeClr val="tx1"/>
                </a:solidFill>
                <a:effectLst/>
                <a:latin typeface="+mn-lt"/>
                <a:ea typeface="+mn-ea"/>
                <a:cs typeface="+mn-cs"/>
              </a:rPr>
              <a:t>n</a:t>
            </a:r>
            <a:r>
              <a:rPr lang="en-IN" sz="1200" b="0" i="0" kern="1200" dirty="0">
                <a:solidFill>
                  <a:schemeClr val="tx1"/>
                </a:solidFill>
                <a:effectLst/>
                <a:latin typeface="+mn-lt"/>
                <a:ea typeface="+mn-ea"/>
                <a:cs typeface="+mn-cs"/>
              </a:rPr>
              <a:t>)</a:t>
            </a:r>
            <a:r>
              <a:rPr lang="en-IN" sz="1200" b="0" i="0" kern="1200" baseline="0" dirty="0">
                <a:solidFill>
                  <a:schemeClr val="tx1"/>
                </a:solidFill>
                <a:effectLst/>
                <a:latin typeface="+mn-lt"/>
                <a:ea typeface="+mn-ea"/>
                <a:cs typeface="+mn-cs"/>
              </a:rPr>
              <a:t> i</a:t>
            </a:r>
            <a:r>
              <a:rPr lang="en-IN" sz="1200" b="0" i="0" kern="1200" dirty="0">
                <a:solidFill>
                  <a:schemeClr val="tx1"/>
                </a:solidFill>
                <a:effectLst/>
                <a:latin typeface="+mn-lt"/>
                <a:ea typeface="+mn-ea"/>
                <a:cs typeface="+mn-cs"/>
              </a:rPr>
              <a:t>s completely divisible by (</a:t>
            </a:r>
            <a:r>
              <a:rPr lang="en-IN" sz="1200" b="0" i="0" kern="1200" dirty="0" err="1">
                <a:solidFill>
                  <a:schemeClr val="tx1"/>
                </a:solidFill>
                <a:effectLst/>
                <a:latin typeface="+mn-lt"/>
                <a:ea typeface="+mn-ea"/>
                <a:cs typeface="+mn-cs"/>
              </a:rPr>
              <a:t>x+a</a:t>
            </a:r>
            <a:r>
              <a:rPr lang="en-IN" sz="1200" b="0" i="0" kern="1200" dirty="0">
                <a:solidFill>
                  <a:schemeClr val="tx1"/>
                </a:solidFill>
                <a:effectLst/>
                <a:latin typeface="+mn-lt"/>
                <a:ea typeface="+mn-ea"/>
                <a:cs typeface="+mn-cs"/>
              </a:rPr>
              <a:t>) when n is even.</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(17</a:t>
            </a:r>
            <a:r>
              <a:rPr lang="en-IN" sz="1200" b="0" i="0" kern="1200" baseline="30000" dirty="0">
                <a:solidFill>
                  <a:schemeClr val="tx1"/>
                </a:solidFill>
                <a:effectLst/>
                <a:latin typeface="+mn-lt"/>
                <a:ea typeface="+mn-ea"/>
                <a:cs typeface="+mn-cs"/>
              </a:rPr>
              <a:t>200</a:t>
            </a:r>
            <a:r>
              <a:rPr lang="en-IN" sz="1200" b="0" i="0" kern="1200" dirty="0">
                <a:solidFill>
                  <a:schemeClr val="tx1"/>
                </a:solidFill>
                <a:effectLst/>
                <a:latin typeface="+mn-lt"/>
                <a:ea typeface="+mn-ea"/>
                <a:cs typeface="+mn-cs"/>
              </a:rPr>
              <a:t>−1</a:t>
            </a:r>
            <a:r>
              <a:rPr lang="en-IN" sz="1200" b="0" i="0" kern="1200" baseline="30000" dirty="0">
                <a:solidFill>
                  <a:schemeClr val="tx1"/>
                </a:solidFill>
                <a:effectLst/>
                <a:latin typeface="+mn-lt"/>
                <a:ea typeface="+mn-ea"/>
                <a:cs typeface="+mn-cs"/>
              </a:rPr>
              <a:t>200</a:t>
            </a:r>
            <a:r>
              <a:rPr lang="en-IN" sz="1200" b="0" i="0"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 is completely divisible by (17+1) as 200 is even.</a:t>
            </a:r>
            <a:br>
              <a:rPr lang="en-IN" dirty="0"/>
            </a:br>
            <a:br>
              <a:rPr lang="en-IN" dirty="0"/>
            </a:br>
            <a:r>
              <a:rPr lang="en-IN" sz="1200" b="0" i="0" kern="1200" dirty="0">
                <a:solidFill>
                  <a:schemeClr val="tx1"/>
                </a:solidFill>
                <a:effectLst/>
                <a:latin typeface="+mn-lt"/>
                <a:ea typeface="+mn-ea"/>
                <a:cs typeface="+mn-cs"/>
              </a:rPr>
              <a:t>=&gt;(17</a:t>
            </a:r>
            <a:r>
              <a:rPr lang="en-IN" sz="1200" b="0" i="0" kern="1200" baseline="30000" dirty="0">
                <a:solidFill>
                  <a:schemeClr val="tx1"/>
                </a:solidFill>
                <a:effectLst/>
                <a:latin typeface="+mn-lt"/>
                <a:ea typeface="+mn-ea"/>
                <a:cs typeface="+mn-cs"/>
              </a:rPr>
              <a:t>200</a:t>
            </a:r>
            <a:r>
              <a:rPr lang="en-IN" sz="1200" b="0" i="0" kern="1200" dirty="0">
                <a:solidFill>
                  <a:schemeClr val="tx1"/>
                </a:solidFill>
                <a:effectLst/>
                <a:latin typeface="+mn-lt"/>
                <a:ea typeface="+mn-ea"/>
                <a:cs typeface="+mn-cs"/>
              </a:rPr>
              <a:t>−1</a:t>
            </a:r>
            <a:r>
              <a:rPr lang="en-IN" sz="1200" b="0" i="0" kern="1200" baseline="30000" dirty="0">
                <a:solidFill>
                  <a:schemeClr val="tx1"/>
                </a:solidFill>
                <a:effectLst/>
                <a:latin typeface="+mn-lt"/>
                <a:ea typeface="+mn-ea"/>
                <a:cs typeface="+mn-cs"/>
              </a:rPr>
              <a:t>200</a:t>
            </a:r>
            <a:r>
              <a:rPr lang="en-IN" sz="1200" b="0" i="0"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  is completely divisible by 18.</a:t>
            </a:r>
            <a:br>
              <a:rPr lang="en-IN" dirty="0"/>
            </a:br>
            <a:br>
              <a:rPr lang="en-IN" dirty="0"/>
            </a:br>
            <a:r>
              <a:rPr lang="en-IN" sz="1200" b="0" i="0" kern="1200" dirty="0">
                <a:solidFill>
                  <a:schemeClr val="tx1"/>
                </a:solidFill>
                <a:effectLst/>
                <a:latin typeface="+mn-lt"/>
                <a:ea typeface="+mn-ea"/>
                <a:cs typeface="+mn-cs"/>
              </a:rPr>
              <a:t>Hence, when 17</a:t>
            </a:r>
            <a:r>
              <a:rPr lang="en-IN" sz="1200" b="0" i="0" kern="1200" baseline="30000" dirty="0">
                <a:solidFill>
                  <a:schemeClr val="tx1"/>
                </a:solidFill>
                <a:effectLst/>
                <a:latin typeface="+mn-lt"/>
                <a:ea typeface="+mn-ea"/>
                <a:cs typeface="+mn-cs"/>
              </a:rPr>
              <a:t>200</a:t>
            </a:r>
            <a:r>
              <a:rPr lang="en-IN" sz="1200" b="0" i="0" kern="1200" dirty="0">
                <a:solidFill>
                  <a:schemeClr val="tx1"/>
                </a:solidFill>
                <a:effectLst/>
                <a:latin typeface="+mn-lt"/>
                <a:ea typeface="+mn-ea"/>
                <a:cs typeface="+mn-cs"/>
              </a:rPr>
              <a:t>  is divided by 18, we will get 1 as remainder.</a:t>
            </a:r>
          </a:p>
          <a:p>
            <a:endParaRPr lang="en-US" sz="2500" b="1" kern="1200" dirty="0">
              <a:solidFill>
                <a:schemeClr val="tx1"/>
              </a:solidFill>
              <a:latin typeface="Nunito Sans" panose="020B0604020202020204" charset="0"/>
              <a:ea typeface="+mn-ea"/>
              <a:cs typeface="+mn-cs"/>
            </a:endParaRPr>
          </a:p>
          <a:p>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dirty="0"/>
          </a:p>
        </p:txBody>
      </p:sp>
    </p:spTree>
    <p:extLst>
      <p:ext uri="{BB962C8B-B14F-4D97-AF65-F5344CB8AC3E}">
        <p14:creationId xmlns:p14="http://schemas.microsoft.com/office/powerpoint/2010/main" val="49109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1" kern="1200" dirty="0">
                <a:solidFill>
                  <a:schemeClr val="tx1"/>
                </a:solidFill>
                <a:latin typeface="Nunito Sans" panose="020B0604020202020204" charset="0"/>
                <a:ea typeface="+mn-ea"/>
                <a:cs typeface="+mn-cs"/>
              </a:rPr>
              <a:t>Option C.</a:t>
            </a:r>
          </a:p>
          <a:p>
            <a:pPr fontAlgn="ctr"/>
            <a:endParaRPr lang="en-US" sz="2500" b="1" kern="1200" dirty="0">
              <a:solidFill>
                <a:schemeClr val="tx1"/>
              </a:solidFill>
              <a:latin typeface="Nunito Sans" panose="020B0604020202020204" charset="0"/>
              <a:ea typeface="+mn-ea"/>
              <a:cs typeface="+mn-cs"/>
            </a:endParaRPr>
          </a:p>
          <a:p>
            <a:pPr fontAlgn="ctr"/>
            <a:r>
              <a:rPr lang="en-US" sz="2500" b="1" kern="1200" dirty="0">
                <a:solidFill>
                  <a:schemeClr val="tx1"/>
                </a:solidFill>
                <a:latin typeface="Nunito Sans" panose="020B0604020202020204" charset="0"/>
                <a:ea typeface="+mn-ea"/>
                <a:cs typeface="+mn-cs"/>
              </a:rPr>
              <a:t>HCF of fractions</a:t>
            </a:r>
            <a:r>
              <a:rPr lang="en-US" sz="2500" b="1" kern="1200" baseline="0" dirty="0">
                <a:solidFill>
                  <a:schemeClr val="tx1"/>
                </a:solidFill>
                <a:latin typeface="Nunito Sans" panose="020B0604020202020204" charset="0"/>
                <a:ea typeface="+mn-ea"/>
                <a:cs typeface="+mn-cs"/>
              </a:rPr>
              <a:t> = HCF of Numerator / LCM of Denominator</a:t>
            </a:r>
            <a:endParaRPr lang="en-US" sz="2500" b="1" kern="1200" dirty="0">
              <a:solidFill>
                <a:schemeClr val="tx1"/>
              </a:solidFill>
              <a:latin typeface="Nunito Sans" panose="020B0604020202020204" charset="0"/>
              <a:ea typeface="+mn-ea"/>
              <a:cs typeface="+mn-cs"/>
            </a:endParaRPr>
          </a:p>
          <a:p>
            <a:r>
              <a:rPr lang="en-IN" sz="1200" b="0" i="0" kern="1200" dirty="0">
                <a:solidFill>
                  <a:schemeClr val="tx1"/>
                </a:solidFill>
                <a:effectLst/>
                <a:latin typeface="+mn-lt"/>
                <a:ea typeface="+mn-ea"/>
                <a:cs typeface="+mn-cs"/>
              </a:rPr>
              <a:t>Required H.C.F. =H.C.F. of 9, 12, 18, 21/L.C.M. of 10, 25, 35, 40</a:t>
            </a:r>
          </a:p>
          <a:p>
            <a:r>
              <a:rPr lang="en-IN" sz="1200" b="0" i="0" kern="1200" dirty="0">
                <a:solidFill>
                  <a:schemeClr val="tx1"/>
                </a:solidFill>
                <a:effectLst/>
                <a:latin typeface="+mn-lt"/>
                <a:ea typeface="+mn-ea"/>
                <a:cs typeface="+mn-cs"/>
              </a:rPr>
              <a:t>  =3/1400</a:t>
            </a:r>
          </a:p>
          <a:p>
            <a:pPr fontAlgn="ct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Number can be 7, 25, 43, 61, 79.</a:t>
            </a:r>
            <a:br>
              <a:rPr lang="en-IN" sz="1200" b="0" i="0" kern="1200" dirty="0">
                <a:solidFill>
                  <a:schemeClr val="tx1"/>
                </a:solidFill>
                <a:effectLst/>
                <a:latin typeface="+mn-lt"/>
                <a:ea typeface="+mn-ea"/>
                <a:cs typeface="+mn-cs"/>
              </a:rPr>
            </a:b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Remainders when divided by 12 are 7 and 1.</a:t>
            </a:r>
            <a:br>
              <a:rPr lang="en-IN" sz="1200" b="0" i="0" kern="1200" dirty="0">
                <a:solidFill>
                  <a:schemeClr val="tx1"/>
                </a:solidFill>
                <a:effectLst/>
                <a:latin typeface="+mn-lt"/>
                <a:ea typeface="+mn-ea"/>
                <a:cs typeface="+mn-cs"/>
              </a:rPr>
            </a:br>
            <a:br>
              <a:rPr lang="en-IN" sz="1200" b="0" i="0" kern="1200" dirty="0">
                <a:solidFill>
                  <a:schemeClr val="tx1"/>
                </a:solidFill>
                <a:effectLst/>
                <a:latin typeface="+mn-lt"/>
                <a:ea typeface="+mn-ea"/>
                <a:cs typeface="+mn-cs"/>
              </a:rPr>
            </a:br>
            <a:r>
              <a:rPr lang="en-IN" sz="1200" b="0" i="0" kern="1200" dirty="0">
                <a:solidFill>
                  <a:schemeClr val="tx1"/>
                </a:solidFill>
                <a:effectLst/>
                <a:latin typeface="+mn-lt"/>
                <a:ea typeface="+mn-ea"/>
                <a:cs typeface="+mn-cs"/>
              </a:rPr>
              <a:t>n can take exactly 2 values</a:t>
            </a:r>
          </a:p>
          <a:p>
            <a:r>
              <a:rPr lang="en-IN" sz="1200" b="0" i="0" kern="1200" dirty="0">
                <a:solidFill>
                  <a:schemeClr val="tx1"/>
                </a:solidFill>
                <a:effectLst/>
                <a:latin typeface="+mn-lt"/>
                <a:ea typeface="+mn-ea"/>
                <a:cs typeface="+mn-cs"/>
              </a:rPr>
              <a:t>The question is </a:t>
            </a:r>
            <a:r>
              <a:rPr lang="en-IN" sz="1200" b="1" i="0" kern="1200" dirty="0">
                <a:solidFill>
                  <a:schemeClr val="tx1"/>
                </a:solidFill>
                <a:effectLst/>
                <a:latin typeface="+mn-lt"/>
                <a:ea typeface="+mn-ea"/>
                <a:cs typeface="+mn-cs"/>
              </a:rPr>
              <a:t>"How many values can n take?"</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Hence the answer is "2".</a:t>
            </a:r>
          </a:p>
          <a:p>
            <a:r>
              <a:rPr lang="en-IN" sz="1200" b="0" i="0" kern="1200" dirty="0">
                <a:solidFill>
                  <a:schemeClr val="tx1"/>
                </a:solidFill>
                <a:effectLst/>
                <a:latin typeface="+mn-lt"/>
                <a:ea typeface="+mn-ea"/>
                <a:cs typeface="+mn-cs"/>
              </a:rPr>
              <a:t>Choice A is the correct answer</a:t>
            </a:r>
          </a:p>
          <a:p>
            <a:endParaRPr lang="en-IN"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a:t>
            </a:r>
            <a:r>
              <a:rPr lang="en-IN" sz="2500" b="1" i="0" kern="1200" baseline="0" dirty="0">
                <a:solidFill>
                  <a:schemeClr val="tx1"/>
                </a:solidFill>
                <a:effectLst/>
                <a:latin typeface="Nunito Sans" panose="020B0604020202020204" charset="0"/>
                <a:ea typeface="+mn-ea"/>
                <a:cs typeface="+mn-cs"/>
              </a:rPr>
              <a:t> D.</a:t>
            </a:r>
          </a:p>
          <a:p>
            <a:r>
              <a:rPr lang="en-IN" sz="1200" b="1" i="0" kern="1200" dirty="0">
                <a:solidFill>
                  <a:schemeClr val="tx1"/>
                </a:solidFill>
                <a:effectLst/>
                <a:latin typeface="+mn-lt"/>
                <a:ea typeface="+mn-ea"/>
                <a:cs typeface="+mn-cs"/>
              </a:rPr>
              <a:t>LCM(2,3,5 and 7)= 210</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The four bells will ring together after an interval of 210 min i.e. 3 hours 30 mins</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If the bell rings together at 9 A.M. then they will ring together again at 12.30 P.M.</a:t>
            </a:r>
            <a:endParaRPr lang="en-IN" sz="1200" b="0" i="0" kern="1200" dirty="0">
              <a:solidFill>
                <a:schemeClr val="tx1"/>
              </a:solidFill>
              <a:effectLst/>
              <a:latin typeface="+mn-lt"/>
              <a:ea typeface="+mn-ea"/>
              <a:cs typeface="+mn-cs"/>
            </a:endParaRP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a:t>
            </a:r>
            <a:r>
              <a:rPr lang="en-IN" sz="2500" b="1" i="0" kern="1200" baseline="0" dirty="0">
                <a:solidFill>
                  <a:schemeClr val="tx1"/>
                </a:solidFill>
                <a:effectLst/>
                <a:latin typeface="Nunito Sans" panose="020B0604020202020204" charset="0"/>
                <a:ea typeface="+mn-ea"/>
                <a:cs typeface="+mn-cs"/>
              </a:rPr>
              <a:t> A.</a:t>
            </a:r>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Two numbers are said to be co-prime if the only common positive factor of the two numbers is 1.Acc to the question, (abc)=9000 and (a,b)(b,c)(c,a) are pairs of co-prime numbers. The factors of 9000 = 2³ * 3² * 5³ = 8 * 9 * 125Therefore, a = 8; b = 9; c = 125.Thus, a + b + c = 8 + 9 + 125 = 142. </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dirty="0"/>
          </a:p>
        </p:txBody>
      </p:sp>
    </p:spTree>
    <p:extLst>
      <p:ext uri="{BB962C8B-B14F-4D97-AF65-F5344CB8AC3E}">
        <p14:creationId xmlns:p14="http://schemas.microsoft.com/office/powerpoint/2010/main" val="269004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A.</a:t>
            </a:r>
          </a:p>
          <a:p>
            <a:r>
              <a:rPr lang="en-IN" sz="2500" b="1" i="0" kern="1200" dirty="0">
                <a:solidFill>
                  <a:schemeClr val="tx1"/>
                </a:solidFill>
                <a:effectLst/>
                <a:latin typeface="Nunito Sans" panose="020B0604020202020204" charset="0"/>
                <a:ea typeface="+mn-ea"/>
                <a:cs typeface="+mn-cs"/>
              </a:rPr>
              <a:t>Any number of the form p</a:t>
            </a:r>
            <a:r>
              <a:rPr lang="en-IN" sz="2500" b="1" i="0" kern="1200" baseline="30000" dirty="0">
                <a:solidFill>
                  <a:schemeClr val="tx1"/>
                </a:solidFill>
                <a:effectLst/>
                <a:latin typeface="Nunito Sans" panose="020B0604020202020204" charset="0"/>
                <a:ea typeface="+mn-ea"/>
                <a:cs typeface="+mn-cs"/>
              </a:rPr>
              <a:t>a</a:t>
            </a:r>
            <a:r>
              <a:rPr lang="en-IN" sz="2500" b="1" i="0" kern="1200" dirty="0">
                <a:solidFill>
                  <a:schemeClr val="tx1"/>
                </a:solidFill>
                <a:effectLst/>
                <a:latin typeface="Nunito Sans" panose="020B0604020202020204" charset="0"/>
                <a:ea typeface="+mn-ea"/>
                <a:cs typeface="+mn-cs"/>
              </a:rPr>
              <a:t>q</a:t>
            </a:r>
            <a:r>
              <a:rPr lang="en-IN" sz="2500" b="1" i="0" kern="1200" baseline="30000" dirty="0">
                <a:solidFill>
                  <a:schemeClr val="tx1"/>
                </a:solidFill>
                <a:effectLst/>
                <a:latin typeface="Nunito Sans" panose="020B0604020202020204" charset="0"/>
                <a:ea typeface="+mn-ea"/>
                <a:cs typeface="+mn-cs"/>
              </a:rPr>
              <a:t>b</a:t>
            </a:r>
            <a:r>
              <a:rPr lang="en-IN" sz="2500" b="1" i="0" kern="1200" dirty="0">
                <a:solidFill>
                  <a:schemeClr val="tx1"/>
                </a:solidFill>
                <a:effectLst/>
                <a:latin typeface="Nunito Sans" panose="020B0604020202020204" charset="0"/>
                <a:ea typeface="+mn-ea"/>
                <a:cs typeface="+mn-cs"/>
              </a:rPr>
              <a:t>r</a:t>
            </a:r>
            <a:r>
              <a:rPr lang="en-IN" sz="2500" b="1" i="0" kern="1200" baseline="30000" dirty="0">
                <a:solidFill>
                  <a:schemeClr val="tx1"/>
                </a:solidFill>
                <a:effectLst/>
                <a:latin typeface="Nunito Sans" panose="020B0604020202020204" charset="0"/>
                <a:ea typeface="+mn-ea"/>
                <a:cs typeface="+mn-cs"/>
              </a:rPr>
              <a:t>c</a:t>
            </a:r>
            <a:r>
              <a:rPr lang="en-IN" sz="2500" b="1" i="0" kern="1200" dirty="0">
                <a:solidFill>
                  <a:schemeClr val="tx1"/>
                </a:solidFill>
                <a:effectLst/>
                <a:latin typeface="Nunito Sans" panose="020B0604020202020204" charset="0"/>
                <a:ea typeface="+mn-ea"/>
                <a:cs typeface="+mn-cs"/>
              </a:rPr>
              <a:t> will have (a + 1) (b + 1) (c + 1) factors, where p, q, r are prime. In order for the number to be a perfect cube a, b, c will have to be multiples of 3.</a:t>
            </a:r>
            <a:br>
              <a:rPr lang="en-IN" sz="2500" b="1" i="0" kern="1200" dirty="0">
                <a:solidFill>
                  <a:schemeClr val="tx1"/>
                </a:solidFill>
                <a:effectLst/>
                <a:latin typeface="Nunito Sans" panose="020B0604020202020204" charset="0"/>
                <a:ea typeface="+mn-ea"/>
                <a:cs typeface="+mn-cs"/>
              </a:rPr>
            </a:br>
            <a:br>
              <a:rPr lang="en-IN" sz="2500" b="1" i="0" kern="1200" dirty="0">
                <a:solidFill>
                  <a:schemeClr val="tx1"/>
                </a:solidFill>
                <a:effectLst/>
                <a:latin typeface="Nunito Sans" panose="020B0604020202020204" charset="0"/>
                <a:ea typeface="+mn-ea"/>
                <a:cs typeface="+mn-cs"/>
              </a:rPr>
            </a:br>
            <a:r>
              <a:rPr lang="en-IN" sz="2500" b="1" i="0" kern="1200" dirty="0">
                <a:solidFill>
                  <a:schemeClr val="tx1"/>
                </a:solidFill>
                <a:effectLst/>
                <a:latin typeface="Nunito Sans" panose="020B0604020202020204" charset="0"/>
                <a:ea typeface="+mn-ea"/>
                <a:cs typeface="+mn-cs"/>
              </a:rPr>
              <a:t>We can assume that a = 3m, b = 3n, c = 3l.</a:t>
            </a:r>
            <a:br>
              <a:rPr lang="en-IN" sz="2500" b="1" i="0" kern="1200" dirty="0">
                <a:solidFill>
                  <a:schemeClr val="tx1"/>
                </a:solidFill>
                <a:effectLst/>
                <a:latin typeface="Nunito Sans" panose="020B0604020202020204" charset="0"/>
                <a:ea typeface="+mn-ea"/>
                <a:cs typeface="+mn-cs"/>
              </a:rPr>
            </a:br>
            <a:br>
              <a:rPr lang="en-IN" sz="2500" b="1" i="0" kern="1200" dirty="0">
                <a:solidFill>
                  <a:schemeClr val="tx1"/>
                </a:solidFill>
                <a:effectLst/>
                <a:latin typeface="Nunito Sans" panose="020B0604020202020204" charset="0"/>
                <a:ea typeface="+mn-ea"/>
                <a:cs typeface="+mn-cs"/>
              </a:rPr>
            </a:br>
            <a:r>
              <a:rPr lang="en-IN" sz="2500" b="1" i="0" kern="1200" dirty="0">
                <a:solidFill>
                  <a:schemeClr val="tx1"/>
                </a:solidFill>
                <a:effectLst/>
                <a:latin typeface="Nunito Sans" panose="020B0604020202020204" charset="0"/>
                <a:ea typeface="+mn-ea"/>
                <a:cs typeface="+mn-cs"/>
              </a:rPr>
              <a:t>This tells us that the number of factors will have to be of the form (3n + 1) * (3m + 1) * (3l + 1). In other words (a + 1), (b + 1) and (c + 1) all leave a remainder of 1 on division by 3. So, the product of these three numbers should also leave a remainder of 1 on division by 3. Of the four numbers provided, 16 and 28 can be written in this form, the other two cannot..</a:t>
            </a:r>
            <a:br>
              <a:rPr lang="en-IN" sz="2500" b="1" i="0" kern="1200" dirty="0">
                <a:solidFill>
                  <a:schemeClr val="tx1"/>
                </a:solidFill>
                <a:effectLst/>
                <a:latin typeface="Nunito Sans" panose="020B0604020202020204" charset="0"/>
                <a:ea typeface="+mn-ea"/>
                <a:cs typeface="+mn-cs"/>
              </a:rPr>
            </a:br>
            <a:br>
              <a:rPr lang="en-IN" sz="2500" b="1" i="0" kern="1200" dirty="0">
                <a:solidFill>
                  <a:schemeClr val="tx1"/>
                </a:solidFill>
                <a:effectLst/>
                <a:latin typeface="Nunito Sans" panose="020B0604020202020204" charset="0"/>
                <a:ea typeface="+mn-ea"/>
                <a:cs typeface="+mn-cs"/>
              </a:rPr>
            </a:br>
            <a:r>
              <a:rPr lang="en-IN" sz="2500" b="1" i="0" kern="1200" dirty="0">
                <a:solidFill>
                  <a:schemeClr val="tx1"/>
                </a:solidFill>
                <a:effectLst/>
                <a:latin typeface="Nunito Sans" panose="020B0604020202020204" charset="0"/>
                <a:ea typeface="+mn-ea"/>
                <a:cs typeface="+mn-cs"/>
              </a:rPr>
              <a:t>So, a perfect cube can have 16 or 28 factors. Now, let us think about what kind of numbers will have 16 factors..</a:t>
            </a:r>
            <a:br>
              <a:rPr lang="en-IN" sz="2500" b="1" i="0" kern="1200" dirty="0">
                <a:solidFill>
                  <a:schemeClr val="tx1"/>
                </a:solidFill>
                <a:effectLst/>
                <a:latin typeface="Nunito Sans" panose="020B0604020202020204" charset="0"/>
                <a:ea typeface="+mn-ea"/>
                <a:cs typeface="+mn-cs"/>
              </a:rPr>
            </a:br>
            <a:br>
              <a:rPr lang="en-IN" sz="2500" b="1" i="0" kern="1200" dirty="0">
                <a:solidFill>
                  <a:schemeClr val="tx1"/>
                </a:solidFill>
                <a:effectLst/>
                <a:latin typeface="Nunito Sans" panose="020B0604020202020204" charset="0"/>
                <a:ea typeface="+mn-ea"/>
                <a:cs typeface="+mn-cs"/>
              </a:rPr>
            </a:br>
            <a:r>
              <a:rPr lang="en-IN" sz="2500" b="1" i="0" kern="1200" dirty="0">
                <a:solidFill>
                  <a:schemeClr val="tx1"/>
                </a:solidFill>
                <a:effectLst/>
                <a:latin typeface="Nunito Sans" panose="020B0604020202020204" charset="0"/>
                <a:ea typeface="+mn-ea"/>
                <a:cs typeface="+mn-cs"/>
              </a:rPr>
              <a:t>A number of the form p</a:t>
            </a:r>
            <a:r>
              <a:rPr lang="en-IN" sz="2500" b="1" i="0" kern="1200" baseline="30000" dirty="0">
                <a:solidFill>
                  <a:schemeClr val="tx1"/>
                </a:solidFill>
                <a:effectLst/>
                <a:latin typeface="Nunito Sans" panose="020B0604020202020204" charset="0"/>
                <a:ea typeface="+mn-ea"/>
                <a:cs typeface="+mn-cs"/>
              </a:rPr>
              <a:t>15</a:t>
            </a:r>
            <a:r>
              <a:rPr lang="en-IN" sz="2500" b="1" i="0" kern="1200" dirty="0">
                <a:solidFill>
                  <a:schemeClr val="tx1"/>
                </a:solidFill>
                <a:effectLst/>
                <a:latin typeface="Nunito Sans" panose="020B0604020202020204" charset="0"/>
                <a:ea typeface="+mn-ea"/>
                <a:cs typeface="+mn-cs"/>
              </a:rPr>
              <a:t> or q</a:t>
            </a:r>
            <a:r>
              <a:rPr lang="en-IN" sz="2500" b="1" i="0" kern="1200" baseline="30000" dirty="0">
                <a:solidFill>
                  <a:schemeClr val="tx1"/>
                </a:solidFill>
                <a:effectLst/>
                <a:latin typeface="Nunito Sans" panose="020B0604020202020204" charset="0"/>
                <a:ea typeface="+mn-ea"/>
                <a:cs typeface="+mn-cs"/>
              </a:rPr>
              <a:t>3</a:t>
            </a:r>
            <a:r>
              <a:rPr lang="en-IN" sz="2500" b="1" i="0" kern="1200" dirty="0">
                <a:solidFill>
                  <a:schemeClr val="tx1"/>
                </a:solidFill>
                <a:effectLst/>
                <a:latin typeface="Nunito Sans" panose="020B0604020202020204" charset="0"/>
                <a:ea typeface="+mn-ea"/>
                <a:cs typeface="+mn-cs"/>
              </a:rPr>
              <a:t>r</a:t>
            </a:r>
            <a:r>
              <a:rPr lang="en-IN" sz="2500" b="1" i="0" kern="1200" baseline="30000" dirty="0">
                <a:solidFill>
                  <a:schemeClr val="tx1"/>
                </a:solidFill>
                <a:effectLst/>
                <a:latin typeface="Nunito Sans" panose="020B0604020202020204" charset="0"/>
                <a:ea typeface="+mn-ea"/>
                <a:cs typeface="+mn-cs"/>
              </a:rPr>
              <a:t>3</a:t>
            </a:r>
            <a:r>
              <a:rPr lang="en-IN" sz="2500" b="1" i="0" kern="1200" dirty="0">
                <a:solidFill>
                  <a:schemeClr val="tx1"/>
                </a:solidFill>
                <a:effectLst/>
                <a:latin typeface="Nunito Sans" panose="020B0604020202020204" charset="0"/>
                <a:ea typeface="+mn-ea"/>
                <a:cs typeface="+mn-cs"/>
              </a:rPr>
              <a:t> will have exactly 16 factors. Both are perfect cubes. Note that there are other prime factorizations possible that can have exactly 16 factors. But these two forms are perfect cubes, which is what we are interested in.</a:t>
            </a:r>
            <a:br>
              <a:rPr lang="en-IN" sz="2500" b="1" i="0" kern="1200" dirty="0">
                <a:solidFill>
                  <a:schemeClr val="tx1"/>
                </a:solidFill>
                <a:effectLst/>
                <a:latin typeface="Nunito Sans" panose="020B0604020202020204" charset="0"/>
                <a:ea typeface="+mn-ea"/>
                <a:cs typeface="+mn-cs"/>
              </a:rPr>
            </a:br>
            <a:br>
              <a:rPr lang="en-IN" sz="2500" b="1" i="0" kern="1200" dirty="0">
                <a:solidFill>
                  <a:schemeClr val="tx1"/>
                </a:solidFill>
                <a:effectLst/>
                <a:latin typeface="Nunito Sans" panose="020B0604020202020204" charset="0"/>
                <a:ea typeface="+mn-ea"/>
                <a:cs typeface="+mn-cs"/>
              </a:rPr>
            </a:br>
            <a:r>
              <a:rPr lang="en-IN" sz="2500" b="1" i="0" kern="1200" dirty="0">
                <a:solidFill>
                  <a:schemeClr val="tx1"/>
                </a:solidFill>
                <a:effectLst/>
                <a:latin typeface="Nunito Sans" panose="020B0604020202020204" charset="0"/>
                <a:ea typeface="+mn-ea"/>
                <a:cs typeface="+mn-cs"/>
              </a:rPr>
              <a:t>Similarly, a number of the form p</a:t>
            </a:r>
            <a:r>
              <a:rPr lang="en-IN" sz="2500" b="1" i="0" kern="1200" baseline="30000" dirty="0">
                <a:solidFill>
                  <a:schemeClr val="tx1"/>
                </a:solidFill>
                <a:effectLst/>
                <a:latin typeface="Nunito Sans" panose="020B0604020202020204" charset="0"/>
                <a:ea typeface="+mn-ea"/>
                <a:cs typeface="+mn-cs"/>
              </a:rPr>
              <a:t>27</a:t>
            </a:r>
            <a:r>
              <a:rPr lang="en-IN" sz="2500" b="1" i="0" kern="1200" dirty="0">
                <a:solidFill>
                  <a:schemeClr val="tx1"/>
                </a:solidFill>
                <a:effectLst/>
                <a:latin typeface="Nunito Sans" panose="020B0604020202020204" charset="0"/>
                <a:ea typeface="+mn-ea"/>
                <a:cs typeface="+mn-cs"/>
              </a:rPr>
              <a:t> or q</a:t>
            </a:r>
            <a:r>
              <a:rPr lang="en-IN" sz="2500" b="1" i="0" kern="1200" baseline="30000" dirty="0">
                <a:solidFill>
                  <a:schemeClr val="tx1"/>
                </a:solidFill>
                <a:effectLst/>
                <a:latin typeface="Nunito Sans" panose="020B0604020202020204" charset="0"/>
                <a:ea typeface="+mn-ea"/>
                <a:cs typeface="+mn-cs"/>
              </a:rPr>
              <a:t>3</a:t>
            </a:r>
            <a:r>
              <a:rPr lang="en-IN" sz="2500" b="1" i="0" kern="1200" dirty="0">
                <a:solidFill>
                  <a:schemeClr val="tx1"/>
                </a:solidFill>
                <a:effectLst/>
                <a:latin typeface="Nunito Sans" panose="020B0604020202020204" charset="0"/>
                <a:ea typeface="+mn-ea"/>
                <a:cs typeface="+mn-cs"/>
              </a:rPr>
              <a:t>r</a:t>
            </a:r>
            <a:r>
              <a:rPr lang="en-IN" sz="2500" b="1" i="0" kern="1200" baseline="30000" dirty="0">
                <a:solidFill>
                  <a:schemeClr val="tx1"/>
                </a:solidFill>
                <a:effectLst/>
                <a:latin typeface="Nunito Sans" panose="020B0604020202020204" charset="0"/>
                <a:ea typeface="+mn-ea"/>
                <a:cs typeface="+mn-cs"/>
              </a:rPr>
              <a:t>6</a:t>
            </a:r>
            <a:r>
              <a:rPr lang="en-IN" sz="2500" b="1" i="0" kern="1200" dirty="0">
                <a:solidFill>
                  <a:schemeClr val="tx1"/>
                </a:solidFill>
                <a:effectLst/>
                <a:latin typeface="Nunito Sans" panose="020B0604020202020204" charset="0"/>
                <a:ea typeface="+mn-ea"/>
                <a:cs typeface="+mn-cs"/>
              </a:rPr>
              <a:t> will have 28 factors. Both are perfect cubes.</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dirty="0"/>
          </a:p>
        </p:txBody>
      </p:sp>
    </p:spTree>
    <p:extLst>
      <p:ext uri="{BB962C8B-B14F-4D97-AF65-F5344CB8AC3E}">
        <p14:creationId xmlns:p14="http://schemas.microsoft.com/office/powerpoint/2010/main" val="1485775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D</a:t>
            </a:r>
          </a:p>
          <a:p>
            <a:r>
              <a:rPr lang="en-IN" sz="1200" b="0" i="0" kern="1200" dirty="0">
                <a:solidFill>
                  <a:schemeClr val="tx1"/>
                </a:solidFill>
                <a:effectLst/>
                <a:latin typeface="+mn-lt"/>
                <a:ea typeface="+mn-ea"/>
                <a:cs typeface="+mn-cs"/>
              </a:rPr>
              <a:t>Since we have given that</a:t>
            </a:r>
          </a:p>
          <a:p>
            <a:r>
              <a:rPr lang="en-IN" sz="1200" b="0" i="0" kern="1200" dirty="0">
                <a:solidFill>
                  <a:schemeClr val="tx1"/>
                </a:solidFill>
                <a:effectLst/>
                <a:latin typeface="+mn-lt"/>
                <a:ea typeface="+mn-ea"/>
                <a:cs typeface="+mn-cs"/>
              </a:rPr>
              <a:t>Quantity of first can = 126 </a:t>
            </a:r>
            <a:r>
              <a:rPr lang="en-IN" sz="1200" b="0" i="0" kern="1200" dirty="0" err="1">
                <a:solidFill>
                  <a:schemeClr val="tx1"/>
                </a:solidFill>
                <a:effectLst/>
                <a:latin typeface="+mn-lt"/>
                <a:ea typeface="+mn-ea"/>
                <a:cs typeface="+mn-cs"/>
              </a:rPr>
              <a:t>liters</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Quantity of second can = 54 </a:t>
            </a:r>
            <a:r>
              <a:rPr lang="en-IN" sz="1200" b="0" i="0" kern="1200" dirty="0" err="1">
                <a:solidFill>
                  <a:schemeClr val="tx1"/>
                </a:solidFill>
                <a:effectLst/>
                <a:latin typeface="+mn-lt"/>
                <a:ea typeface="+mn-ea"/>
                <a:cs typeface="+mn-cs"/>
              </a:rPr>
              <a:t>liters</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Quantity of third can = 144 </a:t>
            </a:r>
            <a:r>
              <a:rPr lang="en-IN" sz="1200" b="0" i="0" kern="1200" dirty="0" err="1">
                <a:solidFill>
                  <a:schemeClr val="tx1"/>
                </a:solidFill>
                <a:effectLst/>
                <a:latin typeface="+mn-lt"/>
                <a:ea typeface="+mn-ea"/>
                <a:cs typeface="+mn-cs"/>
              </a:rPr>
              <a:t>liters</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We need to find the maximum capacity of the measures.</a:t>
            </a:r>
          </a:p>
          <a:p>
            <a:r>
              <a:rPr lang="en-IN" sz="1200" b="0" i="0" kern="1200" dirty="0">
                <a:solidFill>
                  <a:schemeClr val="tx1"/>
                </a:solidFill>
                <a:effectLst/>
                <a:latin typeface="+mn-lt"/>
                <a:ea typeface="+mn-ea"/>
                <a:cs typeface="+mn-cs"/>
              </a:rPr>
              <a:t>For maximum capacity we need to find the H.C.F of three measures.</a:t>
            </a:r>
          </a:p>
          <a:p>
            <a:r>
              <a:rPr lang="en-IN" sz="1200" b="0" i="0" kern="1200" dirty="0">
                <a:solidFill>
                  <a:schemeClr val="tx1"/>
                </a:solidFill>
                <a:effectLst/>
                <a:latin typeface="+mn-lt"/>
                <a:ea typeface="+mn-ea"/>
                <a:cs typeface="+mn-cs"/>
              </a:rPr>
              <a:t>H.C.F. of 126, 54, 144 = 18</a:t>
            </a: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dirty="0"/>
          </a:p>
        </p:txBody>
      </p:sp>
    </p:spTree>
    <p:extLst>
      <p:ext uri="{BB962C8B-B14F-4D97-AF65-F5344CB8AC3E}">
        <p14:creationId xmlns:p14="http://schemas.microsoft.com/office/powerpoint/2010/main" val="2801522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2800" b="0" i="0" kern="1200" cap="all" dirty="0">
                <a:solidFill>
                  <a:schemeClr val="tx1"/>
                </a:solidFill>
                <a:effectLst/>
                <a:latin typeface="+mn-lt"/>
                <a:ea typeface="+mn-ea"/>
                <a:cs typeface="+mn-cs"/>
              </a:rPr>
              <a:t>DETAILED</a:t>
            </a:r>
            <a:r>
              <a:rPr lang="en-US" sz="2800" b="1" i="0" kern="1200" cap="all" dirty="0">
                <a:solidFill>
                  <a:schemeClr val="tx1"/>
                </a:solidFill>
                <a:effectLst/>
                <a:latin typeface="+mn-lt"/>
                <a:ea typeface="+mn-ea"/>
                <a:cs typeface="+mn-cs"/>
              </a:rPr>
              <a:t> SOLUTION</a:t>
            </a:r>
          </a:p>
          <a:p>
            <a:pPr fontAlgn="base"/>
            <a:r>
              <a:rPr lang="en-US" sz="2800" b="0" kern="1200" dirty="0">
                <a:solidFill>
                  <a:schemeClr val="tx1"/>
                </a:solidFill>
                <a:effectLst/>
                <a:latin typeface="+mn-lt"/>
                <a:ea typeface="+mn-ea"/>
                <a:cs typeface="+mn-cs"/>
              </a:rPr>
              <a:t>‘</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has exactly 3 factors, so ‘</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should be square of a prime number. (This is an important inference, please remember this).</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Any number of the form </a:t>
            </a:r>
            <a:r>
              <a:rPr lang="en-US" sz="2800" b="0" kern="1200" dirty="0" err="1">
                <a:solidFill>
                  <a:schemeClr val="tx1"/>
                </a:solidFill>
                <a:effectLst/>
                <a:latin typeface="+mn-lt"/>
                <a:ea typeface="+mn-ea"/>
                <a:cs typeface="+mn-cs"/>
              </a:rPr>
              <a:t>p</a:t>
            </a:r>
            <a:r>
              <a:rPr lang="en-US" sz="2800" b="0" kern="1200" baseline="30000" dirty="0" err="1">
                <a:solidFill>
                  <a:schemeClr val="tx1"/>
                </a:solidFill>
                <a:effectLst/>
                <a:latin typeface="+mn-lt"/>
                <a:ea typeface="+mn-ea"/>
                <a:cs typeface="+mn-cs"/>
              </a:rPr>
              <a:t>a</a:t>
            </a:r>
            <a:r>
              <a:rPr lang="en-US" sz="2800" b="0" kern="1200" dirty="0" err="1">
                <a:solidFill>
                  <a:schemeClr val="tx1"/>
                </a:solidFill>
                <a:effectLst/>
                <a:latin typeface="+mn-lt"/>
                <a:ea typeface="+mn-ea"/>
                <a:cs typeface="+mn-cs"/>
              </a:rPr>
              <a:t>q</a:t>
            </a:r>
            <a:r>
              <a:rPr lang="en-US" sz="2800" b="0" kern="1200" baseline="30000" dirty="0" err="1">
                <a:solidFill>
                  <a:schemeClr val="tx1"/>
                </a:solidFill>
                <a:effectLst/>
                <a:latin typeface="+mn-lt"/>
                <a:ea typeface="+mn-ea"/>
                <a:cs typeface="+mn-cs"/>
              </a:rPr>
              <a:t>b</a:t>
            </a:r>
            <a:r>
              <a:rPr lang="en-US" sz="2800" b="0" kern="1200" dirty="0" err="1">
                <a:solidFill>
                  <a:schemeClr val="tx1"/>
                </a:solidFill>
                <a:effectLst/>
                <a:latin typeface="+mn-lt"/>
                <a:ea typeface="+mn-ea"/>
                <a:cs typeface="+mn-cs"/>
              </a:rPr>
              <a:t>r</a:t>
            </a:r>
            <a:r>
              <a:rPr lang="en-US" sz="2800" b="0" kern="1200" baseline="30000" dirty="0" err="1">
                <a:solidFill>
                  <a:schemeClr val="tx1"/>
                </a:solidFill>
                <a:effectLst/>
                <a:latin typeface="+mn-lt"/>
                <a:ea typeface="+mn-ea"/>
                <a:cs typeface="+mn-cs"/>
              </a:rPr>
              <a:t>c</a:t>
            </a:r>
            <a:r>
              <a:rPr lang="en-US" sz="2800" b="0" kern="1200" dirty="0">
                <a:solidFill>
                  <a:schemeClr val="tx1"/>
                </a:solidFill>
                <a:effectLst/>
                <a:latin typeface="+mn-lt"/>
                <a:ea typeface="+mn-ea"/>
                <a:cs typeface="+mn-cs"/>
              </a:rPr>
              <a:t> will have (a + 1) (b + 1) (c + 1) factors, where p, q, r are prime. So, if a number has 3 factors, its prime factorization has to be p</a:t>
            </a:r>
            <a:r>
              <a:rPr lang="en-US" sz="2800" b="0" kern="1200" baseline="30000" dirty="0">
                <a:solidFill>
                  <a:schemeClr val="tx1"/>
                </a:solidFill>
                <a:effectLst/>
                <a:latin typeface="+mn-lt"/>
                <a:ea typeface="+mn-ea"/>
                <a:cs typeface="+mn-cs"/>
              </a:rPr>
              <a:t>2</a:t>
            </a:r>
            <a:r>
              <a:rPr lang="en-US" sz="2800" b="0" kern="1200" dirty="0">
                <a:solidFill>
                  <a:schemeClr val="tx1"/>
                </a:solidFill>
                <a:effectLst/>
                <a:latin typeface="+mn-lt"/>
                <a:ea typeface="+mn-ea"/>
                <a:cs typeface="+mn-cs"/>
              </a:rPr>
              <a:t>.</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a:t>
            </a:r>
            <a:r>
              <a:rPr lang="en-US" sz="2800" b="0" kern="1200" dirty="0" err="1">
                <a:solidFill>
                  <a:schemeClr val="tx1"/>
                </a:solidFill>
                <a:effectLst/>
                <a:latin typeface="+mn-lt"/>
                <a:ea typeface="+mn-ea"/>
                <a:cs typeface="+mn-cs"/>
              </a:rPr>
              <a:t>abcabc</a:t>
            </a:r>
            <a:r>
              <a:rPr lang="en-US" sz="2800" b="0" kern="1200" dirty="0">
                <a:solidFill>
                  <a:schemeClr val="tx1"/>
                </a:solidFill>
                <a:effectLst/>
                <a:latin typeface="+mn-lt"/>
                <a:ea typeface="+mn-ea"/>
                <a:cs typeface="+mn-cs"/>
              </a:rPr>
              <a:t>’ = ‘</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 1001 or </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 7 * 11 * 13 (again, this is a critical idea to remember)</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Now, ‘</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has to be square of a prime number. It can be either 121 or 169 (square of either 11 or 13) or it can be the square of some other prime number.</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When </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 121 or 169, then ‘</a:t>
            </a:r>
            <a:r>
              <a:rPr lang="en-US" sz="2800" b="0" kern="1200" dirty="0" err="1">
                <a:solidFill>
                  <a:schemeClr val="tx1"/>
                </a:solidFill>
                <a:effectLst/>
                <a:latin typeface="+mn-lt"/>
                <a:ea typeface="+mn-ea"/>
                <a:cs typeface="+mn-cs"/>
              </a:rPr>
              <a:t>abcabc</a:t>
            </a:r>
            <a:r>
              <a:rPr lang="en-US" sz="2800" b="0" kern="1200" dirty="0">
                <a:solidFill>
                  <a:schemeClr val="tx1"/>
                </a:solidFill>
                <a:effectLst/>
                <a:latin typeface="+mn-lt"/>
                <a:ea typeface="+mn-ea"/>
                <a:cs typeface="+mn-cs"/>
              </a:rPr>
              <a:t>’ is of the form p</a:t>
            </a:r>
            <a:r>
              <a:rPr lang="en-US" sz="2800" b="0" kern="1200" baseline="30000" dirty="0">
                <a:solidFill>
                  <a:schemeClr val="tx1"/>
                </a:solidFill>
                <a:effectLst/>
                <a:latin typeface="+mn-lt"/>
                <a:ea typeface="+mn-ea"/>
                <a:cs typeface="+mn-cs"/>
              </a:rPr>
              <a:t>3</a:t>
            </a:r>
            <a:r>
              <a:rPr lang="en-US" sz="2800" b="0" kern="1200" dirty="0">
                <a:solidFill>
                  <a:schemeClr val="tx1"/>
                </a:solidFill>
                <a:effectLst/>
                <a:latin typeface="+mn-lt"/>
                <a:ea typeface="+mn-ea"/>
                <a:cs typeface="+mn-cs"/>
              </a:rPr>
              <a:t>q</a:t>
            </a:r>
            <a:r>
              <a:rPr lang="en-US" sz="2800" b="0" kern="1200" baseline="30000" dirty="0">
                <a:solidFill>
                  <a:schemeClr val="tx1"/>
                </a:solidFill>
                <a:effectLst/>
                <a:latin typeface="+mn-lt"/>
                <a:ea typeface="+mn-ea"/>
                <a:cs typeface="+mn-cs"/>
              </a:rPr>
              <a:t>1</a:t>
            </a:r>
            <a:r>
              <a:rPr lang="en-US" sz="2800" b="0" kern="1200" dirty="0">
                <a:solidFill>
                  <a:schemeClr val="tx1"/>
                </a:solidFill>
                <a:effectLst/>
                <a:latin typeface="+mn-lt"/>
                <a:ea typeface="+mn-ea"/>
                <a:cs typeface="+mn-cs"/>
              </a:rPr>
              <a:t>r</a:t>
            </a:r>
            <a:r>
              <a:rPr lang="en-US" sz="2800" b="0" kern="1200" baseline="30000" dirty="0">
                <a:solidFill>
                  <a:schemeClr val="tx1"/>
                </a:solidFill>
                <a:effectLst/>
                <a:latin typeface="+mn-lt"/>
                <a:ea typeface="+mn-ea"/>
                <a:cs typeface="+mn-cs"/>
              </a:rPr>
              <a:t>1</a:t>
            </a:r>
            <a:r>
              <a:rPr lang="en-US" sz="2800" b="0" kern="1200" dirty="0">
                <a:solidFill>
                  <a:schemeClr val="tx1"/>
                </a:solidFill>
                <a:effectLst/>
                <a:latin typeface="+mn-lt"/>
                <a:ea typeface="+mn-ea"/>
                <a:cs typeface="+mn-cs"/>
              </a:rPr>
              <a:t> 1, which should have 4 * 2 * 2 = 16 factors.</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When ‘</a:t>
            </a:r>
            <a:r>
              <a:rPr lang="en-US" sz="2800" b="0" kern="1200" dirty="0" err="1">
                <a:solidFill>
                  <a:schemeClr val="tx1"/>
                </a:solidFill>
                <a:effectLst/>
                <a:latin typeface="+mn-lt"/>
                <a:ea typeface="+mn-ea"/>
                <a:cs typeface="+mn-cs"/>
              </a:rPr>
              <a:t>abc</a:t>
            </a:r>
            <a:r>
              <a:rPr lang="en-US" sz="2800" b="0" kern="1200" dirty="0">
                <a:solidFill>
                  <a:schemeClr val="tx1"/>
                </a:solidFill>
                <a:effectLst/>
                <a:latin typeface="+mn-lt"/>
                <a:ea typeface="+mn-ea"/>
                <a:cs typeface="+mn-cs"/>
              </a:rPr>
              <a:t>’ = square of any other prime number (say 17</a:t>
            </a:r>
            <a:r>
              <a:rPr lang="en-US" sz="2800" b="0" kern="1200" baseline="30000" dirty="0">
                <a:solidFill>
                  <a:schemeClr val="tx1"/>
                </a:solidFill>
                <a:effectLst/>
                <a:latin typeface="+mn-lt"/>
                <a:ea typeface="+mn-ea"/>
                <a:cs typeface="+mn-cs"/>
              </a:rPr>
              <a:t>2</a:t>
            </a:r>
            <a:r>
              <a:rPr lang="en-US" sz="2800" b="0" kern="1200" dirty="0">
                <a:solidFill>
                  <a:schemeClr val="tx1"/>
                </a:solidFill>
                <a:effectLst/>
                <a:latin typeface="+mn-lt"/>
                <a:ea typeface="+mn-ea"/>
                <a:cs typeface="+mn-cs"/>
              </a:rPr>
              <a:t> which is 289) , then ‘</a:t>
            </a:r>
            <a:r>
              <a:rPr lang="en-US" sz="2800" b="0" kern="1200" dirty="0" err="1">
                <a:solidFill>
                  <a:schemeClr val="tx1"/>
                </a:solidFill>
                <a:effectLst/>
                <a:latin typeface="+mn-lt"/>
                <a:ea typeface="+mn-ea"/>
                <a:cs typeface="+mn-cs"/>
              </a:rPr>
              <a:t>abcabc</a:t>
            </a:r>
            <a:r>
              <a:rPr lang="en-US" sz="2800" b="0" kern="1200" dirty="0">
                <a:solidFill>
                  <a:schemeClr val="tx1"/>
                </a:solidFill>
                <a:effectLst/>
                <a:latin typeface="+mn-lt"/>
                <a:ea typeface="+mn-ea"/>
                <a:cs typeface="+mn-cs"/>
              </a:rPr>
              <a:t>’ is of the form p</a:t>
            </a:r>
            <a:r>
              <a:rPr lang="en-US" sz="2800" b="0" kern="1200" baseline="30000" dirty="0">
                <a:solidFill>
                  <a:schemeClr val="tx1"/>
                </a:solidFill>
                <a:effectLst/>
                <a:latin typeface="+mn-lt"/>
                <a:ea typeface="+mn-ea"/>
                <a:cs typeface="+mn-cs"/>
              </a:rPr>
              <a:t>1</a:t>
            </a:r>
            <a:r>
              <a:rPr lang="en-US" sz="2800" b="0" kern="1200" dirty="0">
                <a:solidFill>
                  <a:schemeClr val="tx1"/>
                </a:solidFill>
                <a:effectLst/>
                <a:latin typeface="+mn-lt"/>
                <a:ea typeface="+mn-ea"/>
                <a:cs typeface="+mn-cs"/>
              </a:rPr>
              <a:t>q</a:t>
            </a:r>
            <a:r>
              <a:rPr lang="en-US" sz="2800" b="0" kern="1200" baseline="30000" dirty="0">
                <a:solidFill>
                  <a:schemeClr val="tx1"/>
                </a:solidFill>
                <a:effectLst/>
                <a:latin typeface="+mn-lt"/>
                <a:ea typeface="+mn-ea"/>
                <a:cs typeface="+mn-cs"/>
              </a:rPr>
              <a:t>1</a:t>
            </a:r>
            <a:r>
              <a:rPr lang="en-US" sz="2800" b="0" kern="1200" dirty="0">
                <a:solidFill>
                  <a:schemeClr val="tx1"/>
                </a:solidFill>
                <a:effectLst/>
                <a:latin typeface="+mn-lt"/>
                <a:ea typeface="+mn-ea"/>
                <a:cs typeface="+mn-cs"/>
              </a:rPr>
              <a:t>r</a:t>
            </a:r>
            <a:r>
              <a:rPr lang="en-US" sz="2800" b="0" kern="1200" baseline="30000" dirty="0">
                <a:solidFill>
                  <a:schemeClr val="tx1"/>
                </a:solidFill>
                <a:effectLst/>
                <a:latin typeface="+mn-lt"/>
                <a:ea typeface="+mn-ea"/>
                <a:cs typeface="+mn-cs"/>
              </a:rPr>
              <a:t>1</a:t>
            </a:r>
            <a:r>
              <a:rPr lang="en-US" sz="2800" b="0" kern="1200" dirty="0">
                <a:solidFill>
                  <a:schemeClr val="tx1"/>
                </a:solidFill>
                <a:effectLst/>
                <a:latin typeface="+mn-lt"/>
                <a:ea typeface="+mn-ea"/>
                <a:cs typeface="+mn-cs"/>
              </a:rPr>
              <a:t>s</a:t>
            </a:r>
            <a:r>
              <a:rPr lang="en-US" sz="2800" b="0" kern="1200" baseline="30000" dirty="0">
                <a:solidFill>
                  <a:schemeClr val="tx1"/>
                </a:solidFill>
                <a:effectLst/>
                <a:latin typeface="+mn-lt"/>
                <a:ea typeface="+mn-ea"/>
                <a:cs typeface="+mn-cs"/>
              </a:rPr>
              <a:t>2</a:t>
            </a:r>
            <a:r>
              <a:rPr lang="en-US" sz="2800" b="0" kern="1200" dirty="0">
                <a:solidFill>
                  <a:schemeClr val="tx1"/>
                </a:solidFill>
                <a:effectLst/>
                <a:latin typeface="+mn-lt"/>
                <a:ea typeface="+mn-ea"/>
                <a:cs typeface="+mn-cs"/>
              </a:rPr>
              <a:t> , which should have 2 * 2 * 2 * 3 = 24 factors</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So, ‘</a:t>
            </a:r>
            <a:r>
              <a:rPr lang="en-US" sz="2800" b="0" kern="1200" dirty="0" err="1">
                <a:solidFill>
                  <a:schemeClr val="tx1"/>
                </a:solidFill>
                <a:effectLst/>
                <a:latin typeface="+mn-lt"/>
                <a:ea typeface="+mn-ea"/>
                <a:cs typeface="+mn-cs"/>
              </a:rPr>
              <a:t>abcabc</a:t>
            </a:r>
            <a:r>
              <a:rPr lang="en-US" sz="2800" b="0" kern="1200" dirty="0">
                <a:solidFill>
                  <a:schemeClr val="tx1"/>
                </a:solidFill>
                <a:effectLst/>
                <a:latin typeface="+mn-lt"/>
                <a:ea typeface="+mn-ea"/>
                <a:cs typeface="+mn-cs"/>
              </a:rPr>
              <a:t>’ will have either 16 factors or 24 factors.</a:t>
            </a:r>
            <a:br>
              <a:rPr lang="en-US" sz="2800" b="0" kern="1200" dirty="0">
                <a:solidFill>
                  <a:schemeClr val="tx1"/>
                </a:solidFill>
                <a:effectLst/>
                <a:latin typeface="+mn-lt"/>
                <a:ea typeface="+mn-ea"/>
                <a:cs typeface="+mn-cs"/>
              </a:rPr>
            </a:br>
            <a:r>
              <a:rPr lang="en-US" sz="2800" b="0" kern="1200" dirty="0">
                <a:solidFill>
                  <a:schemeClr val="tx1"/>
                </a:solidFill>
                <a:effectLst/>
                <a:latin typeface="+mn-lt"/>
                <a:ea typeface="+mn-ea"/>
                <a:cs typeface="+mn-cs"/>
              </a:rPr>
              <a:t>Choice (C)</a:t>
            </a:r>
            <a:br>
              <a:rPr lang="en-US" sz="2800" b="0" kern="1200" dirty="0">
                <a:solidFill>
                  <a:schemeClr val="tx1"/>
                </a:solidFill>
                <a:effectLst/>
                <a:latin typeface="+mn-lt"/>
                <a:ea typeface="+mn-ea"/>
                <a:cs typeface="+mn-cs"/>
              </a:rPr>
            </a:br>
            <a:br>
              <a:rPr lang="en-US" sz="2800" b="0" kern="1200" dirty="0">
                <a:solidFill>
                  <a:schemeClr val="tx1"/>
                </a:solidFill>
                <a:effectLst/>
                <a:latin typeface="+mn-lt"/>
                <a:ea typeface="+mn-ea"/>
                <a:cs typeface="+mn-cs"/>
              </a:rPr>
            </a:br>
            <a:r>
              <a:rPr lang="en-US" sz="2800" b="1" kern="1200" dirty="0">
                <a:solidFill>
                  <a:schemeClr val="tx1"/>
                </a:solidFill>
                <a:effectLst/>
                <a:latin typeface="+mn-lt"/>
                <a:ea typeface="+mn-ea"/>
                <a:cs typeface="+mn-cs"/>
              </a:rPr>
              <a:t>Correct Answer: 16 or 24 factors.</a:t>
            </a:r>
            <a:endParaRPr lang="en-US" sz="2800" b="0" kern="1200" dirty="0">
              <a:solidFill>
                <a:schemeClr val="tx1"/>
              </a:solidFill>
              <a:effectLst/>
              <a:latin typeface="+mn-lt"/>
              <a:ea typeface="+mn-ea"/>
              <a:cs typeface="+mn-cs"/>
            </a:endParaRPr>
          </a:p>
          <a:p>
            <a:endParaRPr lang="en-US" sz="2800" dirty="0"/>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dirty="0"/>
          </a:p>
        </p:txBody>
      </p:sp>
    </p:spTree>
    <p:extLst>
      <p:ext uri="{BB962C8B-B14F-4D97-AF65-F5344CB8AC3E}">
        <p14:creationId xmlns:p14="http://schemas.microsoft.com/office/powerpoint/2010/main" val="1900662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C</a:t>
            </a:r>
          </a:p>
          <a:p>
            <a:r>
              <a:rPr lang="en-IN" sz="1200" b="0" i="0" kern="1200" dirty="0">
                <a:solidFill>
                  <a:schemeClr val="tx1"/>
                </a:solidFill>
                <a:effectLst/>
                <a:latin typeface="+mn-lt"/>
                <a:ea typeface="+mn-ea"/>
                <a:cs typeface="+mn-cs"/>
              </a:rPr>
              <a:t>99 = 1 × 3 × 3 × 11</a:t>
            </a:r>
            <a:br>
              <a:rPr lang="en-IN" sz="2800" dirty="0"/>
            </a:br>
            <a:r>
              <a:rPr lang="en-IN" sz="1200" b="0" i="0" kern="1200" dirty="0">
                <a:solidFill>
                  <a:schemeClr val="tx1"/>
                </a:solidFill>
                <a:effectLst/>
                <a:latin typeface="+mn-lt"/>
                <a:ea typeface="+mn-ea"/>
                <a:cs typeface="+mn-cs"/>
              </a:rPr>
              <a:t>101 = 1 × 101</a:t>
            </a:r>
            <a:br>
              <a:rPr lang="en-IN" sz="2800" dirty="0"/>
            </a:br>
            <a:r>
              <a:rPr lang="en-IN" sz="1200" b="0" i="0" kern="1200" dirty="0">
                <a:solidFill>
                  <a:schemeClr val="tx1"/>
                </a:solidFill>
                <a:effectLst/>
                <a:latin typeface="+mn-lt"/>
                <a:ea typeface="+mn-ea"/>
                <a:cs typeface="+mn-cs"/>
              </a:rPr>
              <a:t>176 = 1 × 2 × 2 × 2 × 2 × 11</a:t>
            </a:r>
            <a:br>
              <a:rPr lang="en-IN" sz="2800" dirty="0"/>
            </a:br>
            <a:r>
              <a:rPr lang="en-IN" sz="1200" b="0" i="0" kern="1200" dirty="0">
                <a:solidFill>
                  <a:schemeClr val="tx1"/>
                </a:solidFill>
                <a:effectLst/>
                <a:latin typeface="+mn-lt"/>
                <a:ea typeface="+mn-ea"/>
                <a:cs typeface="+mn-cs"/>
              </a:rPr>
              <a:t>182 = 1 × 2 × 7 × 13</a:t>
            </a:r>
            <a:br>
              <a:rPr lang="en-IN" sz="2800" dirty="0"/>
            </a:br>
            <a:r>
              <a:rPr lang="en-IN" sz="1200" b="0" i="0" kern="1200" dirty="0">
                <a:solidFill>
                  <a:schemeClr val="tx1"/>
                </a:solidFill>
                <a:effectLst/>
                <a:latin typeface="+mn-lt"/>
                <a:ea typeface="+mn-ea"/>
                <a:cs typeface="+mn-cs"/>
              </a:rPr>
              <a:t>So, divisors of 99 are 1, 3, 9, 11, 33, 99</a:t>
            </a:r>
            <a:br>
              <a:rPr lang="en-IN" sz="2800" dirty="0"/>
            </a:br>
            <a:r>
              <a:rPr lang="en-IN" sz="1200" b="0" i="0" kern="1200" dirty="0">
                <a:solidFill>
                  <a:schemeClr val="tx1"/>
                </a:solidFill>
                <a:effectLst/>
                <a:latin typeface="+mn-lt"/>
                <a:ea typeface="+mn-ea"/>
                <a:cs typeface="+mn-cs"/>
              </a:rPr>
              <a:t>Divisors of 101 are 1 and 101</a:t>
            </a:r>
            <a:br>
              <a:rPr lang="en-IN" sz="2800" dirty="0"/>
            </a:br>
            <a:r>
              <a:rPr lang="en-IN" sz="1200" b="0" i="0" kern="1200" dirty="0">
                <a:solidFill>
                  <a:schemeClr val="tx1"/>
                </a:solidFill>
                <a:effectLst/>
                <a:latin typeface="+mn-lt"/>
                <a:ea typeface="+mn-ea"/>
                <a:cs typeface="+mn-cs"/>
              </a:rPr>
              <a:t>Divisors of 176 are 1, 2, 4, 8, 11, 16, 22, 44, 88 and 176</a:t>
            </a:r>
            <a:br>
              <a:rPr lang="en-IN" sz="2800" dirty="0"/>
            </a:br>
            <a:r>
              <a:rPr lang="en-IN" sz="1200" b="0" i="0" kern="1200" dirty="0">
                <a:solidFill>
                  <a:schemeClr val="tx1"/>
                </a:solidFill>
                <a:effectLst/>
                <a:latin typeface="+mn-lt"/>
                <a:ea typeface="+mn-ea"/>
                <a:cs typeface="+mn-cs"/>
              </a:rPr>
              <a:t>Divisors of 182 are 1, 2, 7, 13, 14, 26, 91 and 182</a:t>
            </a:r>
            <a:br>
              <a:rPr lang="en-IN" sz="2800" dirty="0"/>
            </a:br>
            <a:r>
              <a:rPr lang="en-IN" sz="1200" b="0" i="0" kern="1200" dirty="0">
                <a:solidFill>
                  <a:schemeClr val="tx1"/>
                </a:solidFill>
                <a:effectLst/>
                <a:latin typeface="+mn-lt"/>
                <a:ea typeface="+mn-ea"/>
                <a:cs typeface="+mn-cs"/>
              </a:rPr>
              <a:t>Hence, 176 has the most number of divisors.</a:t>
            </a:r>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dirty="0"/>
          </a:p>
        </p:txBody>
      </p:sp>
    </p:spTree>
    <p:extLst>
      <p:ext uri="{BB962C8B-B14F-4D97-AF65-F5344CB8AC3E}">
        <p14:creationId xmlns:p14="http://schemas.microsoft.com/office/powerpoint/2010/main" val="361357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294153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a:p>
            <a:r>
              <a:rPr lang="en-IN" sz="2500" b="1" i="0" kern="1200" dirty="0">
                <a:solidFill>
                  <a:schemeClr val="tx1"/>
                </a:solidFill>
                <a:effectLst/>
                <a:latin typeface="Nunito Sans" panose="020B0604020202020204" charset="0"/>
                <a:ea typeface="+mn-ea"/>
                <a:cs typeface="+mn-cs"/>
              </a:rPr>
              <a:t>To</a:t>
            </a:r>
            <a:r>
              <a:rPr lang="en-IN" sz="2500" b="1" i="0" kern="1200" baseline="0" dirty="0">
                <a:solidFill>
                  <a:schemeClr val="tx1"/>
                </a:solidFill>
                <a:effectLst/>
                <a:latin typeface="Nunito Sans" panose="020B0604020202020204" charset="0"/>
                <a:ea typeface="+mn-ea"/>
                <a:cs typeface="+mn-cs"/>
              </a:rPr>
              <a:t> find the least number when divided by a , b , c which leaves a remainder ‘r’ , the formula is LCM(</a:t>
            </a:r>
            <a:r>
              <a:rPr lang="en-IN" sz="2500" b="1" i="0" kern="1200" baseline="0" dirty="0" err="1">
                <a:solidFill>
                  <a:schemeClr val="tx1"/>
                </a:solidFill>
                <a:effectLst/>
                <a:latin typeface="Nunito Sans" panose="020B0604020202020204" charset="0"/>
                <a:ea typeface="+mn-ea"/>
                <a:cs typeface="+mn-cs"/>
              </a:rPr>
              <a:t>a,b,c</a:t>
            </a:r>
            <a:r>
              <a:rPr lang="en-IN" sz="2500" b="1" i="0" kern="1200" baseline="0" dirty="0">
                <a:solidFill>
                  <a:schemeClr val="tx1"/>
                </a:solidFill>
                <a:effectLst/>
                <a:latin typeface="Nunito Sans" panose="020B0604020202020204" charset="0"/>
                <a:ea typeface="+mn-ea"/>
                <a:cs typeface="+mn-cs"/>
              </a:rPr>
              <a:t>)+r</a:t>
            </a:r>
          </a:p>
          <a:p>
            <a:r>
              <a:rPr lang="en-IN" sz="2500" b="1" i="0" kern="1200" baseline="0" dirty="0">
                <a:solidFill>
                  <a:schemeClr val="tx1"/>
                </a:solidFill>
                <a:effectLst/>
                <a:latin typeface="Nunito Sans" panose="020B0604020202020204" charset="0"/>
                <a:ea typeface="+mn-ea"/>
                <a:cs typeface="+mn-cs"/>
              </a:rPr>
              <a:t>Therefore the answer is LCM(7,8,11) + 6 = 616+6 = 622.</a:t>
            </a:r>
          </a:p>
          <a:p>
            <a:r>
              <a:rPr lang="en-IN" sz="2500" b="1" i="0" kern="1200" baseline="0" dirty="0">
                <a:solidFill>
                  <a:schemeClr val="tx1"/>
                </a:solidFill>
                <a:effectLst/>
                <a:latin typeface="Nunito Sans" panose="020B0604020202020204" charset="0"/>
                <a:ea typeface="+mn-ea"/>
                <a:cs typeface="+mn-cs"/>
              </a:rPr>
              <a:t>Answer b)</a:t>
            </a:r>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1421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B.</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206375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c.</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329235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D</a:t>
            </a:r>
          </a:p>
          <a:p>
            <a:r>
              <a:rPr lang="en-IN" b="1" dirty="0"/>
              <a:t>Sum of any four consecutive powers of i  will be = 0</a:t>
            </a:r>
          </a:p>
          <a:p>
            <a:r>
              <a:rPr lang="en-IN" b="1" dirty="0"/>
              <a:t>There fore answer is can’t be determined.</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dirty="0">
                <a:latin typeface="Nunito Sans" panose="020B0604020202020204" charset="0"/>
              </a:rPr>
              <a:t>Option A.</a:t>
            </a:r>
          </a:p>
          <a:p>
            <a:r>
              <a:rPr lang="en-IN" sz="2500" b="1" dirty="0">
                <a:latin typeface="Nunito Sans" panose="020B0604020202020204" charset="0"/>
              </a:rPr>
              <a:t>Last digit of 43</a:t>
            </a:r>
            <a:r>
              <a:rPr lang="en-IN" sz="2500" b="1" baseline="30000" dirty="0">
                <a:latin typeface="Nunito Sans" panose="020B0604020202020204" charset="0"/>
              </a:rPr>
              <a:t>56</a:t>
            </a:r>
            <a:r>
              <a:rPr lang="en-IN" sz="2500" b="1" dirty="0">
                <a:latin typeface="Nunito Sans" panose="020B0604020202020204" charset="0"/>
              </a:rPr>
              <a:t> = 1 because cyclicity of 3 is 4 and 56 is completely </a:t>
            </a:r>
            <a:br>
              <a:rPr lang="en-IN" sz="2500" b="1" dirty="0">
                <a:latin typeface="Nunito Sans" panose="020B0604020202020204" charset="0"/>
              </a:rPr>
            </a:br>
            <a:r>
              <a:rPr lang="en-IN" sz="2500" b="1" dirty="0">
                <a:latin typeface="Nunito Sans" panose="020B0604020202020204" charset="0"/>
              </a:rPr>
              <a:t>divisible by 4 so the last term of 3</a:t>
            </a:r>
            <a:r>
              <a:rPr lang="en-IN" sz="2500" b="1" baseline="30000" dirty="0">
                <a:latin typeface="Nunito Sans" panose="020B0604020202020204" charset="0"/>
              </a:rPr>
              <a:t>4</a:t>
            </a:r>
            <a:r>
              <a:rPr lang="en-IN" sz="2500" b="1" dirty="0">
                <a:latin typeface="Nunito Sans" panose="020B0604020202020204" charset="0"/>
              </a:rPr>
              <a:t> is 1.</a:t>
            </a:r>
            <a:br>
              <a:rPr lang="en-IN" sz="2500" b="1" dirty="0">
                <a:latin typeface="Nunito Sans" panose="020B0604020202020204" charset="0"/>
              </a:rPr>
            </a:br>
            <a:r>
              <a:rPr lang="en-IN" sz="2500" b="1" dirty="0">
                <a:latin typeface="Nunito Sans" panose="020B0604020202020204" charset="0"/>
              </a:rPr>
              <a:t>Last digit of 5</a:t>
            </a:r>
            <a:r>
              <a:rPr lang="en-IN" sz="2500" b="1" kern="1200" baseline="30000" dirty="0">
                <a:solidFill>
                  <a:schemeClr val="tx1"/>
                </a:solidFill>
                <a:latin typeface="Nunito Sans" panose="020B0604020202020204" charset="0"/>
                <a:ea typeface="+mn-ea"/>
                <a:cs typeface="+mn-cs"/>
              </a:rPr>
              <a:t>67</a:t>
            </a:r>
            <a:r>
              <a:rPr lang="en-IN" sz="2500" b="1" dirty="0">
                <a:latin typeface="Nunito Sans" panose="020B0604020202020204" charset="0"/>
              </a:rPr>
              <a:t> is 5 and last digit of 45</a:t>
            </a:r>
            <a:r>
              <a:rPr lang="en-IN" sz="2500" b="1" kern="1200" baseline="30000" dirty="0">
                <a:solidFill>
                  <a:schemeClr val="tx1"/>
                </a:solidFill>
                <a:latin typeface="Nunito Sans" panose="020B0604020202020204" charset="0"/>
                <a:ea typeface="+mn-ea"/>
                <a:cs typeface="+mn-cs"/>
              </a:rPr>
              <a:t>34</a:t>
            </a:r>
            <a:r>
              <a:rPr lang="en-IN" sz="2500" b="1" dirty="0">
                <a:latin typeface="Nunito Sans" panose="020B0604020202020204" charset="0"/>
              </a:rPr>
              <a:t> is also 5 </a:t>
            </a:r>
            <a:br>
              <a:rPr lang="en-IN" sz="2500" b="1" dirty="0">
                <a:latin typeface="Nunito Sans" panose="020B0604020202020204" charset="0"/>
              </a:rPr>
            </a:br>
            <a:r>
              <a:rPr lang="en-IN" sz="2500" b="1" dirty="0">
                <a:latin typeface="Nunito Sans" panose="020B0604020202020204" charset="0"/>
              </a:rPr>
              <a:t>so that means the last digit of whole of the expression is 1 x 5x 5 = 5 therefore the digit is 5.</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dirty="0">
                <a:solidFill>
                  <a:schemeClr val="tx1"/>
                </a:solidFill>
                <a:latin typeface="Nunito Sans" panose="00000500000000000000" pitchFamily="2" charset="0"/>
                <a:ea typeface="+mn-ea"/>
                <a:cs typeface="+mn-cs"/>
              </a:rPr>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1080 = 2</a:t>
            </a:r>
            <a:r>
              <a:rPr lang="en-IN" sz="2500" kern="1200" baseline="30000" dirty="0">
                <a:solidFill>
                  <a:schemeClr val="tx1"/>
                </a:solidFill>
                <a:latin typeface="Nunito Sans" panose="00000500000000000000" pitchFamily="2" charset="0"/>
                <a:ea typeface="+mn-ea"/>
                <a:cs typeface="+mn-cs"/>
              </a:rPr>
              <a:t>3</a:t>
            </a:r>
            <a:r>
              <a:rPr lang="en-IN" sz="2500" b="1" kern="1200" dirty="0">
                <a:solidFill>
                  <a:schemeClr val="tx1"/>
                </a:solidFill>
                <a:latin typeface="Nunito Sans" panose="00000500000000000000" pitchFamily="2" charset="0"/>
                <a:ea typeface="+mn-ea"/>
                <a:cs typeface="+mn-cs"/>
              </a:rPr>
              <a:t> * 3</a:t>
            </a:r>
            <a:r>
              <a:rPr lang="en-IN" sz="2500" kern="1200" baseline="30000" dirty="0">
                <a:solidFill>
                  <a:schemeClr val="tx1"/>
                </a:solidFill>
                <a:latin typeface="Nunito Sans" panose="00000500000000000000" pitchFamily="2" charset="0"/>
                <a:ea typeface="+mn-ea"/>
                <a:cs typeface="+mn-cs"/>
              </a:rPr>
              <a:t>3</a:t>
            </a:r>
            <a:r>
              <a:rPr lang="en-IN" sz="2500" b="1" kern="1200" dirty="0">
                <a:solidFill>
                  <a:schemeClr val="tx1"/>
                </a:solidFill>
                <a:latin typeface="Nunito Sans" panose="00000500000000000000" pitchFamily="2" charset="0"/>
                <a:ea typeface="+mn-ea"/>
                <a:cs typeface="+mn-cs"/>
              </a:rPr>
              <a:t> * 5. For any perfect square, all the powers of the primes have to be even numbers. So, if the factor is of the form 2</a:t>
            </a:r>
            <a:r>
              <a:rPr lang="en-IN" sz="2500" kern="1200" baseline="30000" dirty="0">
                <a:solidFill>
                  <a:schemeClr val="tx1"/>
                </a:solidFill>
                <a:latin typeface="Nunito Sans" panose="00000500000000000000" pitchFamily="2" charset="0"/>
                <a:ea typeface="+mn-ea"/>
                <a:cs typeface="+mn-cs"/>
              </a:rPr>
              <a:t>a</a:t>
            </a:r>
            <a:r>
              <a:rPr lang="en-IN" sz="2500" b="1" kern="1200" dirty="0">
                <a:solidFill>
                  <a:schemeClr val="tx1"/>
                </a:solidFill>
                <a:latin typeface="Nunito Sans" panose="00000500000000000000" pitchFamily="2" charset="0"/>
                <a:ea typeface="+mn-ea"/>
                <a:cs typeface="+mn-cs"/>
              </a:rPr>
              <a:t> * 3</a:t>
            </a:r>
            <a:r>
              <a:rPr lang="en-IN" sz="2500" kern="1200" baseline="30000" dirty="0">
                <a:solidFill>
                  <a:schemeClr val="tx1"/>
                </a:solidFill>
                <a:latin typeface="Nunito Sans" panose="00000500000000000000" pitchFamily="2" charset="0"/>
                <a:ea typeface="+mn-ea"/>
                <a:cs typeface="+mn-cs"/>
              </a:rPr>
              <a:t>b</a:t>
            </a:r>
            <a:r>
              <a:rPr lang="en-IN" sz="2500" b="1" kern="1200" dirty="0">
                <a:solidFill>
                  <a:schemeClr val="tx1"/>
                </a:solidFill>
                <a:latin typeface="Nunito Sans" panose="00000500000000000000" pitchFamily="2" charset="0"/>
                <a:ea typeface="+mn-ea"/>
                <a:cs typeface="+mn-cs"/>
              </a:rPr>
              <a:t> * 5</a:t>
            </a:r>
            <a:r>
              <a:rPr lang="en-IN" sz="2500" kern="1200" baseline="30000" dirty="0">
                <a:solidFill>
                  <a:schemeClr val="tx1"/>
                </a:solidFill>
                <a:latin typeface="Nunito Sans" panose="00000500000000000000" pitchFamily="2" charset="0"/>
                <a:ea typeface="+mn-ea"/>
                <a:cs typeface="+mn-cs"/>
              </a:rPr>
              <a:t>c</a:t>
            </a:r>
            <a:r>
              <a:rPr lang="en-IN" sz="2500" b="1" kern="1200" dirty="0">
                <a:solidFill>
                  <a:schemeClr val="tx1"/>
                </a:solidFill>
                <a:latin typeface="Nunito Sans" panose="00000500000000000000" pitchFamily="2" charset="0"/>
                <a:ea typeface="+mn-ea"/>
                <a:cs typeface="+mn-cs"/>
              </a:rPr>
              <a:t>.</a:t>
            </a:r>
            <a:br>
              <a:rPr lang="en-IN" sz="2500" b="1" kern="1200" dirty="0">
                <a:solidFill>
                  <a:schemeClr val="tx1"/>
                </a:solidFill>
                <a:latin typeface="Nunito Sans" panose="00000500000000000000" pitchFamily="2" charset="0"/>
                <a:ea typeface="+mn-ea"/>
                <a:cs typeface="+mn-cs"/>
              </a:rPr>
            </a:br>
            <a:br>
              <a:rPr lang="en-IN" sz="2500" b="1" kern="1200" dirty="0">
                <a:solidFill>
                  <a:schemeClr val="tx1"/>
                </a:solidFill>
                <a:latin typeface="Nunito Sans" panose="00000500000000000000" pitchFamily="2" charset="0"/>
                <a:ea typeface="+mn-ea"/>
                <a:cs typeface="+mn-cs"/>
              </a:rPr>
            </a:br>
            <a:r>
              <a:rPr lang="en-IN" sz="2500" b="1" kern="1200" dirty="0">
                <a:solidFill>
                  <a:schemeClr val="tx1"/>
                </a:solidFill>
                <a:latin typeface="Nunito Sans" panose="00000500000000000000" pitchFamily="2" charset="0"/>
                <a:ea typeface="+mn-ea"/>
                <a:cs typeface="+mn-cs"/>
              </a:rPr>
              <a:t>The values 'a' can take are 0 and 2, b can take are 0 and 2, and c can take the value 0.</a:t>
            </a:r>
            <a:br>
              <a:rPr lang="en-IN" sz="2500" b="1" kern="1200" dirty="0">
                <a:solidFill>
                  <a:schemeClr val="tx1"/>
                </a:solidFill>
                <a:latin typeface="Nunito Sans" panose="00000500000000000000" pitchFamily="2" charset="0"/>
                <a:ea typeface="+mn-ea"/>
                <a:cs typeface="+mn-cs"/>
              </a:rPr>
            </a:br>
            <a:br>
              <a:rPr lang="en-IN" sz="2500" b="1" kern="1200" dirty="0">
                <a:solidFill>
                  <a:schemeClr val="tx1"/>
                </a:solidFill>
                <a:latin typeface="Nunito Sans" panose="00000500000000000000" pitchFamily="2" charset="0"/>
                <a:ea typeface="+mn-ea"/>
                <a:cs typeface="+mn-cs"/>
              </a:rPr>
            </a:br>
            <a:r>
              <a:rPr lang="en-IN" sz="2500" b="1" kern="1200" dirty="0">
                <a:solidFill>
                  <a:schemeClr val="tx1"/>
                </a:solidFill>
                <a:latin typeface="Nunito Sans" panose="00000500000000000000" pitchFamily="2" charset="0"/>
                <a:ea typeface="+mn-ea"/>
                <a:cs typeface="+mn-cs"/>
              </a:rPr>
              <a:t>Totally there are 4 possibilities. 1, 4, 9, and 36.</a:t>
            </a:r>
            <a:br>
              <a:rPr lang="en-IN" sz="2500" b="1" kern="1200" dirty="0">
                <a:solidFill>
                  <a:schemeClr val="tx1"/>
                </a:solidFill>
                <a:latin typeface="Nunito Sans" panose="00000500000000000000" pitchFamily="2" charset="0"/>
                <a:ea typeface="+mn-ea"/>
                <a:cs typeface="+mn-cs"/>
              </a:rPr>
            </a:br>
            <a:endParaRPr lang="en-IN"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62231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23145" y="1187918"/>
            <a:ext cx="10907041" cy="1077218"/>
          </a:xfrm>
          <a:prstGeom prst="rect">
            <a:avLst/>
          </a:prstGeom>
          <a:noFill/>
        </p:spPr>
        <p:txBody>
          <a:bodyPr wrap="square" rtlCol="0">
            <a:spAutoFit/>
          </a:bodyPr>
          <a:lstStyle/>
          <a:p>
            <a:r>
              <a:rPr lang="en-IN" sz="3200" dirty="0">
                <a:effectLst/>
                <a:latin typeface="Times New Roman" panose="02020603050405020304" pitchFamily="18" charset="0"/>
                <a:ea typeface="Times New Roman" panose="02020603050405020304" pitchFamily="18" charset="0"/>
              </a:rPr>
              <a:t>Find the Greatest Number that divides 70 and 125 leaving remainders 5 and 8 respectively.,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13</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915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(i</a:t>
            </a:r>
            <a:r>
              <a:rPr lang="en-IN" sz="2500" baseline="30000" dirty="0">
                <a:latin typeface="Nunito Sans" panose="00000500000000000000" pitchFamily="2" charset="0"/>
              </a:rPr>
              <a:t>799</a:t>
            </a:r>
            <a:r>
              <a:rPr lang="en-IN" sz="2500" dirty="0">
                <a:latin typeface="Nunito Sans" panose="00000500000000000000" pitchFamily="2" charset="0"/>
              </a:rPr>
              <a:t>+i</a:t>
            </a:r>
            <a:r>
              <a:rPr lang="en-IN" sz="2500" baseline="30000" dirty="0">
                <a:latin typeface="Nunito Sans" panose="00000500000000000000" pitchFamily="2" charset="0"/>
              </a:rPr>
              <a:t>800</a:t>
            </a:r>
            <a:r>
              <a:rPr lang="en-IN" sz="2500" dirty="0">
                <a:latin typeface="Nunito Sans" panose="00000500000000000000" pitchFamily="2" charset="0"/>
              </a:rPr>
              <a:t>+i</a:t>
            </a:r>
            <a:r>
              <a:rPr lang="en-IN" sz="2500" baseline="30000" dirty="0">
                <a:latin typeface="Nunito Sans" panose="00000500000000000000" pitchFamily="2" charset="0"/>
              </a:rPr>
              <a:t>801</a:t>
            </a:r>
            <a:r>
              <a:rPr lang="en-IN" sz="2500" dirty="0">
                <a:latin typeface="Nunito Sans" panose="00000500000000000000" pitchFamily="2" charset="0"/>
              </a:rPr>
              <a:t>+i</a:t>
            </a:r>
            <a:r>
              <a:rPr lang="en-IN" sz="2500" baseline="30000" dirty="0">
                <a:latin typeface="Nunito Sans" panose="00000500000000000000" pitchFamily="2" charset="0"/>
              </a:rPr>
              <a:t>802</a:t>
            </a:r>
            <a:r>
              <a:rPr lang="en-IN" sz="2500" dirty="0">
                <a:latin typeface="Nunito Sans" panose="00000500000000000000" pitchFamily="2" charset="0"/>
              </a:rPr>
              <a:t>)/(i</a:t>
            </a:r>
            <a:r>
              <a:rPr lang="en-IN" sz="2500" baseline="30000" dirty="0">
                <a:latin typeface="Nunito Sans" panose="00000500000000000000" pitchFamily="2" charset="0"/>
              </a:rPr>
              <a:t>343</a:t>
            </a:r>
            <a:r>
              <a:rPr lang="en-IN" sz="2500" dirty="0">
                <a:latin typeface="Nunito Sans" panose="00000500000000000000" pitchFamily="2" charset="0"/>
              </a:rPr>
              <a:t>+i</a:t>
            </a:r>
            <a:r>
              <a:rPr lang="en-IN" sz="2500" baseline="30000" dirty="0">
                <a:latin typeface="Nunito Sans" panose="00000500000000000000" pitchFamily="2" charset="0"/>
              </a:rPr>
              <a:t>344</a:t>
            </a:r>
            <a:r>
              <a:rPr lang="en-IN" sz="2500" dirty="0">
                <a:latin typeface="Nunito Sans" panose="00000500000000000000" pitchFamily="2" charset="0"/>
              </a:rPr>
              <a:t>+i</a:t>
            </a:r>
            <a:r>
              <a:rPr lang="en-IN" sz="2500" baseline="30000" dirty="0">
                <a:latin typeface="Nunito Sans" panose="00000500000000000000" pitchFamily="2" charset="0"/>
              </a:rPr>
              <a:t>345</a:t>
            </a:r>
            <a:r>
              <a:rPr lang="en-IN" sz="2500" dirty="0">
                <a:latin typeface="Nunito Sans" panose="00000500000000000000" pitchFamily="2" charset="0"/>
              </a:rPr>
              <a:t>+i</a:t>
            </a:r>
            <a:r>
              <a:rPr lang="en-IN" sz="2500" baseline="30000" dirty="0">
                <a:latin typeface="Nunito Sans" panose="00000500000000000000" pitchFamily="2" charset="0"/>
              </a:rPr>
              <a:t>346</a:t>
            </a:r>
            <a:r>
              <a:rPr lang="en-IN" sz="2500" dirty="0">
                <a:latin typeface="Nunito Sans" panose="00000500000000000000" pitchFamily="2" charset="0"/>
              </a:rPr>
              <a:t>)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Can’t be determined</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What will be the last digit of 43</a:t>
            </a:r>
            <a:r>
              <a:rPr lang="en-IN" sz="2500" baseline="30000" dirty="0">
                <a:latin typeface="Nunito Sans" panose="00000500000000000000" pitchFamily="2" charset="0"/>
              </a:rPr>
              <a:t>56</a:t>
            </a:r>
            <a:r>
              <a:rPr lang="en-IN" sz="2500" dirty="0">
                <a:latin typeface="Nunito Sans" panose="00000500000000000000" pitchFamily="2" charset="0"/>
              </a:rPr>
              <a:t> x 5</a:t>
            </a:r>
            <a:r>
              <a:rPr lang="en-IN" sz="2500" baseline="30000" dirty="0">
                <a:latin typeface="Nunito Sans" panose="00000500000000000000" pitchFamily="2" charset="0"/>
              </a:rPr>
              <a:t>67</a:t>
            </a:r>
            <a:r>
              <a:rPr lang="en-IN" sz="2500" dirty="0">
                <a:latin typeface="Nunito Sans" panose="00000500000000000000" pitchFamily="2" charset="0"/>
              </a:rPr>
              <a:t> x 45</a:t>
            </a:r>
            <a:r>
              <a:rPr lang="en-IN" sz="2500" baseline="30000" dirty="0">
                <a:latin typeface="Nunito Sans" panose="00000500000000000000" pitchFamily="2" charset="0"/>
              </a:rPr>
              <a:t>34 </a:t>
            </a:r>
            <a:r>
              <a:rPr lang="en-IN"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How many factors of 1080 are perfect squares?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How many factors of 2</a:t>
            </a:r>
            <a:r>
              <a:rPr lang="en-IN" sz="2500" baseline="30000" dirty="0">
                <a:latin typeface="Nunito Sans" panose="00000500000000000000" pitchFamily="2" charset="0"/>
              </a:rPr>
              <a:t>4</a:t>
            </a:r>
            <a:r>
              <a:rPr lang="en-IN" sz="2500" dirty="0">
                <a:latin typeface="Nunito Sans" panose="00000500000000000000" pitchFamily="2" charset="0"/>
              </a:rPr>
              <a:t> * 5</a:t>
            </a:r>
            <a:r>
              <a:rPr lang="en-IN" sz="2500" baseline="30000" dirty="0">
                <a:latin typeface="Nunito Sans" panose="00000500000000000000" pitchFamily="2" charset="0"/>
              </a:rPr>
              <a:t>3</a:t>
            </a:r>
            <a:r>
              <a:rPr lang="en-IN" sz="2500" dirty="0">
                <a:latin typeface="Nunito Sans" panose="00000500000000000000" pitchFamily="2" charset="0"/>
              </a:rPr>
              <a:t> * 7</a:t>
            </a:r>
            <a:r>
              <a:rPr lang="en-IN" sz="2500" baseline="30000" dirty="0">
                <a:latin typeface="Nunito Sans" panose="00000500000000000000" pitchFamily="2" charset="0"/>
              </a:rPr>
              <a:t>4</a:t>
            </a:r>
            <a:r>
              <a:rPr lang="en-IN" sz="2500" dirty="0">
                <a:latin typeface="Nunito Sans" panose="00000500000000000000" pitchFamily="2" charset="0"/>
              </a:rPr>
              <a:t> are odd numbers?</a:t>
            </a:r>
            <a:br>
              <a:rPr lang="en-IN" sz="2500" dirty="0">
                <a:latin typeface="Nunito Sans" panose="00000500000000000000" pitchFamily="2" charset="0"/>
              </a:rPr>
            </a:br>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What is the highest power of 12 in 100!?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97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9340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HCF OF 2472,1284  and a 3rd number ‘N’ is 12. if LCM of these numbers is 2</a:t>
            </a:r>
            <a:r>
              <a:rPr lang="en-IN" sz="2500" baseline="30000" dirty="0">
                <a:latin typeface="Nunito Sans" panose="00000500000000000000" pitchFamily="2" charset="0"/>
              </a:rPr>
              <a:t>3</a:t>
            </a:r>
            <a:r>
              <a:rPr lang="en-IN" sz="2500" dirty="0">
                <a:latin typeface="Nunito Sans" panose="00000500000000000000" pitchFamily="2" charset="0"/>
              </a:rPr>
              <a:t>*3</a:t>
            </a:r>
            <a:r>
              <a:rPr lang="en-IN" sz="2500" baseline="30000" dirty="0">
                <a:latin typeface="Nunito Sans" panose="00000500000000000000" pitchFamily="2" charset="0"/>
              </a:rPr>
              <a:t>2</a:t>
            </a:r>
            <a:r>
              <a:rPr lang="en-IN" sz="2500" dirty="0">
                <a:latin typeface="Nunito Sans" panose="00000500000000000000" pitchFamily="2" charset="0"/>
              </a:rPr>
              <a:t>*5*103*107, then N?</a:t>
            </a:r>
          </a:p>
          <a:p>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2^2*3^2*5^1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2^2*3^2*7^1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2^2*3^2*103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977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Find the remainder when (12345678)</a:t>
            </a:r>
            <a:r>
              <a:rPr lang="en-US" sz="2500" baseline="30000" dirty="0">
                <a:latin typeface="Nunito Sans" panose="00000500000000000000" pitchFamily="2" charset="0"/>
              </a:rPr>
              <a:t>75</a:t>
            </a:r>
            <a:r>
              <a:rPr lang="en-US" sz="2500" dirty="0">
                <a:latin typeface="Nunito Sans" panose="00000500000000000000" pitchFamily="2" charset="0"/>
              </a:rPr>
              <a:t> /9</a:t>
            </a:r>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40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2165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Find the 499</a:t>
            </a:r>
            <a:r>
              <a:rPr lang="en-US" sz="2500" baseline="30000" dirty="0">
                <a:latin typeface="Nunito Sans" panose="00000500000000000000" pitchFamily="2" charset="0"/>
              </a:rPr>
              <a:t>th</a:t>
            </a:r>
            <a:r>
              <a:rPr lang="en-US" sz="2500" dirty="0">
                <a:latin typeface="Nunito Sans" panose="00000500000000000000" pitchFamily="2" charset="0"/>
              </a:rPr>
              <a:t> digit in the given expression:</a:t>
            </a:r>
          </a:p>
          <a:p>
            <a:r>
              <a:rPr lang="en-US" sz="2500" dirty="0">
                <a:latin typeface="Nunito Sans" panose="00000500000000000000" pitchFamily="2" charset="0"/>
              </a:rPr>
              <a:t>(34128700)</a:t>
            </a:r>
            <a:r>
              <a:rPr lang="en-US" sz="2500" baseline="30000" dirty="0">
                <a:latin typeface="Nunito Sans" panose="00000500000000000000" pitchFamily="2" charset="0"/>
              </a:rPr>
              <a:t>249</a:t>
            </a:r>
            <a:endParaRPr lang="en-IN"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7</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3</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1</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45858" y="1062261"/>
            <a:ext cx="11320920" cy="861774"/>
          </a:xfrm>
          <a:prstGeom prst="rect">
            <a:avLst/>
          </a:prstGeom>
          <a:noFill/>
        </p:spPr>
        <p:txBody>
          <a:bodyPr wrap="square" rtlCol="0">
            <a:spAutoFit/>
          </a:bodyPr>
          <a:lstStyle/>
          <a:p>
            <a:r>
              <a:rPr lang="en-IN" sz="2500" dirty="0">
                <a:latin typeface="Nunito Sans" panose="00000500000000000000" pitchFamily="2" charset="0"/>
              </a:rPr>
              <a:t>A person starts multiplying consecutive integers from 20. How many numbers should he multiply so that he will have a result that will end with 3 zeroes?</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953572"/>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11</a:t>
            </a: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519248"/>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10</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Numbers </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Find the rightmost non zero integer of the expression 1430</a:t>
            </a:r>
            <a:r>
              <a:rPr lang="en-IN" sz="2500" baseline="30000" dirty="0">
                <a:latin typeface="Nunito Sans" panose="020B0604020202020204" charset="0"/>
                <a:cs typeface="Calibri" panose="020F0502020204030204" pitchFamily="34" charset="0"/>
              </a:rPr>
              <a:t>343</a:t>
            </a:r>
            <a:r>
              <a:rPr lang="en-IN" sz="2500" dirty="0">
                <a:latin typeface="Nunito Sans" panose="020B0604020202020204" charset="0"/>
                <a:cs typeface="Calibri" panose="020F0502020204030204" pitchFamily="34" charset="0"/>
              </a:rPr>
              <a:t>+1470</a:t>
            </a:r>
            <a:r>
              <a:rPr lang="en-IN" sz="2500" baseline="30000" dirty="0">
                <a:latin typeface="Nunito Sans" panose="020B0604020202020204" charset="0"/>
                <a:cs typeface="Calibri" panose="020F0502020204030204" pitchFamily="34" charset="0"/>
              </a:rPr>
              <a:t>367</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61665"/>
          </a:xfrm>
          <a:prstGeom prst="rect">
            <a:avLst/>
          </a:prstGeom>
          <a:noFill/>
        </p:spPr>
        <p:txBody>
          <a:bodyPr wrap="square" lIns="91440" tIns="45720" rIns="91440" bIns="45720">
            <a:spAutoFit/>
          </a:bodyPr>
          <a:lstStyle/>
          <a:p>
            <a:r>
              <a:rPr lang="en-US" sz="2400" dirty="0"/>
              <a:t>1</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61665"/>
          </a:xfrm>
          <a:prstGeom prst="rect">
            <a:avLst/>
          </a:prstGeom>
          <a:noFill/>
        </p:spPr>
        <p:txBody>
          <a:bodyPr wrap="square" lIns="91440" tIns="45720" rIns="91440" bIns="45720">
            <a:spAutoFit/>
          </a:bodyPr>
          <a:lstStyle/>
          <a:p>
            <a:r>
              <a:rPr lang="en-US" sz="2400" dirty="0"/>
              <a:t>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61665"/>
          </a:xfrm>
          <a:prstGeom prst="rect">
            <a:avLst/>
          </a:prstGeom>
          <a:noFill/>
        </p:spPr>
        <p:txBody>
          <a:bodyPr wrap="square" lIns="91440" tIns="45720" rIns="91440" bIns="45720">
            <a:spAutoFit/>
          </a:bodyPr>
          <a:lstStyle/>
          <a:p>
            <a:r>
              <a:rPr lang="en-US" sz="2400" dirty="0"/>
              <a:t>7</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61665"/>
          </a:xfrm>
          <a:prstGeom prst="rect">
            <a:avLst/>
          </a:prstGeom>
          <a:noFill/>
        </p:spPr>
        <p:txBody>
          <a:bodyPr wrap="square" lIns="91440" tIns="45720" rIns="91440" bIns="45720">
            <a:spAutoFit/>
          </a:bodyPr>
          <a:lstStyle/>
          <a:p>
            <a:r>
              <a:rPr lang="en-US" sz="2400" dirty="0"/>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What will be remainder when 17</a:t>
            </a:r>
            <a:r>
              <a:rPr lang="en-IN" sz="2500" baseline="30000" dirty="0">
                <a:latin typeface="Nunito Sans" panose="020B0604020202020204" charset="0"/>
              </a:rPr>
              <a:t>200</a:t>
            </a:r>
            <a:r>
              <a:rPr lang="en-IN" sz="2500" dirty="0">
                <a:latin typeface="Nunito Sans" panose="020B0604020202020204" charset="0"/>
              </a:rPr>
              <a:t> is divided by 18?</a:t>
            </a:r>
            <a:br>
              <a:rPr lang="en-US" sz="2500" dirty="0">
                <a:latin typeface="Nunito Sans" panose="020B0604020202020204" charset="0"/>
                <a:cs typeface="Calibri" panose="020F0502020204030204" pitchFamily="34" charset="0"/>
              </a:rPr>
            </a:br>
            <a:br>
              <a:rPr lang="en-US" sz="2500" dirty="0">
                <a:latin typeface="Nunito Sans" panose="020B0604020202020204" charset="0"/>
              </a:rPr>
            </a:br>
            <a:endParaRPr lang="en-IN" sz="25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17</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20B0604020202020204" charset="0"/>
              </a:rPr>
              <a:t>The H.C.F. of 9/10 , 12/25 , 18/35 and 21/40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3/1400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3/400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9349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20B0604020202020204" charset="0"/>
              </a:rPr>
              <a:t>A number when divided by 18 leaves a remainder 7. The same number when divided by 12 leaves a remainder n. How many values can n take?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20B0604020202020204" charset="0"/>
              </a:rPr>
              <a:t>Four bells are heard at intervals of 2,3,5 and 7 minutes respectively. If all bells toll together exactly at 9 a.m., they will again be heard together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10.10 a.m.</a:t>
            </a:r>
          </a:p>
        </p:txBody>
      </p:sp>
      <p:sp>
        <p:nvSpPr>
          <p:cNvPr id="24" name="Rectangle 23">
            <a:extLst>
              <a:ext uri="{FF2B5EF4-FFF2-40B4-BE49-F238E27FC236}">
                <a16:creationId xmlns:a16="http://schemas.microsoft.com/office/drawing/2014/main" id="{F62FDC11-1E2D-428B-8217-CF9104F9B6D7}"/>
              </a:ext>
            </a:extLst>
          </p:cNvPr>
          <p:cNvSpPr/>
          <p:nvPr/>
        </p:nvSpPr>
        <p:spPr>
          <a:xfrm>
            <a:off x="1477707" y="4401267"/>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9.30 a.m.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11.45 a.m.</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12.30 p.m.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20B0604020202020204" charset="0"/>
              </a:rPr>
              <a:t>abc=9000. (a,b)(b,c)(c,a) are pairs of co-prime numbers. Find a + b + c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142</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1009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119</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lgn="just">
              <a:defRPr/>
            </a:pPr>
            <a:r>
              <a:rPr lang="en-US" sz="2500" dirty="0">
                <a:latin typeface="Nunito Sans" panose="020B0604020202020204" charset="0"/>
              </a:rPr>
              <a:t>None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16393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30997"/>
          </a:xfrm>
          <a:prstGeom prst="rect">
            <a:avLst/>
          </a:prstGeom>
          <a:noFill/>
        </p:spPr>
        <p:txBody>
          <a:bodyPr wrap="square" rtlCol="0">
            <a:spAutoFit/>
          </a:bodyPr>
          <a:lstStyle/>
          <a:p>
            <a:r>
              <a:rPr lang="en-IN" sz="2400" dirty="0">
                <a:latin typeface="Nunito Sans" panose="020B0604020202020204" charset="0"/>
              </a:rPr>
              <a:t>Numbers A, B, C and D have 16, 28, 30 and 27 factors. Which of these could be a perfect cube?</a:t>
            </a:r>
          </a:p>
        </p:txBody>
      </p:sp>
      <p:sp>
        <p:nvSpPr>
          <p:cNvPr id="4" name="Rectangle 3">
            <a:extLst>
              <a:ext uri="{FF2B5EF4-FFF2-40B4-BE49-F238E27FC236}">
                <a16:creationId xmlns:a16="http://schemas.microsoft.com/office/drawing/2014/main" id="{E5DD2504-B1FF-4F55-B4FA-4AEA19FF2DD8}"/>
              </a:ext>
            </a:extLst>
          </p:cNvPr>
          <p:cNvSpPr/>
          <p:nvPr/>
        </p:nvSpPr>
        <p:spPr>
          <a:xfrm>
            <a:off x="642479" y="388926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78367" y="4484243"/>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507128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9260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029373"/>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A and B</a:t>
            </a:r>
          </a:p>
        </p:txBody>
      </p:sp>
      <p:sp>
        <p:nvSpPr>
          <p:cNvPr id="24" name="Rectangle 23">
            <a:extLst>
              <a:ext uri="{FF2B5EF4-FFF2-40B4-BE49-F238E27FC236}">
                <a16:creationId xmlns:a16="http://schemas.microsoft.com/office/drawing/2014/main" id="{F62FDC11-1E2D-428B-8217-CF9104F9B6D7}"/>
              </a:ext>
            </a:extLst>
          </p:cNvPr>
          <p:cNvSpPr/>
          <p:nvPr/>
        </p:nvSpPr>
        <p:spPr>
          <a:xfrm>
            <a:off x="1473158" y="459423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B and C</a:t>
            </a:r>
          </a:p>
        </p:txBody>
      </p:sp>
      <p:sp>
        <p:nvSpPr>
          <p:cNvPr id="25" name="Rectangle 24">
            <a:extLst>
              <a:ext uri="{FF2B5EF4-FFF2-40B4-BE49-F238E27FC236}">
                <a16:creationId xmlns:a16="http://schemas.microsoft.com/office/drawing/2014/main" id="{BEF40363-1296-4F6B-8656-D47D96B64330}"/>
              </a:ext>
            </a:extLst>
          </p:cNvPr>
          <p:cNvSpPr/>
          <p:nvPr/>
        </p:nvSpPr>
        <p:spPr>
          <a:xfrm>
            <a:off x="1470537" y="5215554"/>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A, B and C</a:t>
            </a:r>
          </a:p>
        </p:txBody>
      </p:sp>
      <p:sp>
        <p:nvSpPr>
          <p:cNvPr id="26" name="Rectangle 25">
            <a:extLst>
              <a:ext uri="{FF2B5EF4-FFF2-40B4-BE49-F238E27FC236}">
                <a16:creationId xmlns:a16="http://schemas.microsoft.com/office/drawing/2014/main" id="{D95ABC10-15CF-488C-806F-94CE71FC878A}"/>
              </a:ext>
            </a:extLst>
          </p:cNvPr>
          <p:cNvSpPr/>
          <p:nvPr/>
        </p:nvSpPr>
        <p:spPr>
          <a:xfrm>
            <a:off x="1475432" y="583687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B and 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8515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r>
              <a:rPr lang="en-IN" sz="2400" dirty="0">
                <a:latin typeface="Nunito Sans" panose="020B0604020202020204" charset="0"/>
              </a:rPr>
              <a:t>What should be the maximum capacity of the measure to draw 126, 54 and 144 litres from three different cans?</a:t>
            </a:r>
          </a:p>
          <a:p>
            <a:endParaRPr lang="en-IN" sz="2400" dirty="0">
              <a:latin typeface="Nunito Sans" panose="020B0604020202020204" charset="0"/>
            </a:endParaRPr>
          </a:p>
          <a:p>
            <a:r>
              <a:rPr lang="en-IN" sz="2400" dirty="0">
                <a:latin typeface="Nunito Sans" panose="020B0604020202020204" charset="0"/>
              </a:rPr>
              <a:t>a. 8	</a:t>
            </a:r>
          </a:p>
          <a:p>
            <a:r>
              <a:rPr lang="en-IN" sz="2400" dirty="0">
                <a:latin typeface="Nunito Sans" panose="020B0604020202020204" charset="0"/>
              </a:rPr>
              <a:t>b. 7</a:t>
            </a:r>
          </a:p>
          <a:p>
            <a:r>
              <a:rPr lang="en-IN" sz="2400" dirty="0">
                <a:latin typeface="Nunito Sans" panose="020B0604020202020204" charset="0"/>
              </a:rPr>
              <a:t>c. 16</a:t>
            </a:r>
          </a:p>
          <a:p>
            <a:r>
              <a:rPr lang="en-IN" sz="2400" dirty="0">
                <a:latin typeface="Nunito Sans" panose="020B0604020202020204" charset="0"/>
              </a:rPr>
              <a:t>d.18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3632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r>
              <a:rPr lang="en-IN" sz="2400" dirty="0">
                <a:latin typeface="Nunito Sans" panose="020B0604020202020204" charset="0"/>
              </a:rPr>
              <a:t>If a three digit number ‘</a:t>
            </a:r>
            <a:r>
              <a:rPr lang="en-IN" sz="2400" dirty="0" err="1">
                <a:latin typeface="Nunito Sans" panose="020B0604020202020204" charset="0"/>
              </a:rPr>
              <a:t>abc</a:t>
            </a:r>
            <a:r>
              <a:rPr lang="en-IN" sz="2400" dirty="0">
                <a:latin typeface="Nunito Sans" panose="020B0604020202020204" charset="0"/>
              </a:rPr>
              <a:t>’ has 3 factors, how many factors does the 6-digit number ‘</a:t>
            </a:r>
            <a:r>
              <a:rPr lang="en-IN" sz="2400" dirty="0" err="1">
                <a:latin typeface="Nunito Sans" panose="020B0604020202020204" charset="0"/>
              </a:rPr>
              <a:t>abcabc</a:t>
            </a:r>
            <a:r>
              <a:rPr lang="en-IN" sz="2400" dirty="0">
                <a:latin typeface="Nunito Sans" panose="020B0604020202020204" charset="0"/>
              </a:rPr>
              <a:t>’ have?</a:t>
            </a:r>
          </a:p>
          <a:p>
            <a:endParaRPr lang="en-IN" sz="2400" dirty="0">
              <a:latin typeface="Nunito Sans" panose="020B0604020202020204" charset="0"/>
            </a:endParaRPr>
          </a:p>
          <a:p>
            <a:pPr marL="457200" indent="-457200">
              <a:buFont typeface="+mj-lt"/>
              <a:buAutoNum type="alphaLcParenR"/>
            </a:pPr>
            <a:r>
              <a:rPr lang="en-IN" sz="2400" dirty="0">
                <a:latin typeface="Nunito Sans" panose="020B0604020202020204" charset="0"/>
              </a:rPr>
              <a:t>16 factors</a:t>
            </a:r>
          </a:p>
          <a:p>
            <a:pPr marL="457200" indent="-457200">
              <a:buFont typeface="+mj-lt"/>
              <a:buAutoNum type="alphaLcParenR"/>
            </a:pPr>
            <a:r>
              <a:rPr lang="en-IN" sz="2400" dirty="0">
                <a:latin typeface="Nunito Sans" panose="020B0604020202020204" charset="0"/>
              </a:rPr>
              <a:t>24 factors</a:t>
            </a:r>
          </a:p>
          <a:p>
            <a:pPr marL="457200" indent="-457200">
              <a:buFont typeface="+mj-lt"/>
              <a:buAutoNum type="alphaLcParenR"/>
            </a:pPr>
            <a:r>
              <a:rPr lang="en-IN" sz="2400" dirty="0">
                <a:latin typeface="Nunito Sans" panose="020B0604020202020204" charset="0"/>
              </a:rPr>
              <a:t>16 or 24 factors</a:t>
            </a:r>
          </a:p>
          <a:p>
            <a:pPr marL="457200" indent="-457200">
              <a:buFont typeface="+mj-lt"/>
              <a:buAutoNum type="alphaLcParenR"/>
            </a:pPr>
            <a:r>
              <a:rPr lang="en-IN" sz="2400" dirty="0">
                <a:latin typeface="Nunito Sans" panose="020B0604020202020204" charset="0"/>
              </a:rPr>
              <a:t>20 factors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783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308324"/>
          </a:xfrm>
          <a:prstGeom prst="rect">
            <a:avLst/>
          </a:prstGeom>
          <a:noFill/>
        </p:spPr>
        <p:txBody>
          <a:bodyPr wrap="square" rtlCol="0">
            <a:spAutoFit/>
          </a:bodyPr>
          <a:lstStyle/>
          <a:p>
            <a:r>
              <a:rPr lang="en-IN" sz="2400" dirty="0">
                <a:latin typeface="Nunito Sans" panose="020B0604020202020204" charset="0"/>
              </a:rPr>
              <a:t>Which of the following has the most number of divisors?</a:t>
            </a:r>
          </a:p>
          <a:p>
            <a:br>
              <a:rPr lang="en-IN" sz="2400" dirty="0">
                <a:latin typeface="Nunito Sans" panose="020B0604020202020204" charset="0"/>
              </a:rPr>
            </a:br>
            <a:r>
              <a:rPr lang="en-IN" sz="2400" dirty="0">
                <a:latin typeface="Nunito Sans" panose="020B0604020202020204" charset="0"/>
              </a:rPr>
              <a:t>a. 99	</a:t>
            </a:r>
          </a:p>
          <a:p>
            <a:r>
              <a:rPr lang="en-IN" sz="2400" dirty="0">
                <a:latin typeface="Nunito Sans" panose="020B0604020202020204" charset="0"/>
              </a:rPr>
              <a:t>b. 101	</a:t>
            </a:r>
          </a:p>
          <a:p>
            <a:r>
              <a:rPr lang="en-IN" sz="2400" dirty="0">
                <a:latin typeface="Nunito Sans" panose="020B0604020202020204" charset="0"/>
              </a:rPr>
              <a:t>c. 176	</a:t>
            </a:r>
          </a:p>
          <a:p>
            <a:r>
              <a:rPr lang="en-IN" sz="2400" dirty="0">
                <a:latin typeface="Nunito Sans" panose="020B0604020202020204" charset="0"/>
              </a:rPr>
              <a:t>d. 182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958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562194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8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16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63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69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20B0604020202020204" charset="0"/>
              </a:rPr>
              <a:t>What is the least number which when divided by 7,8 and 11 always gives 6 as remainder?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624</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622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616</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654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23145" y="1187918"/>
            <a:ext cx="10907041" cy="954107"/>
          </a:xfrm>
          <a:prstGeom prst="rect">
            <a:avLst/>
          </a:prstGeom>
          <a:noFill/>
        </p:spPr>
        <p:txBody>
          <a:bodyPr wrap="square" rtlCol="0">
            <a:spAutoFit/>
          </a:bodyPr>
          <a:lstStyle/>
          <a:p>
            <a:r>
              <a:rPr lang="en-IN" sz="2800" dirty="0">
                <a:effectLst/>
                <a:latin typeface="Times New Roman" panose="02020603050405020304" pitchFamily="18" charset="0"/>
                <a:ea typeface="Times New Roman" panose="02020603050405020304" pitchFamily="18" charset="0"/>
              </a:rPr>
              <a:t>Greatest Common Divisor of two numbers is 3 while their Least Common Multiple is 36 . Find the other number if one number is 9.</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18</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14</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26658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3492</TotalTime>
  <Words>2640</Words>
  <Application>Microsoft Office PowerPoint</Application>
  <PresentationFormat>Widescreen</PresentationFormat>
  <Paragraphs>334</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302</cp:revision>
  <dcterms:created xsi:type="dcterms:W3CDTF">2006-08-16T00:00:00Z</dcterms:created>
  <dcterms:modified xsi:type="dcterms:W3CDTF">2024-06-22T07:36:40Z</dcterms:modified>
</cp:coreProperties>
</file>