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72" r:id="rId2"/>
    <p:sldId id="271" r:id="rId3"/>
    <p:sldId id="357" r:id="rId4"/>
    <p:sldId id="366" r:id="rId5"/>
    <p:sldId id="359" r:id="rId6"/>
    <p:sldId id="358" r:id="rId7"/>
    <p:sldId id="361" r:id="rId8"/>
    <p:sldId id="360" r:id="rId9"/>
    <p:sldId id="362" r:id="rId10"/>
    <p:sldId id="363" r:id="rId11"/>
    <p:sldId id="364" r:id="rId12"/>
    <p:sldId id="367" r:id="rId13"/>
    <p:sldId id="369" r:id="rId14"/>
    <p:sldId id="371" r:id="rId15"/>
    <p:sldId id="373" r:id="rId16"/>
    <p:sldId id="375" r:id="rId17"/>
    <p:sldId id="376" r:id="rId18"/>
    <p:sldId id="289"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Constantia" panose="02030602050306030303" pitchFamily="18" charset="0"/>
      <p:regular r:id="rId25"/>
      <p:bold r:id="rId26"/>
      <p:italic r:id="rId27"/>
      <p:boldItalic r:id="rId28"/>
    </p:embeddedFont>
    <p:embeddedFont>
      <p:font typeface="Nunito Sans" pitchFamily="2" charset="0"/>
      <p:regular r:id="rId29"/>
      <p:bold r:id="rId30"/>
      <p:italic r:id="rId31"/>
      <p:boldItalic r:id="rId32"/>
    </p:embeddedFont>
    <p:embeddedFont>
      <p:font typeface="Nunito Sans SemiBold" pitchFamily="2" charset="0"/>
      <p:bold r:id="rId33"/>
      <p:boldItalic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55425" autoAdjust="0"/>
  </p:normalViewPr>
  <p:slideViewPr>
    <p:cSldViewPr>
      <p:cViewPr varScale="1">
        <p:scale>
          <a:sx n="45" d="100"/>
          <a:sy n="45" d="100"/>
        </p:scale>
        <p:origin x="1886" y="48"/>
      </p:cViewPr>
      <p:guideLst>
        <p:guide orient="horz" pos="768"/>
        <p:guide pos="6000"/>
      </p:guideLst>
    </p:cSldViewPr>
  </p:slideViewPr>
  <p:notesTextViewPr>
    <p:cViewPr>
      <p:scale>
        <a:sx n="100" d="100"/>
        <a:sy n="100" d="100"/>
      </p:scale>
      <p:origin x="0" y="0"/>
    </p:cViewPr>
  </p:notesText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microsoft.com/office/2016/11/relationships/changesInfo" Target="changesInfos/changesInfo1.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6DBE26A9-BB12-4D32-B2CB-BB71BCB03AF2}"/>
    <pc:docChg chg="undo custSel modSld sldOrd">
      <pc:chgData name="mamatha gudavalli" userId="d413e1ebb6389b57" providerId="LiveId" clId="{6DBE26A9-BB12-4D32-B2CB-BB71BCB03AF2}" dt="2023-07-14T11:13:36.541" v="9" actId="20577"/>
      <pc:docMkLst>
        <pc:docMk/>
      </pc:docMkLst>
      <pc:sldChg chg="addSp delSp modSp mod">
        <pc:chgData name="mamatha gudavalli" userId="d413e1ebb6389b57" providerId="LiveId" clId="{6DBE26A9-BB12-4D32-B2CB-BB71BCB03AF2}" dt="2023-07-14T11:13:36.541" v="9" actId="20577"/>
        <pc:sldMkLst>
          <pc:docMk/>
          <pc:sldMk cId="2789340857" sldId="360"/>
        </pc:sldMkLst>
        <pc:spChg chg="add del mod">
          <ac:chgData name="mamatha gudavalli" userId="d413e1ebb6389b57" providerId="LiveId" clId="{6DBE26A9-BB12-4D32-B2CB-BB71BCB03AF2}" dt="2023-07-14T11:13:36.541" v="9" actId="20577"/>
          <ac:spMkLst>
            <pc:docMk/>
            <pc:sldMk cId="2789340857" sldId="360"/>
            <ac:spMk id="20" creationId="{8D2B7F5C-7E52-4144-8109-FAA3BD7AA776}"/>
          </ac:spMkLst>
        </pc:spChg>
      </pc:sldChg>
      <pc:sldChg chg="modSp mod ord">
        <pc:chgData name="mamatha gudavalli" userId="d413e1ebb6389b57" providerId="LiveId" clId="{6DBE26A9-BB12-4D32-B2CB-BB71BCB03AF2}" dt="2023-07-14T11:13:20.908" v="4" actId="20577"/>
        <pc:sldMkLst>
          <pc:docMk/>
          <pc:sldMk cId="509777137" sldId="361"/>
        </pc:sldMkLst>
        <pc:spChg chg="mod">
          <ac:chgData name="mamatha gudavalli" userId="d413e1ebb6389b57" providerId="LiveId" clId="{6DBE26A9-BB12-4D32-B2CB-BB71BCB03AF2}" dt="2023-07-14T11:13:20.908" v="4" actId="20577"/>
          <ac:spMkLst>
            <pc:docMk/>
            <pc:sldMk cId="509777137" sldId="361"/>
            <ac:spMk id="20" creationId="{8D2B7F5C-7E52-4144-8109-FAA3BD7AA776}"/>
          </ac:spMkLst>
        </pc:spChg>
      </pc:sldChg>
    </pc:docChg>
  </pc:docChgLst>
  <pc:docChgLst>
    <pc:chgData name="mamatha gudavalli" userId="d413e1ebb6389b57" providerId="LiveId" clId="{11C631C9-0D5D-4617-BF86-E4F9D640A835}"/>
    <pc:docChg chg="modSld">
      <pc:chgData name="mamatha gudavalli" userId="d413e1ebb6389b57" providerId="LiveId" clId="{11C631C9-0D5D-4617-BF86-E4F9D640A835}" dt="2023-09-23T06:57:32.768" v="0" actId="1076"/>
      <pc:docMkLst>
        <pc:docMk/>
      </pc:docMkLst>
      <pc:sldChg chg="modSp mod">
        <pc:chgData name="mamatha gudavalli" userId="d413e1ebb6389b57" providerId="LiveId" clId="{11C631C9-0D5D-4617-BF86-E4F9D640A835}" dt="2023-09-23T06:57:32.768" v="0" actId="1076"/>
        <pc:sldMkLst>
          <pc:docMk/>
          <pc:sldMk cId="2099349245" sldId="371"/>
        </pc:sldMkLst>
        <pc:spChg chg="mod">
          <ac:chgData name="mamatha gudavalli" userId="d413e1ebb6389b57" providerId="LiveId" clId="{11C631C9-0D5D-4617-BF86-E4F9D640A835}" dt="2023-09-23T06:57:32.768" v="0" actId="1076"/>
          <ac:spMkLst>
            <pc:docMk/>
            <pc:sldMk cId="2099349245" sldId="371"/>
            <ac:spMk id="4" creationId="{E5DD2504-B1FF-4F55-B4FA-4AEA19FF2D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pPr>
            <a:r>
              <a:rPr lang="en-IN" sz="2500" b="1" i="0" u="none" strike="noStrike" kern="1200" cap="none" dirty="0">
                <a:solidFill>
                  <a:schemeClr val="tx1"/>
                </a:solidFill>
                <a:latin typeface="Nunito Sans" panose="020B0604020202020204" charset="0"/>
                <a:ea typeface="Arial"/>
                <a:cs typeface="Arial"/>
                <a:sym typeface="Arial"/>
              </a:rPr>
              <a:t>Option C.</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pPr>
            <a:r>
              <a:rPr lang="en-IN" sz="2500" b="1" i="0" u="none" strike="noStrike" kern="1200" cap="none" dirty="0">
                <a:solidFill>
                  <a:schemeClr val="tx1"/>
                </a:solidFill>
                <a:latin typeface="Nunito Sans" panose="020B0604020202020204" charset="0"/>
                <a:ea typeface="Arial"/>
                <a:cs typeface="Arial"/>
                <a:sym typeface="Arial"/>
              </a:rPr>
              <a:t>CP = 80 × 40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Profit from the n objects = n% × 40 × n.</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Profit from the remaining objects = (100 – n)% × 40 × (80 – n).</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We need to find the minimum possible value of n% × 40 × n + (100 – n)% × 40 × (80 – n).</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Or, we need to find the minimum possible value of n</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(100 – n) (80 – n).</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Minimum of n</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n</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180n + 8000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Minimum of n</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90n + 4000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Minimum of n</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90n + 2025 – 2025 + 4000</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We add and subtract 2025 to this expression in order to crate an expression that can be expressed as a perfect square. This approach is termed as the “Completion of Squares” approach. </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Minimum of n</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90n + 2025 + 1975 = (n – 45)</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+ 1975</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This reaches minimum when n = 45.</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When n = 45, the minimum profit made </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45% × 40 × 45 + 55% × 40 × 35</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18 × 45 + 22 × 35 = 810 + 770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Rs. 1580. Answer choice (C)</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Correct Answer: Rs. 1580</a:t>
            </a:r>
            <a:br>
              <a:rPr lang="en-IN" sz="2800" dirty="0"/>
            </a:br>
            <a:endParaRPr lang="en-IN" sz="2800"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dirty="0"/>
          </a:p>
        </p:txBody>
      </p:sp>
    </p:spTree>
    <p:extLst>
      <p:ext uri="{BB962C8B-B14F-4D97-AF65-F5344CB8AC3E}">
        <p14:creationId xmlns:p14="http://schemas.microsoft.com/office/powerpoint/2010/main" val="2054887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IN" sz="2500" b="1" i="0" u="none" strike="noStrike" cap="none" dirty="0">
                <a:solidFill>
                  <a:srgbClr val="000000"/>
                </a:solidFill>
                <a:latin typeface="Nunito Sans" panose="020B0604020202020204" charset="0"/>
                <a:ea typeface="Arial"/>
                <a:cs typeface="Arial"/>
                <a:sym typeface="Arial"/>
              </a:rPr>
              <a:t>Option D.</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Let us assume that the cost price of the article = Rs.100</a:t>
            </a:r>
            <a:br>
              <a:rPr lang="en-IN" sz="2500" b="1" dirty="0">
                <a:latin typeface="Nunito Sans" panose="020B0604020202020204" charset="0"/>
              </a:rPr>
            </a:br>
            <a:r>
              <a:rPr lang="en-IN" sz="2500" b="1" i="0" u="none" strike="noStrike" cap="none" dirty="0">
                <a:solidFill>
                  <a:srgbClr val="000000"/>
                </a:solidFill>
                <a:latin typeface="Nunito Sans" panose="020B0604020202020204" charset="0"/>
                <a:ea typeface="Arial"/>
                <a:cs typeface="Arial"/>
                <a:sym typeface="Arial"/>
              </a:rPr>
              <a:t>Therefore, the merchant would have marked it to Rs.100 + 75% of Rs.100 = 100 + 75 = 175.</a:t>
            </a:r>
            <a:br>
              <a:rPr lang="en-IN" sz="2500" b="1" dirty="0">
                <a:latin typeface="Nunito Sans" panose="020B0604020202020204" charset="0"/>
              </a:rPr>
            </a:br>
            <a:br>
              <a:rPr lang="en-IN" sz="2500" b="1" dirty="0">
                <a:latin typeface="Nunito Sans" panose="020B0604020202020204" charset="0"/>
              </a:rPr>
            </a:br>
            <a:r>
              <a:rPr lang="en-IN" sz="2500" b="1" i="0" u="none" strike="noStrike" cap="none" dirty="0">
                <a:solidFill>
                  <a:srgbClr val="000000"/>
                </a:solidFill>
                <a:latin typeface="Nunito Sans" panose="020B0604020202020204" charset="0"/>
                <a:ea typeface="Arial"/>
                <a:cs typeface="Arial"/>
                <a:sym typeface="Arial"/>
              </a:rPr>
              <a:t>Now, if she sells it at no profit or loss, she sells it at the cost price.</a:t>
            </a:r>
            <a:br>
              <a:rPr lang="en-IN" sz="2500" b="1" dirty="0">
                <a:latin typeface="Nunito Sans" panose="020B0604020202020204" charset="0"/>
              </a:rPr>
            </a:br>
            <a:r>
              <a:rPr lang="en-IN" sz="2500" b="1" i="0" u="none" strike="noStrike" cap="none" dirty="0">
                <a:solidFill>
                  <a:srgbClr val="000000"/>
                </a:solidFill>
                <a:latin typeface="Nunito Sans" panose="020B0604020202020204" charset="0"/>
                <a:ea typeface="Arial"/>
                <a:cs typeface="Arial"/>
                <a:sym typeface="Arial"/>
              </a:rPr>
              <a:t>i.e. she offers a discount of Rs.75 on her selling price of Rs.175</a:t>
            </a:r>
            <a:br>
              <a:rPr lang="en-IN" sz="2500" b="1" dirty="0">
                <a:latin typeface="Nunito Sans" panose="020B0604020202020204" charset="0"/>
              </a:rPr>
            </a:br>
            <a:br>
              <a:rPr lang="en-IN" sz="2500" b="1" dirty="0">
                <a:latin typeface="Nunito Sans" panose="020B0604020202020204" charset="0"/>
              </a:rPr>
            </a:br>
            <a:r>
              <a:rPr lang="en-IN" sz="2500" b="1" i="0" u="none" strike="noStrike" cap="none" dirty="0">
                <a:solidFill>
                  <a:srgbClr val="000000"/>
                </a:solidFill>
                <a:latin typeface="Nunito Sans" panose="020B0604020202020204" charset="0"/>
                <a:ea typeface="Arial"/>
                <a:cs typeface="Arial"/>
                <a:sym typeface="Arial"/>
              </a:rPr>
              <a:t>Therefore, her % discount =  = 42.85%</a:t>
            </a:r>
            <a:br>
              <a:rPr lang="en-IN" sz="2500" b="1" dirty="0">
                <a:latin typeface="Nunito Sans" panose="020B0604020202020204" charset="0"/>
              </a:rPr>
            </a:br>
            <a:r>
              <a:rPr lang="en-IN" sz="2500" b="1" i="0" u="none" strike="noStrike" cap="none" dirty="0">
                <a:solidFill>
                  <a:srgbClr val="000000"/>
                </a:solidFill>
                <a:latin typeface="Nunito Sans" panose="020B0604020202020204" charset="0"/>
                <a:ea typeface="Arial"/>
                <a:cs typeface="Arial"/>
                <a:sym typeface="Arial"/>
              </a:rPr>
              <a:t>Correct answer choice (4) </a:t>
            </a:r>
            <a:endParaRPr lang="en-IN" sz="2500" b="1" dirty="0">
              <a:latin typeface="Nunito Sans" panose="020B0604020202020204"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dirty="0"/>
          </a:p>
        </p:txBody>
      </p:sp>
    </p:spTree>
    <p:extLst>
      <p:ext uri="{BB962C8B-B14F-4D97-AF65-F5344CB8AC3E}">
        <p14:creationId xmlns:p14="http://schemas.microsoft.com/office/powerpoint/2010/main" val="163259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IN" sz="2500" b="1" i="0" u="none" strike="noStrike" cap="none" dirty="0">
                <a:solidFill>
                  <a:srgbClr val="000000"/>
                </a:solidFill>
                <a:latin typeface="Nunito Sans" panose="020B0604020202020204" charset="0"/>
                <a:ea typeface="Arial"/>
                <a:cs typeface="Arial"/>
                <a:sym typeface="Arial"/>
              </a:rPr>
              <a:t>Option</a:t>
            </a:r>
            <a:r>
              <a:rPr lang="en-IN" sz="2500" b="1" i="0" u="none" strike="noStrike" cap="none" baseline="0" dirty="0">
                <a:solidFill>
                  <a:srgbClr val="000000"/>
                </a:solidFill>
                <a:latin typeface="Nunito Sans" panose="020B0604020202020204" charset="0"/>
                <a:ea typeface="Arial"/>
                <a:cs typeface="Arial"/>
                <a:sym typeface="Arial"/>
              </a:rPr>
              <a:t> D.</a:t>
            </a:r>
            <a:endParaRPr lang="en-IN" sz="2500" b="1" i="0" u="none" strike="noStrike" cap="none" dirty="0">
              <a:solidFill>
                <a:srgbClr val="000000"/>
              </a:solidFill>
              <a:latin typeface="Nunito Sans" panose="020B0604020202020204" charset="0"/>
              <a:ea typeface="Arial"/>
              <a:cs typeface="Arial"/>
              <a:sym typeface="Arial"/>
            </a:endParaRPr>
          </a:p>
          <a:p>
            <a:pPr marL="139700" indent="0">
              <a:buNone/>
            </a:pPr>
            <a:r>
              <a:rPr lang="en-IN" sz="2500" b="1" i="0" u="none" strike="noStrike" cap="none" dirty="0">
                <a:solidFill>
                  <a:srgbClr val="000000"/>
                </a:solidFill>
                <a:latin typeface="Nunito Sans" panose="020B0604020202020204" charset="0"/>
                <a:ea typeface="Arial"/>
                <a:cs typeface="Arial"/>
                <a:sym typeface="Arial"/>
              </a:rPr>
              <a:t>The MRP of the product is 55% above its manufacturing cost.</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The retailer sells the product after offering a discount of 10% on the MRP.</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The retailer makes a 23% profit on his purchase price.</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Useful Assumption</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In Profit Loss questions where all data is given in percentage terms, assume cost price to be 100.</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  Let the manufacturing cost = 100</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The MRP of the product is 55% above its manufacturing cost</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  The MRP of the product = 100 + 55% of 100 = 155.</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The retailer sells the product after offering a discount of 10% on the MRP</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  So, the retailer sells the product at 155 – 10% of 155 = 155 – 15.5 = 139.5</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The retailer makes a 23% profit on his purchase price</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Let the purchase price for the retailer be x.</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  So, the retailer sells the product at x + 23% of x = 123% of x.</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Step to retailer sells the product @ 139.5 = 123% of x</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1.23x = 139.5</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(or) x = 139.51.23</a:t>
            </a:r>
          </a:p>
          <a:p>
            <a:pPr marL="139700" indent="0">
              <a:buNone/>
            </a:pPr>
            <a:br>
              <a:rPr lang="en-IN" sz="2500" b="1" dirty="0">
                <a:latin typeface="Nunito Sans" panose="020B0604020202020204" charset="0"/>
              </a:rPr>
            </a:br>
            <a:r>
              <a:rPr lang="en-IN" sz="2500" b="1" dirty="0">
                <a:latin typeface="Nunito Sans" panose="020B0604020202020204" charset="0"/>
              </a:rPr>
              <a:t>th</a:t>
            </a:r>
            <a:r>
              <a:rPr lang="en-IN" sz="2500" b="1" i="0" u="none" strike="noStrike" cap="none" dirty="0">
                <a:solidFill>
                  <a:srgbClr val="000000"/>
                </a:solidFill>
                <a:latin typeface="Nunito Sans" panose="020B0604020202020204" charset="0"/>
                <a:ea typeface="Arial"/>
                <a:cs typeface="Arial"/>
                <a:sym typeface="Arial"/>
              </a:rPr>
              <a:t>erefore, x = 113.4</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x is the purchase price for the retailer. </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So, x has to be selling price for the manufacturer.</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The manufacturer sold the product at 113.4.</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Cost to the manufacturer is 100.</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So, profit made by the manufacturer is 13.4.</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Because we assumed the cost price to be 100, the manufacturer makes a 13.4% profit.</a:t>
            </a:r>
          </a:p>
          <a:p>
            <a:pPr marL="139700" indent="0">
              <a:buNone/>
            </a:pPr>
            <a:r>
              <a:rPr lang="en-IN" sz="2500" b="1" i="0" u="none" strike="noStrike" cap="none" dirty="0">
                <a:solidFill>
                  <a:srgbClr val="000000"/>
                </a:solidFill>
                <a:latin typeface="Nunito Sans" panose="020B0604020202020204" charset="0"/>
                <a:ea typeface="Arial"/>
                <a:cs typeface="Arial"/>
                <a:sym typeface="Arial"/>
              </a:rPr>
              <a:t>Rounded to the nearest integer, it is 13%</a:t>
            </a:r>
          </a:p>
          <a:p>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dirty="0"/>
          </a:p>
        </p:txBody>
      </p:sp>
    </p:spTree>
    <p:extLst>
      <p:ext uri="{BB962C8B-B14F-4D97-AF65-F5344CB8AC3E}">
        <p14:creationId xmlns:p14="http://schemas.microsoft.com/office/powerpoint/2010/main" val="2376271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500" b="1" kern="1200" dirty="0">
                <a:solidFill>
                  <a:schemeClr val="tx1"/>
                </a:solidFill>
                <a:latin typeface="Nunito Sans" panose="020B0604020202020204" charset="0"/>
                <a:ea typeface="+mn-ea"/>
                <a:cs typeface="+mn-cs"/>
              </a:rPr>
              <a:t>Option</a:t>
            </a:r>
            <a:r>
              <a:rPr lang="en-US" sz="2500" b="1" kern="1200" baseline="0" dirty="0">
                <a:solidFill>
                  <a:schemeClr val="tx1"/>
                </a:solidFill>
                <a:latin typeface="Nunito Sans" panose="020B0604020202020204" charset="0"/>
                <a:ea typeface="+mn-ea"/>
                <a:cs typeface="+mn-cs"/>
              </a:rPr>
              <a:t> A.</a:t>
            </a:r>
          </a:p>
          <a:p>
            <a:r>
              <a:rPr lang="en-US" sz="2500" b="1" dirty="0">
                <a:latin typeface="Nunito Sans" panose="020B0604020202020204" charset="0"/>
              </a:rPr>
              <a:t>View</a:t>
            </a:r>
            <a:r>
              <a:rPr lang="en-US" sz="2500" b="1" dirty="0">
                <a:latin typeface="Nunito Sans" panose="020B0604020202020204" charset="0"/>
                <a:sym typeface="Wingdings" panose="05000000000000000000" pitchFamily="2" charset="2"/>
              </a:rPr>
              <a:t> Notes Page</a:t>
            </a: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dirty="0"/>
          </a:p>
        </p:txBody>
      </p:sp>
      <p:pic>
        <p:nvPicPr>
          <p:cNvPr id="5" name="Picture 4"/>
          <p:cNvPicPr>
            <a:picLocks noChangeAspect="1"/>
          </p:cNvPicPr>
          <p:nvPr/>
        </p:nvPicPr>
        <p:blipFill>
          <a:blip r:embed="rId3"/>
          <a:stretch>
            <a:fillRect/>
          </a:stretch>
        </p:blipFill>
        <p:spPr>
          <a:xfrm>
            <a:off x="1743528" y="5257800"/>
            <a:ext cx="2704647" cy="3673739"/>
          </a:xfrm>
          <a:prstGeom prst="rect">
            <a:avLst/>
          </a:prstGeom>
        </p:spPr>
      </p:pic>
    </p:spTree>
    <p:extLst>
      <p:ext uri="{BB962C8B-B14F-4D97-AF65-F5344CB8AC3E}">
        <p14:creationId xmlns:p14="http://schemas.microsoft.com/office/powerpoint/2010/main" val="491090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kern="1200" dirty="0">
                <a:solidFill>
                  <a:schemeClr val="tx1"/>
                </a:solidFill>
                <a:effectLst/>
                <a:latin typeface="Nunito Sans" panose="020B0604020202020204" charset="0"/>
                <a:ea typeface="+mn-ea"/>
                <a:cs typeface="+mn-cs"/>
              </a:rPr>
              <a:t>Option A.</a:t>
            </a:r>
          </a:p>
          <a:p>
            <a:r>
              <a:rPr lang="en-IN" sz="2500" b="1" kern="1200" dirty="0">
                <a:solidFill>
                  <a:schemeClr val="tx1"/>
                </a:solidFill>
                <a:effectLst/>
                <a:latin typeface="Nunito Sans" panose="020B0604020202020204" charset="0"/>
                <a:ea typeface="+mn-ea"/>
                <a:cs typeface="+mn-cs"/>
              </a:rPr>
              <a:t>Let C.P= Rs. 100. Then, Profit = Rs. 320, S.P. = Rs. 420.</a:t>
            </a:r>
          </a:p>
          <a:p>
            <a:r>
              <a:rPr lang="en-IN" sz="2500" b="1" kern="1200" dirty="0">
                <a:solidFill>
                  <a:schemeClr val="tx1"/>
                </a:solidFill>
                <a:effectLst/>
                <a:latin typeface="Nunito Sans" panose="020B0604020202020204" charset="0"/>
                <a:ea typeface="+mn-ea"/>
                <a:cs typeface="+mn-cs"/>
              </a:rPr>
              <a:t>New C.P. = 125% of Rs. 100 = Rs. 125</a:t>
            </a:r>
          </a:p>
          <a:p>
            <a:r>
              <a:rPr lang="en-IN" sz="2500" b="1" kern="1200" dirty="0">
                <a:solidFill>
                  <a:schemeClr val="tx1"/>
                </a:solidFill>
                <a:effectLst/>
                <a:latin typeface="Nunito Sans" panose="020B0604020202020204" charset="0"/>
                <a:ea typeface="+mn-ea"/>
                <a:cs typeface="+mn-cs"/>
              </a:rPr>
              <a:t>New S.P. = Rs. 420.</a:t>
            </a:r>
          </a:p>
          <a:p>
            <a:r>
              <a:rPr lang="en-IN" sz="2500" b="1" kern="1200" dirty="0">
                <a:solidFill>
                  <a:schemeClr val="tx1"/>
                </a:solidFill>
                <a:effectLst/>
                <a:latin typeface="Nunito Sans" panose="020B0604020202020204" charset="0"/>
                <a:ea typeface="+mn-ea"/>
                <a:cs typeface="+mn-cs"/>
              </a:rPr>
              <a:t>Profit = Rs. (420 - 125) = Rs. 295.</a:t>
            </a:r>
          </a:p>
          <a:p>
            <a:r>
              <a:rPr lang="en-IN" sz="2500" b="1" kern="1200" dirty="0">
                <a:solidFill>
                  <a:schemeClr val="tx1"/>
                </a:solidFill>
                <a:effectLst/>
                <a:latin typeface="Nunito Sans" panose="020B0604020202020204" charset="0"/>
                <a:ea typeface="+mn-ea"/>
                <a:cs typeface="+mn-cs"/>
              </a:rPr>
              <a:t> Required percentage =</a:t>
            </a:r>
          </a:p>
          <a:p>
            <a:r>
              <a:rPr lang="en-IN" sz="2500" b="1" kern="1200" dirty="0">
                <a:solidFill>
                  <a:schemeClr val="tx1"/>
                </a:solidFill>
                <a:effectLst/>
                <a:latin typeface="Nunito Sans" panose="020B0604020202020204" charset="0"/>
                <a:ea typeface="+mn-ea"/>
                <a:cs typeface="+mn-cs"/>
              </a:rPr>
              <a:t>(295/420)x 100% =(1475/21)% = 70% (approximately).</a:t>
            </a:r>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dirty="0"/>
          </a:p>
        </p:txBody>
      </p:sp>
    </p:spTree>
    <p:extLst>
      <p:ext uri="{BB962C8B-B14F-4D97-AF65-F5344CB8AC3E}">
        <p14:creationId xmlns:p14="http://schemas.microsoft.com/office/powerpoint/2010/main" val="104246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kern="1200" dirty="0">
                <a:solidFill>
                  <a:schemeClr val="tx1"/>
                </a:solidFill>
                <a:effectLst/>
                <a:latin typeface="Nunito Sans" panose="020B0604020202020204" charset="0"/>
                <a:ea typeface="+mn-ea"/>
                <a:cs typeface="+mn-cs"/>
              </a:rPr>
              <a:t>Option A.</a:t>
            </a:r>
          </a:p>
          <a:p>
            <a:r>
              <a:rPr lang="en-IN" sz="2500" b="1" kern="1200" dirty="0">
                <a:solidFill>
                  <a:schemeClr val="tx1"/>
                </a:solidFill>
                <a:effectLst/>
                <a:latin typeface="Nunito Sans" panose="020B0604020202020204" charset="0"/>
                <a:ea typeface="+mn-ea"/>
                <a:cs typeface="+mn-cs"/>
              </a:rPr>
              <a:t>Least Cost Price = Rs. (200 * 8) = Rs. 1600.</a:t>
            </a:r>
          </a:p>
          <a:p>
            <a:r>
              <a:rPr lang="en-IN" sz="2500" b="1" kern="1200" dirty="0">
                <a:solidFill>
                  <a:schemeClr val="tx1"/>
                </a:solidFill>
                <a:effectLst/>
                <a:latin typeface="Nunito Sans" panose="020B0604020202020204" charset="0"/>
                <a:ea typeface="+mn-ea"/>
                <a:cs typeface="+mn-cs"/>
              </a:rPr>
              <a:t>Greatest Selling Price = Rs. (425 * 8) = Rs. 3400.</a:t>
            </a:r>
          </a:p>
          <a:p>
            <a:r>
              <a:rPr lang="en-IN" sz="2500" b="1" kern="1200" dirty="0">
                <a:solidFill>
                  <a:schemeClr val="tx1"/>
                </a:solidFill>
                <a:effectLst/>
                <a:latin typeface="Nunito Sans" panose="020B0604020202020204" charset="0"/>
                <a:ea typeface="+mn-ea"/>
                <a:cs typeface="+mn-cs"/>
              </a:rPr>
              <a:t>Required profit = Rs. (3400 - 1600) = Rs. 1800.</a:t>
            </a:r>
          </a:p>
          <a:p>
            <a:r>
              <a:rPr lang="en-IN" sz="2500" b="1" kern="1200" dirty="0">
                <a:solidFill>
                  <a:schemeClr val="tx1"/>
                </a:solidFill>
                <a:effectLst/>
                <a:latin typeface="Nunito Sans" panose="020B0604020202020204" charset="0"/>
                <a:ea typeface="+mn-ea"/>
                <a:cs typeface="+mn-cs"/>
              </a:rPr>
              <a:t> </a:t>
            </a:r>
          </a:p>
          <a:p>
            <a:pPr fontAlgn="ct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dirty="0"/>
          </a:p>
        </p:txBody>
      </p:sp>
    </p:spTree>
    <p:extLst>
      <p:ext uri="{BB962C8B-B14F-4D97-AF65-F5344CB8AC3E}">
        <p14:creationId xmlns:p14="http://schemas.microsoft.com/office/powerpoint/2010/main" val="1148671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2500" b="1" i="0" kern="1200" dirty="0">
                <a:solidFill>
                  <a:schemeClr val="tx1"/>
                </a:solidFill>
                <a:effectLst/>
                <a:latin typeface="Nunito Sans" panose="020B0604020202020204" charset="0"/>
                <a:ea typeface="+mn-ea"/>
                <a:cs typeface="+mn-cs"/>
              </a:rPr>
              <a:t>Option B.</a:t>
            </a:r>
          </a:p>
          <a:p>
            <a:pPr fontAlgn="base"/>
            <a:r>
              <a:rPr lang="en-IN" sz="2500" b="1" i="0" kern="1200" dirty="0">
                <a:solidFill>
                  <a:schemeClr val="tx1"/>
                </a:solidFill>
                <a:effectLst/>
                <a:latin typeface="Nunito Sans" panose="020B0604020202020204" charset="0"/>
                <a:ea typeface="+mn-ea"/>
                <a:cs typeface="+mn-cs"/>
              </a:rPr>
              <a:t>We will solve this question by taking all the cases one by one.</a:t>
            </a:r>
          </a:p>
          <a:p>
            <a:pPr fontAlgn="base"/>
            <a:r>
              <a:rPr lang="en-IN" sz="2500" b="1" i="0" kern="1200" dirty="0">
                <a:solidFill>
                  <a:schemeClr val="tx1"/>
                </a:solidFill>
                <a:effectLst/>
                <a:latin typeface="Nunito Sans" panose="020B0604020202020204" charset="0"/>
                <a:ea typeface="+mn-ea"/>
                <a:cs typeface="+mn-cs"/>
              </a:rPr>
              <a:t>In the first case it is given that the profit is 10%.</a:t>
            </a:r>
          </a:p>
          <a:p>
            <a:pPr fontAlgn="base"/>
            <a:r>
              <a:rPr lang="en-IN" sz="2500" b="1" i="0" kern="1200" dirty="0">
                <a:solidFill>
                  <a:schemeClr val="tx1"/>
                </a:solidFill>
                <a:effectLst/>
                <a:latin typeface="Nunito Sans" panose="020B0604020202020204" charset="0"/>
                <a:ea typeface="+mn-ea"/>
                <a:cs typeface="+mn-cs"/>
              </a:rPr>
              <a:t>For second case, let the CP of 1 kg of sugar be Rs. 100</a:t>
            </a:r>
          </a:p>
          <a:p>
            <a:pPr fontAlgn="base"/>
            <a:r>
              <a:rPr lang="en-IN" sz="2500" b="1" i="0" kern="1200" dirty="0">
                <a:solidFill>
                  <a:schemeClr val="tx1"/>
                </a:solidFill>
                <a:effectLst/>
                <a:latin typeface="Nunito Sans" panose="020B0604020202020204" charset="0"/>
                <a:ea typeface="+mn-ea"/>
                <a:cs typeface="+mn-cs"/>
              </a:rPr>
              <a:t>Then CP of 900 g of sugar= (100/1000 )x 900 = Rs. 90</a:t>
            </a:r>
          </a:p>
          <a:p>
            <a:pPr fontAlgn="base"/>
            <a:r>
              <a:rPr lang="en-IN" sz="2500" b="1" i="0" kern="1200" dirty="0">
                <a:solidFill>
                  <a:schemeClr val="tx1"/>
                </a:solidFill>
                <a:effectLst/>
                <a:latin typeface="Nunito Sans" panose="020B0604020202020204" charset="0"/>
                <a:ea typeface="+mn-ea"/>
                <a:cs typeface="+mn-cs"/>
              </a:rPr>
              <a:t>Hence, profit % in Case II= [{(100-90)/90}x100] = 11.11%</a:t>
            </a:r>
          </a:p>
          <a:p>
            <a:pPr fontAlgn="base"/>
            <a:r>
              <a:rPr lang="en-IN" sz="2500" b="1" i="0" kern="1200" dirty="0">
                <a:solidFill>
                  <a:schemeClr val="tx1"/>
                </a:solidFill>
                <a:effectLst/>
                <a:latin typeface="Nunito Sans" panose="020B0604020202020204" charset="0"/>
                <a:ea typeface="+mn-ea"/>
                <a:cs typeface="+mn-cs"/>
              </a:rPr>
              <a:t>For case III, If he adds 10% impurity then his CP for 1 kg</a:t>
            </a:r>
          </a:p>
          <a:p>
            <a:pPr fontAlgn="base"/>
            <a:r>
              <a:rPr lang="en-IN" sz="2500" b="1" i="0" kern="1200" dirty="0">
                <a:solidFill>
                  <a:schemeClr val="tx1"/>
                </a:solidFill>
                <a:effectLst/>
                <a:latin typeface="Nunito Sans" panose="020B0604020202020204" charset="0"/>
                <a:ea typeface="+mn-ea"/>
                <a:cs typeface="+mn-cs"/>
              </a:rPr>
              <a:t>= {(100/1100) x 100} = Rs. 90.90</a:t>
            </a:r>
          </a:p>
          <a:p>
            <a:pPr fontAlgn="base"/>
            <a:r>
              <a:rPr lang="en-IN" sz="2500" b="1" i="0" kern="1200" dirty="0">
                <a:solidFill>
                  <a:schemeClr val="tx1"/>
                </a:solidFill>
                <a:effectLst/>
                <a:latin typeface="Nunito Sans" panose="020B0604020202020204" charset="0"/>
                <a:ea typeface="+mn-ea"/>
                <a:cs typeface="+mn-cs"/>
              </a:rPr>
              <a:t>Hence, profit % in Case III = [{(100-90.90)/90.90} x 100] = 10.01%</a:t>
            </a:r>
          </a:p>
          <a:p>
            <a:pPr fontAlgn="base"/>
            <a:r>
              <a:rPr lang="en-IN" sz="2500" b="1" i="0" kern="1200" dirty="0">
                <a:solidFill>
                  <a:schemeClr val="tx1"/>
                </a:solidFill>
                <a:effectLst/>
                <a:latin typeface="Nunito Sans" panose="020B0604020202020204" charset="0"/>
                <a:ea typeface="+mn-ea"/>
                <a:cs typeface="+mn-cs"/>
              </a:rPr>
              <a:t>and in the last case, If he reduces weight by 5%</a:t>
            </a:r>
          </a:p>
          <a:p>
            <a:pPr fontAlgn="base"/>
            <a:r>
              <a:rPr lang="en-IN" sz="2500" b="1" i="0" kern="1200" dirty="0">
                <a:solidFill>
                  <a:schemeClr val="tx1"/>
                </a:solidFill>
                <a:effectLst/>
                <a:latin typeface="Nunito Sans" panose="020B0604020202020204" charset="0"/>
                <a:ea typeface="+mn-ea"/>
                <a:cs typeface="+mn-cs"/>
              </a:rPr>
              <a:t>Then cost price of 950 g = {(100/1000) x 950} = Rs. 95 and SP = Rs. 105</a:t>
            </a:r>
          </a:p>
          <a:p>
            <a:pPr fontAlgn="base"/>
            <a:r>
              <a:rPr lang="en-IN" sz="2500" b="1" i="0" kern="1200" dirty="0">
                <a:solidFill>
                  <a:schemeClr val="tx1"/>
                </a:solidFill>
                <a:effectLst/>
                <a:latin typeface="Nunito Sans" panose="020B0604020202020204" charset="0"/>
                <a:ea typeface="+mn-ea"/>
                <a:cs typeface="+mn-cs"/>
              </a:rPr>
              <a:t>Hence, profit % in Case IV = {(105 – 95 )/95} X 100 = 10.52%</a:t>
            </a:r>
          </a:p>
          <a:p>
            <a:pPr fontAlgn="base"/>
            <a:r>
              <a:rPr lang="en-IN" sz="2500" b="1" i="0" kern="1200" dirty="0">
                <a:solidFill>
                  <a:schemeClr val="tx1"/>
                </a:solidFill>
                <a:effectLst/>
                <a:latin typeface="Nunito Sans" panose="020B0604020202020204" charset="0"/>
                <a:ea typeface="+mn-ea"/>
                <a:cs typeface="+mn-cs"/>
              </a:rPr>
              <a:t>Hence, the profit is maximum in second case.</a:t>
            </a: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39583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kern="1200" dirty="0">
                <a:solidFill>
                  <a:schemeClr val="tx1"/>
                </a:solidFill>
                <a:effectLst/>
                <a:latin typeface="Nunito Sans" panose="020B0604020202020204" charset="0"/>
                <a:ea typeface="+mn-ea"/>
                <a:cs typeface="+mn-cs"/>
              </a:rPr>
              <a:t>Option C.</a:t>
            </a:r>
          </a:p>
          <a:p>
            <a:r>
              <a:rPr lang="en-IN" sz="2500" b="1" i="0" kern="1200" dirty="0">
                <a:solidFill>
                  <a:schemeClr val="tx1"/>
                </a:solidFill>
                <a:effectLst/>
                <a:latin typeface="Nunito Sans" panose="020B0604020202020204" charset="0"/>
                <a:ea typeface="+mn-ea"/>
                <a:cs typeface="+mn-cs"/>
              </a:rPr>
              <a:t>Given cost price of garments = Rs25000</a:t>
            </a:r>
          </a:p>
          <a:p>
            <a:r>
              <a:rPr lang="en-IN" sz="2500" b="1" i="0" kern="1200" dirty="0">
                <a:solidFill>
                  <a:schemeClr val="tx1"/>
                </a:solidFill>
                <a:effectLst/>
                <a:latin typeface="Nunito Sans" panose="020B0604020202020204" charset="0"/>
                <a:ea typeface="+mn-ea"/>
                <a:cs typeface="+mn-cs"/>
              </a:rPr>
              <a:t> Company price = (25000/85) x 100 </a:t>
            </a:r>
          </a:p>
          <a:p>
            <a:r>
              <a:rPr lang="en-IN" sz="2500" b="1" i="0" kern="1200" dirty="0">
                <a:solidFill>
                  <a:schemeClr val="tx1"/>
                </a:solidFill>
                <a:effectLst/>
                <a:latin typeface="Nunito Sans" panose="020B0604020202020204" charset="0"/>
                <a:ea typeface="+mn-ea"/>
                <a:cs typeface="+mn-cs"/>
              </a:rPr>
              <a:t>Profit = 8%</a:t>
            </a:r>
          </a:p>
          <a:p>
            <a:r>
              <a:rPr lang="en-IN" sz="2500" b="1" i="0" kern="1200" dirty="0">
                <a:solidFill>
                  <a:schemeClr val="tx1"/>
                </a:solidFill>
                <a:effectLst/>
                <a:latin typeface="Nunito Sans" panose="020B0604020202020204" charset="0"/>
                <a:ea typeface="+mn-ea"/>
                <a:cs typeface="+mn-cs"/>
              </a:rPr>
              <a:t> Therefore Bharat sold the Garments = (25000/85) x 100 x (108/100) = Rs 31764.71 = Rs. 32000</a:t>
            </a:r>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dirty="0"/>
          </a:p>
        </p:txBody>
      </p:sp>
    </p:spTree>
    <p:extLst>
      <p:ext uri="{BB962C8B-B14F-4D97-AF65-F5344CB8AC3E}">
        <p14:creationId xmlns:p14="http://schemas.microsoft.com/office/powerpoint/2010/main" val="142101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i="0" u="none" strike="noStrike" kern="1200" cap="none" dirty="0">
                <a:solidFill>
                  <a:schemeClr val="tx1"/>
                </a:solidFill>
                <a:latin typeface="Nunito Sans" panose="020B0604020202020204" charset="0"/>
                <a:ea typeface="Arial"/>
                <a:cs typeface="Arial"/>
                <a:sym typeface="Arial"/>
              </a:rPr>
              <a:t>Option C.</a:t>
            </a:r>
          </a:p>
          <a:p>
            <a:r>
              <a:rPr lang="en-IN" sz="2500" b="1" i="0" u="none" strike="noStrike" kern="1200" cap="none" dirty="0">
                <a:solidFill>
                  <a:schemeClr val="tx1"/>
                </a:solidFill>
                <a:latin typeface="Nunito Sans" panose="020B0604020202020204" charset="0"/>
                <a:ea typeface="Arial"/>
                <a:cs typeface="Arial"/>
                <a:sym typeface="Arial"/>
              </a:rPr>
              <a:t>Let us assume he buys n goods.</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Total CP = 20n</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Total SP = 2 + 4 + 6 + 8 ….n terms</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Total SP should be at least 40% more than total CP</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2 + 4 + 6 + 8 ….n terms ≥ 1.4 * 20 n</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2 (1 + 2 + 3 + ….n terms) ≥ 28n</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n(n + 1) ≥ 28n</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n</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n ≥ 28n</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n</a:t>
            </a:r>
            <a:r>
              <a:rPr lang="en-IN" sz="2500" b="1" i="0" u="none" strike="noStrike" kern="1200" cap="none" baseline="30000" dirty="0">
                <a:solidFill>
                  <a:schemeClr val="tx1"/>
                </a:solidFill>
                <a:latin typeface="Nunito Sans" panose="020B0604020202020204" charset="0"/>
                <a:ea typeface="Arial"/>
                <a:cs typeface="Arial"/>
                <a:sym typeface="Arial"/>
              </a:rPr>
              <a:t>2</a:t>
            </a:r>
            <a:r>
              <a:rPr lang="en-IN" sz="2500" b="1" i="0" u="none" strike="noStrike" kern="1200" cap="none" dirty="0">
                <a:solidFill>
                  <a:schemeClr val="tx1"/>
                </a:solidFill>
                <a:latin typeface="Nunito Sans" panose="020B0604020202020204" charset="0"/>
                <a:ea typeface="Arial"/>
                <a:cs typeface="Arial"/>
                <a:sym typeface="Arial"/>
              </a:rPr>
              <a:t> - 27n ≥ 0</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n ≥ 27</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He should sell a minimum of 27 goods.</a:t>
            </a:r>
            <a:br>
              <a:rPr lang="en-IN" sz="2500" b="1" i="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Answer Choice (C)</a:t>
            </a:r>
            <a:br>
              <a:rPr lang="en-IN" sz="2500" b="1" i="0" dirty="0">
                <a:latin typeface="Nunito Sans" panose="020B0604020202020204" charset="0"/>
              </a:rPr>
            </a:br>
            <a:br>
              <a:rPr lang="en-IN" sz="2500"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Correct Answer: 27</a:t>
            </a:r>
            <a:endParaRPr lang="en-IN" sz="2500" b="1" dirty="0">
              <a:latin typeface="Nunito Sans" panose="020B0604020202020204"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4061525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pPr>
            <a:r>
              <a:rPr lang="en-IN" sz="2500" b="1" i="0" u="none" strike="noStrike" kern="1200" cap="none" dirty="0">
                <a:solidFill>
                  <a:schemeClr val="tx1"/>
                </a:solidFill>
                <a:latin typeface="Nunito Sans" panose="020B0604020202020204" charset="0"/>
                <a:ea typeface="Arial"/>
                <a:cs typeface="Arial"/>
                <a:sym typeface="Arial"/>
              </a:rPr>
              <a:t>Option B.</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pPr>
            <a:r>
              <a:rPr lang="en-IN" sz="2500" b="1" i="0" u="none" strike="noStrike" kern="1200" cap="none" dirty="0">
                <a:solidFill>
                  <a:schemeClr val="tx1"/>
                </a:solidFill>
                <a:latin typeface="Nunito Sans" panose="020B0604020202020204" charset="0"/>
                <a:ea typeface="Arial"/>
                <a:cs typeface="Arial"/>
                <a:sym typeface="Arial"/>
              </a:rPr>
              <a:t>SP of trader A = 1000 (1 + x).</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Profit of trader A = 1000 (1 + x) – 1000.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MP of trader B = 2000 (1 + 2x).</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SP of trader B = 2000 (1 + 2x) (1 – x).</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Profit of trader B = 2000(1 + 2x) (1 – x) – 2000.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Both make the same profit =&gt; 1000(1 + x) – 1000 = 2000(1 + 2x) (1 – x) – 2000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1000x = 2000 – 4000x2 + 4000x – 2000x – 2000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4000x2 -1000x = 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1000x (4x – 1) = 0</a:t>
            </a: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=&gt; x = 25%. Answer choice (A)</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Correct Answer: 25%</a:t>
            </a:r>
            <a:br>
              <a:rPr lang="en-IN" sz="2500" b="1" dirty="0">
                <a:latin typeface="Nunito Sans" panose="020B0604020202020204" charset="0"/>
              </a:rPr>
            </a:br>
            <a:endParaRPr lang="en-IN" sz="2500" b="1" dirty="0">
              <a:latin typeface="Nunito Sans" panose="020B0604020202020204" charset="0"/>
            </a:endParaRPr>
          </a:p>
          <a:p>
            <a:pPr marL="0" lvl="0" indent="0" algn="l" rtl="0">
              <a:spcBef>
                <a:spcPts val="0"/>
              </a:spcBef>
              <a:spcAft>
                <a:spcPts val="0"/>
              </a:spcAft>
              <a:buNone/>
            </a:pPr>
            <a:endParaRPr lang="en-IN" sz="2800"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pPr>
            <a:endParaRPr lang="en-IN" sz="2500" b="0" i="0" u="none" strike="noStrike" kern="1200" cap="none" dirty="0">
              <a:solidFill>
                <a:schemeClr val="tx1"/>
              </a:solidFill>
              <a:latin typeface="Nunito Sans" panose="020B0604020202020204" charset="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pPr>
            <a:endParaRPr lang="en-IN" sz="2500" b="0" i="0" u="none" strike="noStrike" kern="1200" cap="none" dirty="0">
              <a:solidFill>
                <a:schemeClr val="tx1"/>
              </a:solidFill>
              <a:latin typeface="Nunito Sans" panose="020B0604020202020204" charset="0"/>
              <a:ea typeface="Arial"/>
              <a:cs typeface="Arial"/>
              <a:sym typeface="Arial"/>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1521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i="0" u="none" strike="noStrike" kern="1200" cap="none" dirty="0">
                <a:solidFill>
                  <a:schemeClr val="tx1"/>
                </a:solidFill>
                <a:latin typeface="Nunito Sans" panose="020B0604020202020204" charset="0"/>
                <a:ea typeface="Arial"/>
                <a:cs typeface="Arial"/>
                <a:sym typeface="Arial"/>
              </a:rPr>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2500" b="1" i="0" u="none" strike="noStrike" kern="1200" cap="none" dirty="0">
                <a:solidFill>
                  <a:schemeClr val="tx1"/>
                </a:solidFill>
                <a:latin typeface="Nunito Sans" panose="020B0604020202020204" charset="0"/>
                <a:ea typeface="Arial"/>
                <a:cs typeface="Arial"/>
                <a:sym typeface="Arial"/>
              </a:rPr>
              <a:t>Let the C.P. be x and S.P. be y</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 Given,</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3(y-x) = 2y – x</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 3y – 3x = 2y – x</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 y = 2x</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Original profit = Rs y – x</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 Rs 2x – x (Since, y = 2x)</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 Rs x</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 Original profit % = (x/x)∗100</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 100 %</a:t>
            </a:r>
            <a:br>
              <a:rPr lang="en-IN" sz="2500" b="1" dirty="0">
                <a:latin typeface="Nunito Sans" panose="020B0604020202020204" charset="0"/>
              </a:rPr>
            </a:br>
            <a:br>
              <a:rPr lang="en-IN" sz="2500" b="1" dirty="0">
                <a:latin typeface="Nunito Sans" panose="020B0604020202020204" charset="0"/>
              </a:rPr>
            </a:br>
            <a:r>
              <a:rPr lang="en-IN" sz="2500" b="1" i="0" u="none" strike="noStrike" kern="1200" cap="none" dirty="0">
                <a:solidFill>
                  <a:schemeClr val="tx1"/>
                </a:solidFill>
                <a:latin typeface="Nunito Sans" panose="020B0604020202020204" charset="0"/>
                <a:ea typeface="Arial"/>
                <a:cs typeface="Arial"/>
                <a:sym typeface="Arial"/>
              </a:rPr>
              <a:t>Correct Answer: 100% </a:t>
            </a:r>
            <a:endParaRPr lang="en-IN" sz="2500" b="1" dirty="0">
              <a:latin typeface="Nunito Sans" panose="020B060402020202020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622315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500" b="1" dirty="0">
                <a:latin typeface="Nunito Sans" panose="020B0604020202020204" charset="0"/>
              </a:rPr>
              <a:t>Option</a:t>
            </a:r>
            <a:r>
              <a:rPr lang="en-IN" sz="2500" b="1" baseline="0" dirty="0">
                <a:latin typeface="Nunito Sans" panose="020B0604020202020204" charset="0"/>
              </a:rPr>
              <a:t> A</a:t>
            </a:r>
            <a:endParaRPr lang="en-IN" sz="2500" b="1" dirty="0">
              <a:latin typeface="Nunito Sans" panose="020B0604020202020204" charset="0"/>
            </a:endParaRPr>
          </a:p>
          <a:p>
            <a:r>
              <a:rPr lang="en-IN" sz="2500" b="1" dirty="0">
                <a:latin typeface="Nunito Sans" panose="020B0604020202020204" charset="0"/>
              </a:rPr>
              <a:t>Let the CP of the article be Rs. x, since he earns a profit of 20%, hence SP = 1.2x.</a:t>
            </a:r>
          </a:p>
          <a:p>
            <a:r>
              <a:rPr lang="en-IN" sz="2500" b="1" dirty="0">
                <a:latin typeface="Nunito Sans" panose="020B0604020202020204" charset="0"/>
              </a:rPr>
              <a:t>It is given that he is selling 16 articles to a dozen, so he a incurs loss by</a:t>
            </a:r>
          </a:p>
          <a:p>
            <a:r>
              <a:rPr lang="en-IN" sz="2500" b="1" dirty="0">
                <a:latin typeface="Nunito Sans" panose="020B0604020202020204" charset="0"/>
              </a:rPr>
              <a:t>selling  16 articles at the cost of 12 articles [loss = {(16-12)/16} x 100 = 25%]</a:t>
            </a:r>
          </a:p>
          <a:p>
            <a:r>
              <a:rPr lang="en-IN" sz="2500" b="1" dirty="0">
                <a:latin typeface="Nunito Sans" panose="020B0604020202020204" charset="0"/>
              </a:rPr>
              <a:t>∴ His selling price = SP × 0.75</a:t>
            </a:r>
          </a:p>
          <a:p>
            <a:r>
              <a:rPr lang="en-IN" sz="2500" b="1" dirty="0">
                <a:latin typeface="Nunito Sans" panose="020B0604020202020204" charset="0"/>
              </a:rPr>
              <a:t>Now SP × 0.75 = 1.2 x⇒ SP = (1.2/0.75)x = 1.6x.</a:t>
            </a:r>
          </a:p>
          <a:p>
            <a:r>
              <a:rPr lang="en-IN" sz="2500" b="1" dirty="0">
                <a:latin typeface="Nunito Sans" panose="020B0604020202020204" charset="0"/>
              </a:rPr>
              <a:t>This SP is arrived after giving a discount of 20% on MP.</a:t>
            </a:r>
          </a:p>
          <a:p>
            <a:r>
              <a:rPr lang="en-IN" sz="2500" b="1" dirty="0">
                <a:latin typeface="Nunito Sans" panose="020B0604020202020204" charset="0"/>
              </a:rPr>
              <a:t>Hence, MP = (1.6/0.8)x = 2x</a:t>
            </a:r>
          </a:p>
          <a:p>
            <a:r>
              <a:rPr lang="en-IN" sz="2500" b="1" dirty="0">
                <a:latin typeface="Nunito Sans" panose="020B0604020202020204" charset="0"/>
              </a:rPr>
              <a:t>It means that article has been marked 100% above the cost price.</a:t>
            </a:r>
          </a:p>
          <a:p>
            <a:endParaRPr lang="en-IN" sz="2500" b="1" dirty="0">
              <a:latin typeface="Nunito Sans" panose="020B0604020202020204" charset="0"/>
            </a:endParaRPr>
          </a:p>
          <a:p>
            <a:r>
              <a:rPr lang="en-IN" sz="2500" b="1" u="sng" dirty="0">
                <a:latin typeface="Nunito Sans" panose="020B0604020202020204" charset="0"/>
              </a:rPr>
              <a:t>Alternative Method:</a:t>
            </a:r>
          </a:p>
          <a:p>
            <a:r>
              <a:rPr lang="en-IN" sz="2500" b="1" dirty="0">
                <a:latin typeface="Nunito Sans" panose="020B0604020202020204" charset="0"/>
              </a:rPr>
              <a:t>Let the cost price = Rs 100. Since the profit is 20%, so the SP = Rs 120.</a:t>
            </a:r>
          </a:p>
          <a:p>
            <a:r>
              <a:rPr lang="en-IN" sz="2500" b="1" dirty="0">
                <a:latin typeface="Nunito Sans" panose="020B0604020202020204" charset="0"/>
              </a:rPr>
              <a:t>This SP = Rs 120 is arrived after giving a discount of 20%, i.e. MP = 120/0.8 = Rs 150.</a:t>
            </a:r>
          </a:p>
          <a:p>
            <a:r>
              <a:rPr lang="en-IN" sz="2500" b="1" dirty="0">
                <a:latin typeface="Nunito Sans" panose="020B0604020202020204" charset="0"/>
              </a:rPr>
              <a:t>Now he is selling 16 goods to a dozen, so his loss in this case = {(16-12)/16} x100 = 25%.</a:t>
            </a:r>
          </a:p>
          <a:p>
            <a:r>
              <a:rPr lang="en-IN" sz="2500" b="1" dirty="0">
                <a:latin typeface="Nunito Sans" panose="020B0604020202020204" charset="0"/>
              </a:rPr>
              <a:t>It means that Rs 150 were arrived after losing 25%. Hence the actual MP = 150/0.75 = Rs 200.</a:t>
            </a:r>
          </a:p>
          <a:p>
            <a:r>
              <a:rPr lang="en-IN" sz="2500" b="1" dirty="0">
                <a:latin typeface="Nunito Sans" panose="020B0604020202020204" charset="0"/>
              </a:rPr>
              <a:t>Hence, he has marked the MP 100% above the CP.</a:t>
            </a:r>
          </a:p>
          <a:p>
            <a:endParaRPr lang="en-IN" b="1" dirty="0"/>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338941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a:buNone/>
            </a:pPr>
            <a:r>
              <a:rPr lang="en-IN" sz="2500" b="1" dirty="0">
                <a:latin typeface="Nunito Sans" panose="020B0604020202020204" charset="0"/>
              </a:rPr>
              <a:t>Option-b</a:t>
            </a:r>
          </a:p>
          <a:p>
            <a:pPr marL="139700" indent="0">
              <a:buNone/>
            </a:pPr>
            <a:r>
              <a:rPr lang="en-IN" sz="2500" b="1" dirty="0">
                <a:latin typeface="Nunito Sans" panose="020B0604020202020204" charset="0"/>
              </a:rPr>
              <a:t>SOLUTION : </a:t>
            </a:r>
          </a:p>
          <a:p>
            <a:pPr marL="139700" indent="0">
              <a:buNone/>
            </a:pPr>
            <a:endParaRPr lang="en-IN" sz="2500" b="1" dirty="0">
              <a:latin typeface="Nunito Sans" panose="020B0604020202020204" charset="0"/>
            </a:endParaRPr>
          </a:p>
          <a:p>
            <a:pPr marL="139700" indent="0">
              <a:buNone/>
            </a:pPr>
            <a:r>
              <a:rPr lang="en-IN" sz="2500" b="1" dirty="0">
                <a:latin typeface="Nunito Sans" panose="020B0604020202020204" charset="0"/>
              </a:rPr>
              <a:t>(6-2.4)% of CP=Rs.9</a:t>
            </a:r>
          </a:p>
          <a:p>
            <a:pPr marL="139700" indent="0">
              <a:buNone/>
            </a:pPr>
            <a:r>
              <a:rPr lang="en-IN" sz="2500" b="1" dirty="0">
                <a:latin typeface="Nunito Sans" panose="020B0604020202020204" charset="0"/>
              </a:rPr>
              <a:t>CP=(9/3.6)*100</a:t>
            </a:r>
            <a:r>
              <a:rPr lang="en-IN" sz="2500" b="1" baseline="0" dirty="0">
                <a:latin typeface="Nunito Sans" panose="020B0604020202020204" charset="0"/>
              </a:rPr>
              <a:t> </a:t>
            </a:r>
          </a:p>
          <a:p>
            <a:pPr marL="139700" indent="0">
              <a:buNone/>
            </a:pPr>
            <a:endParaRPr lang="en-IN" sz="2500" b="1" baseline="0" dirty="0">
              <a:latin typeface="Nunito Sans" panose="020B0604020202020204" charset="0"/>
            </a:endParaRPr>
          </a:p>
          <a:p>
            <a:pPr marL="139700" indent="0">
              <a:buNone/>
            </a:pPr>
            <a:r>
              <a:rPr lang="en-IN" sz="2500" b="1" baseline="0" dirty="0">
                <a:latin typeface="Nunito Sans" panose="020B0604020202020204" charset="0"/>
              </a:rPr>
              <a:t>CP= Rs. 250</a:t>
            </a:r>
          </a:p>
          <a:p>
            <a:pPr marL="139700" indent="0">
              <a:buNone/>
            </a:pPr>
            <a:endParaRPr lang="en-IN" sz="2800" dirty="0"/>
          </a:p>
          <a:p>
            <a:pPr marL="0" lvl="0" indent="0" algn="l" rtl="0">
              <a:spcBef>
                <a:spcPts val="0"/>
              </a:spcBef>
              <a:spcAft>
                <a:spcPts val="0"/>
              </a:spcAft>
              <a:buNone/>
            </a:pPr>
            <a:endParaRPr lang="en-I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17387701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Option b</a:t>
            </a:r>
          </a:p>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Total cost to produce 1500 watches = (1500 × 150 + 30000) = Rs. 2,55,000</a:t>
            </a:r>
          </a:p>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Let he sells </a:t>
            </a:r>
            <a:r>
              <a:rPr lang="en-IN" sz="2500" b="1" i="1" u="none" strike="noStrike" kern="1200" cap="none" dirty="0">
                <a:solidFill>
                  <a:schemeClr val="tx1"/>
                </a:solidFill>
                <a:latin typeface="Nunito Sans" panose="020B0604020202020204" charset="0"/>
                <a:ea typeface="Arial"/>
                <a:cs typeface="Arial"/>
                <a:sym typeface="Arial"/>
              </a:rPr>
              <a:t>x</a:t>
            </a:r>
            <a:r>
              <a:rPr lang="en-IN" sz="2500" b="1" i="0" u="none" strike="noStrike" kern="1200" cap="none" dirty="0">
                <a:solidFill>
                  <a:schemeClr val="tx1"/>
                </a:solidFill>
                <a:latin typeface="Nunito Sans" panose="020B0604020202020204" charset="0"/>
                <a:ea typeface="Arial"/>
                <a:cs typeface="Arial"/>
                <a:sym typeface="Arial"/>
              </a:rPr>
              <a:t> watches during the season, therefore</a:t>
            </a:r>
          </a:p>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number of watches sold after the season = (1500 – </a:t>
            </a:r>
            <a:r>
              <a:rPr lang="en-IN" sz="2500" b="1" i="1" u="none" strike="noStrike" kern="1200" cap="none" dirty="0">
                <a:solidFill>
                  <a:schemeClr val="tx1"/>
                </a:solidFill>
                <a:latin typeface="Nunito Sans" panose="020B0604020202020204" charset="0"/>
                <a:ea typeface="Arial"/>
                <a:cs typeface="Arial"/>
                <a:sym typeface="Arial"/>
              </a:rPr>
              <a:t>x</a:t>
            </a:r>
            <a:r>
              <a:rPr lang="en-IN" sz="2500" b="1" i="0" u="none" strike="noStrike" kern="1200" cap="none" dirty="0">
                <a:solidFill>
                  <a:schemeClr val="tx1"/>
                </a:solidFill>
                <a:latin typeface="Nunito Sans" panose="020B0604020202020204" charset="0"/>
                <a:ea typeface="Arial"/>
                <a:cs typeface="Arial"/>
                <a:sym typeface="Arial"/>
              </a:rPr>
              <a:t>)</a:t>
            </a:r>
          </a:p>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∴Revenue earned on the sale of 1500 watches</a:t>
            </a:r>
          </a:p>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 250 × </a:t>
            </a:r>
            <a:r>
              <a:rPr lang="en-IN" sz="2500" b="1" i="1" u="none" strike="noStrike" kern="1200" cap="none" dirty="0">
                <a:solidFill>
                  <a:schemeClr val="tx1"/>
                </a:solidFill>
                <a:latin typeface="Nunito Sans" panose="020B0604020202020204" charset="0"/>
                <a:ea typeface="Arial"/>
                <a:cs typeface="Arial"/>
                <a:sym typeface="Arial"/>
              </a:rPr>
              <a:t>x</a:t>
            </a:r>
            <a:r>
              <a:rPr lang="en-IN" sz="2500" b="1" i="0" u="none" strike="noStrike" kern="1200" cap="none" dirty="0">
                <a:solidFill>
                  <a:schemeClr val="tx1"/>
                </a:solidFill>
                <a:latin typeface="Nunito Sans" panose="020B0604020202020204" charset="0"/>
                <a:ea typeface="Arial"/>
                <a:cs typeface="Arial"/>
                <a:sym typeface="Arial"/>
              </a:rPr>
              <a:t> + (1500 – </a:t>
            </a:r>
            <a:r>
              <a:rPr lang="en-IN" sz="2500" b="1" i="1" u="none" strike="noStrike" kern="1200" cap="none" dirty="0">
                <a:solidFill>
                  <a:schemeClr val="tx1"/>
                </a:solidFill>
                <a:latin typeface="Nunito Sans" panose="020B0604020202020204" charset="0"/>
                <a:ea typeface="Arial"/>
                <a:cs typeface="Arial"/>
                <a:sym typeface="Arial"/>
              </a:rPr>
              <a:t>x</a:t>
            </a:r>
            <a:r>
              <a:rPr lang="en-IN" sz="2500" b="1" i="0" u="none" strike="noStrike" kern="1200" cap="none" dirty="0">
                <a:solidFill>
                  <a:schemeClr val="tx1"/>
                </a:solidFill>
                <a:latin typeface="Nunito Sans" panose="020B0604020202020204" charset="0"/>
                <a:ea typeface="Arial"/>
                <a:cs typeface="Arial"/>
                <a:sym typeface="Arial"/>
              </a:rPr>
              <a:t>) × 100 = 150</a:t>
            </a:r>
            <a:r>
              <a:rPr lang="en-IN" sz="2500" b="1" i="1" u="none" strike="noStrike" kern="1200" cap="none" dirty="0">
                <a:solidFill>
                  <a:schemeClr val="tx1"/>
                </a:solidFill>
                <a:latin typeface="Nunito Sans" panose="020B0604020202020204" charset="0"/>
                <a:ea typeface="Arial"/>
                <a:cs typeface="Arial"/>
                <a:sym typeface="Arial"/>
              </a:rPr>
              <a:t>x</a:t>
            </a:r>
            <a:r>
              <a:rPr lang="en-IN" sz="2500" b="1" i="0" u="none" strike="noStrike" kern="1200" cap="none" dirty="0">
                <a:solidFill>
                  <a:schemeClr val="tx1"/>
                </a:solidFill>
                <a:latin typeface="Nunito Sans" panose="020B0604020202020204" charset="0"/>
                <a:ea typeface="Arial"/>
                <a:cs typeface="Arial"/>
                <a:sym typeface="Arial"/>
              </a:rPr>
              <a:t> + 150000</a:t>
            </a:r>
          </a:p>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Now, break-even is achieved if production cost is equal to the selling price.</a:t>
            </a:r>
          </a:p>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 150</a:t>
            </a:r>
            <a:r>
              <a:rPr lang="en-IN" sz="2500" b="1" i="1" u="none" strike="noStrike" kern="1200" cap="none" dirty="0">
                <a:solidFill>
                  <a:schemeClr val="tx1"/>
                </a:solidFill>
                <a:latin typeface="Nunito Sans" panose="020B0604020202020204" charset="0"/>
                <a:ea typeface="Arial"/>
                <a:cs typeface="Arial"/>
                <a:sym typeface="Arial"/>
              </a:rPr>
              <a:t>x</a:t>
            </a:r>
            <a:r>
              <a:rPr lang="en-IN" sz="2500" b="1" i="0" u="none" strike="noStrike" kern="1200" cap="none" dirty="0">
                <a:solidFill>
                  <a:schemeClr val="tx1"/>
                </a:solidFill>
                <a:latin typeface="Nunito Sans" panose="020B0604020202020204" charset="0"/>
                <a:ea typeface="Arial"/>
                <a:cs typeface="Arial"/>
                <a:sym typeface="Arial"/>
              </a:rPr>
              <a:t> + 150000 = 2,55,000</a:t>
            </a:r>
          </a:p>
          <a:p>
            <a:pPr marL="139700" indent="0" fontAlgn="base">
              <a:buNone/>
            </a:pPr>
            <a:r>
              <a:rPr lang="en-IN" sz="2500" b="1" i="0" u="none" strike="noStrike" kern="1200" cap="none" dirty="0">
                <a:solidFill>
                  <a:schemeClr val="tx1"/>
                </a:solidFill>
                <a:latin typeface="Nunito Sans" panose="020B0604020202020204" charset="0"/>
                <a:ea typeface="Arial"/>
                <a:cs typeface="Arial"/>
                <a:sym typeface="Arial"/>
              </a:rPr>
              <a:t> ⇒</a:t>
            </a:r>
            <a:r>
              <a:rPr lang="en-IN" sz="2500" b="1" i="1" u="none" strike="noStrike" kern="1200" cap="none" dirty="0">
                <a:solidFill>
                  <a:schemeClr val="tx1"/>
                </a:solidFill>
                <a:latin typeface="Nunito Sans" panose="020B0604020202020204" charset="0"/>
                <a:ea typeface="Arial"/>
                <a:cs typeface="Arial"/>
                <a:sym typeface="Arial"/>
              </a:rPr>
              <a:t>x</a:t>
            </a:r>
            <a:r>
              <a:rPr lang="en-IN" sz="2500" b="1" i="0" u="none" strike="noStrike" kern="1200" cap="none" dirty="0">
                <a:solidFill>
                  <a:schemeClr val="tx1"/>
                </a:solidFill>
                <a:latin typeface="Nunito Sans" panose="020B0604020202020204" charset="0"/>
                <a:ea typeface="Arial"/>
                <a:cs typeface="Arial"/>
                <a:sym typeface="Arial"/>
              </a:rPr>
              <a:t> = 700</a:t>
            </a:r>
          </a:p>
          <a:p>
            <a:endParaRPr lang="en-US" sz="2500" b="1" kern="1200" dirty="0">
              <a:solidFill>
                <a:schemeClr val="tx1"/>
              </a:solidFill>
              <a:latin typeface="Nunito Sans" panose="00000500000000000000" pitchFamily="2"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dirty="0"/>
          </a:p>
        </p:txBody>
      </p:sp>
    </p:spTree>
    <p:extLst>
      <p:ext uri="{BB962C8B-B14F-4D97-AF65-F5344CB8AC3E}">
        <p14:creationId xmlns:p14="http://schemas.microsoft.com/office/powerpoint/2010/main" val="3821457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sz="2500" b="1" dirty="0">
                <a:latin typeface="Nunito Sans" panose="020B0604020202020204" charset="0"/>
              </a:rPr>
              <a:t>OPTION – A</a:t>
            </a:r>
          </a:p>
          <a:p>
            <a:pPr>
              <a:buNone/>
            </a:pPr>
            <a:r>
              <a:rPr lang="en-IN" sz="2500" b="1" dirty="0">
                <a:latin typeface="Nunito Sans" panose="020B0604020202020204" charset="0"/>
              </a:rPr>
              <a:t>EXPLANATION : </a:t>
            </a:r>
          </a:p>
          <a:p>
            <a:pPr>
              <a:buNone/>
            </a:pPr>
            <a:r>
              <a:rPr lang="en-IN" sz="2500" b="1" dirty="0">
                <a:latin typeface="Nunito Sans" panose="020B0604020202020204" charset="0"/>
              </a:rPr>
              <a:t>Let the</a:t>
            </a:r>
            <a:r>
              <a:rPr lang="en-IN" sz="2500" b="1" baseline="0" dirty="0">
                <a:latin typeface="Nunito Sans" panose="020B0604020202020204" charset="0"/>
              </a:rPr>
              <a:t> CP of 1 chocolate=x,</a:t>
            </a:r>
          </a:p>
          <a:p>
            <a:pPr>
              <a:buNone/>
            </a:pPr>
            <a:r>
              <a:rPr lang="en-IN" sz="2500" b="1" baseline="0" dirty="0">
                <a:latin typeface="Nunito Sans" panose="020B0604020202020204" charset="0"/>
              </a:rPr>
              <a:t>CP of 1 rose = 0.6x</a:t>
            </a:r>
          </a:p>
          <a:p>
            <a:pPr>
              <a:buNone/>
            </a:pPr>
            <a:r>
              <a:rPr lang="en-IN" sz="2500" b="1" baseline="0" dirty="0">
                <a:latin typeface="Nunito Sans" panose="020B0604020202020204" charset="0"/>
              </a:rPr>
              <a:t>Total CP = 20x+7.2x = 27.2x</a:t>
            </a:r>
          </a:p>
          <a:p>
            <a:pPr>
              <a:buNone/>
            </a:pPr>
            <a:r>
              <a:rPr lang="en-IN" sz="2500" b="1" baseline="0" dirty="0">
                <a:latin typeface="Nunito Sans" panose="020B0604020202020204" charset="0"/>
              </a:rPr>
              <a:t>SP of 1 chocolate = 1.15x, SP of 1 rose = 0.6x+20</a:t>
            </a:r>
          </a:p>
          <a:p>
            <a:pPr>
              <a:buNone/>
            </a:pPr>
            <a:r>
              <a:rPr lang="en-IN" sz="2500" b="1" baseline="0" dirty="0">
                <a:latin typeface="Nunito Sans" panose="020B0604020202020204" charset="0"/>
              </a:rPr>
              <a:t>15(1.15x) +8(0.6x+20) – 19.8x = 385</a:t>
            </a:r>
          </a:p>
          <a:p>
            <a:pPr>
              <a:buNone/>
            </a:pPr>
            <a:r>
              <a:rPr lang="en-IN" sz="2500" b="1" baseline="0" dirty="0">
                <a:latin typeface="Nunito Sans" panose="020B0604020202020204" charset="0"/>
              </a:rPr>
              <a:t>X=100, Total CP = Rs.2720</a:t>
            </a:r>
          </a:p>
          <a:p>
            <a:pPr>
              <a:buNone/>
            </a:pPr>
            <a:r>
              <a:rPr lang="en-IN" sz="2500" b="1" baseline="0" dirty="0">
                <a:latin typeface="Nunito Sans" panose="020B0604020202020204" charset="0"/>
              </a:rPr>
              <a:t>SP of sold outsides = 22.05x + 160  </a:t>
            </a:r>
          </a:p>
          <a:p>
            <a:pPr>
              <a:buNone/>
            </a:pPr>
            <a:r>
              <a:rPr lang="en-IN" sz="2500" b="1" baseline="0" dirty="0">
                <a:latin typeface="Nunito Sans" panose="020B0604020202020204" charset="0"/>
              </a:rPr>
              <a:t>                            = Rs. 2365</a:t>
            </a:r>
          </a:p>
          <a:p>
            <a:pPr>
              <a:buNone/>
            </a:pPr>
            <a:endParaRPr lang="en-IN" sz="2500" b="1" baseline="0" dirty="0">
              <a:latin typeface="Nunito Sans" panose="020B0604020202020204" charset="0"/>
            </a:endParaRPr>
          </a:p>
          <a:p>
            <a:pPr>
              <a:buNone/>
            </a:pPr>
            <a:r>
              <a:rPr lang="en-IN" sz="2500" b="1" baseline="0" dirty="0">
                <a:latin typeface="Nunito Sans" panose="020B0604020202020204" charset="0"/>
              </a:rPr>
              <a:t>Loss = 2720-2365</a:t>
            </a:r>
          </a:p>
          <a:p>
            <a:pPr>
              <a:buNone/>
            </a:pPr>
            <a:r>
              <a:rPr lang="en-IN" sz="2500" b="1" baseline="0" dirty="0">
                <a:latin typeface="Nunito Sans" panose="020B0604020202020204" charset="0"/>
              </a:rPr>
              <a:t>        = Rs. 355</a:t>
            </a:r>
          </a:p>
          <a:p>
            <a:pPr>
              <a:buNone/>
            </a:pPr>
            <a:endParaRPr lang="en-IN" sz="2500" b="1" baseline="0" dirty="0">
              <a:latin typeface="Nunito Sans" panose="020B0604020202020204" charset="0"/>
            </a:endParaRPr>
          </a:p>
          <a:p>
            <a:pPr>
              <a:buNone/>
            </a:pPr>
            <a:r>
              <a:rPr lang="en-IN" sz="2500" b="1" baseline="0" dirty="0">
                <a:latin typeface="Nunito Sans" panose="020B0604020202020204" charset="0"/>
              </a:rPr>
              <a:t>ALTERNATE METHOD:</a:t>
            </a:r>
          </a:p>
          <a:p>
            <a:pPr fontAlgn="base"/>
            <a:r>
              <a:rPr lang="en-IN" sz="2500" b="1" i="0" u="none" strike="noStrike" cap="none" dirty="0">
                <a:solidFill>
                  <a:srgbClr val="000000"/>
                </a:solidFill>
                <a:latin typeface="Nunito Sans" panose="020B0604020202020204" charset="0"/>
                <a:ea typeface="Arial"/>
                <a:cs typeface="Arial"/>
                <a:sym typeface="Arial"/>
              </a:rPr>
              <a:t>Let chocolate CP was Rs. 100 each. Then rose CP would be Rs. 60 each.</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SP of chocolate = 100 + 15% of 100 = Rs. 115 each.</a:t>
            </a:r>
          </a:p>
          <a:p>
            <a:pPr fontAlgn="base"/>
            <a:r>
              <a:rPr lang="en-IN" sz="2500" b="1" i="0" u="none" strike="noStrike" cap="none" dirty="0">
                <a:solidFill>
                  <a:srgbClr val="000000"/>
                </a:solidFill>
                <a:latin typeface="Nunito Sans" panose="020B0604020202020204" charset="0"/>
                <a:ea typeface="Arial"/>
                <a:cs typeface="Arial"/>
                <a:sym typeface="Arial"/>
              </a:rPr>
              <a:t>SP of rose = Rs. 80.</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By selling 15 chocolates and 8 rose, he gains Rs. 385.</a:t>
            </a:r>
          </a:p>
          <a:p>
            <a:pPr fontAlgn="base"/>
            <a:r>
              <a:rPr lang="en-IN" sz="2500" b="1" i="0" u="none" strike="noStrike" cap="none" dirty="0">
                <a:solidFill>
                  <a:srgbClr val="000000"/>
                </a:solidFill>
                <a:latin typeface="Nunito Sans" panose="020B0604020202020204" charset="0"/>
                <a:ea typeface="Arial"/>
                <a:cs typeface="Arial"/>
                <a:sym typeface="Arial"/>
              </a:rPr>
              <a:t>But, due to</a:t>
            </a:r>
          </a:p>
          <a:p>
            <a:pPr fontAlgn="base"/>
            <a:r>
              <a:rPr lang="en-IN" sz="2500" b="1" i="0" u="none" strike="noStrike" cap="none" dirty="0">
                <a:solidFill>
                  <a:srgbClr val="000000"/>
                </a:solidFill>
                <a:latin typeface="Nunito Sans" panose="020B0604020202020204" charset="0"/>
                <a:ea typeface="Arial"/>
                <a:cs typeface="Arial"/>
                <a:sym typeface="Arial"/>
              </a:rPr>
              <a:t>5 unsold chocolate, he lost = 5 *100 = Rs. 500</a:t>
            </a:r>
          </a:p>
          <a:p>
            <a:pPr fontAlgn="base"/>
            <a:r>
              <a:rPr lang="en-IN" sz="2500" b="1" i="0" u="none" strike="noStrike" cap="none" dirty="0">
                <a:solidFill>
                  <a:srgbClr val="000000"/>
                </a:solidFill>
                <a:latin typeface="Nunito Sans" panose="020B0604020202020204" charset="0"/>
                <a:ea typeface="Arial"/>
                <a:cs typeface="Arial"/>
                <a:sym typeface="Arial"/>
              </a:rPr>
              <a:t>4 unsold rose, he lost = 4 *60 = Rs. 240.</a:t>
            </a:r>
          </a:p>
          <a:p>
            <a:pPr fontAlgn="base"/>
            <a:r>
              <a:rPr lang="en-IN" sz="2500" b="1" i="0" u="none" strike="noStrike" cap="none" dirty="0">
                <a:solidFill>
                  <a:srgbClr val="000000"/>
                </a:solidFill>
                <a:latin typeface="Nunito Sans" panose="020B0604020202020204" charset="0"/>
                <a:ea typeface="Arial"/>
                <a:cs typeface="Arial"/>
                <a:sym typeface="Arial"/>
              </a:rPr>
              <a:t>His total loss = 500 +240 = Rs. 740.</a:t>
            </a:r>
            <a:br>
              <a:rPr lang="en-IN" sz="2500" b="1" i="0" u="none" strike="noStrike" cap="none" dirty="0">
                <a:solidFill>
                  <a:srgbClr val="000000"/>
                </a:solidFill>
                <a:latin typeface="Nunito Sans" panose="020B0604020202020204" charset="0"/>
                <a:ea typeface="Arial"/>
                <a:cs typeface="Arial"/>
                <a:sym typeface="Arial"/>
              </a:rPr>
            </a:br>
            <a:r>
              <a:rPr lang="en-IN" sz="2500" b="1" i="0" u="none" strike="noStrike" cap="none" dirty="0">
                <a:solidFill>
                  <a:srgbClr val="000000"/>
                </a:solidFill>
                <a:latin typeface="Nunito Sans" panose="020B0604020202020204" charset="0"/>
                <a:ea typeface="Arial"/>
                <a:cs typeface="Arial"/>
                <a:sym typeface="Arial"/>
              </a:rPr>
              <a:t>His actual loss = 740 - 385 = Rs. 355.</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3179880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9/23/2023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77382"/>
          </a:xfrm>
          <a:prstGeom prst="rect">
            <a:avLst/>
          </a:prstGeom>
          <a:noFill/>
        </p:spPr>
        <p:txBody>
          <a:bodyPr wrap="square" rtlCol="0">
            <a:spAutoFit/>
          </a:bodyPr>
          <a:lstStyle/>
          <a:p>
            <a:pPr fontAlgn="base"/>
            <a:r>
              <a:rPr lang="en-IN" sz="2000" b="1" dirty="0">
                <a:latin typeface="Constantia" pitchFamily="18" charset="0"/>
              </a:rPr>
              <a:t> </a:t>
            </a:r>
            <a:r>
              <a:rPr lang="en-IN" sz="2500" dirty="0">
                <a:latin typeface="Nunito Sans" panose="020B0604020202020204" charset="0"/>
              </a:rPr>
              <a:t>A merchant buys 80 articles, each at Rs. 40. He sells n of them at a profit of n% and the remaining at a profit of (100 – n)%. What is the minimum profit the merchant could have made on this trade?</a:t>
            </a:r>
            <a:br>
              <a:rPr lang="en-IN" sz="2800" b="1" dirty="0">
                <a:latin typeface="Constantia" pitchFamily="18" charset="0"/>
              </a:rPr>
            </a:br>
            <a:endParaRPr lang="en-IN" sz="2800" b="1" dirty="0">
              <a:latin typeface="Constantia" pitchFamily="18"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Rs.2160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Rs.1420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Rs.1580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pPr>
              <a:buClrTx/>
            </a:pPr>
            <a:r>
              <a:rPr lang="en-US" sz="2500" dirty="0">
                <a:latin typeface="Nunito Sans" panose="00000500000000000000" pitchFamily="2" charset="0"/>
              </a:rPr>
              <a:t>Rs.2210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2695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1009757" y="1091286"/>
            <a:ext cx="11320920" cy="1384995"/>
          </a:xfrm>
          <a:prstGeom prst="rect">
            <a:avLst/>
          </a:prstGeom>
          <a:noFill/>
        </p:spPr>
        <p:txBody>
          <a:bodyPr wrap="square" rtlCol="0">
            <a:spAutoFit/>
          </a:bodyPr>
          <a:lstStyle/>
          <a:p>
            <a:r>
              <a:rPr lang="en-IN" sz="2800" dirty="0"/>
              <a:t>Syana marks her goods up by 75% above the cost price. What is the maximum % discount that she can offer so that she ends up selling at no profit or loss? </a:t>
            </a:r>
          </a:p>
        </p:txBody>
      </p:sp>
      <p:sp>
        <p:nvSpPr>
          <p:cNvPr id="4" name="Rectangle 3">
            <a:extLst>
              <a:ext uri="{FF2B5EF4-FFF2-40B4-BE49-F238E27FC236}">
                <a16:creationId xmlns:a16="http://schemas.microsoft.com/office/drawing/2014/main" id="{E5DD2504-B1FF-4F55-B4FA-4AEA19FF2DD8}"/>
              </a:ext>
            </a:extLst>
          </p:cNvPr>
          <p:cNvSpPr/>
          <p:nvPr/>
        </p:nvSpPr>
        <p:spPr>
          <a:xfrm>
            <a:off x="657997" y="38239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50036" y="439875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7" y="493142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57997" y="56098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76422" y="3953572"/>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75%</a:t>
            </a:r>
          </a:p>
        </p:txBody>
      </p:sp>
      <p:sp>
        <p:nvSpPr>
          <p:cNvPr id="24" name="Rectangle 23">
            <a:extLst>
              <a:ext uri="{FF2B5EF4-FFF2-40B4-BE49-F238E27FC236}">
                <a16:creationId xmlns:a16="http://schemas.microsoft.com/office/drawing/2014/main" id="{F62FDC11-1E2D-428B-8217-CF9104F9B6D7}"/>
              </a:ext>
            </a:extLst>
          </p:cNvPr>
          <p:cNvSpPr/>
          <p:nvPr/>
        </p:nvSpPr>
        <p:spPr>
          <a:xfrm>
            <a:off x="1456097" y="4519248"/>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46.67%</a:t>
            </a:r>
          </a:p>
        </p:txBody>
      </p:sp>
      <p:sp>
        <p:nvSpPr>
          <p:cNvPr id="25" name="Rectangle 24">
            <a:extLst>
              <a:ext uri="{FF2B5EF4-FFF2-40B4-BE49-F238E27FC236}">
                <a16:creationId xmlns:a16="http://schemas.microsoft.com/office/drawing/2014/main" id="{BEF40363-1296-4F6B-8656-D47D96B64330}"/>
              </a:ext>
            </a:extLst>
          </p:cNvPr>
          <p:cNvSpPr/>
          <p:nvPr/>
        </p:nvSpPr>
        <p:spPr>
          <a:xfrm>
            <a:off x="1468461" y="507880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300%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7541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42.85%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2427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20B0604020202020204" charset="0"/>
                <a:cs typeface="Calibri" panose="020F0502020204030204" pitchFamily="34" charset="0"/>
              </a:rPr>
              <a:t>The Maximum Retail Price (MRP) of a product is 55% above its manufacturing cost. The product is sold through a retailer, who earns 23% profit on his purchase price. What is the profit percentage(expressed in nearest integer) for the manufacturer who sells his product to the retailer? (The retailer gives 10% discount on MRP).</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61665"/>
          </a:xfrm>
          <a:prstGeom prst="rect">
            <a:avLst/>
          </a:prstGeom>
          <a:noFill/>
        </p:spPr>
        <p:txBody>
          <a:bodyPr wrap="square" lIns="91440" tIns="45720" rIns="91440" bIns="45720">
            <a:spAutoFit/>
          </a:bodyPr>
          <a:lstStyle/>
          <a:p>
            <a:r>
              <a:rPr lang="en-US" sz="2400" dirty="0"/>
              <a:t>31%</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61665"/>
          </a:xfrm>
          <a:prstGeom prst="rect">
            <a:avLst/>
          </a:prstGeom>
          <a:noFill/>
        </p:spPr>
        <p:txBody>
          <a:bodyPr wrap="square" lIns="91440" tIns="45720" rIns="91440" bIns="45720">
            <a:spAutoFit/>
          </a:bodyPr>
          <a:lstStyle/>
          <a:p>
            <a:r>
              <a:rPr lang="en-US" sz="2400" dirty="0"/>
              <a:t>22%</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61665"/>
          </a:xfrm>
          <a:prstGeom prst="rect">
            <a:avLst/>
          </a:prstGeom>
          <a:noFill/>
        </p:spPr>
        <p:txBody>
          <a:bodyPr wrap="square" lIns="91440" tIns="45720" rIns="91440" bIns="45720">
            <a:spAutoFit/>
          </a:bodyPr>
          <a:lstStyle/>
          <a:p>
            <a:r>
              <a:rPr lang="en-US" sz="2400" dirty="0"/>
              <a:t>15%</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61665"/>
          </a:xfrm>
          <a:prstGeom prst="rect">
            <a:avLst/>
          </a:prstGeom>
          <a:noFill/>
        </p:spPr>
        <p:txBody>
          <a:bodyPr wrap="square" lIns="91440" tIns="45720" rIns="91440" bIns="45720">
            <a:spAutoFit/>
          </a:bodyPr>
          <a:lstStyle/>
          <a:p>
            <a:r>
              <a:rPr lang="en-US" sz="2400" dirty="0"/>
              <a:t>13%</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8639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Aman bought a certain number of pens and sold them at a gain of x%. Had he sold at a loss of x%, he would have lost Rs.x when compared to the selling price for a gain of x%. Which of the following statements is true ?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IN" sz="2500" dirty="0">
                <a:latin typeface="Nunito Sans" panose="020B0604020202020204" charset="0"/>
              </a:rPr>
              <a:t>The cost price is Rs.50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IN" sz="2500" dirty="0">
                <a:latin typeface="Nunito Sans" panose="020B0604020202020204" charset="0"/>
              </a:rPr>
              <a:t>The selling price is Rs.50</a:t>
            </a:r>
            <a:endParaRPr lang="en-US" sz="2500" dirty="0">
              <a:latin typeface="Nunito Sans" panose="020B0604020202020204"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The profit is Rs.50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IN" sz="2500" dirty="0">
                <a:latin typeface="Nunito Sans" panose="020B0604020202020204" charset="0"/>
              </a:rPr>
              <a:t>The cost price depends on the value of x</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2004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In a certain store, the profit is 320% of the cost. If the cost increases by 25% but the selling price remains constant, approximately what percentage of the selling price is the profit?</a:t>
            </a:r>
          </a:p>
        </p:txBody>
      </p:sp>
      <p:sp>
        <p:nvSpPr>
          <p:cNvPr id="4" name="Rectangle 3">
            <a:extLst>
              <a:ext uri="{FF2B5EF4-FFF2-40B4-BE49-F238E27FC236}">
                <a16:creationId xmlns:a16="http://schemas.microsoft.com/office/drawing/2014/main" id="{E5DD2504-B1FF-4F55-B4FA-4AEA19FF2DD8}"/>
              </a:ext>
            </a:extLst>
          </p:cNvPr>
          <p:cNvSpPr/>
          <p:nvPr/>
        </p:nvSpPr>
        <p:spPr>
          <a:xfrm>
            <a:off x="641927" y="361103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70%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35%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30%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099349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If books bought at prices ranging from Rs. 200 to Rs. 350 are sold at prices ranging from Rs. 300 to Rs. 425, what is the greatest possible profit that might be made in selling eight books?</a:t>
            </a:r>
            <a:br>
              <a:rPr lang="en-US" sz="2500" dirty="0">
                <a:latin typeface="Nunito Sans" panose="020B0604020202020204" charset="0"/>
              </a:rPr>
            </a:br>
            <a:endParaRPr lang="en-IN" sz="2500" dirty="0">
              <a:latin typeface="Nunito Sans" panose="020B0604020202020204"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Rs.1800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Rs.1600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Rs.1500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288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20B0604020202020204" charset="0"/>
              </a:rPr>
              <a:t>A stockist wants to make some profit by selling sugar. He contemplates about various methods. Which of the following would maximize his profit?</a:t>
            </a:r>
          </a:p>
          <a:p>
            <a:r>
              <a:rPr lang="en-IN" sz="2500" dirty="0">
                <a:latin typeface="Nunito Sans" panose="020B0604020202020204" charset="0"/>
              </a:rPr>
              <a:t>1. Sell sugar at 10% profit.</a:t>
            </a:r>
          </a:p>
          <a:p>
            <a:r>
              <a:rPr lang="en-IN" sz="2500" dirty="0">
                <a:latin typeface="Nunito Sans" panose="020B0604020202020204" charset="0"/>
              </a:rPr>
              <a:t>2. Use 900 g of weight instead of 1 kg.</a:t>
            </a:r>
          </a:p>
          <a:p>
            <a:r>
              <a:rPr lang="en-IN" sz="2500" dirty="0">
                <a:latin typeface="Nunito Sans" panose="020B0604020202020204" charset="0"/>
              </a:rPr>
              <a:t>3. Mix 10% impurities in sugar and selling sugar at cost price.</a:t>
            </a:r>
          </a:p>
          <a:p>
            <a:r>
              <a:rPr lang="en-IN" sz="2500" dirty="0">
                <a:latin typeface="Nunito Sans" panose="020B0604020202020204" charset="0"/>
              </a:rPr>
              <a:t>4. Increase the price by 5% and reduce weights by 5%.</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I or III</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II</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II ,III and IV</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Profits are same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46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20B0604020202020204" charset="0"/>
              </a:rPr>
              <a:t>A garment company declared 15% discount for wholesale buyers. Bharat bought garments from the company for Rs. 25000 after getting a discount. He fixed up the selling price of garments in such a way that he earned a profit of 8% on original company price. What is the approximate total selling price?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Rs.28000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Rs.29000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Rs.32000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Rs.29500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1015554" y="1740939"/>
            <a:ext cx="10160892" cy="1015663"/>
          </a:xfrm>
          <a:prstGeom prst="rect">
            <a:avLst/>
          </a:prstGeom>
          <a:noFill/>
        </p:spPr>
        <p:txBody>
          <a:bodyPr wrap="square" rtlCol="0">
            <a:spAutoFit/>
          </a:bodyPr>
          <a:lstStyle/>
          <a:p>
            <a:r>
              <a:rPr lang="en-US" sz="6000" dirty="0">
                <a:latin typeface="Nunito Sans SemiBold" panose="00000700000000000000" pitchFamily="2" charset="0"/>
              </a:rPr>
              <a:t>Profit and Loss</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46824"/>
          </a:xfrm>
          <a:prstGeom prst="rect">
            <a:avLst/>
          </a:prstGeom>
          <a:noFill/>
        </p:spPr>
        <p:txBody>
          <a:bodyPr wrap="square" rtlCol="0">
            <a:spAutoFit/>
          </a:bodyPr>
          <a:lstStyle/>
          <a:p>
            <a:r>
              <a:rPr lang="en-IN" sz="2800" dirty="0">
                <a:latin typeface="Constantia" pitchFamily="18" charset="0"/>
              </a:rPr>
              <a:t> </a:t>
            </a:r>
            <a:r>
              <a:rPr lang="en-IN" sz="2500" dirty="0">
                <a:latin typeface="Nunito Sans" panose="020B0604020202020204" charset="0"/>
              </a:rPr>
              <a:t>A merchant can buy goods at the rate of Rs. 20 per good. The particular good is part of an overall collection and the value is linked to the number of items that are already on the market. So, the merchant sells the first good for Rs. 2, second one for Rs. 4, third for Rs. 6…and so on. If he wants to make an overall profit of at least 40%, what is the minimum number of goods he should sell?</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24</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18</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27</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32</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663256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Traders A and B buy two goods for Rs. 1000 and Rs. 2000 respectively. Trader A marks his goods up by x%, while trader B marks his goods up by 2x% and offers a discount of x%. If both make the same non-zero profit, find x.</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50%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25%</a:t>
            </a:r>
            <a:endParaRPr lang="en-US" sz="2500" dirty="0">
              <a:latin typeface="Nunito Sans" panose="00000500000000000000" pitchFamily="2" charset="0"/>
            </a:endParaRP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37.5%</a:t>
            </a:r>
            <a:endParaRPr lang="en-US" sz="2500" dirty="0">
              <a:latin typeface="Nunito Sans" panose="00000500000000000000" pitchFamily="2"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40%</a:t>
            </a:r>
            <a:endParaRPr lang="en-US" sz="2500" dirty="0">
              <a:latin typeface="Nunito Sans" panose="00000500000000000000" pitchFamily="2" charset="0"/>
            </a:endParaRP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46339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20B0604020202020204" charset="0"/>
              </a:rPr>
              <a:t>Ayush sells gold in the streets of Pattaya. Due to recent shortfall in the supply of gold, he doubles his selling price despite the cost price remains same for him due to a fixed price contract. He realizes that his profit have tripled. Find the original profit percent.</a:t>
            </a:r>
            <a:r>
              <a:rPr lang="en-IN" sz="2500" b="1" dirty="0">
                <a:latin typeface="Nunito Sans" panose="020B0604020202020204" charset="0"/>
              </a:rPr>
              <a:t> </a:t>
            </a:r>
            <a:br>
              <a:rPr lang="en-IN" sz="2500" dirty="0">
                <a:latin typeface="Nunito Sans" panose="020B0604020202020204" charset="0"/>
              </a:rPr>
            </a:br>
            <a:endParaRPr lang="en-IN" sz="2500" dirty="0">
              <a:latin typeface="Nunito Sans" panose="020B0604020202020204"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105/3 %</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418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A dealer offers a cash discount of 20% and still makes a profit of 20%, when he further allows 16 articles to a dozen to a particularly sticky bargainer. How much per cent above the cost price were his wares listed ?</a:t>
            </a:r>
            <a:br>
              <a:rPr lang="en-IN" sz="2800" b="1" dirty="0">
                <a:latin typeface="Constantia" pitchFamily="18" charset="0"/>
              </a:rPr>
            </a:br>
            <a:endParaRPr lang="en-IN"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66%</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106008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A seller calculated his intended selling price at 6% profit on the cost of a product. However owing to some mistake while selling, the units and tens digits of the selling price got interchanged. This reduced the profit by Rs. 9 and profit percentage 2.4%. What is the cost price of the product?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Rs.240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Rs.250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Rs.480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81947"/>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50977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1244721" cy="3170099"/>
          </a:xfrm>
          <a:prstGeom prst="rect">
            <a:avLst/>
          </a:prstGeom>
          <a:noFill/>
        </p:spPr>
        <p:txBody>
          <a:bodyPr wrap="square" rtlCol="0">
            <a:spAutoFit/>
          </a:bodyPr>
          <a:lstStyle/>
          <a:p>
            <a:r>
              <a:rPr lang="en-IN" sz="2400" dirty="0">
                <a:latin typeface="Nunito Sans" panose="020B0604020202020204" charset="0"/>
              </a:rPr>
              <a:t>A watch dealer incurs an expense of Rs. 150 for producing every watch. He also incurs an additional expenditure of Rs. 30,000, which is independent of the number of watches produced. If he is able to sell a watch during the season, he sells it for Rs. 250. If he fails to do so, he has to sell each watch for Rs. 100.If he produces 1500 watches, what is the number of watches that he must sell during the season in order to breakeven, given that he is able to sell all the watches produced?</a:t>
            </a:r>
          </a:p>
          <a:p>
            <a:endParaRPr lang="en-IN" sz="25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500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700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800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pPr>
            <a:r>
              <a:rPr lang="en-IN" sz="2500" dirty="0">
                <a:latin typeface="Nunito Sans" panose="00000500000000000000" pitchFamily="2" charset="0"/>
              </a:rPr>
              <a:t>1000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181947"/>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78934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400" b="1" dirty="0">
                <a:latin typeface="Constantia" pitchFamily="18" charset="0"/>
              </a:rPr>
              <a:t> </a:t>
            </a:r>
            <a:r>
              <a:rPr lang="en-IN" sz="2500" dirty="0">
                <a:latin typeface="Nunito Sans" panose="020B0604020202020204" charset="0"/>
              </a:rPr>
              <a:t>Aakash bought 20 chocolates and 12 roses. He marked-up the chocolates by 15% on the cost price of each and the roses by Rs. 20 on the cost price of each. He sold 75% of the chocolates and 8  roses  and made a profit of Rs. 385. If the cost of a rose is 60%, the cost of a chocolate and he got no return on unsold items, what was his overall profit or loss? </a:t>
            </a:r>
            <a:br>
              <a:rPr lang="en-IN" sz="2500" dirty="0">
                <a:latin typeface="Nunito Sans" panose="020B0604020202020204" charset="0"/>
              </a:rPr>
            </a:br>
            <a:endParaRPr lang="en-IN" sz="2500" dirty="0">
              <a:latin typeface="Nunito Sans" panose="020B0604020202020204"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80108"/>
            <a:ext cx="10098317" cy="477054"/>
          </a:xfrm>
          <a:prstGeom prst="rect">
            <a:avLst/>
          </a:prstGeom>
          <a:noFill/>
        </p:spPr>
        <p:txBody>
          <a:bodyPr wrap="square" lIns="91440" tIns="45720" rIns="91440" bIns="45720">
            <a:spAutoFit/>
          </a:bodyPr>
          <a:lstStyle/>
          <a:p>
            <a:r>
              <a:rPr lang="en-IN" sz="2500" dirty="0">
                <a:latin typeface="Nunito Sans" panose="020B0604020202020204" charset="0"/>
              </a:rPr>
              <a:t>Loss of Rs. 355</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4232360"/>
            <a:ext cx="10098317" cy="669414"/>
          </a:xfrm>
          <a:prstGeom prst="rect">
            <a:avLst/>
          </a:prstGeom>
          <a:noFill/>
        </p:spPr>
        <p:txBody>
          <a:bodyPr wrap="square" lIns="91440" tIns="45720" rIns="91440" bIns="45720">
            <a:spAutoFit/>
          </a:bodyPr>
          <a:lstStyle/>
          <a:p>
            <a:pPr>
              <a:lnSpc>
                <a:spcPct val="150000"/>
              </a:lnSpc>
            </a:pPr>
            <a:r>
              <a:rPr lang="en-IN" sz="2500" dirty="0">
                <a:latin typeface="Nunito Sans" panose="020B0604020202020204" charset="0"/>
              </a:rPr>
              <a:t>Loss of Rs. 210 </a:t>
            </a:r>
            <a:r>
              <a:rPr lang="en-US" sz="2500" dirty="0">
                <a:latin typeface="Nunito Sans" panose="00000500000000000000" pitchFamily="2" charset="0"/>
              </a:rPr>
              <a:t>	</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892615"/>
            <a:ext cx="10098317" cy="477054"/>
          </a:xfrm>
          <a:prstGeom prst="rect">
            <a:avLst/>
          </a:prstGeom>
          <a:noFill/>
        </p:spPr>
        <p:txBody>
          <a:bodyPr wrap="square" lIns="91440" tIns="45720" rIns="91440" bIns="45720">
            <a:spAutoFit/>
          </a:bodyPr>
          <a:lstStyle/>
          <a:p>
            <a:r>
              <a:rPr lang="en-IN" sz="2500" dirty="0">
                <a:latin typeface="Nunito Sans" panose="020B0604020202020204" charset="0"/>
              </a:rPr>
              <a:t>Loss of Rs. 250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15599"/>
            <a:ext cx="10098317" cy="477054"/>
          </a:xfrm>
          <a:prstGeom prst="rect">
            <a:avLst/>
          </a:prstGeom>
          <a:noFill/>
        </p:spPr>
        <p:txBody>
          <a:bodyPr wrap="square" lIns="91440" tIns="45720" rIns="91440" bIns="45720">
            <a:spAutoFit/>
          </a:bodyPr>
          <a:lstStyle/>
          <a:p>
            <a:r>
              <a:rPr lang="en-IN" sz="2500" dirty="0">
                <a:latin typeface="Nunito Sans" panose="020B0604020202020204" charset="0"/>
              </a:rPr>
              <a:t>Loss of Rs. 200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26216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3580</TotalTime>
  <Words>3249</Words>
  <Application>Microsoft Office PowerPoint</Application>
  <PresentationFormat>Widescreen</PresentationFormat>
  <Paragraphs>289</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Constantia</vt:lpstr>
      <vt:lpstr>Nunito Sans SemiBold</vt:lpstr>
      <vt:lpstr>Nunito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mamatha gudavalli</cp:lastModifiedBy>
  <cp:revision>305</cp:revision>
  <dcterms:created xsi:type="dcterms:W3CDTF">2006-08-16T00:00:00Z</dcterms:created>
  <dcterms:modified xsi:type="dcterms:W3CDTF">2023-09-23T06:57:42Z</dcterms:modified>
</cp:coreProperties>
</file>