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5"/>
  </p:notesMasterIdLst>
  <p:sldIdLst>
    <p:sldId id="272" r:id="rId2"/>
    <p:sldId id="271" r:id="rId3"/>
    <p:sldId id="258" r:id="rId4"/>
    <p:sldId id="319" r:id="rId5"/>
    <p:sldId id="337" r:id="rId6"/>
    <p:sldId id="335" r:id="rId7"/>
    <p:sldId id="336" r:id="rId8"/>
    <p:sldId id="334" r:id="rId9"/>
    <p:sldId id="338" r:id="rId10"/>
    <p:sldId id="340" r:id="rId11"/>
    <p:sldId id="342" r:id="rId12"/>
    <p:sldId id="343" r:id="rId13"/>
    <p:sldId id="344" r:id="rId14"/>
    <p:sldId id="339" r:id="rId15"/>
    <p:sldId id="349" r:id="rId16"/>
    <p:sldId id="348" r:id="rId17"/>
    <p:sldId id="341" r:id="rId18"/>
    <p:sldId id="347" r:id="rId19"/>
    <p:sldId id="345" r:id="rId20"/>
    <p:sldId id="350" r:id="rId21"/>
    <p:sldId id="346" r:id="rId22"/>
    <p:sldId id="351" r:id="rId23"/>
    <p:sldId id="289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unito Sans" pitchFamily="2" charset="0"/>
      <p:regular r:id="rId30"/>
      <p:bold r:id="rId31"/>
      <p:italic r:id="rId32"/>
      <p:boldItalic r:id="rId33"/>
    </p:embeddedFont>
    <p:embeddedFont>
      <p:font typeface="Nunito Sans SemiBold" pitchFamily="2" charset="0"/>
      <p:bold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83137" autoAdjust="0"/>
  </p:normalViewPr>
  <p:slideViewPr>
    <p:cSldViewPr>
      <p:cViewPr varScale="1">
        <p:scale>
          <a:sx n="68" d="100"/>
          <a:sy n="68" d="100"/>
        </p:scale>
        <p:origin x="12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1733" y="-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power cycle pattern for 3 is 3, 9, 7, 1.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(92/4) gives the remainder 0(Since, the power cycle of 8 repeats for every 4 values , the power is being divided by 4.)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remainder is 0, then the 4th value in the power cycle will be the unit digit.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last digit is 1.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6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raised to any number the last digit is 6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2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 digit of the required result is going to be decided by unit digit of the given number.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2(unit digit) is going to decide the required unit digit.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find the power cycle for 2.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4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8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6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4 times its getting repeated again. So, cycle is 4.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need to find the remainder of (power) / Cycle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243 / 4 = 3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means the third number in the cycle(i.e., 8) is the answer.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power 62 means we will get 62 zeroes.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63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digit will be decided by 2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already know how to find the last digit of 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=32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cycle is 2,4,8, 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62/4 = R(2)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second value in the power cycle will the answer.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4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9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digit = Unit digit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=(1 × 2 × 3 × 4 × 5 × 6 × 7 × 8 × 9) = 0.  (Even numbers multiply with 5 gives unit digit 0)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cycle of 9 is (9,1).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; power / 2 =&gt; 29/2 = R(1)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unit digit is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if 729 is multiplied by an even number of times, the number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unit place will be 1. Thus, the number is the place in (729)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1.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(729)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(729)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 (729) = (.....1) x (729)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9 in the unit place.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digit of 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the unit digit of 9999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power cycle of 9 is 9,1.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power is odd value, then unit digit is 9.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power is even value, then unit digit is 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90 is an even number. The unit digit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 from the right end towards left,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2870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have 155 zeroes and then we will get a rightmost non-zero integer.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2840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have 125 zeroes and then a rightmost non-zero integer. While adding both these numbers, the latter will contribute the rightmost non-zero integer of the sum (Since, it has minimal number of 0s).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number 2840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the value should be 284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should be considered.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power cycle for 4 is 4, 6.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4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6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power is odd , 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.So the rightmost non-zero integer is 4.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power anything is going to end with 5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power anything is going to end with a even number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number * 5 is always going to end with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zero.Any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 * 0 will definitely ends with a zero.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unit digit is 0.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60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number of the answer is going to be decided by the last number of the question.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power cycle concept,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5 (5 which is the unit digit raised to any power will be 5 as its unit digit)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power cycle of 3(Since, 3 is the unit digit) is 3,9,7,1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12/4 remainder is 0 so 1 is the unit digit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5*1 = 5</a:t>
            </a:r>
            <a:br>
              <a:rPr lang="en-US" dirty="0"/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Shortcut: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5 is multiplied with odd numbers, we will get unit digit as 5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5 is multiplied with even numbers, we will get unit digit as 0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5 is multiplied with odd number, so the unit digit is 5.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digit for the power of 6 is 6 (always)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cycle of 7 is 7, 9, 3, 1.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467/4 gives a remainder of 3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last digit is 7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3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digit is 6 + 3 = 9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8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 if 5 gets multiplied with an odd number, it will have unit digit 5.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5 gets multiplies with an even number, it will have unit digit 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the expression contains the term 75 and it is being multiplied with 238. The unit digit of the expression is 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Alternate: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digit of the expression can be determined by knowing unit digit of the numbers in the expression.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238</a:t>
            </a:r>
            <a:r>
              <a:rPr lang="en-US" sz="12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power cycle of 8 is 8, 4, 2, 6.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25/4= R(1)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first number of the power cycle (i.e., 8) is unit digit 238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</a:t>
            </a:r>
            <a:r>
              <a:rPr lang="en-US" sz="12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power cycle of 9 is 9,1.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27/2= R (1)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the unit digit of  49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is 9.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</a:t>
            </a:r>
            <a:r>
              <a:rPr lang="en-US" sz="12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raised to any power will result in 5.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the unit digit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digit of the expression = Unit digit of (8*9*5)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unit digit is 0.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7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of 5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such that for all n the units place is 5.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of 8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8, 4, 2, 6 for n = 1, 2, 3, 4.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of 7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7, 9, 3, 1 for n = 1, 2, 3, 4.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xx8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end with 6 as 52 is divisible by 4.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x7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end with 3 as 19 is 3 more than 16, which is divisible by 4.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9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=9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=729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=6561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=59049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it can be concluded that,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=&gt; Unit digit is 9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=&gt; Unit digit is 1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85  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Here, the power value is odd. So, unit digit is 9.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power cycle pattern for 8 is 8,4,2,6. Since, the power cycle of 8 repeats for every 4 values , the power is being divided by 4.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(123/4) gives the remainder 3.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the remainder is 3, the 3rd value in the power cycle is unit digit.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last digit is 2.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unit digit of 1463</a:t>
            </a:r>
            <a:r>
              <a:rPr lang="en-US" sz="2500" baseline="30000" dirty="0">
                <a:latin typeface="Nunito Sans" panose="00000500000000000000" pitchFamily="2" charset="0"/>
              </a:rPr>
              <a:t>92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last digit of 26</a:t>
            </a:r>
            <a:r>
              <a:rPr lang="en-US" sz="2500" baseline="30000" dirty="0">
                <a:latin typeface="Nunito Sans" panose="00000500000000000000" pitchFamily="2" charset="0"/>
              </a:rPr>
              <a:t>43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last digit of 623482</a:t>
            </a:r>
            <a:r>
              <a:rPr lang="en-US" sz="2500" baseline="30000" dirty="0">
                <a:latin typeface="Nunito Sans" panose="00000500000000000000" pitchFamily="2" charset="0"/>
              </a:rPr>
              <a:t>243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63</a:t>
            </a:r>
            <a:r>
              <a:rPr lang="en-US" sz="2500" baseline="30000" dirty="0">
                <a:latin typeface="Nunito Sans" panose="00000500000000000000" pitchFamily="2" charset="0"/>
              </a:rPr>
              <a:t>rd</a:t>
            </a:r>
            <a:r>
              <a:rPr lang="en-US" sz="2500" dirty="0">
                <a:latin typeface="Nunito Sans" panose="00000500000000000000" pitchFamily="2" charset="0"/>
              </a:rPr>
              <a:t> digit from the unit’s place for the given expression 6320</a:t>
            </a:r>
            <a:r>
              <a:rPr lang="en-US" sz="2500" baseline="30000" dirty="0">
                <a:latin typeface="Nunito Sans" panose="00000500000000000000" pitchFamily="2" charset="0"/>
              </a:rPr>
              <a:t>62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digit in unit’s place of the product 41 × 42 × ..... × 49 is 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number in the unit place in (729)</a:t>
            </a:r>
            <a:r>
              <a:rPr lang="en-US" sz="2500" baseline="30000" dirty="0">
                <a:latin typeface="Nunito Sans" panose="00000500000000000000" pitchFamily="2" charset="0"/>
              </a:rPr>
              <a:t>29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 in the unit place.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in the unit place.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in the unit place.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 in the unit place.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8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last digit of 9999</a:t>
            </a:r>
            <a:r>
              <a:rPr lang="en-US" sz="2500" baseline="30000" dirty="0">
                <a:latin typeface="Nunito Sans" panose="00000500000000000000" pitchFamily="2" charset="0"/>
              </a:rPr>
              <a:t>90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3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rightmost non-zero integer of the expression 2840</a:t>
            </a:r>
            <a:r>
              <a:rPr lang="en-US" sz="2500" baseline="30000" dirty="0">
                <a:latin typeface="Nunito Sans" panose="00000500000000000000" pitchFamily="2" charset="0"/>
              </a:rPr>
              <a:t>125</a:t>
            </a:r>
            <a:r>
              <a:rPr lang="en-US" sz="2500" dirty="0">
                <a:latin typeface="Nunito Sans" panose="00000500000000000000" pitchFamily="2" charset="0"/>
              </a:rPr>
              <a:t> + 2870</a:t>
            </a:r>
            <a:r>
              <a:rPr lang="en-US" sz="2500" baseline="30000" dirty="0">
                <a:latin typeface="Nunito Sans" panose="00000500000000000000" pitchFamily="2" charset="0"/>
              </a:rPr>
              <a:t>155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4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unit digit of the expression 68</a:t>
            </a:r>
            <a:r>
              <a:rPr lang="en-US" sz="2500" baseline="30000" dirty="0">
                <a:latin typeface="Nunito Sans" panose="00000500000000000000" pitchFamily="2" charset="0"/>
              </a:rPr>
              <a:t>24</a:t>
            </a:r>
            <a:r>
              <a:rPr lang="en-US" sz="2500" dirty="0">
                <a:latin typeface="Nunito Sans" panose="00000500000000000000" pitchFamily="2" charset="0"/>
              </a:rPr>
              <a:t> * 25</a:t>
            </a:r>
            <a:r>
              <a:rPr lang="en-US" sz="2500" baseline="30000" dirty="0">
                <a:latin typeface="Nunito Sans" panose="00000500000000000000" pitchFamily="2" charset="0"/>
              </a:rPr>
              <a:t>45</a:t>
            </a:r>
            <a:r>
              <a:rPr lang="en-US" sz="2500" dirty="0">
                <a:latin typeface="Nunito Sans" panose="00000500000000000000" pitchFamily="2" charset="0"/>
              </a:rPr>
              <a:t> * 93</a:t>
            </a:r>
            <a:r>
              <a:rPr lang="en-US" sz="2500" baseline="30000" dirty="0">
                <a:latin typeface="Nunito Sans" panose="00000500000000000000" pitchFamily="2" charset="0"/>
              </a:rPr>
              <a:t>21 </a:t>
            </a:r>
            <a:r>
              <a:rPr lang="en-US" sz="2500" dirty="0">
                <a:latin typeface="Nunito Sans" panose="00000500000000000000" pitchFamily="2" charset="0"/>
              </a:rPr>
              <a:t>is _____________.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unit digit of the given expression 45</a:t>
            </a:r>
            <a:r>
              <a:rPr lang="en-US" sz="2500" baseline="30000" dirty="0">
                <a:latin typeface="Nunito Sans" panose="00000500000000000000" pitchFamily="2" charset="0"/>
              </a:rPr>
              <a:t>96</a:t>
            </a:r>
            <a:r>
              <a:rPr lang="en-US" sz="2500" dirty="0">
                <a:latin typeface="Nunito Sans" panose="00000500000000000000" pitchFamily="2" charset="0"/>
              </a:rPr>
              <a:t> x 13</a:t>
            </a:r>
            <a:r>
              <a:rPr lang="en-US" sz="2500" baseline="30000" dirty="0">
                <a:latin typeface="Nunito Sans" panose="00000500000000000000" pitchFamily="2" charset="0"/>
              </a:rPr>
              <a:t>12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3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rightmost integer of the expression 65776</a:t>
            </a:r>
            <a:r>
              <a:rPr lang="en-US" sz="2500" baseline="30000" dirty="0">
                <a:latin typeface="Nunito Sans" panose="00000500000000000000" pitchFamily="2" charset="0"/>
              </a:rPr>
              <a:t>759</a:t>
            </a:r>
            <a:r>
              <a:rPr lang="en-US" sz="2500" dirty="0">
                <a:latin typeface="Nunito Sans" panose="00000500000000000000" pitchFamily="2" charset="0"/>
              </a:rPr>
              <a:t> + 54697</a:t>
            </a:r>
            <a:r>
              <a:rPr lang="en-US" sz="2500" baseline="30000" dirty="0">
                <a:latin typeface="Nunito Sans" panose="00000500000000000000" pitchFamily="2" charset="0"/>
              </a:rPr>
              <a:t>467</a:t>
            </a:r>
            <a:r>
              <a:rPr lang="en-US" sz="2500" dirty="0">
                <a:latin typeface="Nunito Sans" panose="00000500000000000000" pitchFamily="2" charset="0"/>
              </a:rPr>
              <a:t>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units digit of the expression 238</a:t>
            </a:r>
            <a:r>
              <a:rPr lang="en-US" sz="2500" baseline="30000" dirty="0">
                <a:latin typeface="Nunito Sans" panose="00000500000000000000" pitchFamily="2" charset="0"/>
              </a:rPr>
              <a:t>25</a:t>
            </a:r>
            <a:r>
              <a:rPr lang="en-US" sz="2500" dirty="0">
                <a:latin typeface="Nunito Sans" panose="00000500000000000000" pitchFamily="2" charset="0"/>
              </a:rPr>
              <a:t> x 49</a:t>
            </a:r>
            <a:r>
              <a:rPr lang="en-US" sz="2500" baseline="30000" dirty="0">
                <a:latin typeface="Nunito Sans" panose="00000500000000000000" pitchFamily="2" charset="0"/>
              </a:rPr>
              <a:t>27 </a:t>
            </a:r>
            <a:r>
              <a:rPr lang="en-US" sz="2500" dirty="0">
                <a:latin typeface="Nunito Sans" panose="00000500000000000000" pitchFamily="2" charset="0"/>
              </a:rPr>
              <a:t>x 75</a:t>
            </a:r>
            <a:r>
              <a:rPr lang="en-US" sz="2500" baseline="30000" dirty="0">
                <a:latin typeface="Nunito Sans" panose="00000500000000000000" pitchFamily="2" charset="0"/>
              </a:rPr>
              <a:t>29</a:t>
            </a:r>
            <a:r>
              <a:rPr lang="en-US" sz="2500" dirty="0">
                <a:latin typeface="Nunito Sans" panose="00000500000000000000" pitchFamily="2" charset="0"/>
              </a:rPr>
              <a:t> is ______.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Select the right set of unit’s digits for the following terms: 25</a:t>
            </a:r>
            <a:r>
              <a:rPr lang="en-US" sz="2500" baseline="30000" dirty="0">
                <a:latin typeface="Nunito Sans" panose="00000500000000000000" pitchFamily="2" charset="0"/>
              </a:rPr>
              <a:t>24</a:t>
            </a:r>
            <a:r>
              <a:rPr lang="en-US" sz="2500" dirty="0">
                <a:latin typeface="Nunito Sans" panose="00000500000000000000" pitchFamily="2" charset="0"/>
              </a:rPr>
              <a:t>, 258</a:t>
            </a:r>
            <a:r>
              <a:rPr lang="en-US" sz="2500" baseline="30000" dirty="0">
                <a:latin typeface="Nunito Sans" panose="00000500000000000000" pitchFamily="2" charset="0"/>
              </a:rPr>
              <a:t>52</a:t>
            </a:r>
            <a:r>
              <a:rPr lang="en-US" sz="2500" dirty="0">
                <a:latin typeface="Nunito Sans" panose="00000500000000000000" pitchFamily="2" charset="0"/>
              </a:rPr>
              <a:t>, 77</a:t>
            </a:r>
            <a:r>
              <a:rPr lang="en-US" sz="2500" baseline="30000" dirty="0">
                <a:latin typeface="Nunito Sans" panose="00000500000000000000" pitchFamily="2" charset="0"/>
              </a:rPr>
              <a:t>19</a:t>
            </a:r>
            <a:endParaRPr lang="en-US" sz="2500" b="1" i="1" baseline="300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5, 6, 9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5, 8, 3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5, 6, 3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5, 8, 7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15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9718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Power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The last digit of a number of the form a</a:t>
            </a:r>
            <a:r>
              <a:rPr lang="en-US" sz="2500" baseline="30000" dirty="0">
                <a:latin typeface="Nunito Sans" panose="00000500000000000000" pitchFamily="2" charset="0"/>
              </a:rPr>
              <a:t>b</a:t>
            </a:r>
            <a:r>
              <a:rPr lang="en-US" sz="2500" dirty="0">
                <a:latin typeface="Nunito Sans" panose="00000500000000000000" pitchFamily="2" charset="0"/>
              </a:rPr>
              <a:t> falls in a particular sequence or order depending on the unit digit of the number “a” and the power the number is raised to “b”. Thus, the power cycle of a number depends on its’ unit digit.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Consider the power cycle of 2: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2</a:t>
            </a:r>
            <a:r>
              <a:rPr lang="en-US" sz="2500" baseline="30000" dirty="0">
                <a:latin typeface="Nunito Sans" panose="00000500000000000000" pitchFamily="2" charset="0"/>
              </a:rPr>
              <a:t>1</a:t>
            </a:r>
            <a:r>
              <a:rPr lang="en-US" sz="2500" dirty="0">
                <a:latin typeface="Nunito Sans" panose="00000500000000000000" pitchFamily="2" charset="0"/>
              </a:rPr>
              <a:t>=2     			2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=32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2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=4     			2</a:t>
            </a:r>
            <a:r>
              <a:rPr lang="en-US" sz="2500" baseline="30000" dirty="0">
                <a:latin typeface="Nunito Sans" panose="00000500000000000000" pitchFamily="2" charset="0"/>
              </a:rPr>
              <a:t>6</a:t>
            </a:r>
            <a:r>
              <a:rPr lang="en-US" sz="2500" dirty="0">
                <a:latin typeface="Nunito Sans" panose="00000500000000000000" pitchFamily="2" charset="0"/>
              </a:rPr>
              <a:t>=64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2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=8     			2</a:t>
            </a:r>
            <a:r>
              <a:rPr lang="en-US" sz="2500" baseline="30000" dirty="0">
                <a:latin typeface="Nunito Sans" panose="00000500000000000000" pitchFamily="2" charset="0"/>
              </a:rPr>
              <a:t>7</a:t>
            </a:r>
            <a:r>
              <a:rPr lang="en-US" sz="2500" dirty="0">
                <a:latin typeface="Nunito Sans" panose="00000500000000000000" pitchFamily="2" charset="0"/>
              </a:rPr>
              <a:t> =128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2</a:t>
            </a:r>
            <a:r>
              <a:rPr lang="en-US" sz="2500" baseline="30000" dirty="0">
                <a:latin typeface="Nunito Sans" panose="00000500000000000000" pitchFamily="2" charset="0"/>
              </a:rPr>
              <a:t>4</a:t>
            </a:r>
            <a:r>
              <a:rPr lang="en-US" sz="2500" dirty="0">
                <a:latin typeface="Nunito Sans" panose="00000500000000000000" pitchFamily="2" charset="0"/>
              </a:rPr>
              <a:t>=16    			2</a:t>
            </a:r>
            <a:r>
              <a:rPr lang="en-US" sz="2500" baseline="30000" dirty="0">
                <a:latin typeface="Nunito Sans" panose="00000500000000000000" pitchFamily="2" charset="0"/>
              </a:rPr>
              <a:t>8</a:t>
            </a:r>
            <a:r>
              <a:rPr lang="en-US" sz="2500" dirty="0">
                <a:latin typeface="Nunito Sans" panose="00000500000000000000" pitchFamily="2" charset="0"/>
              </a:rPr>
              <a:t> =256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It can be observed that the unit digit gets repeated after every 4th power of 2. Hence, we can say that 2 has a power cycle of 2, 4, 8, 6 with frequency 4.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Power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This means that, a number of the form: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4k+1</a:t>
            </a:r>
            <a:r>
              <a:rPr lang="en-US" sz="2500" dirty="0">
                <a:latin typeface="Nunito Sans" panose="00000500000000000000" pitchFamily="2" charset="0"/>
              </a:rPr>
              <a:t> will have the last digit as 2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4k+2</a:t>
            </a:r>
            <a:r>
              <a:rPr lang="en-US" sz="2500" dirty="0">
                <a:latin typeface="Nunito Sans" panose="00000500000000000000" pitchFamily="2" charset="0"/>
              </a:rPr>
              <a:t> will have the last digit as 4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4k+3</a:t>
            </a:r>
            <a:r>
              <a:rPr lang="en-US" sz="2500" dirty="0">
                <a:latin typeface="Nunito Sans" panose="00000500000000000000" pitchFamily="2" charset="0"/>
              </a:rPr>
              <a:t> will have the last digit as 8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4k+4</a:t>
            </a:r>
            <a:r>
              <a:rPr lang="en-US" sz="2500" dirty="0">
                <a:latin typeface="Nunito Sans" panose="00000500000000000000" pitchFamily="2" charset="0"/>
              </a:rPr>
              <a:t> will have the last digit as 6 (where k=0, 1, 2, 3…)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	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This is applicable not only for 2 but for all numbers ending in 2. ( e.g. 1232 ,3452123)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Therefore, to find the last digit of a number raised to any power, we just need to know the power cycle of digits from 0 to 9, which is given below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Power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9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Power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43306"/>
          <a:stretch/>
        </p:blipFill>
        <p:spPr>
          <a:xfrm>
            <a:off x="302202" y="883618"/>
            <a:ext cx="7806171" cy="56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5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Power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55675" b="-1"/>
          <a:stretch/>
        </p:blipFill>
        <p:spPr>
          <a:xfrm>
            <a:off x="305079" y="1059597"/>
            <a:ext cx="7924521" cy="4480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5620000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Note:- </a:t>
            </a:r>
            <a:r>
              <a:rPr lang="en-US" sz="2500" dirty="0">
                <a:latin typeface="Nunito Sans" panose="00000500000000000000" pitchFamily="2" charset="0"/>
              </a:rPr>
              <a:t>You don’t need to remember the frequencies, as in every case, the frequency of 4 is valid.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4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unit digit of 9</a:t>
            </a:r>
            <a:r>
              <a:rPr lang="en-US" sz="2500" baseline="30000" dirty="0">
                <a:latin typeface="Nunito Sans" panose="00000500000000000000" pitchFamily="2" charset="0"/>
              </a:rPr>
              <a:t>85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last digit of 3278</a:t>
            </a:r>
            <a:r>
              <a:rPr lang="en-US" sz="2500" baseline="30000" dirty="0">
                <a:latin typeface="Nunito Sans" panose="00000500000000000000" pitchFamily="2" charset="0"/>
              </a:rPr>
              <a:t>123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2010</Words>
  <Application>Microsoft Office PowerPoint</Application>
  <PresentationFormat>Widescreen</PresentationFormat>
  <Paragraphs>274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Arial</vt:lpstr>
      <vt:lpstr>Wingdings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2023-10-08T17:32:31Z</dcterms:modified>
</cp:coreProperties>
</file>