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embedTrueTypeFonts="1">
  <p:sldMasterIdLst>
    <p:sldMasterId id="2147483648" r:id="rId1"/>
  </p:sldMasterIdLst>
  <p:notesMasterIdLst>
    <p:notesMasterId r:id="rId23"/>
  </p:notesMasterIdLst>
  <p:sldIdLst>
    <p:sldId id="272" r:id="rId2"/>
    <p:sldId id="271" r:id="rId3"/>
    <p:sldId id="258" r:id="rId4"/>
    <p:sldId id="319" r:id="rId5"/>
    <p:sldId id="350" r:id="rId6"/>
    <p:sldId id="334" r:id="rId7"/>
    <p:sldId id="335" r:id="rId8"/>
    <p:sldId id="336" r:id="rId9"/>
    <p:sldId id="338" r:id="rId10"/>
    <p:sldId id="339" r:id="rId11"/>
    <p:sldId id="343" r:id="rId12"/>
    <p:sldId id="345" r:id="rId13"/>
    <p:sldId id="348" r:id="rId14"/>
    <p:sldId id="349" r:id="rId15"/>
    <p:sldId id="347" r:id="rId16"/>
    <p:sldId id="344" r:id="rId17"/>
    <p:sldId id="340" r:id="rId18"/>
    <p:sldId id="341" r:id="rId19"/>
    <p:sldId id="337" r:id="rId20"/>
    <p:sldId id="346" r:id="rId21"/>
    <p:sldId id="289" r:id="rId22"/>
  </p:sldIdLst>
  <p:sldSz cx="12192000" cy="6858000"/>
  <p:notesSz cx="6858000" cy="9144000"/>
  <p:embeddedFontLst>
    <p:embeddedFont>
      <p:font typeface="Calibri" panose="020F0502020204030204" pitchFamily="34" charset="0"/>
      <p:regular r:id="rId24"/>
      <p:bold r:id="rId25"/>
      <p:italic r:id="rId26"/>
      <p:boldItalic r:id="rId27"/>
    </p:embeddedFont>
    <p:embeddedFont>
      <p:font typeface="Nunito Sans" pitchFamily="2" charset="0"/>
      <p:regular r:id="rId28"/>
      <p:bold r:id="rId29"/>
      <p:italic r:id="rId30"/>
      <p:boldItalic r:id="rId31"/>
    </p:embeddedFont>
    <p:embeddedFont>
      <p:font typeface="Nunito Sans SemiBold" pitchFamily="2" charset="0"/>
      <p:bold r:id="rId32"/>
      <p:boldItalic r:id="rId3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5136"/>
    <a:srgbClr val="303030"/>
    <a:srgbClr val="4A4A4A"/>
    <a:srgbClr val="3D3D3D"/>
    <a:srgbClr val="212121"/>
    <a:srgbClr val="000000"/>
    <a:srgbClr val="131313"/>
    <a:srgbClr val="F69180"/>
    <a:srgbClr val="FBD0C9"/>
    <a:srgbClr val="E9E9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294" autoAdjust="0"/>
    <p:restoredTop sz="94902" autoAdjust="0"/>
  </p:normalViewPr>
  <p:slideViewPr>
    <p:cSldViewPr>
      <p:cViewPr varScale="1">
        <p:scale>
          <a:sx n="82" d="100"/>
          <a:sy n="82" d="100"/>
        </p:scale>
        <p:origin x="475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566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>
        <p:scale>
          <a:sx n="60" d="100"/>
          <a:sy n="60" d="100"/>
        </p:scale>
        <p:origin x="1858" y="-32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99A3E1-D0AF-40CA-9CA4-BE00645EFE64}" type="datetimeFigureOut">
              <a:rPr lang="en-US" smtClean="0"/>
              <a:t>9/26/2023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AB6876-1BF1-4B88-890A-0B4E462015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491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8949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 check for 72, it should be divisible by 8 and 9.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8 last 3 numbers should be divisible by 8.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240 is divisible by 8 and for 9 the sum of all the numbers should be divisible by 9.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all the numbers is 45, which is perfectly divisible by 9. So, the given number is exactly divisible by 72.Hence, the remainder is 0.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6337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prime numbers greater than 3 are 5, 7, 11, 13, …. When these numbers are divided by 6, the remainder is either 1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or 5.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Note: Prime numbers greater than 3 always take the form 6k ± 1.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4108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577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(576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576 and 1 leave a remainder of 0 and 1, respectively when divided by 4. Now, we have (0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1. Thus, the remainder is 1.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Alternatively,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577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can be expressed as (576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We do this to express 577 as (4k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If we expand this term using the binomial theorem, we will get a summation of 235 terms all of which, except the last term, will contain a power of 576.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(576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576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+ a 576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 11 + b 576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 12 + … + 1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234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All terms are divisible by 4 except the last term which is 1. Therefore, the remainder is 1. The use of binomial theorem makes it easy to find remainders.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451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= 16x16x4 / 15. The corresponding remainders are 1x1x4 / 15 which is equal to 4/15. This is non-reducible and therefore, the remainder is 4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6368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(32 + 13)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divided by 16 will give the same remainder as 13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divided by 16.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write 13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169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further be written as (160 + 9)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(160 + 9)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divided by 16 will give the same remainder as 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divided by 16.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can write 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as 81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which can further be written as (80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(80 + 1)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when divided by 16 will give the same remainder as 13 divided by 16.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Therefore, the remainder is 1.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8202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1670 divided by 64 leaves a remainder of 6.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365 divided by 72 leaves a remainder of 5.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550 divided by 42 leaves a remainder of 4.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3565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number be X. When X is divided by 7, it leaves a remainder 6 with a quotient Y (say). It can be written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7Y + 6 = X (1)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the quotient obtained (Y ) is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divided by 11 and leaves a remainder 7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quotient Z (say). It can be written as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11Z + 7 = Y (2)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Similarly, the quotient obtained (Z) is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divided by 12 and leaves a remainder 6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a quotient Q (say). It can be written as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12Q + 6 = Z (3)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By doing back substitution, we can find the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 X.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Substituting Eq. (3) in Eq. (2), we get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11(12Q + 6) + 7 = Y Þ 132Q + 73 = Y (4)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Substituting Eq. (4) in Eq. (1), we get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7(132Q + 73) + 6 = X Þ 924Q + 517 = X (5)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Eq. (5) is divided by 924, the remainder will be 517.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concept of dividing the quotient obtained from the previous step is called ‘successive division’.</a:t>
            </a:r>
            <a:endParaRPr lang="en-US" sz="1200" b="1" i="1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16</a:t>
            </a:fld>
            <a:endParaRPr lang="en-US"/>
          </a:p>
        </p:txBody>
      </p:sp>
      <p:pic>
        <p:nvPicPr>
          <p:cNvPr id="2050" name="Picture 2" descr="http://i1.facenow.in/modules/emanager/ques/img/tmp_c900ced7451da795549002d29aa37ebb7b60272164575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5517" y="5107781"/>
            <a:ext cx="3229181" cy="2185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750609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1" i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Image: View-&gt;Notes page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original number be N.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Number(dividend) = Quotient * Divisor + Remainder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Let the intermediate quotients be y and x.</a:t>
            </a:r>
          </a:p>
          <a:p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= 13*1+8 = 21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y = 11*x+8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= 11(21)+8=239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 = 9*y+5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= 9*239+5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= 2156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Now, we are adding the 3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rd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prime number to N. The third prime number is 5.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(2156+5)/13 = 2161/13, the remainder will be </a:t>
            </a: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17</a:t>
            </a:fld>
            <a:endParaRPr lang="en-US"/>
          </a:p>
        </p:txBody>
      </p:sp>
      <p:pic>
        <p:nvPicPr>
          <p:cNvPr id="3074" name="Picture 2" descr="http://i.imgur.com/avKBmFJ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4413250"/>
            <a:ext cx="1400175" cy="2352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46255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D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1234567890123456789 can be expressed as (9k)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1234567890123456789 is divisible by 9 and 3.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Since, the sum of the digits is 90 which gets divisible by 9.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2187 is divisible by 9 and 3.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(Because the sum of the digits is divisible by 9)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We know that: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Rem [ (N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 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* 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/ R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] = Rem (N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 Rem (N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* Rem (N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9K will always divisible by 9 and 3.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Hence, Rem (N1/R1), Rem (N2/R2)...........Rem (N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/R</a:t>
            </a:r>
            <a:r>
              <a:rPr lang="en-US" sz="1200" b="0" i="0" kern="1200" baseline="-25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will always be 0.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 the remainder will be zero.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7643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can be written as 527Q + 67 = N, where N is the number and Q is the quotient.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divided by 31, the expression can be written as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527/31Q + 67/31 = A/31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527 is divisible by 31, therefore, the remainder of the first term is 0. The remainder when A is divided by 31 is the same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the remainder when 67 is divided by 31, that is, 5.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7054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latin typeface="Nunito Sans" panose="00000500000000000000" pitchFamily="2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4861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 is given that the number is successively divided by 6 and 7. So it can be concluded that the number must be 6n+3. Dividing the quotient by 7, the result should be 5. 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With the conclusion, we can proceed .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(Since, successive division we need to take the quotient)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6+3=9;             9/6=Q(1);           1/7=1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12+3=15;         15/6=Q(2);         2/7=Q(2)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18+3=21;         21/6=Q(3);         3/7=Q(3)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24+3=27;         27/6=Q(4);         4/7=Q(4)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30+3=33;         33/6=Q(5);         5/7=Q(5)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Thus, the number is 33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33 / 8 = Q(4) (Since, successive division we need to take the quotient)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 / 7= R(4)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51610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33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84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8231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716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B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remainder cycle concept.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3 = R(2)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3 = R(1)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3 = R(2)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3 = R(1)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remainder cycle repeats for every 2n powers . (n=0,1,2,.....)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power value is odd, then remainder is 2.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the power value is even, then remainder is 1.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Here the power value is 75 (which is odd), so the remainder is 2.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4994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Apply remainder cycle concept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5 = R(3)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5 = R(4)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5 = R(2)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5 = R(1)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(3)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5 = R(3)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remainder cycle repeats for every 4 powers . So , 21/ 4 = R(1) . the remainder is 3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=R(3).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19116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C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Divisibility test for 9 is that the sum of the digits should be divisible by 9.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Sum of digits =( 8*9) / 2 (Sum of Natural numbers is n(n+1)/2 ).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=36 = 3+6 = 9.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When 9 is divided by 9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 remainder is 0.</a:t>
            </a: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912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Answer: 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3 =  4/1 = 1</a:t>
            </a:r>
            <a:br>
              <a:rPr lang="en-US" dirty="0"/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/ 3 = 16/3 =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3 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 3 = 64/3 = 1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 whatever value we use, we are getting same 1</a:t>
            </a: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b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4</a:t>
            </a:r>
            <a:r>
              <a:rPr lang="en-US" sz="1200" b="0" i="0" kern="1200" baseline="300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61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/3 is also 1</a:t>
            </a:r>
          </a:p>
          <a:p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AB6876-1BF1-4B88-890A-0B4E462015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326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F4ED726-F685-44A1-B8DD-C121D1926DB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2966" y="2952750"/>
            <a:ext cx="3566067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8849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9877404240 is divided by 72.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169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a prime number greater than 3 is divided by 6.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 or 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659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577^234 is divided by 4.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7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01853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remainder when 4</a:t>
            </a:r>
            <a:r>
              <a:rPr lang="en-US" sz="2500" baseline="30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 is divided by 15?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9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21160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is the remainder when 45</a:t>
            </a:r>
            <a:r>
              <a:rPr lang="en-US" sz="2500" baseline="30000" dirty="0">
                <a:latin typeface="Nunito Sans" panose="00000500000000000000" pitchFamily="2" charset="0"/>
              </a:rPr>
              <a:t>12 </a:t>
            </a:r>
            <a:r>
              <a:rPr lang="en-US" sz="2500" dirty="0">
                <a:latin typeface="Nunito Sans" panose="00000500000000000000" pitchFamily="2" charset="0"/>
              </a:rPr>
              <a:t>is divided by 16?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181946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10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59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Select the right set of the remainder for the following:</a:t>
            </a:r>
          </a:p>
          <a:p>
            <a:pPr algn="just"/>
            <a:r>
              <a:rPr lang="en-US" sz="2500" dirty="0">
                <a:latin typeface="Nunito Sans" panose="00000500000000000000" pitchFamily="2" charset="0"/>
              </a:rPr>
              <a:t>1670 divided by 64, 365 by 72 and 550 by 42.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4, 9, 4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6, 5, 4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6, 7, 6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7, 5, 4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-7462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961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12218"/>
            <a:ext cx="1090704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Dividing a number by 7, the remainder is 6. The quotient so obtained when divided by 11, leaves the remainder 7. The new quotient obtained when divided by 12, leaves a remainder 6. Find the remainder when the number is divided by 924.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520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517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496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0577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number when successively divided by 9, 11 and 13 leaves remainders 5, 8 and 8 respectively. What will be the remainder, when the same number is added with the third prime number and divided by 13?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8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79863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What will be the remainder when (1234567890123456789)</a:t>
            </a:r>
            <a:r>
              <a:rPr lang="en-US" sz="2500" baseline="30000" dirty="0">
                <a:latin typeface="Nunito Sans" panose="00000500000000000000" pitchFamily="2" charset="0"/>
              </a:rPr>
              <a:t>24</a:t>
            </a:r>
            <a:r>
              <a:rPr lang="en-US" sz="2500" dirty="0">
                <a:latin typeface="Nunito Sans" panose="00000500000000000000" pitchFamily="2" charset="0"/>
              </a:rPr>
              <a:t> is divided by 2187?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74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certain number when divided by 527 leaves the remainder 67. Find the remainder when the same number is divided by 31.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5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10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7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6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-46653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15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0875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Here is where the title goes. Sometimes it could be two lines too"/>
          <p:cNvSpPr txBox="1"/>
          <p:nvPr/>
        </p:nvSpPr>
        <p:spPr>
          <a:xfrm>
            <a:off x="2228195" y="1789871"/>
            <a:ext cx="8458198" cy="7465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4500" b="1" dirty="0">
                <a:solidFill>
                  <a:schemeClr val="bg1"/>
                </a:solidFill>
                <a:latin typeface="Nunito Sans" panose="00000500000000000000" pitchFamily="2" charset="0"/>
              </a:rPr>
              <a:t>Topic/Course</a:t>
            </a:r>
            <a:endParaRPr sz="4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2" name="Here is where the title goes. Sometimes it could be two lines too">
            <a:extLst>
              <a:ext uri="{FF2B5EF4-FFF2-40B4-BE49-F238E27FC236}">
                <a16:creationId xmlns:a16="http://schemas.microsoft.com/office/drawing/2014/main" id="{B5763151-1884-4565-B779-CF2D697C82C8}"/>
              </a:ext>
            </a:extLst>
          </p:cNvPr>
          <p:cNvSpPr txBox="1"/>
          <p:nvPr/>
        </p:nvSpPr>
        <p:spPr>
          <a:xfrm>
            <a:off x="2228196" y="2514600"/>
            <a:ext cx="6745013" cy="2849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r>
              <a:rPr lang="en-US" sz="1500" b="1" dirty="0">
                <a:solidFill>
                  <a:schemeClr val="bg1"/>
                </a:solidFill>
                <a:latin typeface="Nunito Sans" panose="00000500000000000000" pitchFamily="2" charset="0"/>
              </a:rPr>
              <a:t>Sub-Topic (Example: name of college)</a:t>
            </a:r>
            <a:endParaRPr sz="1500" b="1" dirty="0">
              <a:solidFill>
                <a:schemeClr val="bg1"/>
              </a:solidFill>
              <a:latin typeface="Nunito Sans" panose="00000500000000000000" pitchFamily="2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C4BA18A-B0F2-4D62-9B28-7B486D4C70CF}"/>
              </a:ext>
            </a:extLst>
          </p:cNvPr>
          <p:cNvSpPr txBox="1"/>
          <p:nvPr/>
        </p:nvSpPr>
        <p:spPr>
          <a:xfrm>
            <a:off x="1015554" y="1740939"/>
            <a:ext cx="1016089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>
                <a:latin typeface="Nunito Sans SemiBold" panose="00000700000000000000" pitchFamily="2" charset="0"/>
              </a:rPr>
              <a:t>VIT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037F44-B579-465E-912D-7578628D7D24}"/>
              </a:ext>
            </a:extLst>
          </p:cNvPr>
          <p:cNvSpPr/>
          <p:nvPr/>
        </p:nvSpPr>
        <p:spPr>
          <a:xfrm>
            <a:off x="1110149" y="1640233"/>
            <a:ext cx="794852" cy="57773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7544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A number when successively divided by 6 and 7 leaves the remainder 3 and 5 respectively. Find the last remainder when the number is successively divided by 8 and 7.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16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3726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D71EE1CC-5860-4236-A6FD-56296450190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 rot="355158">
            <a:off x="-214550" y="3101269"/>
            <a:ext cx="4219796" cy="3942674"/>
          </a:xfrm>
          <a:custGeom>
            <a:avLst/>
            <a:gdLst>
              <a:gd name="connsiteX0" fmla="*/ 0 w 4219796"/>
              <a:gd name="connsiteY0" fmla="*/ 0 h 3942674"/>
              <a:gd name="connsiteX1" fmla="*/ 4219796 w 4219796"/>
              <a:gd name="connsiteY1" fmla="*/ 0 h 3942674"/>
              <a:gd name="connsiteX2" fmla="*/ 4219796 w 4219796"/>
              <a:gd name="connsiteY2" fmla="*/ 3547546 h 3942674"/>
              <a:gd name="connsiteX3" fmla="*/ 408778 w 4219796"/>
              <a:gd name="connsiteY3" fmla="*/ 3942674 h 3942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19796" h="3942674">
                <a:moveTo>
                  <a:pt x="0" y="0"/>
                </a:moveTo>
                <a:lnTo>
                  <a:pt x="4219796" y="0"/>
                </a:lnTo>
                <a:lnTo>
                  <a:pt x="4219796" y="3547546"/>
                </a:lnTo>
                <a:lnTo>
                  <a:pt x="408778" y="3942674"/>
                </a:lnTo>
                <a:close/>
              </a:path>
            </a:pathLst>
          </a:cu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A29A662-E105-4DCD-B841-5AE7DE607E52}"/>
              </a:ext>
            </a:extLst>
          </p:cNvPr>
          <p:cNvSpPr/>
          <p:nvPr/>
        </p:nvSpPr>
        <p:spPr>
          <a:xfrm>
            <a:off x="0" y="2438400"/>
            <a:ext cx="121920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b="1" dirty="0">
                <a:solidFill>
                  <a:srgbClr val="F05136"/>
                </a:solidFill>
                <a:latin typeface="Nunito Sans" panose="00000500000000000000" pitchFamily="2" charset="0"/>
              </a:rPr>
              <a:t>THANK YOU</a:t>
            </a:r>
            <a:endParaRPr lang="en-US" sz="8000" b="1" dirty="0">
              <a:solidFill>
                <a:srgbClr val="F05136"/>
              </a:solidFill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93392" cy="43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1366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513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ere is where the title goes. Sometimes it could be two lines too">
            <a:extLst>
              <a:ext uri="{FF2B5EF4-FFF2-40B4-BE49-F238E27FC236}">
                <a16:creationId xmlns:a16="http://schemas.microsoft.com/office/drawing/2014/main" id="{456C9966-3D51-4F1F-BF70-A36692846596}"/>
              </a:ext>
            </a:extLst>
          </p:cNvPr>
          <p:cNvSpPr txBox="1"/>
          <p:nvPr/>
        </p:nvSpPr>
        <p:spPr>
          <a:xfrm>
            <a:off x="0" y="2971800"/>
            <a:ext cx="12192000" cy="88509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6789" tIns="26789" rIns="26789" bIns="26789">
            <a:spAutoFit/>
          </a:bodyPr>
          <a:lstStyle>
            <a:lvl1pPr>
              <a:defRPr sz="9600">
                <a:solidFill>
                  <a:srgbClr val="000000"/>
                </a:solidFill>
              </a:defRPr>
            </a:lvl1pPr>
          </a:lstStyle>
          <a:p>
            <a:pPr algn="ctr"/>
            <a:r>
              <a:rPr lang="en-US" sz="5400" b="1" dirty="0">
                <a:solidFill>
                  <a:schemeClr val="bg1"/>
                </a:solidFill>
                <a:latin typeface="Nunito Sans" panose="00000500000000000000" pitchFamily="2" charset="0"/>
              </a:rPr>
              <a:t>Remainder cycle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5581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9395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What is Remainder?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Supposing a number “N” is divided by another number “x”; if the quotient obtained is “Q” and the remainder obtained is “R”, then the number can be expressed as N=</a:t>
            </a:r>
            <a:r>
              <a:rPr lang="en-US" sz="2500" dirty="0" err="1">
                <a:latin typeface="Nunito Sans" panose="00000500000000000000" pitchFamily="2" charset="0"/>
              </a:rPr>
              <a:t>Qx+R</a:t>
            </a: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For example, suppose 8 is divided by 3.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In this case, N=8, x=3. 3×2=6, which is 2 less than 8. hence Q=2 and R=(8-6)=2 Hence, 8=2×3+2.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Remainder cycle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41581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b="1" dirty="0">
                <a:latin typeface="Nunito Sans" panose="00000500000000000000" pitchFamily="2" charset="0"/>
              </a:rPr>
              <a:t>Basic Remainder Theorem: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The basic remainder theorem is based on the product of individual remainders.</a:t>
            </a:r>
          </a:p>
          <a:p>
            <a:pPr marL="342900" indent="-342900" algn="just">
              <a:buFont typeface="Wingdings" panose="05000000000000000000" pitchFamily="2" charset="2"/>
              <a:buChar char="v"/>
            </a:pPr>
            <a:endParaRPr lang="en-US" sz="2500" dirty="0">
              <a:latin typeface="Nunito Sans" panose="00000500000000000000" pitchFamily="2" charset="0"/>
            </a:endParaRPr>
          </a:p>
          <a:p>
            <a:pPr marL="342900" indent="-342900" algn="just">
              <a:buFont typeface="Wingdings" panose="05000000000000000000" pitchFamily="2" charset="2"/>
              <a:buChar char="v"/>
            </a:pPr>
            <a:r>
              <a:rPr lang="en-US" sz="2500" dirty="0">
                <a:latin typeface="Nunito Sans" panose="00000500000000000000" pitchFamily="2" charset="0"/>
              </a:rPr>
              <a:t>If R is the remainder of an expression( p*q*r)/X, and </a:t>
            </a:r>
            <a:r>
              <a:rPr lang="en-US" sz="2500" dirty="0" err="1">
                <a:latin typeface="Nunito Sans" panose="00000500000000000000" pitchFamily="2" charset="0"/>
              </a:rPr>
              <a:t>p</a:t>
            </a:r>
            <a:r>
              <a:rPr lang="en-US" sz="2500" baseline="-25000" dirty="0" err="1">
                <a:latin typeface="Nunito Sans" panose="00000500000000000000" pitchFamily="2" charset="0"/>
              </a:rPr>
              <a:t>R</a:t>
            </a:r>
            <a:r>
              <a:rPr lang="en-US" sz="2500" dirty="0">
                <a:latin typeface="Nunito Sans" panose="00000500000000000000" pitchFamily="2" charset="0"/>
              </a:rPr>
              <a:t>, </a:t>
            </a:r>
            <a:r>
              <a:rPr lang="en-US" sz="2500" dirty="0" err="1">
                <a:latin typeface="Nunito Sans" panose="00000500000000000000" pitchFamily="2" charset="0"/>
              </a:rPr>
              <a:t>q</a:t>
            </a:r>
            <a:r>
              <a:rPr lang="en-US" sz="2500" baseline="-25000" dirty="0" err="1">
                <a:latin typeface="Nunito Sans" panose="00000500000000000000" pitchFamily="2" charset="0"/>
              </a:rPr>
              <a:t>R</a:t>
            </a:r>
            <a:r>
              <a:rPr lang="en-US" sz="2500" dirty="0">
                <a:latin typeface="Nunito Sans" panose="00000500000000000000" pitchFamily="2" charset="0"/>
              </a:rPr>
              <a:t> and </a:t>
            </a:r>
            <a:r>
              <a:rPr lang="en-US" sz="2500" dirty="0" err="1">
                <a:latin typeface="Nunito Sans" panose="00000500000000000000" pitchFamily="2" charset="0"/>
              </a:rPr>
              <a:t>r</a:t>
            </a:r>
            <a:r>
              <a:rPr lang="en-US" sz="2500" baseline="-25000" dirty="0" err="1">
                <a:latin typeface="Nunito Sans" panose="00000500000000000000" pitchFamily="2" charset="0"/>
              </a:rPr>
              <a:t>R</a:t>
            </a:r>
            <a:r>
              <a:rPr lang="en-US" sz="2500" dirty="0">
                <a:latin typeface="Nunito Sans" panose="00000500000000000000" pitchFamily="2" charset="0"/>
              </a:rPr>
              <a:t> are the remainders when </a:t>
            </a:r>
            <a:r>
              <a:rPr lang="en-US" sz="2500" dirty="0" err="1">
                <a:latin typeface="Nunito Sans" panose="00000500000000000000" pitchFamily="2" charset="0"/>
              </a:rPr>
              <a:t>p,q</a:t>
            </a:r>
            <a:r>
              <a:rPr lang="en-US" sz="2500" dirty="0">
                <a:latin typeface="Nunito Sans" panose="00000500000000000000" pitchFamily="2" charset="0"/>
              </a:rPr>
              <a:t> and r are respectively divided by X, then it can be said that ((</a:t>
            </a:r>
            <a:r>
              <a:rPr lang="en-US" sz="2500" dirty="0" err="1">
                <a:latin typeface="Nunito Sans" panose="00000500000000000000" pitchFamily="2" charset="0"/>
              </a:rPr>
              <a:t>p</a:t>
            </a:r>
            <a:r>
              <a:rPr lang="en-US" sz="2500" baseline="-25000" dirty="0" err="1">
                <a:latin typeface="Nunito Sans" panose="00000500000000000000" pitchFamily="2" charset="0"/>
              </a:rPr>
              <a:t>R</a:t>
            </a:r>
            <a:r>
              <a:rPr lang="en-US" sz="2500" dirty="0">
                <a:latin typeface="Nunito Sans" panose="00000500000000000000" pitchFamily="2" charset="0"/>
              </a:rPr>
              <a:t> x </a:t>
            </a:r>
            <a:r>
              <a:rPr lang="en-US" sz="2500" dirty="0" err="1">
                <a:latin typeface="Nunito Sans" panose="00000500000000000000" pitchFamily="2" charset="0"/>
              </a:rPr>
              <a:t>q</a:t>
            </a:r>
            <a:r>
              <a:rPr lang="en-US" sz="2500" baseline="-25000" dirty="0" err="1">
                <a:latin typeface="Nunito Sans" panose="00000500000000000000" pitchFamily="2" charset="0"/>
              </a:rPr>
              <a:t>R</a:t>
            </a:r>
            <a:r>
              <a:rPr lang="en-US" sz="2500" dirty="0">
                <a:latin typeface="Nunito Sans" panose="00000500000000000000" pitchFamily="2" charset="0"/>
              </a:rPr>
              <a:t> x </a:t>
            </a:r>
            <a:r>
              <a:rPr lang="en-US" sz="2500" dirty="0" err="1">
                <a:latin typeface="Nunito Sans" panose="00000500000000000000" pitchFamily="2" charset="0"/>
              </a:rPr>
              <a:t>r</a:t>
            </a:r>
            <a:r>
              <a:rPr lang="en-US" sz="2500" baseline="-25000" dirty="0" err="1">
                <a:latin typeface="Nunito Sans" panose="00000500000000000000" pitchFamily="2" charset="0"/>
              </a:rPr>
              <a:t>R</a:t>
            </a:r>
            <a:r>
              <a:rPr lang="en-US" sz="2500" dirty="0">
                <a:latin typeface="Nunito Sans" panose="00000500000000000000" pitchFamily="2" charset="0"/>
              </a:rPr>
              <a:t> ))/X, will give the same remainder as given by (p*q*r)/X.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Remainder cycle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205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5</a:t>
            </a:r>
            <a:r>
              <a:rPr lang="en-US" sz="2500" baseline="30000" dirty="0">
                <a:latin typeface="Nunito Sans" panose="00000500000000000000" pitchFamily="2" charset="0"/>
              </a:rPr>
              <a:t>75</a:t>
            </a:r>
            <a:r>
              <a:rPr lang="en-US" sz="2500" dirty="0">
                <a:latin typeface="Nunito Sans" panose="00000500000000000000" pitchFamily="2" charset="0"/>
              </a:rPr>
              <a:t> is divided by 3.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1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1333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3</a:t>
            </a:r>
            <a:r>
              <a:rPr lang="en-US" sz="2500" baseline="30000" dirty="0">
                <a:latin typeface="Nunito Sans" panose="00000500000000000000" pitchFamily="2" charset="0"/>
              </a:rPr>
              <a:t>21 </a:t>
            </a:r>
            <a:r>
              <a:rPr lang="en-US" sz="2500" dirty="0">
                <a:latin typeface="Nunito Sans" panose="00000500000000000000" pitchFamily="2" charset="0"/>
              </a:rPr>
              <a:t>is divided by 5.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2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94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12345678</a:t>
            </a:r>
            <a:r>
              <a:rPr lang="en-US" sz="2500" baseline="30000" dirty="0">
                <a:latin typeface="Nunito Sans" panose="00000500000000000000" pitchFamily="2" charset="0"/>
              </a:rPr>
              <a:t>5</a:t>
            </a:r>
            <a:r>
              <a:rPr lang="en-US" sz="2500" dirty="0">
                <a:latin typeface="Nunito Sans" panose="00000500000000000000" pitchFamily="2" charset="0"/>
              </a:rPr>
              <a:t> is divided by 9</a:t>
            </a:r>
            <a:r>
              <a:rPr lang="en-US" sz="2500" baseline="30000" dirty="0">
                <a:latin typeface="Nunito Sans" panose="00000500000000000000" pitchFamily="2" charset="0"/>
              </a:rPr>
              <a:t>2</a:t>
            </a:r>
            <a:r>
              <a:rPr lang="en-US" sz="2500" dirty="0">
                <a:latin typeface="Nunito Sans" panose="00000500000000000000" pitchFamily="2" charset="0"/>
              </a:rPr>
              <a:t>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3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19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DFD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5EFE211-1D0D-4979-87E6-8967C2913C04}"/>
              </a:ext>
            </a:extLst>
          </p:cNvPr>
          <p:cNvSpPr txBox="1"/>
          <p:nvPr/>
        </p:nvSpPr>
        <p:spPr>
          <a:xfrm>
            <a:off x="642479" y="1156906"/>
            <a:ext cx="1090704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dirty="0">
                <a:latin typeface="Nunito Sans" panose="00000500000000000000" pitchFamily="2" charset="0"/>
              </a:rPr>
              <a:t>Find the remainder when 4</a:t>
            </a:r>
            <a:r>
              <a:rPr lang="en-US" sz="2500" baseline="30000" dirty="0">
                <a:latin typeface="Nunito Sans" panose="00000500000000000000" pitchFamily="2" charset="0"/>
              </a:rPr>
              <a:t>61</a:t>
            </a:r>
            <a:r>
              <a:rPr lang="en-US" sz="2500" dirty="0">
                <a:latin typeface="Nunito Sans" panose="00000500000000000000" pitchFamily="2" charset="0"/>
              </a:rPr>
              <a:t> is divided by 3.</a:t>
            </a:r>
            <a:endParaRPr lang="en-US" sz="2500" b="1" i="1" dirty="0">
              <a:latin typeface="Nunito Sans" panose="000005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5DD2504-B1FF-4F55-B4FA-4AEA19FF2DD8}"/>
              </a:ext>
            </a:extLst>
          </p:cNvPr>
          <p:cNvSpPr/>
          <p:nvPr/>
        </p:nvSpPr>
        <p:spPr>
          <a:xfrm>
            <a:off x="657998" y="320040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A)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143B70-2774-4C1B-BA6C-0E2C89AD6E8B}"/>
              </a:ext>
            </a:extLst>
          </p:cNvPr>
          <p:cNvSpPr/>
          <p:nvPr/>
        </p:nvSpPr>
        <p:spPr>
          <a:xfrm>
            <a:off x="647791" y="377516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B)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8CEF88-20C6-43F2-BCB5-DBF349A353D1}"/>
              </a:ext>
            </a:extLst>
          </p:cNvPr>
          <p:cNvSpPr/>
          <p:nvPr/>
        </p:nvSpPr>
        <p:spPr>
          <a:xfrm>
            <a:off x="657998" y="4349920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C)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FAD326F-7428-498A-82D3-321753462543}"/>
              </a:ext>
            </a:extLst>
          </p:cNvPr>
          <p:cNvSpPr/>
          <p:nvPr/>
        </p:nvSpPr>
        <p:spPr>
          <a:xfrm>
            <a:off x="641928" y="4914129"/>
            <a:ext cx="69669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b="1" dirty="0">
                <a:latin typeface="Nunito Sans" panose="00000500000000000000" pitchFamily="2" charset="0"/>
              </a:rPr>
              <a:t>D)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16C2E0D-93FB-4ADC-BC2B-83DFED946B7A}"/>
              </a:ext>
            </a:extLst>
          </p:cNvPr>
          <p:cNvSpPr/>
          <p:nvPr/>
        </p:nvSpPr>
        <p:spPr>
          <a:xfrm>
            <a:off x="1456098" y="320040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1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2FDC11-1E2D-428B-8217-CF9104F9B6D7}"/>
              </a:ext>
            </a:extLst>
          </p:cNvPr>
          <p:cNvSpPr/>
          <p:nvPr/>
        </p:nvSpPr>
        <p:spPr>
          <a:xfrm>
            <a:off x="1445891" y="377516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40363-1296-4F6B-8656-D47D96B64330}"/>
              </a:ext>
            </a:extLst>
          </p:cNvPr>
          <p:cNvSpPr/>
          <p:nvPr/>
        </p:nvSpPr>
        <p:spPr>
          <a:xfrm>
            <a:off x="1456098" y="4349920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3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95ABC10-15CF-488C-806F-94CE71FC878A}"/>
              </a:ext>
            </a:extLst>
          </p:cNvPr>
          <p:cNvSpPr/>
          <p:nvPr/>
        </p:nvSpPr>
        <p:spPr>
          <a:xfrm>
            <a:off x="1440028" y="4914129"/>
            <a:ext cx="10098317" cy="62132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500" dirty="0">
                <a:latin typeface="Nunito Sans" panose="00000500000000000000" pitchFamily="2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C5E04D4-0543-4484-B3B6-0DDB2FCDCEA4}"/>
              </a:ext>
            </a:extLst>
          </p:cNvPr>
          <p:cNvSpPr/>
          <p:nvPr/>
        </p:nvSpPr>
        <p:spPr>
          <a:xfrm>
            <a:off x="0" y="0"/>
            <a:ext cx="12192000" cy="883618"/>
          </a:xfrm>
          <a:prstGeom prst="rect">
            <a:avLst/>
          </a:prstGeom>
          <a:solidFill>
            <a:srgbClr val="F0513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D2B7F5C-7E52-4144-8109-FAA3BD7AA776}"/>
              </a:ext>
            </a:extLst>
          </p:cNvPr>
          <p:cNvSpPr txBox="1"/>
          <p:nvPr/>
        </p:nvSpPr>
        <p:spPr>
          <a:xfrm>
            <a:off x="3890150" y="228600"/>
            <a:ext cx="7772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4800" b="1" dirty="0">
                <a:solidFill>
                  <a:schemeClr val="bg1"/>
                </a:solidFill>
                <a:latin typeface="Nunito Sans" panose="00000500000000000000" pitchFamily="2" charset="0"/>
              </a:rPr>
              <a:t>Question 4</a:t>
            </a:r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352" y="6099048"/>
            <a:ext cx="1989410" cy="429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6424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2239</Words>
  <Application>Microsoft Office PowerPoint</Application>
  <PresentationFormat>Widescreen</PresentationFormat>
  <Paragraphs>259</Paragraphs>
  <Slides>21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Calibri</vt:lpstr>
      <vt:lpstr>Wingdings</vt:lpstr>
      <vt:lpstr>Nunito Sans</vt:lpstr>
      <vt:lpstr>Nunito Sans SemiBold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2019-07-10T08:30:58Z</dcterms:created>
  <dcterms:modified xsi:type="dcterms:W3CDTF">2023-09-26T17:12:38Z</dcterms:modified>
</cp:coreProperties>
</file>