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06" r:id="rId5"/>
    <p:sldId id="320" r:id="rId6"/>
    <p:sldId id="321" r:id="rId7"/>
    <p:sldId id="322" r:id="rId8"/>
    <p:sldId id="323" r:id="rId9"/>
    <p:sldId id="324" r:id="rId10"/>
    <p:sldId id="325" r:id="rId11"/>
    <p:sldId id="326" r:id="rId12"/>
    <p:sldId id="327" r:id="rId13"/>
    <p:sldId id="328" r:id="rId14"/>
    <p:sldId id="329" r:id="rId15"/>
    <p:sldId id="330" r:id="rId16"/>
    <p:sldId id="332" r:id="rId17"/>
    <p:sldId id="333" r:id="rId18"/>
    <p:sldId id="338" r:id="rId19"/>
    <p:sldId id="334" r:id="rId20"/>
    <p:sldId id="336" r:id="rId21"/>
    <p:sldId id="335" r:id="rId22"/>
    <p:sldId id="337" r:id="rId23"/>
    <p:sldId id="339" r:id="rId24"/>
    <p:sldId id="340" r:id="rId25"/>
    <p:sldId id="331"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anose="00000500000000000000" pitchFamily="2" charset="0"/>
      <p:regular r:id="rId33"/>
      <p:bold r:id="rId34"/>
      <p:italic r:id="rId35"/>
      <p:boldItalic r:id="rId36"/>
    </p:embeddedFont>
    <p:embeddedFont>
      <p:font typeface="Nunito Sans SemiBold" panose="00000700000000000000"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52" d="100"/>
          <a:sy n="52" d="100"/>
        </p:scale>
        <p:origin x="494" y="53"/>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49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S.I. for 1 year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(854 - 815)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39.</a:t>
            </a:r>
            <a:r>
              <a:rPr lang="en-US" dirty="0" smtClean="0"/>
              <a:t/>
            </a:r>
            <a:br>
              <a:rPr lang="en-US" dirty="0" smtClean="0"/>
            </a:br>
            <a:r>
              <a:rPr lang="en-US" sz="1200" b="0" i="0" kern="1200" dirty="0" smtClean="0">
                <a:solidFill>
                  <a:schemeClr val="tx1"/>
                </a:solidFill>
                <a:effectLst/>
                <a:latin typeface="+mn-lt"/>
                <a:ea typeface="+mn-ea"/>
                <a:cs typeface="+mn-cs"/>
              </a:rPr>
              <a:t>S.I. for 3 years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.(39 x 3)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117.</a:t>
            </a:r>
            <a:r>
              <a:rPr lang="en-US" dirty="0" smtClean="0"/>
              <a:t/>
            </a:r>
            <a:br>
              <a:rPr lang="en-US" dirty="0" smtClean="0"/>
            </a:br>
            <a:r>
              <a:rPr lang="en-US" sz="1200" b="0" i="0" kern="1200" dirty="0" smtClean="0">
                <a:solidFill>
                  <a:schemeClr val="tx1"/>
                </a:solidFill>
                <a:effectLst/>
                <a:latin typeface="+mn-lt"/>
                <a:ea typeface="+mn-ea"/>
                <a:cs typeface="+mn-cs"/>
              </a:rPr>
              <a:t>Principal = Amount - Interest</a:t>
            </a:r>
            <a:r>
              <a:rPr lang="en-US" dirty="0" smtClean="0"/>
              <a:t/>
            </a:r>
            <a:br>
              <a:rPr lang="en-US" dirty="0" smtClean="0"/>
            </a:br>
            <a:r>
              <a:rPr lang="en-US" sz="1200" b="0" i="0" kern="1200" dirty="0" smtClean="0">
                <a:solidFill>
                  <a:schemeClr val="tx1"/>
                </a:solidFill>
                <a:effectLst/>
                <a:latin typeface="+mn-lt"/>
                <a:ea typeface="+mn-ea"/>
                <a:cs typeface="+mn-cs"/>
              </a:rPr>
              <a:t>Principal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(815 - 117)</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698</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30950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Formula for Simple </a:t>
            </a:r>
            <a:r>
              <a:rPr lang="en-US" sz="1200" b="0" i="0" kern="1200" dirty="0" err="1" smtClean="0">
                <a:solidFill>
                  <a:schemeClr val="tx1"/>
                </a:solidFill>
                <a:effectLst/>
                <a:latin typeface="+mn-lt"/>
                <a:ea typeface="+mn-ea"/>
                <a:cs typeface="+mn-cs"/>
              </a:rPr>
              <a:t>Interest:S.I</a:t>
            </a:r>
            <a:r>
              <a:rPr lang="en-US" sz="1200" b="0" i="0" kern="1200" dirty="0" smtClean="0">
                <a:solidFill>
                  <a:schemeClr val="tx1"/>
                </a:solidFill>
                <a:effectLst/>
                <a:latin typeface="+mn-lt"/>
                <a:ea typeface="+mn-ea"/>
                <a:cs typeface="+mn-cs"/>
              </a:rPr>
              <a:t>. = (P x N x R)/100</a:t>
            </a:r>
            <a:r>
              <a:rPr lang="en-US" dirty="0" smtClean="0"/>
              <a:t/>
            </a:r>
            <a:br>
              <a:rPr lang="en-US" dirty="0" smtClean="0"/>
            </a:br>
            <a:r>
              <a:rPr lang="en-US" sz="1200" b="0" i="0" kern="1200" dirty="0" smtClean="0">
                <a:solidFill>
                  <a:schemeClr val="tx1"/>
                </a:solidFill>
                <a:effectLst/>
                <a:latin typeface="+mn-lt"/>
                <a:ea typeface="+mn-ea"/>
                <a:cs typeface="+mn-cs"/>
              </a:rPr>
              <a:t>SI = Rs.929.20</a:t>
            </a:r>
            <a:r>
              <a:rPr lang="en-US" dirty="0" smtClean="0"/>
              <a:t/>
            </a:r>
            <a:br>
              <a:rPr lang="en-US" dirty="0" smtClean="0"/>
            </a:br>
            <a:r>
              <a:rPr lang="en-US" sz="1200" b="0" i="0" kern="1200" dirty="0" smtClean="0">
                <a:solidFill>
                  <a:schemeClr val="tx1"/>
                </a:solidFill>
                <a:effectLst/>
                <a:latin typeface="+mn-lt"/>
                <a:ea typeface="+mn-ea"/>
                <a:cs typeface="+mn-cs"/>
              </a:rPr>
              <a:t>P = ?</a:t>
            </a:r>
            <a:r>
              <a:rPr lang="en-US" dirty="0" smtClean="0"/>
              <a:t/>
            </a:r>
            <a:br>
              <a:rPr lang="en-US" dirty="0" smtClean="0"/>
            </a:br>
            <a:r>
              <a:rPr lang="en-US" sz="1200" b="0" i="0" kern="1200" dirty="0" smtClean="0">
                <a:solidFill>
                  <a:schemeClr val="tx1"/>
                </a:solidFill>
                <a:effectLst/>
                <a:latin typeface="+mn-lt"/>
                <a:ea typeface="+mn-ea"/>
                <a:cs typeface="+mn-cs"/>
              </a:rPr>
              <a:t>T = 5 years</a:t>
            </a:r>
            <a:r>
              <a:rPr lang="en-US" dirty="0" smtClean="0"/>
              <a:t/>
            </a:r>
            <a:br>
              <a:rPr lang="en-US" dirty="0" smtClean="0"/>
            </a:br>
            <a:r>
              <a:rPr lang="en-US" sz="1200" b="0" i="0" kern="1200" dirty="0" smtClean="0">
                <a:solidFill>
                  <a:schemeClr val="tx1"/>
                </a:solidFill>
                <a:effectLst/>
                <a:latin typeface="+mn-lt"/>
                <a:ea typeface="+mn-ea"/>
                <a:cs typeface="+mn-cs"/>
              </a:rPr>
              <a:t>R = 8%</a:t>
            </a:r>
            <a:r>
              <a:rPr lang="en-US" dirty="0" smtClean="0"/>
              <a:t/>
            </a:r>
            <a:br>
              <a:rPr lang="en-US" dirty="0" smtClean="0"/>
            </a:br>
            <a:r>
              <a:rPr lang="en-US" sz="1200" b="0" i="0" kern="1200" dirty="0" smtClean="0">
                <a:solidFill>
                  <a:schemeClr val="tx1"/>
                </a:solidFill>
                <a:effectLst/>
                <a:latin typeface="+mn-lt"/>
                <a:ea typeface="+mn-ea"/>
                <a:cs typeface="+mn-cs"/>
              </a:rPr>
              <a:t>P = 100×S.I./ RT=100×929.20 / 8×5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2323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589854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fr-FR" sz="1200" b="0" i="0" kern="1200" dirty="0" smtClean="0">
                <a:solidFill>
                  <a:schemeClr val="tx1"/>
                </a:solidFill>
                <a:effectLst/>
                <a:latin typeface="+mn-lt"/>
                <a:ea typeface="+mn-ea"/>
                <a:cs typeface="+mn-cs"/>
              </a:rPr>
              <a:t>Formula for Simple </a:t>
            </a:r>
            <a:r>
              <a:rPr lang="fr-FR" sz="1200" b="0" i="0" kern="1200" dirty="0" err="1" smtClean="0">
                <a:solidFill>
                  <a:schemeClr val="tx1"/>
                </a:solidFill>
                <a:effectLst/>
                <a:latin typeface="+mn-lt"/>
                <a:ea typeface="+mn-ea"/>
                <a:cs typeface="+mn-cs"/>
              </a:rPr>
              <a:t>Interest:SI</a:t>
            </a:r>
            <a:r>
              <a:rPr lang="fr-FR" sz="1200" b="0" i="0" kern="1200" dirty="0" smtClean="0">
                <a:solidFill>
                  <a:schemeClr val="tx1"/>
                </a:solidFill>
                <a:effectLst/>
                <a:latin typeface="+mn-lt"/>
                <a:ea typeface="+mn-ea"/>
                <a:cs typeface="+mn-cs"/>
              </a:rPr>
              <a:t>=PNR/100</a:t>
            </a:r>
            <a:r>
              <a:rPr lang="fr-FR" dirty="0" smtClean="0"/>
              <a:t/>
            </a:r>
            <a:br>
              <a:rPr lang="fr-FR" dirty="0" smtClean="0"/>
            </a:br>
            <a:r>
              <a:rPr lang="fr-FR" sz="1200" b="0" i="0" kern="1200" dirty="0" smtClean="0">
                <a:solidFill>
                  <a:schemeClr val="tx1"/>
                </a:solidFill>
                <a:effectLst/>
                <a:latin typeface="+mn-lt"/>
                <a:ea typeface="+mn-ea"/>
                <a:cs typeface="+mn-cs"/>
              </a:rPr>
              <a:t>P = Rs.900</a:t>
            </a:r>
            <a:r>
              <a:rPr lang="fr-FR" dirty="0" smtClean="0"/>
              <a:t/>
            </a:r>
            <a:br>
              <a:rPr lang="fr-FR" dirty="0" smtClean="0"/>
            </a:br>
            <a:r>
              <a:rPr lang="fr-FR" sz="1200" b="0" i="0" kern="1200" dirty="0" smtClean="0">
                <a:solidFill>
                  <a:schemeClr val="tx1"/>
                </a:solidFill>
                <a:effectLst/>
                <a:latin typeface="+mn-lt"/>
                <a:ea typeface="+mn-ea"/>
                <a:cs typeface="+mn-cs"/>
              </a:rPr>
              <a:t>SI = Rs.81</a:t>
            </a:r>
            <a:r>
              <a:rPr lang="fr-FR" dirty="0" smtClean="0"/>
              <a:t/>
            </a:r>
            <a:br>
              <a:rPr lang="fr-FR" dirty="0" smtClean="0"/>
            </a:br>
            <a:r>
              <a:rPr lang="fr-FR" sz="1200" b="0" i="0" kern="1200" dirty="0" smtClean="0">
                <a:solidFill>
                  <a:schemeClr val="tx1"/>
                </a:solidFill>
                <a:effectLst/>
                <a:latin typeface="+mn-lt"/>
                <a:ea typeface="+mn-ea"/>
                <a:cs typeface="+mn-cs"/>
              </a:rPr>
              <a:t>T = ?</a:t>
            </a:r>
            <a:r>
              <a:rPr lang="fr-FR" dirty="0" smtClean="0"/>
              <a:t/>
            </a:r>
            <a:br>
              <a:rPr lang="fr-FR" dirty="0" smtClean="0"/>
            </a:br>
            <a:r>
              <a:rPr lang="fr-FR" sz="1200" b="0" i="0" kern="1200" dirty="0" smtClean="0">
                <a:solidFill>
                  <a:schemeClr val="tx1"/>
                </a:solidFill>
                <a:effectLst/>
                <a:latin typeface="+mn-lt"/>
                <a:ea typeface="+mn-ea"/>
                <a:cs typeface="+mn-cs"/>
              </a:rPr>
              <a:t>R = 4.5%</a:t>
            </a:r>
            <a:r>
              <a:rPr lang="fr-FR" dirty="0" smtClean="0"/>
              <a:t/>
            </a:r>
            <a:br>
              <a:rPr lang="fr-FR" dirty="0" smtClean="0"/>
            </a:br>
            <a:r>
              <a:rPr lang="fr-FR" sz="1200" b="0" i="0" kern="1200" dirty="0" smtClean="0">
                <a:solidFill>
                  <a:schemeClr val="tx1"/>
                </a:solidFill>
                <a:effectLst/>
                <a:latin typeface="+mn-lt"/>
                <a:ea typeface="+mn-ea"/>
                <a:cs typeface="+mn-cs"/>
              </a:rPr>
              <a:t>T= 100×SI / PR=100×81 / 900×4.5=2 </a:t>
            </a:r>
            <a:r>
              <a:rPr lang="fr-FR" sz="1200" b="0" i="0" kern="1200" dirty="0" err="1" smtClean="0">
                <a:solidFill>
                  <a:schemeClr val="tx1"/>
                </a:solidFill>
                <a:effectLst/>
                <a:latin typeface="+mn-lt"/>
                <a:ea typeface="+mn-ea"/>
                <a:cs typeface="+mn-cs"/>
              </a:rPr>
              <a:t>years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21900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Formula for Simple Interest:  S.I.=( P x N x R)/100</a:t>
            </a:r>
            <a:r>
              <a:rPr lang="en-US" dirty="0" smtClean="0"/>
              <a:t/>
            </a:r>
            <a:br>
              <a:rPr lang="en-US" dirty="0" smtClean="0"/>
            </a:br>
            <a:r>
              <a:rPr lang="en-US" sz="1200" b="0" i="0" kern="1200" dirty="0" smtClean="0">
                <a:solidFill>
                  <a:schemeClr val="tx1"/>
                </a:solidFill>
                <a:effectLst/>
                <a:latin typeface="+mn-lt"/>
                <a:ea typeface="+mn-ea"/>
                <a:cs typeface="+mn-cs"/>
              </a:rPr>
              <a:t>Principal(P) =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Time(T) = 4 years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Simple Interest(SI) = Rs.6200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 = 8%</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 = (100×SI)/RT=(100×6200)/8×4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19375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09823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Simple Interest (SI) = Amount - Principal</a:t>
            </a:r>
            <a:r>
              <a:rPr lang="en-US" dirty="0" smtClean="0"/>
              <a:t/>
            </a:r>
            <a:br>
              <a:rPr lang="en-US" dirty="0" smtClean="0"/>
            </a:br>
            <a:r>
              <a:rPr lang="en-US" sz="1200" b="0" i="0" kern="1200" dirty="0" smtClean="0">
                <a:solidFill>
                  <a:schemeClr val="tx1"/>
                </a:solidFill>
                <a:effectLst/>
                <a:latin typeface="+mn-lt"/>
                <a:ea typeface="+mn-ea"/>
                <a:cs typeface="+mn-cs"/>
              </a:rPr>
              <a:t>= (22400 - 14000)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8400</a:t>
            </a:r>
            <a:r>
              <a:rPr lang="en-US" dirty="0" smtClean="0"/>
              <a:t/>
            </a:r>
            <a:br>
              <a:rPr lang="en-US" dirty="0" smtClean="0"/>
            </a:br>
            <a:r>
              <a:rPr lang="en-US" sz="1200" b="0" i="0" kern="1200" dirty="0" smtClean="0">
                <a:solidFill>
                  <a:schemeClr val="tx1"/>
                </a:solidFill>
                <a:effectLst/>
                <a:latin typeface="+mn-lt"/>
                <a:ea typeface="+mn-ea"/>
                <a:cs typeface="+mn-cs"/>
              </a:rPr>
              <a:t>R = ?</a:t>
            </a:r>
            <a:r>
              <a:rPr lang="en-US" dirty="0" smtClean="0"/>
              <a:t/>
            </a:r>
            <a:br>
              <a:rPr lang="en-US" dirty="0" smtClean="0"/>
            </a:br>
            <a:r>
              <a:rPr lang="en-US" sz="1200" b="0" i="0" kern="1200" dirty="0" smtClean="0">
                <a:solidFill>
                  <a:schemeClr val="tx1"/>
                </a:solidFill>
                <a:effectLst/>
                <a:latin typeface="+mn-lt"/>
                <a:ea typeface="+mn-ea"/>
                <a:cs typeface="+mn-cs"/>
              </a:rPr>
              <a:t>T = 12 years</a:t>
            </a:r>
            <a:r>
              <a:rPr lang="en-US" dirty="0" smtClean="0"/>
              <a:t/>
            </a:r>
            <a:br>
              <a:rPr lang="en-US" dirty="0" smtClean="0"/>
            </a:br>
            <a:r>
              <a:rPr lang="en-US" sz="1200" b="0" i="0" kern="1200" dirty="0" smtClean="0">
                <a:solidFill>
                  <a:schemeClr val="tx1"/>
                </a:solidFill>
                <a:effectLst/>
                <a:latin typeface="+mn-lt"/>
                <a:ea typeface="+mn-ea"/>
                <a:cs typeface="+mn-cs"/>
              </a:rPr>
              <a:t>P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14000</a:t>
            </a:r>
            <a:r>
              <a:rPr lang="en-US" dirty="0" smtClean="0"/>
              <a:t/>
            </a:r>
            <a:br>
              <a:rPr lang="en-US" dirty="0" smtClean="0"/>
            </a:br>
            <a:r>
              <a:rPr lang="en-US" sz="1200" b="0" i="0" kern="1200" dirty="0" smtClean="0">
                <a:solidFill>
                  <a:schemeClr val="tx1"/>
                </a:solidFill>
                <a:effectLst/>
                <a:latin typeface="+mn-lt"/>
                <a:ea typeface="+mn-ea"/>
                <a:cs typeface="+mn-cs"/>
              </a:rPr>
              <a:t>R=(100×SI)/PT = 100×8400/14000×12 = 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949473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 difference between 3rd year and 7th year amount = (2020-1780) = 240</a:t>
            </a:r>
            <a:r>
              <a:rPr lang="en-US" dirty="0" smtClean="0"/>
              <a:t/>
            </a:r>
            <a:br>
              <a:rPr lang="en-US" dirty="0" smtClean="0"/>
            </a:br>
            <a:r>
              <a:rPr lang="en-US" sz="1200" b="0" i="0" kern="1200" dirty="0" smtClean="0">
                <a:solidFill>
                  <a:schemeClr val="tx1"/>
                </a:solidFill>
                <a:effectLst/>
                <a:latin typeface="+mn-lt"/>
                <a:ea typeface="+mn-ea"/>
                <a:cs typeface="+mn-cs"/>
              </a:rPr>
              <a:t>                                                                                       = 240/4 = 60</a:t>
            </a:r>
            <a:r>
              <a:rPr lang="en-US" dirty="0" smtClean="0"/>
              <a:t/>
            </a:r>
            <a:br>
              <a:rPr lang="en-US" dirty="0" smtClean="0"/>
            </a:br>
            <a:r>
              <a:rPr lang="en-US" sz="1200" b="0" i="0" kern="1200" dirty="0" smtClean="0">
                <a:solidFill>
                  <a:schemeClr val="tx1"/>
                </a:solidFill>
                <a:effectLst/>
                <a:latin typeface="+mn-lt"/>
                <a:ea typeface="+mn-ea"/>
                <a:cs typeface="+mn-cs"/>
              </a:rPr>
              <a:t>Interest for one year is 60, for 3 years = 60*3 = 180</a:t>
            </a:r>
            <a:r>
              <a:rPr lang="en-US" dirty="0" smtClean="0"/>
              <a:t/>
            </a:r>
            <a:br>
              <a:rPr lang="en-US" dirty="0" smtClean="0"/>
            </a:br>
            <a:r>
              <a:rPr lang="en-US" sz="1200" b="0" i="0" kern="1200" dirty="0" smtClean="0">
                <a:solidFill>
                  <a:schemeClr val="tx1"/>
                </a:solidFill>
                <a:effectLst/>
                <a:latin typeface="+mn-lt"/>
                <a:ea typeface="+mn-ea"/>
                <a:cs typeface="+mn-cs"/>
              </a:rPr>
              <a:t>P = (1780-180) = 1600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01023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Rupee 1 has become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8 in 40 years</a:t>
            </a:r>
          </a:p>
          <a:p>
            <a:r>
              <a:rPr lang="en-US" sz="1200" b="0" i="0" kern="1200" dirty="0" smtClean="0">
                <a:solidFill>
                  <a:schemeClr val="tx1"/>
                </a:solidFill>
                <a:effectLst/>
                <a:latin typeface="+mn-lt"/>
                <a:ea typeface="+mn-ea"/>
                <a:cs typeface="+mn-cs"/>
              </a:rPr>
              <a:t>Therefore, interest in 1 year = 8/40 = 0.2</a:t>
            </a:r>
          </a:p>
          <a:p>
            <a:r>
              <a:rPr lang="en-US" sz="1200" b="0" i="0" kern="1200" dirty="0" smtClean="0">
                <a:solidFill>
                  <a:schemeClr val="tx1"/>
                </a:solidFill>
                <a:effectLst/>
                <a:latin typeface="+mn-lt"/>
                <a:ea typeface="+mn-ea"/>
                <a:cs typeface="+mn-cs"/>
              </a:rPr>
              <a:t>                100% =&gt; 1 Re.</a:t>
            </a:r>
          </a:p>
          <a:p>
            <a:r>
              <a:rPr lang="en-US" sz="1200" b="0" i="0" kern="1200" dirty="0" smtClean="0">
                <a:solidFill>
                  <a:schemeClr val="tx1"/>
                </a:solidFill>
                <a:effectLst/>
                <a:latin typeface="+mn-lt"/>
                <a:ea typeface="+mn-ea"/>
                <a:cs typeface="+mn-cs"/>
              </a:rPr>
              <a:t>                     ?&lt; = 0.2 Re.</a:t>
            </a:r>
          </a:p>
          <a:p>
            <a:r>
              <a:rPr lang="en-US" sz="1200" b="0" i="0" kern="1200" dirty="0" smtClean="0">
                <a:solidFill>
                  <a:schemeClr val="tx1"/>
                </a:solidFill>
                <a:effectLst/>
                <a:latin typeface="+mn-lt"/>
                <a:ea typeface="+mn-ea"/>
                <a:cs typeface="+mn-cs"/>
              </a:rPr>
              <a:t>                          = 20%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967809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pt-BR" sz="1200" b="0" i="0" kern="1200" dirty="0" smtClean="0">
                <a:solidFill>
                  <a:schemeClr val="tx1"/>
                </a:solidFill>
                <a:effectLst/>
                <a:latin typeface="+mn-lt"/>
                <a:ea typeface="+mn-ea"/>
                <a:cs typeface="+mn-cs"/>
              </a:rPr>
              <a:t>To find n;</a:t>
            </a:r>
          </a:p>
          <a:p>
            <a:r>
              <a:rPr lang="pt-BR" sz="1200" b="0" i="0" kern="1200" dirty="0" smtClean="0">
                <a:solidFill>
                  <a:schemeClr val="tx1"/>
                </a:solidFill>
                <a:effectLst/>
                <a:latin typeface="+mn-lt"/>
                <a:ea typeface="+mn-ea"/>
                <a:cs typeface="+mn-cs"/>
              </a:rPr>
              <a:t>S.I = Pnr/100</a:t>
            </a:r>
          </a:p>
          <a:p>
            <a:r>
              <a:rPr lang="pt-BR" sz="1200" b="0" i="0" kern="1200" dirty="0" smtClean="0">
                <a:solidFill>
                  <a:schemeClr val="tx1"/>
                </a:solidFill>
                <a:effectLst/>
                <a:latin typeface="+mn-lt"/>
                <a:ea typeface="+mn-ea"/>
                <a:cs typeface="+mn-cs"/>
              </a:rPr>
              <a:t>100 = 250*n*2.5/100</a:t>
            </a:r>
          </a:p>
          <a:p>
            <a:r>
              <a:rPr lang="pt-BR" sz="1200" b="0" i="0" kern="1200" dirty="0" smtClean="0">
                <a:solidFill>
                  <a:schemeClr val="tx1"/>
                </a:solidFill>
                <a:effectLst/>
                <a:latin typeface="+mn-lt"/>
                <a:ea typeface="+mn-ea"/>
                <a:cs typeface="+mn-cs"/>
              </a:rPr>
              <a:t>n = 100/6.25</a:t>
            </a:r>
          </a:p>
          <a:p>
            <a:r>
              <a:rPr lang="pt-BR" sz="1200" b="0" i="0" kern="1200" dirty="0" smtClean="0">
                <a:solidFill>
                  <a:schemeClr val="tx1"/>
                </a:solidFill>
                <a:effectLst/>
                <a:latin typeface="+mn-lt"/>
                <a:ea typeface="+mn-ea"/>
                <a:cs typeface="+mn-cs"/>
              </a:rPr>
              <a:t>n = 16</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22357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I = 1216 x 2 x 3 / 100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72.96</a:t>
            </a:r>
            <a:r>
              <a:rPr lang="en-US" dirty="0" smtClean="0"/>
              <a:t/>
            </a:r>
            <a:br>
              <a:rPr lang="en-US" dirty="0" smtClean="0"/>
            </a:br>
            <a:r>
              <a:rPr lang="en-US" sz="1200" b="0" i="0" kern="1200" dirty="0" smtClean="0">
                <a:solidFill>
                  <a:schemeClr val="tx1"/>
                </a:solidFill>
                <a:effectLst/>
                <a:latin typeface="+mn-lt"/>
                <a:ea typeface="+mn-ea"/>
                <a:cs typeface="+mn-cs"/>
              </a:rPr>
              <a:t>A = Rs.1288.96</a:t>
            </a:r>
            <a:r>
              <a:rPr lang="en-US" dirty="0" smtClean="0"/>
              <a:t/>
            </a:r>
            <a:br>
              <a:rPr lang="en-US" dirty="0" smtClean="0"/>
            </a:br>
            <a:r>
              <a:rPr lang="en-US" sz="1200" b="0" i="0" kern="1200" dirty="0" smtClean="0">
                <a:solidFill>
                  <a:schemeClr val="tx1"/>
                </a:solidFill>
                <a:effectLst/>
                <a:latin typeface="+mn-lt"/>
                <a:ea typeface="+mn-ea"/>
                <a:cs typeface="+mn-cs"/>
              </a:rPr>
              <a:t>Therefore, an annual payment of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430 or more will discharge the debt in 3 years.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64050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S.I = </a:t>
            </a:r>
            <a:r>
              <a:rPr lang="en-US" sz="1200" b="0" i="0" kern="1200" dirty="0" err="1" smtClean="0">
                <a:solidFill>
                  <a:schemeClr val="tx1"/>
                </a:solidFill>
                <a:effectLst/>
                <a:latin typeface="+mn-lt"/>
                <a:ea typeface="+mn-ea"/>
                <a:cs typeface="+mn-cs"/>
              </a:rPr>
              <a:t>Pnr</a:t>
            </a:r>
            <a:r>
              <a:rPr lang="en-US" sz="1200" b="0" i="0" kern="1200" dirty="0" smtClean="0">
                <a:solidFill>
                  <a:schemeClr val="tx1"/>
                </a:solidFill>
                <a:effectLst/>
                <a:latin typeface="+mn-lt"/>
                <a:ea typeface="+mn-ea"/>
                <a:cs typeface="+mn-cs"/>
              </a:rPr>
              <a:t>/100</a:t>
            </a:r>
          </a:p>
          <a:p>
            <a:r>
              <a:rPr lang="en-US" sz="1200" b="0" i="0" kern="1200" dirty="0" smtClean="0">
                <a:solidFill>
                  <a:schemeClr val="tx1"/>
                </a:solidFill>
                <a:effectLst/>
                <a:latin typeface="+mn-lt"/>
                <a:ea typeface="+mn-ea"/>
                <a:cs typeface="+mn-cs"/>
              </a:rPr>
              <a:t>Here, principal has been lent for 4 years at 12% SI and the person pays back Rs.6400</a:t>
            </a:r>
          </a:p>
          <a:p>
            <a:r>
              <a:rPr lang="en-US" sz="1200" b="0" i="0" kern="1200" dirty="0" smtClean="0">
                <a:solidFill>
                  <a:schemeClr val="tx1"/>
                </a:solidFill>
                <a:effectLst/>
                <a:latin typeface="+mn-lt"/>
                <a:ea typeface="+mn-ea"/>
                <a:cs typeface="+mn-cs"/>
              </a:rPr>
              <a:t>6400 = P*4*16/100</a:t>
            </a:r>
          </a:p>
          <a:p>
            <a:r>
              <a:rPr lang="en-US" sz="1200" b="0" i="0" kern="1200" dirty="0" smtClean="0">
                <a:solidFill>
                  <a:schemeClr val="tx1"/>
                </a:solidFill>
                <a:effectLst/>
                <a:latin typeface="+mn-lt"/>
                <a:ea typeface="+mn-ea"/>
                <a:cs typeface="+mn-cs"/>
              </a:rPr>
              <a:t>P=10,000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4808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pPr latinLnBrk="1"/>
            <a:r>
              <a:rPr lang="en-US" sz="1200" b="0" i="0" kern="1200" dirty="0" smtClean="0">
                <a:solidFill>
                  <a:schemeClr val="tx1"/>
                </a:solidFill>
                <a:effectLst/>
                <a:latin typeface="+mn-lt"/>
                <a:ea typeface="+mn-ea"/>
                <a:cs typeface="+mn-cs"/>
              </a:rPr>
              <a:t>SI = PRT/100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50 = (250x6xR)/(100x12)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=&gt; R = 40%</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539680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err="1" smtClean="0">
                <a:solidFill>
                  <a:schemeClr val="tx1"/>
                </a:solidFill>
                <a:effectLst/>
                <a:latin typeface="+mn-lt"/>
                <a:ea typeface="+mn-ea"/>
                <a:cs typeface="+mn-cs"/>
              </a:rPr>
              <a:t>Vikram’s</a:t>
            </a:r>
            <a:r>
              <a:rPr lang="en-US" sz="1200" b="0" i="0" kern="1200" dirty="0" smtClean="0">
                <a:solidFill>
                  <a:schemeClr val="tx1"/>
                </a:solidFill>
                <a:effectLst/>
                <a:latin typeface="+mn-lt"/>
                <a:ea typeface="+mn-ea"/>
                <a:cs typeface="+mn-cs"/>
              </a:rPr>
              <a:t> investment = n</a:t>
            </a:r>
          </a:p>
          <a:p>
            <a:r>
              <a:rPr lang="en-US" sz="1200" b="0" i="0" kern="1200" dirty="0" err="1" smtClean="0">
                <a:solidFill>
                  <a:schemeClr val="tx1"/>
                </a:solidFill>
                <a:effectLst/>
                <a:latin typeface="+mn-lt"/>
                <a:ea typeface="+mn-ea"/>
                <a:cs typeface="+mn-cs"/>
              </a:rPr>
              <a:t>Vikram’s</a:t>
            </a:r>
            <a:r>
              <a:rPr lang="en-US" sz="1200" b="0" i="0" kern="1200" dirty="0" smtClean="0">
                <a:solidFill>
                  <a:schemeClr val="tx1"/>
                </a:solidFill>
                <a:effectLst/>
                <a:latin typeface="+mn-lt"/>
                <a:ea typeface="+mn-ea"/>
                <a:cs typeface="+mn-cs"/>
              </a:rPr>
              <a:t> final takeover = 5n</a:t>
            </a:r>
          </a:p>
          <a:p>
            <a:r>
              <a:rPr lang="en-US" sz="1200" b="0" i="0" kern="1200" dirty="0" smtClean="0">
                <a:solidFill>
                  <a:schemeClr val="tx1"/>
                </a:solidFill>
                <a:effectLst/>
                <a:latin typeface="+mn-lt"/>
                <a:ea typeface="+mn-ea"/>
                <a:cs typeface="+mn-cs"/>
              </a:rPr>
              <a:t>Profit = 5n- n = 400% increase of value</a:t>
            </a:r>
          </a:p>
          <a:p>
            <a:r>
              <a:rPr lang="en-US" sz="1200" b="0" i="0" kern="1200" dirty="0" smtClean="0">
                <a:solidFill>
                  <a:schemeClr val="tx1"/>
                </a:solidFill>
                <a:effectLst/>
                <a:latin typeface="+mn-lt"/>
                <a:ea typeface="+mn-ea"/>
                <a:cs typeface="+mn-cs"/>
              </a:rPr>
              <a:t>As the investment is in simple interest of 8%, the value increases by 8% p.a.</a:t>
            </a:r>
          </a:p>
          <a:p>
            <a:r>
              <a:rPr lang="en-US" sz="1200" b="0" i="0" kern="1200" dirty="0" smtClean="0">
                <a:solidFill>
                  <a:schemeClr val="tx1"/>
                </a:solidFill>
                <a:effectLst/>
                <a:latin typeface="+mn-lt"/>
                <a:ea typeface="+mn-ea"/>
                <a:cs typeface="+mn-cs"/>
              </a:rPr>
              <a:t>To get 400% profit = 400/8 = 50 years is required.</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704244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pt-BR" sz="1200" b="0" i="0" kern="1200" dirty="0" smtClean="0">
                <a:solidFill>
                  <a:schemeClr val="tx1"/>
                </a:solidFill>
                <a:effectLst/>
                <a:latin typeface="+mn-lt"/>
                <a:ea typeface="+mn-ea"/>
                <a:cs typeface="+mn-cs"/>
              </a:rPr>
              <a:t>I = (P x R x T)/100</a:t>
            </a:r>
            <a:r>
              <a:rPr lang="pt-BR" dirty="0" smtClean="0"/>
              <a:t/>
            </a:r>
            <a:br>
              <a:rPr lang="pt-BR" dirty="0" smtClean="0"/>
            </a:br>
            <a:r>
              <a:rPr lang="pt-BR" sz="1200" b="0" i="0" kern="1200" dirty="0" smtClean="0">
                <a:solidFill>
                  <a:schemeClr val="tx1"/>
                </a:solidFill>
                <a:effectLst/>
                <a:latin typeface="+mn-lt"/>
                <a:ea typeface="+mn-ea"/>
                <a:cs typeface="+mn-cs"/>
              </a:rPr>
              <a:t>1/5P = Px5RxR / 100</a:t>
            </a:r>
            <a:r>
              <a:rPr lang="pt-BR" dirty="0" smtClean="0"/>
              <a:t/>
            </a:r>
            <a:br>
              <a:rPr lang="pt-BR" dirty="0" smtClean="0"/>
            </a:br>
            <a:r>
              <a:rPr lang="pt-BR" sz="1200" b="0" i="0" kern="1200" dirty="0" smtClean="0">
                <a:solidFill>
                  <a:schemeClr val="tx1"/>
                </a:solidFill>
                <a:effectLst/>
                <a:latin typeface="+mn-lt"/>
                <a:ea typeface="+mn-ea"/>
                <a:cs typeface="+mn-cs"/>
              </a:rPr>
              <a:t>=&gt; R = 2%</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94614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Amount to be paid at the end of 2 years is: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(1200 x 15 x 2)/100 + 1200 = 1560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Amount left as principal for the second year = 1560 - 560 = 1000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Amount to be paid after the second year = 1000 + (1000 x 15)/100 = 1150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Hence, the amount to be paid is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1150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878349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I = P x 1 x 10 / 100 = P/10</a:t>
            </a:r>
            <a:r>
              <a:rPr lang="en-US" dirty="0" smtClean="0"/>
              <a:t/>
            </a:r>
            <a:br>
              <a:rPr lang="en-US" dirty="0" smtClean="0"/>
            </a:br>
            <a:r>
              <a:rPr lang="en-US" sz="1200" b="0" i="0" kern="1200" dirty="0" smtClean="0">
                <a:solidFill>
                  <a:schemeClr val="tx1"/>
                </a:solidFill>
                <a:effectLst/>
                <a:latin typeface="+mn-lt"/>
                <a:ea typeface="+mn-ea"/>
                <a:cs typeface="+mn-cs"/>
              </a:rPr>
              <a:t>Now, the amount to be paid at the end of the first year</a:t>
            </a:r>
            <a:r>
              <a:rPr lang="en-US" dirty="0" smtClean="0"/>
              <a:t/>
            </a:r>
            <a:br>
              <a:rPr lang="en-US" dirty="0" smtClean="0"/>
            </a:br>
            <a:r>
              <a:rPr lang="en-US" sz="1200" b="0" i="0" kern="1200" dirty="0" smtClean="0">
                <a:solidFill>
                  <a:schemeClr val="tx1"/>
                </a:solidFill>
                <a:effectLst/>
                <a:latin typeface="+mn-lt"/>
                <a:ea typeface="+mn-ea"/>
                <a:cs typeface="+mn-cs"/>
              </a:rPr>
              <a:t>= P + I = P + P/10 = 11P/10.</a:t>
            </a:r>
            <a:r>
              <a:rPr lang="en-US" dirty="0" smtClean="0"/>
              <a:t/>
            </a:r>
            <a:br>
              <a:rPr lang="en-US" dirty="0" smtClean="0"/>
            </a:br>
            <a:r>
              <a:rPr lang="en-US" sz="1200" b="0" i="0" kern="1200" dirty="0" smtClean="0">
                <a:solidFill>
                  <a:schemeClr val="tx1"/>
                </a:solidFill>
                <a:effectLst/>
                <a:latin typeface="+mn-lt"/>
                <a:ea typeface="+mn-ea"/>
                <a:cs typeface="+mn-cs"/>
              </a:rPr>
              <a:t>In this,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6000 has been repaid. So, the remaining</a:t>
            </a:r>
            <a:r>
              <a:rPr lang="en-US" dirty="0" smtClean="0"/>
              <a:t/>
            </a:r>
            <a:br>
              <a:rPr lang="en-US" dirty="0" smtClean="0"/>
            </a:br>
            <a:r>
              <a:rPr lang="en-US" sz="1200" b="0" i="0" kern="1200" dirty="0" smtClean="0">
                <a:solidFill>
                  <a:schemeClr val="tx1"/>
                </a:solidFill>
                <a:effectLst/>
                <a:latin typeface="+mn-lt"/>
                <a:ea typeface="+mn-ea"/>
                <a:cs typeface="+mn-cs"/>
              </a:rPr>
              <a:t>amount for which the interest will be levied = (11P/10)</a:t>
            </a:r>
            <a:r>
              <a:rPr lang="en-US" dirty="0" smtClean="0"/>
              <a:t/>
            </a:r>
            <a:br>
              <a:rPr lang="en-US" dirty="0" smtClean="0"/>
            </a:br>
            <a:r>
              <a:rPr lang="en-US" sz="1200" b="0" i="0" kern="1200" dirty="0" smtClean="0">
                <a:solidFill>
                  <a:schemeClr val="tx1"/>
                </a:solidFill>
                <a:effectLst/>
                <a:latin typeface="+mn-lt"/>
                <a:ea typeface="+mn-ea"/>
                <a:cs typeface="+mn-cs"/>
              </a:rPr>
              <a:t>- 6000.</a:t>
            </a:r>
            <a:r>
              <a:rPr lang="en-US" dirty="0" smtClean="0"/>
              <a:t/>
            </a:r>
            <a:br>
              <a:rPr lang="en-US" dirty="0" smtClean="0"/>
            </a:br>
            <a:r>
              <a:rPr lang="en-US" sz="1200" b="0" i="0" kern="1200" dirty="0" smtClean="0">
                <a:solidFill>
                  <a:schemeClr val="tx1"/>
                </a:solidFill>
                <a:effectLst/>
                <a:latin typeface="+mn-lt"/>
                <a:ea typeface="+mn-ea"/>
                <a:cs typeface="+mn-cs"/>
              </a:rPr>
              <a:t>The rate of interest is 5%.</a:t>
            </a:r>
            <a:r>
              <a:rPr lang="en-US" dirty="0" smtClean="0"/>
              <a:t/>
            </a:r>
            <a:br>
              <a:rPr lang="en-US" dirty="0" smtClean="0"/>
            </a:br>
            <a:r>
              <a:rPr lang="en-US" sz="1200" b="0" i="0" kern="1200" dirty="0" smtClean="0">
                <a:solidFill>
                  <a:schemeClr val="tx1"/>
                </a:solidFill>
                <a:effectLst/>
                <a:latin typeface="+mn-lt"/>
                <a:ea typeface="+mn-ea"/>
                <a:cs typeface="+mn-cs"/>
              </a:rPr>
              <a:t>As the interest for the second year will be 1/4 of the</a:t>
            </a:r>
            <a:r>
              <a:rPr lang="en-US" dirty="0" smtClean="0"/>
              <a:t/>
            </a:r>
            <a:br>
              <a:rPr lang="en-US" dirty="0" smtClean="0"/>
            </a:br>
            <a:r>
              <a:rPr lang="en-US" sz="1200" b="0" i="0" kern="1200" dirty="0" smtClean="0">
                <a:solidFill>
                  <a:schemeClr val="tx1"/>
                </a:solidFill>
                <a:effectLst/>
                <a:latin typeface="+mn-lt"/>
                <a:ea typeface="+mn-ea"/>
                <a:cs typeface="+mn-cs"/>
              </a:rPr>
              <a:t>interest for the first year, we can write</a:t>
            </a:r>
            <a:r>
              <a:rPr lang="en-US" dirty="0" smtClean="0"/>
              <a:t/>
            </a:r>
            <a:br>
              <a:rPr lang="en-US" dirty="0" smtClean="0"/>
            </a:br>
            <a:r>
              <a:rPr lang="en-US" sz="1200" b="0" i="0" kern="1200" dirty="0" smtClean="0">
                <a:solidFill>
                  <a:schemeClr val="tx1"/>
                </a:solidFill>
                <a:effectLst/>
                <a:latin typeface="+mn-lt"/>
                <a:ea typeface="+mn-ea"/>
                <a:cs typeface="+mn-cs"/>
              </a:rPr>
              <a:t>P/40 = (11/10P - 6000) x 1 x 5 / 100</a:t>
            </a:r>
            <a:r>
              <a:rPr lang="en-US" dirty="0" smtClean="0"/>
              <a:t/>
            </a:r>
            <a:br>
              <a:rPr lang="en-US" dirty="0" smtClean="0"/>
            </a:br>
            <a:r>
              <a:rPr lang="en-US" sz="1200" b="0" i="0" kern="1200" dirty="0" smtClean="0">
                <a:solidFill>
                  <a:schemeClr val="tx1"/>
                </a:solidFill>
                <a:effectLst/>
                <a:latin typeface="+mn-lt"/>
                <a:ea typeface="+mn-ea"/>
                <a:cs typeface="+mn-cs"/>
              </a:rPr>
              <a:t>=&gt; P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10000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726456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After 5 years the amount = 1.5 times (S.I of 10% for 5 years) = 66 lakhs</a:t>
            </a:r>
          </a:p>
          <a:p>
            <a:r>
              <a:rPr lang="en-US" sz="1200" b="0" i="0" kern="1200" dirty="0" smtClean="0">
                <a:solidFill>
                  <a:schemeClr val="tx1"/>
                </a:solidFill>
                <a:effectLst/>
                <a:latin typeface="+mn-lt"/>
                <a:ea typeface="+mn-ea"/>
                <a:cs typeface="+mn-cs"/>
              </a:rPr>
              <a:t>At the age of 21, let eldest son’s amount be X</a:t>
            </a:r>
          </a:p>
          <a:p>
            <a:r>
              <a:rPr lang="en-US" sz="1200" b="0" i="0" kern="1200" dirty="0" smtClean="0">
                <a:solidFill>
                  <a:schemeClr val="tx1"/>
                </a:solidFill>
                <a:effectLst/>
                <a:latin typeface="+mn-lt"/>
                <a:ea typeface="+mn-ea"/>
                <a:cs typeface="+mn-cs"/>
              </a:rPr>
              <a:t>So younger son’s amount at 13.5 age = 66-X</a:t>
            </a:r>
          </a:p>
          <a:p>
            <a:r>
              <a:rPr lang="en-US" sz="1200" b="0" i="0" kern="1200" dirty="0" smtClean="0">
                <a:solidFill>
                  <a:schemeClr val="tx1"/>
                </a:solidFill>
                <a:effectLst/>
                <a:latin typeface="+mn-lt"/>
                <a:ea typeface="+mn-ea"/>
                <a:cs typeface="+mn-cs"/>
              </a:rPr>
              <a:t>Younger son’s amount at the end of 21 years from 13.5 years = 1.75 times of (66-X)</a:t>
            </a:r>
          </a:p>
          <a:p>
            <a:r>
              <a:rPr lang="en-US" sz="1200" b="0" i="0" kern="1200" dirty="0" smtClean="0">
                <a:solidFill>
                  <a:schemeClr val="tx1"/>
                </a:solidFill>
                <a:effectLst/>
                <a:latin typeface="+mn-lt"/>
                <a:ea typeface="+mn-ea"/>
                <a:cs typeface="+mn-cs"/>
              </a:rPr>
              <a:t>As the amount at the end of 21 years is the same for both the sons,</a:t>
            </a:r>
          </a:p>
          <a:p>
            <a:r>
              <a:rPr lang="en-US" sz="1200" b="0" i="0" kern="1200" dirty="0" smtClean="0">
                <a:solidFill>
                  <a:schemeClr val="tx1"/>
                </a:solidFill>
                <a:effectLst/>
                <a:latin typeface="+mn-lt"/>
                <a:ea typeface="+mn-ea"/>
                <a:cs typeface="+mn-cs"/>
              </a:rPr>
              <a:t>1.75(66-X) = X,</a:t>
            </a:r>
          </a:p>
          <a:p>
            <a:r>
              <a:rPr lang="en-US" sz="1200" b="0" i="0" kern="1200" dirty="0" smtClean="0">
                <a:solidFill>
                  <a:schemeClr val="tx1"/>
                </a:solidFill>
                <a:effectLst/>
                <a:latin typeface="+mn-lt"/>
                <a:ea typeface="+mn-ea"/>
                <a:cs typeface="+mn-cs"/>
              </a:rPr>
              <a:t>Solving we get X =</a:t>
            </a:r>
            <a:r>
              <a:rPr lang="en-US" sz="1200" b="1" i="0" kern="1200" dirty="0" smtClean="0">
                <a:solidFill>
                  <a:schemeClr val="tx1"/>
                </a:solidFill>
                <a:effectLst/>
                <a:latin typeface="+mn-lt"/>
                <a:ea typeface="+mn-ea"/>
                <a:cs typeface="+mn-cs"/>
              </a:rPr>
              <a:t> 42 lakhs</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163521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1323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3555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pt-BR" sz="1200" b="0" i="0" kern="1200" dirty="0" smtClean="0">
                <a:solidFill>
                  <a:schemeClr val="tx1"/>
                </a:solidFill>
                <a:effectLst/>
                <a:latin typeface="+mn-lt"/>
                <a:ea typeface="+mn-ea"/>
                <a:cs typeface="+mn-cs"/>
              </a:rPr>
              <a:t>Formula for Simple Interest SI = (P x N x R)/100</a:t>
            </a:r>
            <a:r>
              <a:rPr lang="pt-BR" dirty="0" smtClean="0"/>
              <a:t/>
            </a:r>
            <a:br>
              <a:rPr lang="pt-BR" dirty="0" smtClean="0"/>
            </a:br>
            <a:r>
              <a:rPr lang="pt-BR" sz="1200" b="0" i="0" kern="1200" dirty="0" smtClean="0">
                <a:solidFill>
                  <a:schemeClr val="tx1"/>
                </a:solidFill>
                <a:effectLst/>
                <a:latin typeface="+mn-lt"/>
                <a:ea typeface="+mn-ea"/>
                <a:cs typeface="+mn-cs"/>
              </a:rPr>
              <a:t>70 = (P*4*7/2)/100</a:t>
            </a:r>
            <a:r>
              <a:rPr lang="pt-BR" dirty="0" smtClean="0"/>
              <a:t/>
            </a:r>
            <a:br>
              <a:rPr lang="pt-BR" dirty="0" smtClean="0"/>
            </a:br>
            <a:r>
              <a:rPr lang="pt-BR" sz="1200" b="0" i="0" kern="1200" dirty="0" smtClean="0">
                <a:solidFill>
                  <a:schemeClr val="tx1"/>
                </a:solidFill>
                <a:effectLst/>
                <a:latin typeface="+mn-lt"/>
                <a:ea typeface="+mn-ea"/>
                <a:cs typeface="+mn-cs"/>
              </a:rPr>
              <a:t>P = 500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56451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Principal = P.</a:t>
            </a:r>
            <a:r>
              <a:rPr lang="en-US" dirty="0" smtClean="0"/>
              <a:t/>
            </a:r>
            <a:br>
              <a:rPr lang="en-US" dirty="0" smtClean="0"/>
            </a:br>
            <a:r>
              <a:rPr lang="en-US" sz="1200" b="0" i="0" kern="1200" dirty="0" smtClean="0">
                <a:solidFill>
                  <a:schemeClr val="tx1"/>
                </a:solidFill>
                <a:effectLst/>
                <a:latin typeface="+mn-lt"/>
                <a:ea typeface="+mn-ea"/>
                <a:cs typeface="+mn-cs"/>
              </a:rPr>
              <a:t>If the amount should be double than S.I = P</a:t>
            </a:r>
            <a:r>
              <a:rPr lang="en-US" dirty="0" smtClean="0"/>
              <a:t/>
            </a:r>
            <a:br>
              <a:rPr lang="en-US" dirty="0" smtClean="0"/>
            </a:br>
            <a:r>
              <a:rPr lang="en-US" sz="1200" b="0" i="0" kern="1200" dirty="0" smtClean="0">
                <a:solidFill>
                  <a:schemeClr val="tx1"/>
                </a:solidFill>
                <a:effectLst/>
                <a:latin typeface="+mn-lt"/>
                <a:ea typeface="+mn-ea"/>
                <a:cs typeface="+mn-cs"/>
              </a:rPr>
              <a:t>We Know That :SI=PNR/100</a:t>
            </a:r>
            <a:r>
              <a:rPr lang="en-US" dirty="0" smtClean="0"/>
              <a:t/>
            </a:r>
            <a:br>
              <a:rPr lang="en-US" dirty="0" smtClean="0"/>
            </a:br>
            <a:r>
              <a:rPr lang="en-US" sz="1200" b="0" i="0" kern="1200" dirty="0" smtClean="0">
                <a:solidFill>
                  <a:schemeClr val="tx1"/>
                </a:solidFill>
                <a:effectLst/>
                <a:latin typeface="+mn-lt"/>
                <a:ea typeface="+mn-ea"/>
                <a:cs typeface="+mn-cs"/>
              </a:rPr>
              <a:t>Rate = (100*p)/(p*4)</a:t>
            </a:r>
            <a:r>
              <a:rPr lang="en-US" dirty="0" smtClean="0"/>
              <a:t/>
            </a:r>
            <a:br>
              <a:rPr lang="en-US" dirty="0" smtClean="0"/>
            </a:br>
            <a:r>
              <a:rPr lang="en-US" sz="1200" b="0" i="0" kern="1200" dirty="0" smtClean="0">
                <a:solidFill>
                  <a:schemeClr val="tx1"/>
                </a:solidFill>
                <a:effectLst/>
                <a:latin typeface="+mn-lt"/>
                <a:ea typeface="+mn-ea"/>
                <a:cs typeface="+mn-cs"/>
              </a:rPr>
              <a:t>= 100/4 = 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511990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Principle P = $ 10,000 Time Period T =4 years and Rate of Interest = 2% = 0.02</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Plugging these values in the simple Interest formula,</a:t>
            </a:r>
            <a:r>
              <a:rPr lang="en-US" dirty="0" smtClean="0"/>
              <a:t/>
            </a:r>
            <a:br>
              <a:rPr lang="en-US" dirty="0" smtClean="0"/>
            </a:br>
            <a:r>
              <a:rPr lang="en-US" sz="1200" b="0" i="0" kern="1200" dirty="0" smtClean="0">
                <a:solidFill>
                  <a:schemeClr val="tx1"/>
                </a:solidFill>
                <a:effectLst/>
                <a:latin typeface="+mn-lt"/>
                <a:ea typeface="+mn-ea"/>
                <a:cs typeface="+mn-cs"/>
              </a:rPr>
              <a:t>I = PX T X R</a:t>
            </a:r>
            <a:r>
              <a:rPr lang="en-US" dirty="0" smtClean="0"/>
              <a:t/>
            </a:r>
            <a:br>
              <a:rPr lang="en-US" dirty="0" smtClean="0"/>
            </a:br>
            <a:r>
              <a:rPr lang="en-US" sz="1200" b="0" i="0" kern="1200" dirty="0" smtClean="0">
                <a:solidFill>
                  <a:schemeClr val="tx1"/>
                </a:solidFill>
                <a:effectLst/>
                <a:latin typeface="+mn-lt"/>
                <a:ea typeface="+mn-ea"/>
                <a:cs typeface="+mn-cs"/>
              </a:rPr>
              <a:t>= 10,000 X 4 x 0.02</a:t>
            </a:r>
            <a:r>
              <a:rPr lang="en-US" dirty="0" smtClean="0"/>
              <a:t/>
            </a:r>
            <a:br>
              <a:rPr lang="en-US" dirty="0" smtClean="0"/>
            </a:br>
            <a:r>
              <a:rPr lang="en-US" sz="1200" b="0" i="0" kern="1200" dirty="0" smtClean="0">
                <a:solidFill>
                  <a:schemeClr val="tx1"/>
                </a:solidFill>
                <a:effectLst/>
                <a:latin typeface="+mn-lt"/>
                <a:ea typeface="+mn-ea"/>
                <a:cs typeface="+mn-cs"/>
              </a:rPr>
              <a:t>= $ 800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77036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Principle = $ 15,000 Rate of Interest R = 10% = 0.10 and the Interest paid = I = $ 9,000. And T is to be found.</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 = I*100/(PR)</a:t>
            </a:r>
            <a:r>
              <a:rPr lang="en-US" dirty="0" smtClean="0"/>
              <a:t/>
            </a:r>
            <a:br>
              <a:rPr lang="en-US" dirty="0" smtClean="0"/>
            </a:br>
            <a:r>
              <a:rPr lang="en-US" sz="1200" b="0" i="0" kern="1200" dirty="0" smtClean="0">
                <a:solidFill>
                  <a:schemeClr val="tx1"/>
                </a:solidFill>
                <a:effectLst/>
                <a:latin typeface="+mn-lt"/>
                <a:ea typeface="+mn-ea"/>
                <a:cs typeface="+mn-cs"/>
              </a:rPr>
              <a:t>= 9000*100/(15,000 x 10)</a:t>
            </a:r>
            <a:r>
              <a:rPr lang="en-US" dirty="0" smtClean="0"/>
              <a:t/>
            </a:r>
            <a:br>
              <a:rPr lang="en-US" dirty="0" smtClean="0"/>
            </a:br>
            <a:r>
              <a:rPr lang="en-US" sz="1200" b="0" i="0" kern="1200" dirty="0" smtClean="0">
                <a:solidFill>
                  <a:schemeClr val="tx1"/>
                </a:solidFill>
                <a:effectLst/>
                <a:latin typeface="+mn-lt"/>
                <a:ea typeface="+mn-ea"/>
                <a:cs typeface="+mn-cs"/>
              </a:rPr>
              <a:t>= 6 years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414778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sum of money at simple interest amounts to </a:t>
            </a:r>
            <a:r>
              <a:rPr lang="en-US" sz="2500" dirty="0" err="1">
                <a:latin typeface="Nunito Sans" panose="00000500000000000000" pitchFamily="2" charset="0"/>
              </a:rPr>
              <a:t>Rs</a:t>
            </a:r>
            <a:r>
              <a:rPr lang="en-US" sz="2500" dirty="0">
                <a:latin typeface="Nunito Sans" panose="00000500000000000000" pitchFamily="2" charset="0"/>
              </a:rPr>
              <a:t>. 815 in 3 years and to </a:t>
            </a:r>
            <a:r>
              <a:rPr lang="en-US" sz="2500" dirty="0" err="1">
                <a:latin typeface="Nunito Sans" panose="00000500000000000000" pitchFamily="2" charset="0"/>
              </a:rPr>
              <a:t>Rs</a:t>
            </a:r>
            <a:r>
              <a:rPr lang="en-US" sz="2500" dirty="0">
                <a:latin typeface="Nunito Sans" panose="00000500000000000000" pitchFamily="2" charset="0"/>
              </a:rPr>
              <a:t>. 854 in 4 years. The sum is 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690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692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698</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700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52733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sum fetched a total simple interest of </a:t>
            </a:r>
            <a:r>
              <a:rPr lang="en-US" sz="2500" dirty="0" err="1">
                <a:latin typeface="Nunito Sans" panose="00000500000000000000" pitchFamily="2" charset="0"/>
              </a:rPr>
              <a:t>Rs</a:t>
            </a:r>
            <a:r>
              <a:rPr lang="en-US" sz="2500" dirty="0">
                <a:latin typeface="Nunito Sans" panose="00000500000000000000" pitchFamily="2" charset="0"/>
              </a:rPr>
              <a:t>. 929.20 at the rate of 8% per annum in 5 years. What is the sum?</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2323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1223</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a:t>
            </a:r>
            <a:r>
              <a:rPr lang="en-US" sz="2500" dirty="0" smtClean="0">
                <a:latin typeface="Nunito Sans" panose="00000500000000000000" pitchFamily="2" charset="0"/>
              </a:rPr>
              <a:t>2563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2223</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3924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much time will it take for an amount of </a:t>
            </a:r>
            <a:r>
              <a:rPr lang="en-US" sz="2500" dirty="0" err="1">
                <a:latin typeface="Nunito Sans" panose="00000500000000000000" pitchFamily="2" charset="0"/>
              </a:rPr>
              <a:t>Rs</a:t>
            </a:r>
            <a:r>
              <a:rPr lang="en-US" sz="2500" dirty="0">
                <a:latin typeface="Nunito Sans" panose="00000500000000000000" pitchFamily="2" charset="0"/>
              </a:rPr>
              <a:t>. 900 to yield </a:t>
            </a:r>
            <a:r>
              <a:rPr lang="en-US" sz="2500" dirty="0" err="1">
                <a:latin typeface="Nunito Sans" panose="00000500000000000000" pitchFamily="2" charset="0"/>
              </a:rPr>
              <a:t>Rs</a:t>
            </a:r>
            <a:r>
              <a:rPr lang="en-US" sz="2500" dirty="0">
                <a:latin typeface="Nunito Sans" panose="00000500000000000000" pitchFamily="2" charset="0"/>
              </a:rPr>
              <a:t>. 81 as interest at 4.5% per annum of simple interest?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Years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Years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Years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Years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08712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man took loan from a bank at the rate of 8% p.a. simple interest. After 4 years he had to pay </a:t>
            </a:r>
            <a:r>
              <a:rPr lang="en-US" sz="2500" dirty="0" err="1">
                <a:latin typeface="Nunito Sans" panose="00000500000000000000" pitchFamily="2" charset="0"/>
              </a:rPr>
              <a:t>Rs</a:t>
            </a:r>
            <a:r>
              <a:rPr lang="en-US" sz="2500" dirty="0">
                <a:latin typeface="Nunito Sans" panose="00000500000000000000" pitchFamily="2" charset="0"/>
              </a:rPr>
              <a:t>. 6200 interest only for the period. The principal amount borrowed by him </a:t>
            </a:r>
            <a:r>
              <a:rPr lang="en-US" sz="2500" dirty="0" smtClean="0">
                <a:latin typeface="Nunito Sans" panose="00000500000000000000" pitchFamily="2" charset="0"/>
              </a:rPr>
              <a:t>was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10000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20000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18000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19375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1633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sum of </a:t>
            </a:r>
            <a:r>
              <a:rPr lang="en-US" sz="2500" dirty="0" err="1">
                <a:latin typeface="Nunito Sans" panose="00000500000000000000" pitchFamily="2" charset="0"/>
              </a:rPr>
              <a:t>Rs</a:t>
            </a:r>
            <a:r>
              <a:rPr lang="en-US" sz="2500" dirty="0">
                <a:latin typeface="Nunito Sans" panose="00000500000000000000" pitchFamily="2" charset="0"/>
              </a:rPr>
              <a:t>. 14,000 amounts to </a:t>
            </a:r>
            <a:r>
              <a:rPr lang="en-US" sz="2500" dirty="0" err="1">
                <a:latin typeface="Nunito Sans" panose="00000500000000000000" pitchFamily="2" charset="0"/>
              </a:rPr>
              <a:t>Rs</a:t>
            </a:r>
            <a:r>
              <a:rPr lang="en-US" sz="2500" dirty="0">
                <a:latin typeface="Nunito Sans" panose="00000500000000000000" pitchFamily="2" charset="0"/>
              </a:rPr>
              <a:t>. 22,400 in 12 years at the rate of simple interest. What is the rate of interest (in %)?</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47988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sum of money in 3 years becomes 1780 and in 7 years it becomes </a:t>
            </a:r>
            <a:r>
              <a:rPr lang="en-US" sz="2500" dirty="0" err="1">
                <a:latin typeface="Nunito Sans" panose="00000500000000000000" pitchFamily="2" charset="0"/>
              </a:rPr>
              <a:t>Rs</a:t>
            </a:r>
            <a:r>
              <a:rPr lang="en-US" sz="2500" dirty="0">
                <a:latin typeface="Nunito Sans" panose="00000500000000000000" pitchFamily="2" charset="0"/>
              </a:rPr>
              <a:t>. 2020. What is the principal sum where simple rate of interest is to be charged?</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1840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80628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Re.1 produces Rs.8 as interest in 40 years at simple interest, the rate of interest per annum is ___________.</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102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much time will it take for an amount of Rs.250 to yield Rs.100 as </a:t>
            </a:r>
            <a:r>
              <a:rPr lang="en-US" sz="2500" dirty="0" smtClean="0">
                <a:latin typeface="Nunito Sans" panose="00000500000000000000" pitchFamily="2" charset="0"/>
              </a:rPr>
              <a:t>interest </a:t>
            </a:r>
            <a:r>
              <a:rPr lang="en-US" sz="2500" dirty="0">
                <a:latin typeface="Nunito Sans" panose="00000500000000000000" pitchFamily="2" charset="0"/>
              </a:rPr>
              <a:t>at the rate of 2.5% p.a. simple interest?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99519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annual payment will discharge a debt of </a:t>
            </a:r>
            <a:r>
              <a:rPr lang="en-US" sz="2500" dirty="0" err="1">
                <a:latin typeface="Nunito Sans" panose="00000500000000000000" pitchFamily="2" charset="0"/>
              </a:rPr>
              <a:t>Rs</a:t>
            </a:r>
            <a:r>
              <a:rPr lang="en-US" sz="2500" dirty="0">
                <a:latin typeface="Nunito Sans" panose="00000500000000000000" pitchFamily="2" charset="0"/>
              </a:rPr>
              <a:t>. 1216 due in 3 years at 2% per annum?</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400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375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430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425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0302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man took a loan from a bank at the rate of 16% p.a. simple interest. After 4 years, he had to pay </a:t>
            </a:r>
            <a:r>
              <a:rPr lang="en-US" sz="2500" dirty="0" err="1">
                <a:latin typeface="Nunito Sans" panose="00000500000000000000" pitchFamily="2" charset="0"/>
              </a:rPr>
              <a:t>Rs</a:t>
            </a:r>
            <a:r>
              <a:rPr lang="en-US" sz="2500" dirty="0">
                <a:latin typeface="Nunito Sans" panose="00000500000000000000" pitchFamily="2" charset="0"/>
              </a:rPr>
              <a:t>. 6400 as interest for the period. What was the principal amount borrowed by him?</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Rs.8,200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Rs.10,000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12,500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7984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gave a loan of </a:t>
            </a:r>
            <a:r>
              <a:rPr lang="en-US" sz="2500" dirty="0" err="1">
                <a:latin typeface="Nunito Sans" panose="00000500000000000000" pitchFamily="2" charset="0"/>
              </a:rPr>
              <a:t>Rs</a:t>
            </a:r>
            <a:r>
              <a:rPr lang="en-US" sz="2500" dirty="0">
                <a:latin typeface="Nunito Sans" panose="00000500000000000000" pitchFamily="2" charset="0"/>
              </a:rPr>
              <a:t>. 250 to B and recovered it at the rate of </a:t>
            </a:r>
            <a:r>
              <a:rPr lang="en-US" sz="2500" dirty="0" err="1">
                <a:latin typeface="Nunito Sans" panose="00000500000000000000" pitchFamily="2" charset="0"/>
              </a:rPr>
              <a:t>Rs</a:t>
            </a:r>
            <a:r>
              <a:rPr lang="en-US" sz="2500" dirty="0">
                <a:latin typeface="Nunito Sans" panose="00000500000000000000" pitchFamily="2" charset="0"/>
              </a:rPr>
              <a:t>. 50 per month for 6 months commencing from the end of the first month. What is the effective rate of simple interest?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33.33%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55062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err="1">
                <a:latin typeface="Nunito Sans" panose="00000500000000000000" pitchFamily="2" charset="0"/>
              </a:rPr>
              <a:t>Vikram</a:t>
            </a:r>
            <a:r>
              <a:rPr lang="en-US" sz="2500" dirty="0">
                <a:latin typeface="Nunito Sans" panose="00000500000000000000" pitchFamily="2" charset="0"/>
              </a:rPr>
              <a:t>  invested a certain sum of money at 8% p.a. simple interest for ‘n’ years. At the end of ‘n’ years, </a:t>
            </a:r>
            <a:r>
              <a:rPr lang="en-US" sz="2500" dirty="0" err="1">
                <a:latin typeface="Nunito Sans" panose="00000500000000000000" pitchFamily="2" charset="0"/>
              </a:rPr>
              <a:t>Vikram</a:t>
            </a:r>
            <a:r>
              <a:rPr lang="en-US" sz="2500" dirty="0">
                <a:latin typeface="Nunito Sans" panose="00000500000000000000" pitchFamily="2" charset="0"/>
              </a:rPr>
              <a:t>  got back 5 times his original investment. What is the value of n?</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45433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simple interest on a sum of money is one-fifth of the principal, and the number of years is five times the rate of interest. Find the rate of interest (in %).</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2880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err="1">
                <a:latin typeface="Nunito Sans" panose="00000500000000000000" pitchFamily="2" charset="0"/>
              </a:rPr>
              <a:t>Vineeth</a:t>
            </a:r>
            <a:r>
              <a:rPr lang="en-US" sz="2500" dirty="0">
                <a:latin typeface="Nunito Sans" panose="00000500000000000000" pitchFamily="2" charset="0"/>
              </a:rPr>
              <a:t> borrowed </a:t>
            </a:r>
            <a:r>
              <a:rPr lang="en-US" sz="2500" dirty="0" err="1">
                <a:latin typeface="Nunito Sans" panose="00000500000000000000" pitchFamily="2" charset="0"/>
              </a:rPr>
              <a:t>Rs</a:t>
            </a:r>
            <a:r>
              <a:rPr lang="en-US" sz="2500" dirty="0">
                <a:latin typeface="Nunito Sans" panose="00000500000000000000" pitchFamily="2" charset="0"/>
              </a:rPr>
              <a:t>. 1200 at 15% rate of interest. He repaid </a:t>
            </a:r>
            <a:r>
              <a:rPr lang="en-US" sz="2500" dirty="0" err="1">
                <a:latin typeface="Nunito Sans" panose="00000500000000000000" pitchFamily="2" charset="0"/>
              </a:rPr>
              <a:t>Rs</a:t>
            </a:r>
            <a:r>
              <a:rPr lang="en-US" sz="2500" dirty="0">
                <a:latin typeface="Nunito Sans" panose="00000500000000000000" pitchFamily="2" charset="0"/>
              </a:rPr>
              <a:t>. 560 at the end of the first year. What is the amount paid by him at the end of the second year to discharge his loan which was calculated at simple interest?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1150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1258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1342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1347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77879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Some amount was lent at simple interest of 10% per annum. After 1 year, </a:t>
            </a:r>
            <a:r>
              <a:rPr lang="en-US" sz="2500" dirty="0" err="1">
                <a:latin typeface="Nunito Sans" panose="00000500000000000000" pitchFamily="2" charset="0"/>
              </a:rPr>
              <a:t>Rs</a:t>
            </a:r>
            <a:r>
              <a:rPr lang="en-US" sz="2500" dirty="0">
                <a:latin typeface="Nunito Sans" panose="00000500000000000000" pitchFamily="2" charset="0"/>
              </a:rPr>
              <a:t>. 6000 is repaid and the rest of the amount is repaid at 5% per annum at the end of second year. If the second year’s interest is ¼ of the first year’s interest, find the amount that was lent out.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1000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10000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15000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25000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7480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father left a will of </a:t>
            </a:r>
            <a:r>
              <a:rPr lang="en-US" sz="2500" dirty="0" err="1">
                <a:latin typeface="Nunito Sans" panose="00000500000000000000" pitchFamily="2" charset="0"/>
              </a:rPr>
              <a:t>Rs</a:t>
            </a:r>
            <a:r>
              <a:rPr lang="en-US" sz="2500" dirty="0">
                <a:latin typeface="Nunito Sans" panose="00000500000000000000" pitchFamily="2" charset="0"/>
              </a:rPr>
              <a:t>. 44 lakhs between his two sons aged 8.5 and 16 such that they may get equal amounts when each of them reach the age of 21 years. The original amount of </a:t>
            </a:r>
            <a:r>
              <a:rPr lang="en-US" sz="2500" dirty="0" err="1">
                <a:latin typeface="Nunito Sans" panose="00000500000000000000" pitchFamily="2" charset="0"/>
              </a:rPr>
              <a:t>Rs</a:t>
            </a:r>
            <a:r>
              <a:rPr lang="en-US" sz="2500" dirty="0">
                <a:latin typeface="Nunito Sans" panose="00000500000000000000" pitchFamily="2" charset="0"/>
              </a:rPr>
              <a:t>. 44 lakhs has been instructed to be invested at 10% p.a. simple interest. How much did the elder son get at the time of the will?</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29 lakhs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37 lakhs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42 lakhs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85104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Simple Interest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b="1" dirty="0">
                <a:latin typeface="Nunito Sans" panose="00000500000000000000" pitchFamily="2" charset="0"/>
              </a:rPr>
              <a:t>Principal:</a:t>
            </a:r>
          </a:p>
          <a:p>
            <a:pPr algn="just"/>
            <a:r>
              <a:rPr lang="en-US" sz="2500" dirty="0" smtClean="0">
                <a:latin typeface="Nunito Sans" panose="00000500000000000000" pitchFamily="2" charset="0"/>
              </a:rPr>
              <a:t>	The </a:t>
            </a:r>
            <a:r>
              <a:rPr lang="en-US" sz="2500" dirty="0">
                <a:latin typeface="Nunito Sans" panose="00000500000000000000" pitchFamily="2" charset="0"/>
              </a:rPr>
              <a:t>money borrowed or lent out for a certain period is called the principal or the sum.</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b="1" dirty="0">
                <a:latin typeface="Nunito Sans" panose="00000500000000000000" pitchFamily="2" charset="0"/>
              </a:rPr>
              <a:t>Interest:</a:t>
            </a:r>
          </a:p>
          <a:p>
            <a:pPr algn="just"/>
            <a:r>
              <a:rPr lang="en-US" sz="2500" dirty="0" smtClean="0">
                <a:latin typeface="Nunito Sans" panose="00000500000000000000" pitchFamily="2" charset="0"/>
              </a:rPr>
              <a:t>	Extra </a:t>
            </a:r>
            <a:r>
              <a:rPr lang="en-US" sz="2500" dirty="0">
                <a:latin typeface="Nunito Sans" panose="00000500000000000000" pitchFamily="2" charset="0"/>
              </a:rPr>
              <a:t>money paid for using other's money is called interest.</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b="1" dirty="0">
                <a:latin typeface="Nunito Sans" panose="00000500000000000000" pitchFamily="2" charset="0"/>
              </a:rPr>
              <a:t>Simple Interest (S.I.):</a:t>
            </a:r>
          </a:p>
          <a:p>
            <a:pPr algn="just"/>
            <a:r>
              <a:rPr lang="en-US" sz="2500" dirty="0" smtClean="0">
                <a:latin typeface="Nunito Sans" panose="00000500000000000000" pitchFamily="2" charset="0"/>
              </a:rPr>
              <a:t>	If </a:t>
            </a:r>
            <a:r>
              <a:rPr lang="en-US" sz="2500" dirty="0">
                <a:latin typeface="Nunito Sans" panose="00000500000000000000" pitchFamily="2" charset="0"/>
              </a:rPr>
              <a:t>the interest on a sum borrowed for certain period is reckoned uniformly, then it is called simple interest</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Simple Interest </a:t>
            </a:r>
            <a:endParaRPr lang="en-US" sz="44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8333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smtClean="0">
                <a:latin typeface="Nunito Sans" panose="00000500000000000000" pitchFamily="2" charset="0"/>
              </a:rPr>
              <a:t>Let S.I = Simple Interest, Principal </a:t>
            </a:r>
            <a:r>
              <a:rPr lang="en-US" sz="2500" dirty="0">
                <a:latin typeface="Nunito Sans" panose="00000500000000000000" pitchFamily="2" charset="0"/>
              </a:rPr>
              <a:t>= P, Rate = R% per annum (p.a.) and Time = T years. </a:t>
            </a:r>
            <a:r>
              <a:rPr lang="en-US" sz="2500" dirty="0" smtClean="0">
                <a:latin typeface="Nunito Sans" panose="00000500000000000000" pitchFamily="2" charset="0"/>
              </a:rPr>
              <a:t>Then</a:t>
            </a:r>
          </a:p>
          <a:p>
            <a:pPr algn="just"/>
            <a:endParaRPr lang="en-US" sz="2500" dirty="0">
              <a:latin typeface="Nunito Sans" panose="00000500000000000000" pitchFamily="2" charset="0"/>
            </a:endParaRPr>
          </a:p>
          <a:p>
            <a:pPr algn="just"/>
            <a:endParaRPr lang="en-US" sz="2500" dirty="0" smtClean="0">
              <a:latin typeface="Nunito Sans" panose="00000500000000000000" pitchFamily="2" charset="0"/>
            </a:endParaRPr>
          </a:p>
          <a:p>
            <a:pPr algn="just"/>
            <a:endParaRPr lang="en-US" sz="2500" dirty="0">
              <a:latin typeface="Nunito Sans" panose="00000500000000000000" pitchFamily="2" charset="0"/>
            </a:endParaRP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In order </a:t>
            </a:r>
            <a:r>
              <a:rPr lang="en-US" sz="2500" dirty="0">
                <a:latin typeface="Nunito Sans" panose="00000500000000000000" pitchFamily="2" charset="0"/>
              </a:rPr>
              <a:t>the calculate the total amount, the following formula is used:</a:t>
            </a:r>
          </a:p>
          <a:p>
            <a:pPr algn="just"/>
            <a:endParaRPr lang="en-US" sz="2500" dirty="0">
              <a:latin typeface="Nunito Sans" panose="00000500000000000000" pitchFamily="2" charset="0"/>
            </a:endParaRPr>
          </a:p>
          <a:p>
            <a:pPr algn="ctr"/>
            <a:r>
              <a:rPr lang="en-US" sz="2500" b="1" dirty="0">
                <a:latin typeface="Nunito Sans" panose="00000500000000000000" pitchFamily="2" charset="0"/>
              </a:rPr>
              <a:t>Amount (A) = Principal (P) + Interest (I</a:t>
            </a:r>
            <a:r>
              <a:rPr lang="en-US" sz="2500" b="1" dirty="0" smtClean="0">
                <a:latin typeface="Nunito Sans" panose="00000500000000000000" pitchFamily="2" charset="0"/>
              </a:rPr>
              <a:t>)</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Where, </a:t>
            </a:r>
            <a:r>
              <a:rPr lang="en-US" sz="2500" b="1" dirty="0" smtClean="0">
                <a:latin typeface="Nunito Sans" panose="00000500000000000000" pitchFamily="2" charset="0"/>
              </a:rPr>
              <a:t>Amount</a:t>
            </a:r>
            <a:r>
              <a:rPr lang="en-US" sz="2500" dirty="0" smtClean="0">
                <a:latin typeface="Nunito Sans" panose="00000500000000000000" pitchFamily="2" charset="0"/>
              </a:rPr>
              <a:t> </a:t>
            </a:r>
            <a:r>
              <a:rPr lang="en-US" sz="2500" dirty="0">
                <a:latin typeface="Nunito Sans" panose="00000500000000000000" pitchFamily="2" charset="0"/>
              </a:rPr>
              <a:t>(A) is the total money paid back at the end of the time period for which it was borrowed</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Simple Interest </a:t>
            </a:r>
            <a:endParaRPr lang="en-US" sz="44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3" name="Picture 2"/>
          <p:cNvPicPr>
            <a:picLocks noChangeAspect="1"/>
          </p:cNvPicPr>
          <p:nvPr/>
        </p:nvPicPr>
        <p:blipFill rotWithShape="1">
          <a:blip r:embed="rId4"/>
          <a:srcRect t="21792" b="9200"/>
          <a:stretch/>
        </p:blipFill>
        <p:spPr>
          <a:xfrm>
            <a:off x="3429000" y="2057400"/>
            <a:ext cx="4343400" cy="873911"/>
          </a:xfrm>
          <a:prstGeom prst="rect">
            <a:avLst/>
          </a:prstGeom>
        </p:spPr>
      </p:pic>
    </p:spTree>
    <p:extLst>
      <p:ext uri="{BB962C8B-B14F-4D97-AF65-F5344CB8AC3E}">
        <p14:creationId xmlns:p14="http://schemas.microsoft.com/office/powerpoint/2010/main" val="4173124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sum of money will produce </a:t>
            </a:r>
            <a:r>
              <a:rPr lang="en-US" sz="2500" dirty="0" err="1">
                <a:latin typeface="Nunito Sans" panose="00000500000000000000" pitchFamily="2" charset="0"/>
              </a:rPr>
              <a:t>Rs</a:t>
            </a:r>
            <a:r>
              <a:rPr lang="en-US" sz="2500" dirty="0">
                <a:latin typeface="Nunito Sans" panose="00000500000000000000" pitchFamily="2" charset="0"/>
              </a:rPr>
              <a:t>. 70 as simple interest in 4 years at 3 1/2 percent?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30631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sum of money will double itself in 4 years at simple interest with a yearly rate </a:t>
            </a:r>
            <a:r>
              <a:rPr lang="en-US" sz="2500" dirty="0" smtClean="0">
                <a:latin typeface="Nunito Sans" panose="00000500000000000000" pitchFamily="2" charset="0"/>
              </a:rPr>
              <a:t>of</a:t>
            </a:r>
            <a:r>
              <a:rPr lang="en-US" sz="2500" dirty="0">
                <a:latin typeface="Nunito Sans" panose="00000500000000000000" pitchFamily="2" charset="0"/>
              </a:rPr>
              <a:t> </a:t>
            </a:r>
            <a:r>
              <a:rPr lang="en-US" sz="2500" dirty="0" smtClean="0">
                <a:latin typeface="Nunito Sans" panose="00000500000000000000" pitchFamily="2" charset="0"/>
              </a:rPr>
              <a:t>___________ </a:t>
            </a:r>
            <a:r>
              <a:rPr lang="en-US" sz="2500" dirty="0">
                <a:latin typeface="Nunito Sans" panose="00000500000000000000" pitchFamily="2" charset="0"/>
              </a:rPr>
              <a:t>%</a:t>
            </a:r>
            <a:r>
              <a:rPr lang="en-US" sz="2500" dirty="0" smtClean="0">
                <a:latin typeface="Nunito Sans" panose="00000500000000000000" pitchFamily="2" charset="0"/>
              </a:rPr>
              <a:t>.</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37472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Steve invested $ 10,000 in a savings bank account that earned 2% simple interest. Find the interest earned if the amount was kept in the bank for 4 years.</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700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800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900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  1000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70675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Ryan bought $ 15,000 from a bank to buy a car at 10% simple Interest. If he paid $ 9,000 as interest while clearing the loan, find the time for which the loan was given.</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Years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Years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Years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 Years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60288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1649</Words>
  <Application>Microsoft Office PowerPoint</Application>
  <PresentationFormat>Widescreen</PresentationFormat>
  <Paragraphs>312</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Wingdings</vt:lpstr>
      <vt:lpstr>Nunito Sans</vt:lpstr>
      <vt:lpstr>Arial</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2019-12-17T11:53:54Z</dcterms:modified>
</cp:coreProperties>
</file>