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272" r:id="rId2"/>
    <p:sldId id="377" r:id="rId3"/>
    <p:sldId id="271" r:id="rId4"/>
    <p:sldId id="357" r:id="rId5"/>
    <p:sldId id="366" r:id="rId6"/>
    <p:sldId id="359" r:id="rId7"/>
    <p:sldId id="358" r:id="rId8"/>
    <p:sldId id="367" r:id="rId9"/>
    <p:sldId id="361" r:id="rId10"/>
    <p:sldId id="364" r:id="rId11"/>
    <p:sldId id="363" r:id="rId12"/>
    <p:sldId id="360" r:id="rId13"/>
    <p:sldId id="362" r:id="rId14"/>
    <p:sldId id="369" r:id="rId15"/>
    <p:sldId id="371" r:id="rId16"/>
    <p:sldId id="373" r:id="rId17"/>
    <p:sldId id="375" r:id="rId18"/>
    <p:sldId id="376" r:id="rId19"/>
    <p:sldId id="289" r:id="rId20"/>
  </p:sldIdLst>
  <p:sldSz cx="12192000" cy="6858000"/>
  <p:notesSz cx="6858000" cy="9144000"/>
  <p:embeddedFontLst>
    <p:embeddedFont>
      <p:font typeface="Nunito Sans" pitchFamily="2" charset="0"/>
      <p:regular r:id="rId22"/>
      <p:bold r:id="rId23"/>
      <p:italic r:id="rId24"/>
      <p:boldItalic r:id="rId25"/>
    </p:embeddedFont>
    <p:embeddedFont>
      <p:font typeface="Nunito Sans SemiBold" pitchFamily="2" charset="0"/>
      <p:bold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54902" autoAdjust="0"/>
  </p:normalViewPr>
  <p:slideViewPr>
    <p:cSldViewPr>
      <p:cViewPr varScale="1">
        <p:scale>
          <a:sx n="45" d="100"/>
          <a:sy n="45" d="100"/>
        </p:scale>
        <p:origin x="1886" y="38"/>
      </p:cViewPr>
      <p:guideLst>
        <p:guide orient="horz" pos="768"/>
        <p:guide pos="6000"/>
      </p:guideLst>
    </p:cSldViewPr>
  </p:slideViewPr>
  <p:notesTextViewPr>
    <p:cViewPr>
      <p:scale>
        <a:sx n="100" d="100"/>
        <a:sy n="100" d="100"/>
      </p:scale>
      <p:origin x="0" y="0"/>
    </p:cViewPr>
  </p:notesText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tha gudavalli" userId="d413e1ebb6389b57" providerId="LiveId" clId="{F17E0E2C-2E79-4EA5-86D6-B2EC580D31C8}"/>
    <pc:docChg chg="custSel modSld">
      <pc:chgData name="mamatha gudavalli" userId="d413e1ebb6389b57" providerId="LiveId" clId="{F17E0E2C-2E79-4EA5-86D6-B2EC580D31C8}" dt="2024-07-11T18:12:47.603" v="1" actId="478"/>
      <pc:docMkLst>
        <pc:docMk/>
      </pc:docMkLst>
      <pc:sldChg chg="addSp delSp mod">
        <pc:chgData name="mamatha gudavalli" userId="d413e1ebb6389b57" providerId="LiveId" clId="{F17E0E2C-2E79-4EA5-86D6-B2EC580D31C8}" dt="2024-07-11T18:12:47.603" v="1" actId="478"/>
        <pc:sldMkLst>
          <pc:docMk/>
          <pc:sldMk cId="3463397479" sldId="366"/>
        </pc:sldMkLst>
        <pc:inkChg chg="add del">
          <ac:chgData name="mamatha gudavalli" userId="d413e1ebb6389b57" providerId="LiveId" clId="{F17E0E2C-2E79-4EA5-86D6-B2EC580D31C8}" dt="2024-07-11T18:12:47.603" v="1" actId="478"/>
          <ac:inkMkLst>
            <pc:docMk/>
            <pc:sldMk cId="3463397479" sldId="366"/>
            <ac:inkMk id="2" creationId="{79A25C08-2250-1003-A414-490B4141C8D1}"/>
          </ac:inkMkLst>
        </pc:inkChg>
      </pc:sldChg>
    </pc:docChg>
  </pc:docChgLst>
  <pc:docChgLst>
    <pc:chgData name="mamatha gudavalli" userId="d413e1ebb6389b57" providerId="LiveId" clId="{5CAD1046-AB5C-49E7-8B6B-0185F85529BD}"/>
    <pc:docChg chg="modSld">
      <pc:chgData name="mamatha gudavalli" userId="d413e1ebb6389b57" providerId="LiveId" clId="{5CAD1046-AB5C-49E7-8B6B-0185F85529BD}" dt="2024-04-15T08:46:54.509" v="0" actId="729"/>
      <pc:docMkLst>
        <pc:docMk/>
      </pc:docMkLst>
      <pc:sldChg chg="mod modShow">
        <pc:chgData name="mamatha gudavalli" userId="d413e1ebb6389b57" providerId="LiveId" clId="{5CAD1046-AB5C-49E7-8B6B-0185F85529BD}" dt="2024-04-15T08:46:54.509" v="0" actId="729"/>
        <pc:sldMkLst>
          <pc:docMk/>
          <pc:sldMk cId="2789340857" sldId="360"/>
        </pc:sldMkLst>
      </pc:sldChg>
    </pc:docChg>
  </pc:docChgLst>
  <pc:docChgLst>
    <pc:chgData name="mamatha gudavalli" userId="d413e1ebb6389b57" providerId="LiveId" clId="{E9F45297-D8D5-493E-B488-E9E2CBE42A67}"/>
    <pc:docChg chg="undo custSel modSld sldOrd">
      <pc:chgData name="mamatha gudavalli" userId="d413e1ebb6389b57" providerId="LiveId" clId="{E9F45297-D8D5-493E-B488-E9E2CBE42A67}" dt="2023-08-22T16:57:15.051" v="20" actId="20577"/>
      <pc:docMkLst>
        <pc:docMk/>
      </pc:docMkLst>
      <pc:sldChg chg="modSp mod ord">
        <pc:chgData name="mamatha gudavalli" userId="d413e1ebb6389b57" providerId="LiveId" clId="{E9F45297-D8D5-493E-B488-E9E2CBE42A67}" dt="2023-08-22T16:57:15.051" v="20" actId="20577"/>
        <pc:sldMkLst>
          <pc:docMk/>
          <pc:sldMk cId="3262165331" sldId="362"/>
        </pc:sldMkLst>
        <pc:spChg chg="mod">
          <ac:chgData name="mamatha gudavalli" userId="d413e1ebb6389b57" providerId="LiveId" clId="{E9F45297-D8D5-493E-B488-E9E2CBE42A67}" dt="2023-08-22T16:57:15.051" v="20" actId="20577"/>
          <ac:spMkLst>
            <pc:docMk/>
            <pc:sldMk cId="3262165331" sldId="362"/>
            <ac:spMk id="20" creationId="{8D2B7F5C-7E52-4144-8109-FAA3BD7AA776}"/>
          </ac:spMkLst>
        </pc:spChg>
      </pc:sldChg>
      <pc:sldChg chg="modSp mod ord">
        <pc:chgData name="mamatha gudavalli" userId="d413e1ebb6389b57" providerId="LiveId" clId="{E9F45297-D8D5-493E-B488-E9E2CBE42A67}" dt="2023-08-17T18:59:44.582" v="5" actId="20577"/>
        <pc:sldMkLst>
          <pc:docMk/>
          <pc:sldMk cId="4042427357" sldId="364"/>
        </pc:sldMkLst>
        <pc:spChg chg="mod">
          <ac:chgData name="mamatha gudavalli" userId="d413e1ebb6389b57" providerId="LiveId" clId="{E9F45297-D8D5-493E-B488-E9E2CBE42A67}" dt="2023-08-17T18:59:44.582" v="5" actId="20577"/>
          <ac:spMkLst>
            <pc:docMk/>
            <pc:sldMk cId="4042427357" sldId="364"/>
            <ac:spMk id="20" creationId="{8D2B7F5C-7E52-4144-8109-FAA3BD7AA776}"/>
          </ac:spMkLst>
        </pc:spChg>
      </pc:sldChg>
      <pc:sldChg chg="addSp delSp modSp mod">
        <pc:chgData name="mamatha gudavalli" userId="d413e1ebb6389b57" providerId="LiveId" clId="{E9F45297-D8D5-493E-B488-E9E2CBE42A67}" dt="2023-08-22T16:57:08.628" v="17" actId="20577"/>
        <pc:sldMkLst>
          <pc:docMk/>
          <pc:sldMk cId="2328639839" sldId="367"/>
        </pc:sldMkLst>
        <pc:spChg chg="add del mod">
          <ac:chgData name="mamatha gudavalli" userId="d413e1ebb6389b57" providerId="LiveId" clId="{E9F45297-D8D5-493E-B488-E9E2CBE42A67}" dt="2023-08-22T16:57:08.628" v="17" actId="20577"/>
          <ac:spMkLst>
            <pc:docMk/>
            <pc:sldMk cId="2328639839" sldId="367"/>
            <ac:spMk id="20" creationId="{8D2B7F5C-7E52-4144-8109-FAA3BD7AA776}"/>
          </ac:spMkLst>
        </pc:spChg>
        <pc:spChg chg="mod">
          <ac:chgData name="mamatha gudavalli" userId="d413e1ebb6389b57" providerId="LiveId" clId="{E9F45297-D8D5-493E-B488-E9E2CBE42A67}" dt="2023-08-22T16:00:53.294" v="10" actId="1035"/>
          <ac:spMkLst>
            <pc:docMk/>
            <pc:sldMk cId="2328639839" sldId="367"/>
            <ac:spMk id="24" creationId="{F62FDC11-1E2D-428B-8217-CF9104F9B6D7}"/>
          </ac:spMkLst>
        </pc:spChg>
      </pc:sldChg>
    </pc:docChg>
  </pc:docChgLst>
  <pc:docChgLst>
    <pc:chgData name="mamatha gudavalli" userId="d413e1ebb6389b57" providerId="LiveId" clId="{CC7DC2D8-5696-4C22-BD05-B806D2FBA58F}"/>
    <pc:docChg chg="undo custSel modSld">
      <pc:chgData name="mamatha gudavalli" userId="d413e1ebb6389b57" providerId="LiveId" clId="{CC7DC2D8-5696-4C22-BD05-B806D2FBA58F}" dt="2024-09-06T14:15:50.275" v="93" actId="20577"/>
      <pc:docMkLst>
        <pc:docMk/>
      </pc:docMkLst>
      <pc:sldChg chg="modNotesTx">
        <pc:chgData name="mamatha gudavalli" userId="d413e1ebb6389b57" providerId="LiveId" clId="{CC7DC2D8-5696-4C22-BD05-B806D2FBA58F}" dt="2024-09-06T14:15:50.275" v="93" actId="20577"/>
        <pc:sldMkLst>
          <pc:docMk/>
          <pc:sldMk cId="509777137" sldId="361"/>
        </pc:sldMkLst>
      </pc:sldChg>
      <pc:sldChg chg="modNotesTx">
        <pc:chgData name="mamatha gudavalli" userId="d413e1ebb6389b57" providerId="LiveId" clId="{CC7DC2D8-5696-4C22-BD05-B806D2FBA58F}" dt="2024-09-06T14:11:42.696" v="19" actId="20577"/>
        <pc:sldMkLst>
          <pc:docMk/>
          <pc:sldMk cId="4042427357" sldId="364"/>
        </pc:sldMkLst>
      </pc:sldChg>
      <pc:sldChg chg="modNotesTx">
        <pc:chgData name="mamatha gudavalli" userId="d413e1ebb6389b57" providerId="LiveId" clId="{CC7DC2D8-5696-4C22-BD05-B806D2FBA58F}" dt="2024-09-06T14:14:28.652" v="89" actId="20577"/>
        <pc:sldMkLst>
          <pc:docMk/>
          <pc:sldMk cId="2328639839" sldId="367"/>
        </pc:sldMkLst>
      </pc:sldChg>
      <pc:sldChg chg="modNotesTx">
        <pc:chgData name="mamatha gudavalli" userId="d413e1ebb6389b57" providerId="LiveId" clId="{CC7DC2D8-5696-4C22-BD05-B806D2FBA58F}" dt="2024-09-06T14:10:22.370" v="12" actId="20577"/>
        <pc:sldMkLst>
          <pc:docMk/>
          <pc:sldMk cId="3220043466" sldId="369"/>
        </pc:sldMkLst>
      </pc:sldChg>
      <pc:sldChg chg="modNotesTx">
        <pc:chgData name="mamatha gudavalli" userId="d413e1ebb6389b57" providerId="LiveId" clId="{CC7DC2D8-5696-4C22-BD05-B806D2FBA58F}" dt="2024-09-06T14:10:16.606" v="10" actId="20577"/>
        <pc:sldMkLst>
          <pc:docMk/>
          <pc:sldMk cId="2099349245" sldId="371"/>
        </pc:sldMkLst>
      </pc:sldChg>
    </pc:docChg>
  </pc:docChgLst>
  <pc:docChgLst>
    <pc:chgData name="mamatha gudavalli" userId="d413e1ebb6389b57" providerId="LiveId" clId="{F913BA42-2A7E-4439-B06E-C34FB1D5AD96}"/>
    <pc:docChg chg="custSel addSld delSld modSld sldOrd">
      <pc:chgData name="mamatha gudavalli" userId="d413e1ebb6389b57" providerId="LiveId" clId="{F913BA42-2A7E-4439-B06E-C34FB1D5AD96}" dt="2024-06-17T18:26:46.626" v="473" actId="20577"/>
      <pc:docMkLst>
        <pc:docMk/>
      </pc:docMkLst>
      <pc:sldChg chg="addSp delSp mod">
        <pc:chgData name="mamatha gudavalli" userId="d413e1ebb6389b57" providerId="LiveId" clId="{F913BA42-2A7E-4439-B06E-C34FB1D5AD96}" dt="2024-06-15T07:37:50.400" v="449" actId="478"/>
        <pc:sldMkLst>
          <pc:docMk/>
          <pc:sldMk cId="2106008446" sldId="358"/>
        </pc:sldMkLst>
        <pc:inkChg chg="add del">
          <ac:chgData name="mamatha gudavalli" userId="d413e1ebb6389b57" providerId="LiveId" clId="{F913BA42-2A7E-4439-B06E-C34FB1D5AD96}" dt="2024-06-15T07:37:50.400" v="449" actId="478"/>
          <ac:inkMkLst>
            <pc:docMk/>
            <pc:sldMk cId="2106008446" sldId="358"/>
            <ac:inkMk id="2" creationId="{C725B605-9F2C-8274-34F2-92FF3F7839EC}"/>
          </ac:inkMkLst>
        </pc:inkChg>
      </pc:sldChg>
      <pc:sldChg chg="modSp mod ord modShow">
        <pc:chgData name="mamatha gudavalli" userId="d413e1ebb6389b57" providerId="LiveId" clId="{F913BA42-2A7E-4439-B06E-C34FB1D5AD96}" dt="2024-06-17T18:26:46.626" v="473" actId="20577"/>
        <pc:sldMkLst>
          <pc:docMk/>
          <pc:sldMk cId="2789340857" sldId="360"/>
        </pc:sldMkLst>
        <pc:spChg chg="mod">
          <ac:chgData name="mamatha gudavalli" userId="d413e1ebb6389b57" providerId="LiveId" clId="{F913BA42-2A7E-4439-B06E-C34FB1D5AD96}" dt="2024-06-17T18:26:46.626" v="473" actId="20577"/>
          <ac:spMkLst>
            <pc:docMk/>
            <pc:sldMk cId="2789340857" sldId="360"/>
            <ac:spMk id="20" creationId="{8D2B7F5C-7E52-4144-8109-FAA3BD7AA776}"/>
          </ac:spMkLst>
        </pc:spChg>
      </pc:sldChg>
      <pc:sldChg chg="modSp mod ord modNotesTx">
        <pc:chgData name="mamatha gudavalli" userId="d413e1ebb6389b57" providerId="LiveId" clId="{F913BA42-2A7E-4439-B06E-C34FB1D5AD96}" dt="2024-06-14T18:31:52.197" v="444" actId="20577"/>
        <pc:sldMkLst>
          <pc:docMk/>
          <pc:sldMk cId="2328639839" sldId="367"/>
        </pc:sldMkLst>
        <pc:spChg chg="mod">
          <ac:chgData name="mamatha gudavalli" userId="d413e1ebb6389b57" providerId="LiveId" clId="{F913BA42-2A7E-4439-B06E-C34FB1D5AD96}" dt="2024-06-14T18:31:52.197" v="444" actId="20577"/>
          <ac:spMkLst>
            <pc:docMk/>
            <pc:sldMk cId="2328639839" sldId="367"/>
            <ac:spMk id="20" creationId="{8D2B7F5C-7E52-4144-8109-FAA3BD7AA776}"/>
          </ac:spMkLst>
        </pc:spChg>
      </pc:sldChg>
      <pc:sldChg chg="modSp mod ord">
        <pc:chgData name="mamatha gudavalli" userId="d413e1ebb6389b57" providerId="LiveId" clId="{F913BA42-2A7E-4439-B06E-C34FB1D5AD96}" dt="2024-06-17T18:26:39.260" v="470" actId="20577"/>
        <pc:sldMkLst>
          <pc:docMk/>
          <pc:sldMk cId="2099349245" sldId="371"/>
        </pc:sldMkLst>
        <pc:spChg chg="mod">
          <ac:chgData name="mamatha gudavalli" userId="d413e1ebb6389b57" providerId="LiveId" clId="{F913BA42-2A7E-4439-B06E-C34FB1D5AD96}" dt="2024-06-17T18:26:39.260" v="470" actId="20577"/>
          <ac:spMkLst>
            <pc:docMk/>
            <pc:sldMk cId="2099349245" sldId="371"/>
            <ac:spMk id="20" creationId="{8D2B7F5C-7E52-4144-8109-FAA3BD7AA776}"/>
          </ac:spMkLst>
        </pc:spChg>
      </pc:sldChg>
      <pc:sldChg chg="delSp add mod">
        <pc:chgData name="mamatha gudavalli" userId="d413e1ebb6389b57" providerId="LiveId" clId="{F913BA42-2A7E-4439-B06E-C34FB1D5AD96}" dt="2024-06-15T04:27:20.462" v="446" actId="478"/>
        <pc:sldMkLst>
          <pc:docMk/>
          <pc:sldMk cId="151404684" sldId="377"/>
        </pc:sldMkLst>
        <pc:picChg chg="del">
          <ac:chgData name="mamatha gudavalli" userId="d413e1ebb6389b57" providerId="LiveId" clId="{F913BA42-2A7E-4439-B06E-C34FB1D5AD96}" dt="2024-06-15T04:27:20.462" v="446" actId="478"/>
          <ac:picMkLst>
            <pc:docMk/>
            <pc:sldMk cId="151404684" sldId="377"/>
            <ac:picMk id="6" creationId="{2F4ED726-F685-44A1-B8DD-C121D1926DBA}"/>
          </ac:picMkLst>
        </pc:picChg>
      </pc:sldChg>
      <pc:sldChg chg="add del">
        <pc:chgData name="mamatha gudavalli" userId="d413e1ebb6389b57" providerId="LiveId" clId="{F913BA42-2A7E-4439-B06E-C34FB1D5AD96}" dt="2024-06-15T07:37:54.889" v="450" actId="47"/>
        <pc:sldMkLst>
          <pc:docMk/>
          <pc:sldMk cId="3243425908" sldId="3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9/6/2024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dirty="0"/>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dirty="0"/>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i="0" kern="1200" dirty="0">
                <a:solidFill>
                  <a:schemeClr val="tx1"/>
                </a:solidFill>
                <a:effectLst/>
                <a:latin typeface="+mn-lt"/>
                <a:ea typeface="+mn-ea"/>
                <a:cs typeface="+mn-cs"/>
              </a:rPr>
              <a:t>Option D.</a:t>
            </a:r>
          </a:p>
          <a:p>
            <a:r>
              <a:rPr lang="en-IN" sz="1200" kern="1200" dirty="0">
                <a:solidFill>
                  <a:schemeClr val="tx1"/>
                </a:solidFill>
                <a:effectLst/>
                <a:latin typeface="+mn-lt"/>
                <a:ea typeface="+mn-ea"/>
                <a:cs typeface="+mn-cs"/>
              </a:rPr>
              <a:t>Let the work done by Ahmed be 60 (LCM of 2,3,4,5)</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So, work done per hour by:</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Ahmed – = 30</a:t>
            </a:r>
            <a:br>
              <a:rPr lang="en-IN" sz="1200" kern="1200" dirty="0">
                <a:solidFill>
                  <a:schemeClr val="tx1"/>
                </a:solidFill>
                <a:effectLst/>
                <a:latin typeface="+mn-lt"/>
                <a:ea typeface="+mn-ea"/>
                <a:cs typeface="+mn-cs"/>
              </a:rPr>
            </a:br>
            <a:r>
              <a:rPr lang="en-IN" sz="1200" kern="1200" dirty="0" err="1">
                <a:solidFill>
                  <a:schemeClr val="tx1"/>
                </a:solidFill>
                <a:effectLst/>
                <a:latin typeface="+mn-lt"/>
                <a:ea typeface="+mn-ea"/>
                <a:cs typeface="+mn-cs"/>
              </a:rPr>
              <a:t>Bibhor</a:t>
            </a:r>
            <a:r>
              <a:rPr lang="en-IN" sz="1200" kern="1200" dirty="0">
                <a:solidFill>
                  <a:schemeClr val="tx1"/>
                </a:solidFill>
                <a:effectLst/>
                <a:latin typeface="+mn-lt"/>
                <a:ea typeface="+mn-ea"/>
                <a:cs typeface="+mn-cs"/>
              </a:rPr>
              <a:t> – = 20</a:t>
            </a:r>
            <a:br>
              <a:rPr lang="en-IN" sz="1200" kern="1200" dirty="0">
                <a:solidFill>
                  <a:schemeClr val="tx1"/>
                </a:solidFill>
                <a:effectLst/>
                <a:latin typeface="+mn-lt"/>
                <a:ea typeface="+mn-ea"/>
                <a:cs typeface="+mn-cs"/>
              </a:rPr>
            </a:br>
            <a:r>
              <a:rPr lang="en-IN" sz="1200" kern="1200" dirty="0" err="1">
                <a:solidFill>
                  <a:schemeClr val="tx1"/>
                </a:solidFill>
                <a:effectLst/>
                <a:latin typeface="+mn-lt"/>
                <a:ea typeface="+mn-ea"/>
                <a:cs typeface="+mn-cs"/>
              </a:rPr>
              <a:t>Bibhor</a:t>
            </a:r>
            <a:r>
              <a:rPr lang="en-IN" sz="1200" kern="1200" dirty="0">
                <a:solidFill>
                  <a:schemeClr val="tx1"/>
                </a:solidFill>
                <a:effectLst/>
                <a:latin typeface="+mn-lt"/>
                <a:ea typeface="+mn-ea"/>
                <a:cs typeface="+mn-cs"/>
              </a:rPr>
              <a:t> in 4 hours – 20 x 4 = 80</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Deepak – = 16</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Therefore, total work done in an hour = 30 + 20 + 16 = 66</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If all 3 work for 20 hours, total work done = 66 x 20</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If </a:t>
            </a:r>
            <a:r>
              <a:rPr lang="en-IN" sz="1200" kern="1200" dirty="0" err="1">
                <a:solidFill>
                  <a:schemeClr val="tx1"/>
                </a:solidFill>
                <a:effectLst/>
                <a:latin typeface="+mn-lt"/>
                <a:ea typeface="+mn-ea"/>
                <a:cs typeface="+mn-cs"/>
              </a:rPr>
              <a:t>Bibhor</a:t>
            </a:r>
            <a:r>
              <a:rPr lang="en-IN" sz="1200" kern="1200" dirty="0">
                <a:solidFill>
                  <a:schemeClr val="tx1"/>
                </a:solidFill>
                <a:effectLst/>
                <a:latin typeface="+mn-lt"/>
                <a:ea typeface="+mn-ea"/>
                <a:cs typeface="+mn-cs"/>
              </a:rPr>
              <a:t> alone has to work, time taken to do 66 x 20 of work = (work done by </a:t>
            </a:r>
            <a:r>
              <a:rPr lang="en-IN" sz="1200" kern="1200" dirty="0" err="1">
                <a:solidFill>
                  <a:schemeClr val="tx1"/>
                </a:solidFill>
                <a:effectLst/>
                <a:latin typeface="+mn-lt"/>
                <a:ea typeface="+mn-ea"/>
                <a:cs typeface="+mn-cs"/>
              </a:rPr>
              <a:t>Bibhor</a:t>
            </a:r>
            <a:r>
              <a:rPr lang="en-IN" sz="1200" kern="1200" dirty="0">
                <a:solidFill>
                  <a:schemeClr val="tx1"/>
                </a:solidFill>
                <a:effectLst/>
                <a:latin typeface="+mn-lt"/>
                <a:ea typeface="+mn-ea"/>
                <a:cs typeface="+mn-cs"/>
              </a:rPr>
              <a:t> in 1 hour) = 66 hour</a:t>
            </a:r>
            <a:br>
              <a:rPr lang="en-IN" sz="1200" kern="1200" dirty="0">
                <a:solidFill>
                  <a:schemeClr val="tx1"/>
                </a:solidFill>
                <a:effectLst/>
                <a:latin typeface="+mn-lt"/>
                <a:ea typeface="+mn-ea"/>
                <a:cs typeface="+mn-cs"/>
              </a:rPr>
            </a:br>
            <a:endParaRPr lang="en-US" sz="25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dirty="0"/>
          </a:p>
        </p:txBody>
      </p:sp>
    </p:spTree>
    <p:extLst>
      <p:ext uri="{BB962C8B-B14F-4D97-AF65-F5344CB8AC3E}">
        <p14:creationId xmlns:p14="http://schemas.microsoft.com/office/powerpoint/2010/main" val="1632595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kern="1200" dirty="0">
                <a:solidFill>
                  <a:schemeClr val="tx1"/>
                </a:solidFill>
                <a:latin typeface="Nunito Sans" panose="00000500000000000000" pitchFamily="2" charset="0"/>
                <a:ea typeface="+mn-ea"/>
                <a:cs typeface="+mn-cs"/>
              </a:rPr>
              <a:t>Option B.</a:t>
            </a:r>
          </a:p>
          <a:p>
            <a:r>
              <a:rPr lang="en-IN" sz="1200" kern="1200" dirty="0">
                <a:solidFill>
                  <a:schemeClr val="tx1"/>
                </a:solidFill>
                <a:effectLst/>
                <a:latin typeface="+mn-lt"/>
                <a:ea typeface="+mn-ea"/>
                <a:cs typeface="+mn-cs"/>
              </a:rPr>
              <a:t>Let the number of fill pipes be x and empty pipes be 8-x</a:t>
            </a:r>
          </a:p>
          <a:p>
            <a:r>
              <a:rPr lang="en-IN" sz="1200" kern="1200" dirty="0">
                <a:solidFill>
                  <a:schemeClr val="tx1"/>
                </a:solidFill>
                <a:effectLst/>
                <a:latin typeface="+mn-lt"/>
                <a:ea typeface="+mn-ea"/>
                <a:cs typeface="+mn-cs"/>
              </a:rPr>
              <a:t>Let one pipe in 1 hr fills 1/8th part of the tank then x pipes will fill x/8 part</a:t>
            </a:r>
          </a:p>
          <a:p>
            <a:r>
              <a:rPr lang="en-IN" sz="1200" kern="1200" dirty="0">
                <a:solidFill>
                  <a:schemeClr val="tx1"/>
                </a:solidFill>
                <a:effectLst/>
                <a:latin typeface="+mn-lt"/>
                <a:ea typeface="+mn-ea"/>
                <a:cs typeface="+mn-cs"/>
              </a:rPr>
              <a:t>Similarly, 8-x pipes will empty (8-x)/6th part of the tank in 1 hour</a:t>
            </a:r>
          </a:p>
          <a:p>
            <a:r>
              <a:rPr lang="en-IN" sz="1200" kern="1200" dirty="0">
                <a:solidFill>
                  <a:schemeClr val="tx1"/>
                </a:solidFill>
                <a:effectLst/>
                <a:latin typeface="+mn-lt"/>
                <a:ea typeface="+mn-ea"/>
                <a:cs typeface="+mn-cs"/>
              </a:rPr>
              <a:t>Hence x/8 - (8-x)/6 =1/6 (All the pipes operating simultaneously so finding the result of 1 hr)</a:t>
            </a:r>
          </a:p>
          <a:p>
            <a:r>
              <a:rPr lang="en-IN" sz="1200" kern="1200" dirty="0">
                <a:solidFill>
                  <a:schemeClr val="tx1"/>
                </a:solidFill>
                <a:effectLst/>
                <a:latin typeface="+mn-lt"/>
                <a:ea typeface="+mn-ea"/>
                <a:cs typeface="+mn-cs"/>
              </a:rPr>
              <a:t>Solving for x we get as x= 4</a:t>
            </a:r>
          </a:p>
          <a:p>
            <a:r>
              <a:rPr lang="en-IN" sz="1200" kern="1200" dirty="0">
                <a:solidFill>
                  <a:schemeClr val="tx1"/>
                </a:solidFill>
                <a:effectLst/>
                <a:latin typeface="+mn-lt"/>
                <a:ea typeface="+mn-ea"/>
                <a:cs typeface="+mn-cs"/>
              </a:rPr>
              <a:t>So no. of fill pipes =no. of empty pipes=4</a:t>
            </a:r>
          </a:p>
          <a:p>
            <a:endParaRPr lang="en-IN" sz="2500" b="1" kern="1200" dirty="0">
              <a:solidFill>
                <a:schemeClr val="tx1"/>
              </a:solidFill>
              <a:latin typeface="Nunito Sans" panose="00000500000000000000" pitchFamily="2" charset="0"/>
              <a:ea typeface="+mn-ea"/>
              <a:cs typeface="+mn-cs"/>
            </a:endParaRPr>
          </a:p>
          <a:p>
            <a:endParaRPr lang="en-IN" sz="2500" b="1" kern="1200" dirty="0">
              <a:solidFill>
                <a:schemeClr val="tx1"/>
              </a:solidFill>
              <a:latin typeface="Nunito Sans" panose="00000500000000000000" pitchFamily="2"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dirty="0"/>
          </a:p>
        </p:txBody>
      </p:sp>
    </p:spTree>
    <p:extLst>
      <p:ext uri="{BB962C8B-B14F-4D97-AF65-F5344CB8AC3E}">
        <p14:creationId xmlns:p14="http://schemas.microsoft.com/office/powerpoint/2010/main" val="2054887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Option D.</a:t>
            </a:r>
          </a:p>
          <a:p>
            <a:r>
              <a:rPr lang="en-IN" sz="1200" kern="1200" dirty="0">
                <a:solidFill>
                  <a:schemeClr val="tx1"/>
                </a:solidFill>
                <a:effectLst/>
                <a:latin typeface="+mn-lt"/>
                <a:ea typeface="+mn-ea"/>
                <a:cs typeface="+mn-cs"/>
              </a:rPr>
              <a:t>A is kept open for all t minutes and fills one-third the tank. Or, A should be able to fill the entire tank in '3t' minutes.</a:t>
            </a:r>
          </a:p>
          <a:p>
            <a:r>
              <a:rPr lang="en-IN" sz="1200" kern="1200" dirty="0">
                <a:solidFill>
                  <a:schemeClr val="tx1"/>
                </a:solidFill>
                <a:effectLst/>
                <a:latin typeface="+mn-lt"/>
                <a:ea typeface="+mn-ea"/>
                <a:cs typeface="+mn-cs"/>
              </a:rPr>
              <a:t>A and B together can fill the tank completely in t minutes. A alone can fill it in 3t minutes.</a:t>
            </a:r>
          </a:p>
          <a:p>
            <a:r>
              <a:rPr lang="en-IN" sz="1200" kern="1200" dirty="0">
                <a:solidFill>
                  <a:schemeClr val="tx1"/>
                </a:solidFill>
                <a:effectLst/>
                <a:latin typeface="+mn-lt"/>
                <a:ea typeface="+mn-ea"/>
                <a:cs typeface="+mn-cs"/>
              </a:rPr>
              <a:t>A and B together can fill 1t of the tank in a minute. A alone can fill 1/3t of the tank in a minute. So, in a minute, B can fill 1/t−1/3t=2/3t. Or, B takes 3t/2 minutes to fill an entire tank.</a:t>
            </a:r>
          </a:p>
          <a:p>
            <a:r>
              <a:rPr lang="en-IN" sz="1200" kern="1200" dirty="0">
                <a:solidFill>
                  <a:schemeClr val="tx1"/>
                </a:solidFill>
                <a:effectLst/>
                <a:latin typeface="+mn-lt"/>
                <a:ea typeface="+mn-ea"/>
                <a:cs typeface="+mn-cs"/>
              </a:rPr>
              <a:t>To fill one-third the tank, B will take t/2 minutes. B is kept open for t - 10 minutes.</a:t>
            </a:r>
          </a:p>
          <a:p>
            <a:r>
              <a:rPr lang="en-IN" sz="1200" kern="1200" dirty="0">
                <a:solidFill>
                  <a:schemeClr val="tx1"/>
                </a:solidFill>
                <a:effectLst/>
                <a:latin typeface="+mn-lt"/>
                <a:ea typeface="+mn-ea"/>
                <a:cs typeface="+mn-cs"/>
              </a:rPr>
              <a:t>t/2 = t - 10, t = 20 minutes.</a:t>
            </a:r>
          </a:p>
          <a:p>
            <a:r>
              <a:rPr lang="en-IN" sz="1200" kern="1200" dirty="0">
                <a:solidFill>
                  <a:schemeClr val="tx1"/>
                </a:solidFill>
                <a:effectLst/>
                <a:latin typeface="+mn-lt"/>
                <a:ea typeface="+mn-ea"/>
                <a:cs typeface="+mn-cs"/>
              </a:rPr>
              <a:t>A takes 60 minutes to fill the entire tank, B takes 30 minutes to fill the entire tank. A is kept open for all 20 minutes. B is kept open for 10 minutes.</a:t>
            </a:r>
          </a:p>
          <a:p>
            <a:r>
              <a:rPr lang="en-IN" sz="1200" kern="1200" dirty="0">
                <a:solidFill>
                  <a:schemeClr val="tx1"/>
                </a:solidFill>
                <a:effectLst/>
                <a:latin typeface="+mn-lt"/>
                <a:ea typeface="+mn-ea"/>
                <a:cs typeface="+mn-cs"/>
              </a:rPr>
              <a:t>C, which is kept open for 8 minutes also, fills one-third the tank. Or, c alone can fill the tank in 24 minutes. </a:t>
            </a:r>
          </a:p>
          <a:p>
            <a:r>
              <a:rPr lang="en-IN" sz="1200" kern="1200" dirty="0">
                <a:solidFill>
                  <a:schemeClr val="tx1"/>
                </a:solidFill>
                <a:effectLst/>
                <a:latin typeface="+mn-lt"/>
                <a:ea typeface="+mn-ea"/>
                <a:cs typeface="+mn-cs"/>
              </a:rPr>
              <a:t>Choice (D)</a:t>
            </a:r>
          </a:p>
          <a:p>
            <a:endParaRPr lang="en-IN"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dirty="0"/>
          </a:p>
        </p:txBody>
      </p:sp>
    </p:spTree>
    <p:extLst>
      <p:ext uri="{BB962C8B-B14F-4D97-AF65-F5344CB8AC3E}">
        <p14:creationId xmlns:p14="http://schemas.microsoft.com/office/powerpoint/2010/main" val="3821457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kern="1200" noProof="0" dirty="0">
                <a:solidFill>
                  <a:schemeClr val="tx1"/>
                </a:solidFill>
                <a:latin typeface="Nunito Sans" panose="00000500000000000000" pitchFamily="2" charset="0"/>
                <a:ea typeface="+mn-ea"/>
                <a:cs typeface="+mn-cs"/>
              </a:rPr>
              <a:t>Option A.</a:t>
            </a:r>
          </a:p>
          <a:p>
            <a:r>
              <a:rPr lang="en-IN" sz="1200" kern="1200" dirty="0">
                <a:solidFill>
                  <a:schemeClr val="tx1"/>
                </a:solidFill>
                <a:effectLst/>
                <a:latin typeface="+mn-lt"/>
                <a:ea typeface="+mn-ea"/>
                <a:cs typeface="+mn-cs"/>
              </a:rPr>
              <a:t>Some fill pipes and waste pipes amount to nothing. Between them they result in a net zero.</a:t>
            </a:r>
          </a:p>
          <a:p>
            <a:r>
              <a:rPr lang="en-IN" sz="1200" kern="1200" dirty="0">
                <a:solidFill>
                  <a:schemeClr val="tx1"/>
                </a:solidFill>
                <a:effectLst/>
                <a:latin typeface="+mn-lt"/>
                <a:ea typeface="+mn-ea"/>
                <a:cs typeface="+mn-cs"/>
              </a:rPr>
              <a:t>Two drain pipes can drain the same volume that one fill pipe fills. This means that a D-D-F combination has to have a net volume effect of 0.</a:t>
            </a:r>
          </a:p>
          <a:p>
            <a:r>
              <a:rPr lang="en-IN" sz="1200" kern="1200" dirty="0">
                <a:solidFill>
                  <a:schemeClr val="tx1"/>
                </a:solidFill>
                <a:effectLst/>
                <a:latin typeface="+mn-lt"/>
                <a:ea typeface="+mn-ea"/>
                <a:cs typeface="+mn-cs"/>
              </a:rPr>
              <a:t>In spite of this, the tank still gets filled. Only the fill pipes can manage to fill the tank. In addition to all the net zero effect pipes, we need three more fill pipes in order to fill the tank in 2 hours.</a:t>
            </a:r>
          </a:p>
          <a:p>
            <a:r>
              <a:rPr lang="en-IN" sz="1200" kern="1200" dirty="0">
                <a:solidFill>
                  <a:schemeClr val="tx1"/>
                </a:solidFill>
                <a:effectLst/>
                <a:latin typeface="+mn-lt"/>
                <a:ea typeface="+mn-ea"/>
                <a:cs typeface="+mn-cs"/>
              </a:rPr>
              <a:t>So, we can have as many D-D-Fs as we want, but we need one F-F-F at the end to ensure that the tank gets filled in 2 hours.</a:t>
            </a:r>
          </a:p>
          <a:p>
            <a:r>
              <a:rPr lang="en-IN" sz="1200" kern="1200" dirty="0">
                <a:solidFill>
                  <a:schemeClr val="tx1"/>
                </a:solidFill>
                <a:effectLst/>
                <a:latin typeface="+mn-lt"/>
                <a:ea typeface="+mn-ea"/>
                <a:cs typeface="+mn-cs"/>
              </a:rPr>
              <a:t>So the number of pipes will be → (D – D - F) .......(D – D - F) + (F – F - F).</a:t>
            </a:r>
          </a:p>
          <a:p>
            <a:r>
              <a:rPr lang="en-IN" sz="1200" kern="1200" dirty="0">
                <a:solidFill>
                  <a:schemeClr val="tx1"/>
                </a:solidFill>
                <a:effectLst/>
                <a:latin typeface="+mn-lt"/>
                <a:ea typeface="+mn-ea"/>
                <a:cs typeface="+mn-cs"/>
              </a:rPr>
              <a:t>The number of pipes has to be a multiple of 3. Only options (a), (c) and (e) fit the description.</a:t>
            </a:r>
          </a:p>
          <a:p>
            <a:r>
              <a:rPr lang="en-IN" sz="1200" kern="1200" dirty="0">
                <a:solidFill>
                  <a:schemeClr val="tx1"/>
                </a:solidFill>
                <a:effectLst/>
                <a:latin typeface="+mn-lt"/>
                <a:ea typeface="+mn-ea"/>
                <a:cs typeface="+mn-cs"/>
              </a:rPr>
              <a:t>The question is "How many of the following values could ‘n’ take?"</a:t>
            </a:r>
          </a:p>
          <a:p>
            <a:r>
              <a:rPr lang="en-IN" sz="1200" kern="1200" dirty="0">
                <a:solidFill>
                  <a:schemeClr val="tx1"/>
                </a:solidFill>
                <a:effectLst/>
                <a:latin typeface="+mn-lt"/>
                <a:ea typeface="+mn-ea"/>
                <a:cs typeface="+mn-cs"/>
              </a:rPr>
              <a:t>Hence, the answer is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500" b="1" kern="1200" noProof="0" dirty="0">
              <a:solidFill>
                <a:schemeClr val="tx1"/>
              </a:solidFill>
              <a:latin typeface="Nunito Sans" panose="00000500000000000000" pitchFamily="2"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dirty="0"/>
          </a:p>
        </p:txBody>
      </p:sp>
    </p:spTree>
    <p:extLst>
      <p:ext uri="{BB962C8B-B14F-4D97-AF65-F5344CB8AC3E}">
        <p14:creationId xmlns:p14="http://schemas.microsoft.com/office/powerpoint/2010/main" val="3179880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kern="1200" dirty="0">
                <a:solidFill>
                  <a:schemeClr val="tx1"/>
                </a:solidFill>
                <a:latin typeface="Nunito Sans" panose="020B0604020202020204" charset="0"/>
                <a:ea typeface="+mn-ea"/>
                <a:cs typeface="+mn-cs"/>
              </a:rPr>
              <a:t>Option D.</a:t>
            </a:r>
          </a:p>
          <a:p>
            <a:r>
              <a:rPr lang="en-US" sz="1200" kern="1200" dirty="0">
                <a:solidFill>
                  <a:schemeClr val="tx1"/>
                </a:solidFill>
                <a:effectLst/>
                <a:latin typeface="+mn-lt"/>
                <a:ea typeface="+mn-ea"/>
                <a:cs typeface="+mn-cs"/>
              </a:rPr>
              <a:t>Find a complete "Null System". Work on the question after that.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 fill pipes cancel out 2 drain pipes. Plus, you need an additional 4 fill pipes fill the tank in 5 hours. so the answer has to be 5k + 4. Both 54 and 29 are possible.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question is "which of the following are possible values of 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Hence, the answer is "2 and 3 only".</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Choice D is the correct answer.</a:t>
            </a:r>
            <a:endParaRPr lang="en-IN" sz="1200" kern="1200" dirty="0">
              <a:solidFill>
                <a:schemeClr val="tx1"/>
              </a:solidFill>
              <a:effectLst/>
              <a:latin typeface="+mn-lt"/>
              <a:ea typeface="+mn-ea"/>
              <a:cs typeface="+mn-cs"/>
            </a:endParaRPr>
          </a:p>
          <a:p>
            <a:endParaRPr lang="en-US"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dirty="0"/>
          </a:p>
        </p:txBody>
      </p:sp>
    </p:spTree>
    <p:extLst>
      <p:ext uri="{BB962C8B-B14F-4D97-AF65-F5344CB8AC3E}">
        <p14:creationId xmlns:p14="http://schemas.microsoft.com/office/powerpoint/2010/main" val="491090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2500" b="1" kern="1200" dirty="0">
                <a:solidFill>
                  <a:schemeClr val="tx1"/>
                </a:solidFill>
                <a:latin typeface="Nunito Sans" panose="020B0604020202020204" charset="0"/>
                <a:ea typeface="+mn-ea"/>
                <a:cs typeface="+mn-cs"/>
              </a:rPr>
              <a:t>Option C.</a:t>
            </a:r>
          </a:p>
          <a:p>
            <a:r>
              <a:rPr lang="en-US" sz="1200" kern="1200" dirty="0">
                <a:solidFill>
                  <a:schemeClr val="tx1"/>
                </a:solidFill>
                <a:effectLst/>
                <a:latin typeface="+mn-lt"/>
                <a:ea typeface="+mn-ea"/>
                <a:cs typeface="+mn-cs"/>
              </a:rPr>
              <a:t>Initially, net flow in the tank = 40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8 minutes = 5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/minute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the increase in outflow should be greater than 5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/min for the tank to fill up.</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Increase in outflow = 1.5x – x = 0.5x</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Only in option C, 0.5 * 12 = 6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/min &gt; 5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/min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question is "Which of the following can be the outflow rate?"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Hence, the answer is "12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/minute".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Choice C is the correct answer.</a:t>
            </a:r>
            <a:endParaRPr lang="en-IN" sz="1200" kern="1200" dirty="0">
              <a:solidFill>
                <a:schemeClr val="tx1"/>
              </a:solidFill>
              <a:effectLst/>
              <a:latin typeface="+mn-lt"/>
              <a:ea typeface="+mn-ea"/>
              <a:cs typeface="+mn-cs"/>
            </a:endParaRPr>
          </a:p>
          <a:p>
            <a:pPr fontAlgn="ctr"/>
            <a:endParaRPr lang="en-US" sz="2500" b="1" kern="1200" dirty="0">
              <a:solidFill>
                <a:schemeClr val="tx1"/>
              </a:solidFill>
              <a:latin typeface="Nunito Sans" panose="020B0604020202020204" charset="0"/>
              <a:ea typeface="+mn-ea"/>
              <a:cs typeface="+mn-cs"/>
            </a:endParaRPr>
          </a:p>
          <a:p>
            <a:pPr fontAlgn="ctr"/>
            <a:endParaRPr lang="en-US"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dirty="0"/>
          </a:p>
        </p:txBody>
      </p:sp>
    </p:spTree>
    <p:extLst>
      <p:ext uri="{BB962C8B-B14F-4D97-AF65-F5344CB8AC3E}">
        <p14:creationId xmlns:p14="http://schemas.microsoft.com/office/powerpoint/2010/main" val="104246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Option C</a:t>
            </a:r>
          </a:p>
          <a:p>
            <a:r>
              <a:rPr lang="en-US" sz="1200" kern="1200" dirty="0">
                <a:solidFill>
                  <a:schemeClr val="tx1"/>
                </a:solidFill>
                <a:effectLst/>
                <a:latin typeface="+mn-lt"/>
                <a:ea typeface="+mn-ea"/>
                <a:cs typeface="+mn-cs"/>
              </a:rPr>
              <a:t>The 475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is filled in 19 hours by the two pipes when they are opened simultaneously.</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Therefore, rate of water flow by A and B,</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 B = 475/19 = 25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/hour…………. (1)</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pipe B was opened for t hours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pipe A was opened for t + 5 hours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x (t+5) + B x t = 475</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 B) x t + 5A = 475</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25t + 5A = 475</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=&gt; 5t + A = 95</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using option analysis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t = 10 =&gt; 5 x 10 + A = 95 =&gt; A = 45 (not possible from (1))</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 t = 14 =&gt; 5 x 14 + A = 95 =&gt; A = 25 (not possible from (1) as B can’t be zero)</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 t = 16 =&gt; 5 x 16 + A = 95 =&gt; A = 15</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question is "if the two pipes were open simultaneously the tank would fill in 19 hours."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Hence, the answer is "16 </a:t>
            </a:r>
            <a:r>
              <a:rPr lang="en-US" sz="1200" kern="1200" dirty="0" err="1">
                <a:solidFill>
                  <a:schemeClr val="tx1"/>
                </a:solidFill>
                <a:effectLst/>
                <a:latin typeface="+mn-lt"/>
                <a:ea typeface="+mn-ea"/>
                <a:cs typeface="+mn-cs"/>
              </a:rPr>
              <a:t>hr</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Choice C is the correct answer.</a:t>
            </a:r>
            <a:endParaRPr lang="en-IN" sz="1200" kern="1200" dirty="0">
              <a:solidFill>
                <a:schemeClr val="tx1"/>
              </a:solidFill>
              <a:effectLst/>
              <a:latin typeface="+mn-lt"/>
              <a:ea typeface="+mn-ea"/>
              <a:cs typeface="+mn-cs"/>
            </a:endParaRPr>
          </a:p>
          <a:p>
            <a:endParaRPr lang="en-I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dirty="0"/>
          </a:p>
        </p:txBody>
      </p:sp>
    </p:spTree>
    <p:extLst>
      <p:ext uri="{BB962C8B-B14F-4D97-AF65-F5344CB8AC3E}">
        <p14:creationId xmlns:p14="http://schemas.microsoft.com/office/powerpoint/2010/main" val="1148671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 Option C.</a:t>
            </a:r>
          </a:p>
          <a:p>
            <a:r>
              <a:rPr lang="en-IN" sz="2500" b="1" i="0" kern="1200" dirty="0">
                <a:solidFill>
                  <a:schemeClr val="tx1"/>
                </a:solidFill>
                <a:effectLst/>
                <a:latin typeface="Nunito Sans" panose="020B0604020202020204" charset="0"/>
                <a:ea typeface="+mn-ea"/>
                <a:cs typeface="+mn-cs"/>
              </a:rPr>
              <a:t>Efficiency of P + Q = 9 % ( inlet pipes)</a:t>
            </a:r>
          </a:p>
          <a:p>
            <a:r>
              <a:rPr lang="en-IN" sz="2500" b="1" i="0" kern="1200" dirty="0">
                <a:solidFill>
                  <a:schemeClr val="tx1"/>
                </a:solidFill>
                <a:effectLst/>
                <a:latin typeface="Nunito Sans" panose="020B0604020202020204" charset="0"/>
                <a:ea typeface="+mn-ea"/>
                <a:cs typeface="+mn-cs"/>
              </a:rPr>
              <a:t>Efficiency of R + S</a:t>
            </a:r>
            <a:r>
              <a:rPr lang="en-IN" sz="2500" b="1" i="0" kern="1200" baseline="0" dirty="0">
                <a:solidFill>
                  <a:schemeClr val="tx1"/>
                </a:solidFill>
                <a:effectLst/>
                <a:latin typeface="Nunito Sans" panose="020B0604020202020204" charset="0"/>
                <a:ea typeface="+mn-ea"/>
                <a:cs typeface="+mn-cs"/>
              </a:rPr>
              <a:t> = 4.5% ( outlet pipes)</a:t>
            </a:r>
          </a:p>
          <a:p>
            <a:r>
              <a:rPr lang="en-IN" sz="2500" b="1" i="0" kern="1200" baseline="0" dirty="0">
                <a:solidFill>
                  <a:schemeClr val="tx1"/>
                </a:solidFill>
                <a:effectLst/>
                <a:latin typeface="Nunito Sans" panose="020B0604020202020204" charset="0"/>
                <a:ea typeface="+mn-ea"/>
                <a:cs typeface="+mn-cs"/>
              </a:rPr>
              <a:t>Net Efficiency = 4.5%</a:t>
            </a:r>
          </a:p>
          <a:p>
            <a:r>
              <a:rPr lang="en-IN" sz="2500" b="1" i="0" kern="1200" baseline="0" dirty="0">
                <a:solidFill>
                  <a:schemeClr val="tx1"/>
                </a:solidFill>
                <a:effectLst/>
                <a:latin typeface="Nunito Sans" panose="020B0604020202020204" charset="0"/>
                <a:ea typeface="+mn-ea"/>
                <a:cs typeface="+mn-cs"/>
              </a:rPr>
              <a:t>So, the time taken = 100/4.5 = 22 * 2/9 hours</a:t>
            </a:r>
            <a:endParaRPr lang="en-IN" sz="2500" b="1" i="0" kern="1200" dirty="0">
              <a:solidFill>
                <a:schemeClr val="tx1"/>
              </a:solidFill>
              <a:effectLst/>
              <a:latin typeface="Nunito Sans" panose="020B0604020202020204" charset="0"/>
              <a:ea typeface="+mn-ea"/>
              <a:cs typeface="+mn-cs"/>
            </a:endParaRPr>
          </a:p>
          <a:p>
            <a:endParaRPr lang="en-IN" sz="2500" b="1"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dirty="0"/>
          </a:p>
        </p:txBody>
      </p:sp>
    </p:spTree>
    <p:extLst>
      <p:ext uri="{BB962C8B-B14F-4D97-AF65-F5344CB8AC3E}">
        <p14:creationId xmlns:p14="http://schemas.microsoft.com/office/powerpoint/2010/main" val="39583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Option B</a:t>
            </a:r>
          </a:p>
          <a:p>
            <a:r>
              <a:rPr lang="en-IN" sz="2500" b="1" dirty="0">
                <a:latin typeface="Nunito Sans" panose="020B0604020202020204" charset="0"/>
              </a:rPr>
              <a:t>View</a:t>
            </a:r>
            <a:r>
              <a:rPr lang="en-IN" sz="2500" b="1" dirty="0">
                <a:latin typeface="Nunito Sans" panose="020B0604020202020204" charset="0"/>
                <a:sym typeface="Wingdings" panose="05000000000000000000" pitchFamily="2" charset="2"/>
              </a:rPr>
              <a:t> Notes Page for Solution</a:t>
            </a:r>
            <a:endParaRPr lang="en-IN" sz="2500" b="1" i="0" kern="1200" dirty="0">
              <a:solidFill>
                <a:schemeClr val="tx1"/>
              </a:solidFill>
              <a:effectLst/>
              <a:latin typeface="Nunito Sans" panose="020B0604020202020204" charset="0"/>
              <a:ea typeface="+mn-ea"/>
              <a:cs typeface="+mn-cs"/>
            </a:endParaRPr>
          </a:p>
          <a:p>
            <a:endParaRPr lang="en-IN" sz="2500" b="1"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dirty="0"/>
          </a:p>
        </p:txBody>
      </p:sp>
      <p:pic>
        <p:nvPicPr>
          <p:cNvPr id="5" name="Picture 4"/>
          <p:cNvPicPr>
            <a:picLocks noChangeAspect="1"/>
          </p:cNvPicPr>
          <p:nvPr/>
        </p:nvPicPr>
        <p:blipFill>
          <a:blip r:embed="rId3"/>
          <a:stretch>
            <a:fillRect/>
          </a:stretch>
        </p:blipFill>
        <p:spPr>
          <a:xfrm>
            <a:off x="936353" y="5185961"/>
            <a:ext cx="4985293" cy="2815039"/>
          </a:xfrm>
          <a:prstGeom prst="rect">
            <a:avLst/>
          </a:prstGeom>
        </p:spPr>
      </p:pic>
    </p:spTree>
    <p:extLst>
      <p:ext uri="{BB962C8B-B14F-4D97-AF65-F5344CB8AC3E}">
        <p14:creationId xmlns:p14="http://schemas.microsoft.com/office/powerpoint/2010/main" val="14210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dirty="0"/>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dirty="0"/>
          </a:p>
        </p:txBody>
      </p:sp>
    </p:spTree>
    <p:extLst>
      <p:ext uri="{BB962C8B-B14F-4D97-AF65-F5344CB8AC3E}">
        <p14:creationId xmlns:p14="http://schemas.microsoft.com/office/powerpoint/2010/main" val="366430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dirty="0"/>
          </a:p>
        </p:txBody>
      </p:sp>
    </p:spTree>
    <p:extLst>
      <p:ext uri="{BB962C8B-B14F-4D97-AF65-F5344CB8AC3E}">
        <p14:creationId xmlns:p14="http://schemas.microsoft.com/office/powerpoint/2010/main" val="327744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Option A</a:t>
            </a:r>
          </a:p>
          <a:p>
            <a:r>
              <a:rPr lang="en-IN" sz="1200" kern="1200" dirty="0">
                <a:solidFill>
                  <a:schemeClr val="tx1"/>
                </a:solidFill>
                <a:effectLst/>
                <a:latin typeface="+mn-lt"/>
                <a:ea typeface="+mn-ea"/>
                <a:cs typeface="+mn-cs"/>
              </a:rPr>
              <a:t>Tank capacity = LCM (10,15,12) = 60 litres</a:t>
            </a:r>
          </a:p>
          <a:p>
            <a:r>
              <a:rPr lang="en-IN" sz="1200" kern="1200" dirty="0">
                <a:solidFill>
                  <a:schemeClr val="tx1"/>
                </a:solidFill>
                <a:effectLst/>
                <a:latin typeface="+mn-lt"/>
                <a:ea typeface="+mn-ea"/>
                <a:cs typeface="+mn-cs"/>
              </a:rPr>
              <a:t>Capacity of P &amp; Q = 6 &amp; 4 litres per minute.</a:t>
            </a:r>
          </a:p>
          <a:p>
            <a:r>
              <a:rPr lang="en-IN" sz="1200" kern="1200" dirty="0">
                <a:solidFill>
                  <a:schemeClr val="tx1"/>
                </a:solidFill>
                <a:effectLst/>
                <a:latin typeface="+mn-lt"/>
                <a:ea typeface="+mn-ea"/>
                <a:cs typeface="+mn-cs"/>
              </a:rPr>
              <a:t>Capacity of R = -5 litres per minute.</a:t>
            </a:r>
          </a:p>
          <a:p>
            <a:r>
              <a:rPr lang="en-IN" sz="1200" kern="1200" dirty="0">
                <a:solidFill>
                  <a:schemeClr val="tx1"/>
                </a:solidFill>
                <a:effectLst/>
                <a:latin typeface="+mn-lt"/>
                <a:ea typeface="+mn-ea"/>
                <a:cs typeface="+mn-cs"/>
              </a:rPr>
              <a:t>Net filling = 6+4-5 = 5 litres per minute.</a:t>
            </a:r>
          </a:p>
          <a:p>
            <a:r>
              <a:rPr lang="en-IN" sz="1200" kern="1200" dirty="0">
                <a:solidFill>
                  <a:schemeClr val="tx1"/>
                </a:solidFill>
                <a:effectLst/>
                <a:latin typeface="+mn-lt"/>
                <a:ea typeface="+mn-ea"/>
                <a:cs typeface="+mn-cs"/>
              </a:rPr>
              <a:t>Time required to fill cistern = 60/5 = 12 minutes.</a:t>
            </a:r>
          </a:p>
          <a:p>
            <a:r>
              <a:rPr lang="en-IN" sz="1200" kern="1200" dirty="0">
                <a:solidFill>
                  <a:schemeClr val="tx1"/>
                </a:solidFill>
                <a:effectLst/>
                <a:latin typeface="+mn-lt"/>
                <a:ea typeface="+mn-ea"/>
                <a:cs typeface="+mn-cs"/>
              </a:rPr>
              <a:t> </a:t>
            </a:r>
          </a:p>
          <a:p>
            <a:endParaRPr lang="en-IN" b="1"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dirty="0"/>
          </a:p>
        </p:txBody>
      </p:sp>
    </p:spTree>
    <p:extLst>
      <p:ext uri="{BB962C8B-B14F-4D97-AF65-F5344CB8AC3E}">
        <p14:creationId xmlns:p14="http://schemas.microsoft.com/office/powerpoint/2010/main" val="4061525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Option C.</a:t>
            </a:r>
          </a:p>
          <a:p>
            <a:r>
              <a:rPr lang="en-IN" sz="1200" kern="1200" dirty="0">
                <a:solidFill>
                  <a:schemeClr val="tx1"/>
                </a:solidFill>
                <a:effectLst/>
                <a:latin typeface="+mn-lt"/>
                <a:ea typeface="+mn-ea"/>
                <a:cs typeface="+mn-cs"/>
              </a:rPr>
              <a:t>Fill = 20 minutes</a:t>
            </a:r>
          </a:p>
          <a:p>
            <a:r>
              <a:rPr lang="en-IN" sz="1200" kern="1200" dirty="0">
                <a:solidFill>
                  <a:schemeClr val="tx1"/>
                </a:solidFill>
                <a:effectLst/>
                <a:latin typeface="+mn-lt"/>
                <a:ea typeface="+mn-ea"/>
                <a:cs typeface="+mn-cs"/>
              </a:rPr>
              <a:t>Fill + leak = 30 minutes.</a:t>
            </a:r>
          </a:p>
          <a:p>
            <a:r>
              <a:rPr lang="en-IN" sz="1200" kern="1200" dirty="0">
                <a:solidFill>
                  <a:schemeClr val="tx1"/>
                </a:solidFill>
                <a:effectLst/>
                <a:latin typeface="+mn-lt"/>
                <a:ea typeface="+mn-ea"/>
                <a:cs typeface="+mn-cs"/>
              </a:rPr>
              <a:t>Tank capacity = LCM (20,30) = 60 litres.</a:t>
            </a:r>
          </a:p>
          <a:p>
            <a:r>
              <a:rPr lang="en-IN" sz="1200" kern="1200" dirty="0">
                <a:solidFill>
                  <a:schemeClr val="tx1"/>
                </a:solidFill>
                <a:effectLst/>
                <a:latin typeface="+mn-lt"/>
                <a:ea typeface="+mn-ea"/>
                <a:cs typeface="+mn-cs"/>
              </a:rPr>
              <a:t>Capacity of filling = 3 litres per minute.</a:t>
            </a:r>
          </a:p>
          <a:p>
            <a:r>
              <a:rPr lang="en-IN" sz="1200" kern="1200" dirty="0">
                <a:solidFill>
                  <a:schemeClr val="tx1"/>
                </a:solidFill>
                <a:effectLst/>
                <a:latin typeface="+mn-lt"/>
                <a:ea typeface="+mn-ea"/>
                <a:cs typeface="+mn-cs"/>
              </a:rPr>
              <a:t>Capacity of filling &amp; leak together = 2 litres per minute.</a:t>
            </a:r>
          </a:p>
          <a:p>
            <a:r>
              <a:rPr lang="en-IN" sz="1200" kern="1200" dirty="0">
                <a:solidFill>
                  <a:schemeClr val="tx1"/>
                </a:solidFill>
                <a:effectLst/>
                <a:latin typeface="+mn-lt"/>
                <a:ea typeface="+mn-ea"/>
                <a:cs typeface="+mn-cs"/>
              </a:rPr>
              <a:t>So, leak capacity = 1 litre per minute.</a:t>
            </a:r>
          </a:p>
          <a:p>
            <a:r>
              <a:rPr lang="en-IN" sz="1200" kern="1200" dirty="0">
                <a:solidFill>
                  <a:schemeClr val="tx1"/>
                </a:solidFill>
                <a:effectLst/>
                <a:latin typeface="+mn-lt"/>
                <a:ea typeface="+mn-ea"/>
                <a:cs typeface="+mn-cs"/>
              </a:rPr>
              <a:t>So, leak alone will empty the tank in 60 minutes.</a:t>
            </a:r>
          </a:p>
          <a:p>
            <a:endParaRPr lang="en-IN" b="1" dirty="0"/>
          </a:p>
          <a:p>
            <a:endParaRPr lang="en-IN" b="1"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dirty="0"/>
          </a:p>
        </p:txBody>
      </p:sp>
    </p:spTree>
    <p:extLst>
      <p:ext uri="{BB962C8B-B14F-4D97-AF65-F5344CB8AC3E}">
        <p14:creationId xmlns:p14="http://schemas.microsoft.com/office/powerpoint/2010/main" val="1521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kern="1200" dirty="0">
                <a:solidFill>
                  <a:schemeClr val="tx1"/>
                </a:solidFill>
                <a:latin typeface="Nunito Sans" panose="00000500000000000000" pitchFamily="2" charset="0"/>
                <a:ea typeface="+mn-ea"/>
                <a:cs typeface="+mn-cs"/>
              </a:rPr>
              <a:t>Option D.</a:t>
            </a:r>
          </a:p>
          <a:p>
            <a:r>
              <a:rPr lang="en-IN" sz="1200" kern="1200" dirty="0">
                <a:solidFill>
                  <a:schemeClr val="tx1"/>
                </a:solidFill>
                <a:effectLst/>
                <a:latin typeface="+mn-lt"/>
                <a:ea typeface="+mn-ea"/>
                <a:cs typeface="+mn-cs"/>
              </a:rPr>
              <a:t>Sol:</a:t>
            </a:r>
          </a:p>
          <a:p>
            <a:r>
              <a:rPr lang="en-IN" sz="1200" kern="1200" dirty="0">
                <a:solidFill>
                  <a:schemeClr val="tx1"/>
                </a:solidFill>
                <a:effectLst/>
                <a:latin typeface="+mn-lt"/>
                <a:ea typeface="+mn-ea"/>
                <a:cs typeface="+mn-cs"/>
              </a:rPr>
              <a:t>Tank capacity = LCM (32,40) = 160 litres.</a:t>
            </a:r>
          </a:p>
          <a:p>
            <a:r>
              <a:rPr lang="en-IN" sz="1200" kern="1200" dirty="0">
                <a:solidFill>
                  <a:schemeClr val="tx1"/>
                </a:solidFill>
                <a:effectLst/>
                <a:latin typeface="+mn-lt"/>
                <a:ea typeface="+mn-ea"/>
                <a:cs typeface="+mn-cs"/>
              </a:rPr>
              <a:t>Capacity of X = 5 litres per minute.</a:t>
            </a:r>
          </a:p>
          <a:p>
            <a:r>
              <a:rPr lang="en-IN" sz="1200" kern="1200" dirty="0">
                <a:solidFill>
                  <a:schemeClr val="tx1"/>
                </a:solidFill>
                <a:effectLst/>
                <a:latin typeface="+mn-lt"/>
                <a:ea typeface="+mn-ea"/>
                <a:cs typeface="+mn-cs"/>
              </a:rPr>
              <a:t>Capacity of Y = 4 litres per minute.</a:t>
            </a:r>
          </a:p>
          <a:p>
            <a:r>
              <a:rPr lang="en-IN" sz="1200" kern="1200" dirty="0">
                <a:solidFill>
                  <a:schemeClr val="tx1"/>
                </a:solidFill>
                <a:effectLst/>
                <a:latin typeface="+mn-lt"/>
                <a:ea typeface="+mn-ea"/>
                <a:cs typeface="+mn-cs"/>
              </a:rPr>
              <a:t>For the entire 25 minutes, pipe Y is working. So, it fills 100 litres.</a:t>
            </a:r>
          </a:p>
          <a:p>
            <a:r>
              <a:rPr lang="en-IN" sz="1200" kern="1200" dirty="0">
                <a:solidFill>
                  <a:schemeClr val="tx1"/>
                </a:solidFill>
                <a:effectLst/>
                <a:latin typeface="+mn-lt"/>
                <a:ea typeface="+mn-ea"/>
                <a:cs typeface="+mn-cs"/>
              </a:rPr>
              <a:t>Remaining 60 litres filled by X in (60/5) minutes.</a:t>
            </a:r>
          </a:p>
          <a:p>
            <a:r>
              <a:rPr lang="en-IN" sz="1200" kern="1200" dirty="0">
                <a:solidFill>
                  <a:schemeClr val="tx1"/>
                </a:solidFill>
                <a:effectLst/>
                <a:latin typeface="+mn-lt"/>
                <a:ea typeface="+mn-ea"/>
                <a:cs typeface="+mn-cs"/>
              </a:rPr>
              <a:t>So, X is opened for 12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500" b="1" kern="1200" dirty="0">
              <a:solidFill>
                <a:schemeClr val="tx1"/>
              </a:solidFill>
              <a:latin typeface="Nunito Sans" panose="00000500000000000000" pitchFamily="2"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dirty="0"/>
          </a:p>
        </p:txBody>
      </p:sp>
    </p:spTree>
    <p:extLst>
      <p:ext uri="{BB962C8B-B14F-4D97-AF65-F5344CB8AC3E}">
        <p14:creationId xmlns:p14="http://schemas.microsoft.com/office/powerpoint/2010/main" val="622315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D</a:t>
            </a:r>
          </a:p>
          <a:p>
            <a:r>
              <a:rPr lang="en-IN" sz="1200" kern="1200" dirty="0">
                <a:solidFill>
                  <a:schemeClr val="tx1"/>
                </a:solidFill>
                <a:effectLst/>
                <a:latin typeface="+mn-lt"/>
                <a:ea typeface="+mn-ea"/>
                <a:cs typeface="+mn-cs"/>
              </a:rPr>
              <a:t>Tank capacity = LCM (30,40,60) = 120 litres.</a:t>
            </a:r>
          </a:p>
          <a:p>
            <a:r>
              <a:rPr lang="en-IN" sz="1200" kern="1200" dirty="0">
                <a:solidFill>
                  <a:schemeClr val="tx1"/>
                </a:solidFill>
                <a:effectLst/>
                <a:latin typeface="+mn-lt"/>
                <a:ea typeface="+mn-ea"/>
                <a:cs typeface="+mn-cs"/>
              </a:rPr>
              <a:t>Capacity of A = 4 litres per minute</a:t>
            </a:r>
          </a:p>
          <a:p>
            <a:r>
              <a:rPr lang="en-IN" sz="1200" kern="1200" dirty="0">
                <a:solidFill>
                  <a:schemeClr val="tx1"/>
                </a:solidFill>
                <a:effectLst/>
                <a:latin typeface="+mn-lt"/>
                <a:ea typeface="+mn-ea"/>
                <a:cs typeface="+mn-cs"/>
              </a:rPr>
              <a:t>Capacity of B = 3 litres per minute</a:t>
            </a:r>
          </a:p>
          <a:p>
            <a:r>
              <a:rPr lang="en-IN" sz="1200" kern="1200" dirty="0">
                <a:solidFill>
                  <a:schemeClr val="tx1"/>
                </a:solidFill>
                <a:effectLst/>
                <a:latin typeface="+mn-lt"/>
                <a:ea typeface="+mn-ea"/>
                <a:cs typeface="+mn-cs"/>
              </a:rPr>
              <a:t>Capacity of C = -2 litres per minute.</a:t>
            </a:r>
          </a:p>
          <a:p>
            <a:r>
              <a:rPr lang="en-IN" sz="1200" kern="1200" dirty="0">
                <a:solidFill>
                  <a:schemeClr val="tx1"/>
                </a:solidFill>
                <a:effectLst/>
                <a:latin typeface="+mn-lt"/>
                <a:ea typeface="+mn-ea"/>
                <a:cs typeface="+mn-cs"/>
              </a:rPr>
              <a:t>If all the pipes opened for 1 minute each, net capacity = 5 litres/ 3 minutes.</a:t>
            </a:r>
          </a:p>
          <a:p>
            <a:r>
              <a:rPr lang="en-IN" sz="1200" kern="1200" dirty="0">
                <a:solidFill>
                  <a:schemeClr val="tx1"/>
                </a:solidFill>
                <a:effectLst/>
                <a:latin typeface="+mn-lt"/>
                <a:ea typeface="+mn-ea"/>
                <a:cs typeface="+mn-cs"/>
              </a:rPr>
              <a:t>After 69 minutes, quantity of water = 115 litres.</a:t>
            </a:r>
          </a:p>
          <a:p>
            <a:r>
              <a:rPr lang="en-IN" sz="1200" kern="1200" dirty="0">
                <a:solidFill>
                  <a:schemeClr val="tx1"/>
                </a:solidFill>
                <a:effectLst/>
                <a:latin typeface="+mn-lt"/>
                <a:ea typeface="+mn-ea"/>
                <a:cs typeface="+mn-cs"/>
              </a:rPr>
              <a:t>After 70th minute, quantity of water = 119 litres.</a:t>
            </a:r>
          </a:p>
          <a:p>
            <a:r>
              <a:rPr lang="en-IN" sz="1200" kern="1200" dirty="0">
                <a:solidFill>
                  <a:schemeClr val="tx1"/>
                </a:solidFill>
                <a:effectLst/>
                <a:latin typeface="+mn-lt"/>
                <a:ea typeface="+mn-ea"/>
                <a:cs typeface="+mn-cs"/>
              </a:rPr>
              <a:t>Next, pipe B will be opened. To fill remaining 1 litre with the help of B we need 1/3rd of the minute.</a:t>
            </a:r>
          </a:p>
          <a:p>
            <a:r>
              <a:rPr lang="en-IN" sz="1200" kern="1200" dirty="0">
                <a:solidFill>
                  <a:schemeClr val="tx1"/>
                </a:solidFill>
                <a:effectLst/>
                <a:latin typeface="+mn-lt"/>
                <a:ea typeface="+mn-ea"/>
                <a:cs typeface="+mn-cs"/>
              </a:rPr>
              <a:t>So, Answer is 70 minutes 20 seconds.</a:t>
            </a:r>
          </a:p>
          <a:p>
            <a:r>
              <a:rPr lang="en-IN" sz="1200" kern="1200" dirty="0">
                <a:solidFill>
                  <a:schemeClr val="tx1"/>
                </a:solidFill>
                <a:effectLst/>
                <a:latin typeface="+mn-lt"/>
                <a:ea typeface="+mn-ea"/>
                <a:cs typeface="+mn-cs"/>
              </a:rPr>
              <a:t> </a:t>
            </a:r>
          </a:p>
          <a:p>
            <a:endParaRPr lang="en-IN" b="1"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dirty="0"/>
          </a:p>
        </p:txBody>
      </p:sp>
    </p:spTree>
    <p:extLst>
      <p:ext uri="{BB962C8B-B14F-4D97-AF65-F5344CB8AC3E}">
        <p14:creationId xmlns:p14="http://schemas.microsoft.com/office/powerpoint/2010/main" val="338941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a:solidFill>
                  <a:schemeClr val="tx1"/>
                </a:solidFill>
                <a:effectLst/>
                <a:latin typeface="+mn-lt"/>
                <a:ea typeface="+mn-ea"/>
                <a:cs typeface="+mn-cs"/>
              </a:rPr>
              <a:t>Option</a:t>
            </a:r>
            <a:r>
              <a:rPr lang="en-US" sz="1200" b="1" kern="1200" baseline="0" dirty="0">
                <a:solidFill>
                  <a:schemeClr val="tx1"/>
                </a:solidFill>
                <a:effectLst/>
                <a:latin typeface="+mn-lt"/>
                <a:ea typeface="+mn-ea"/>
                <a:cs typeface="+mn-cs"/>
              </a:rPr>
              <a:t> D.</a:t>
            </a:r>
          </a:p>
          <a:p>
            <a:r>
              <a:rPr lang="en-US" sz="1200" kern="1200" dirty="0">
                <a:solidFill>
                  <a:schemeClr val="tx1"/>
                </a:solidFill>
                <a:effectLst/>
                <a:latin typeface="+mn-lt"/>
                <a:ea typeface="+mn-ea"/>
                <a:cs typeface="+mn-cs"/>
              </a:rPr>
              <a:t>	Time(min)	Work(capacity)	Working Time		Total amount filled.</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	60	120		t		t*120/60=2t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Q	40	120		2t		2t*120/40=6t</a:t>
            </a:r>
            <a:endParaRPr lang="en-IN" sz="120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Capacity=120 units.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Hence 6t+2t=120; t=15min and 2t=30min.</a:t>
            </a:r>
            <a:endParaRPr lang="en-IN" sz="1200" kern="1200" dirty="0">
              <a:solidFill>
                <a:schemeClr val="tx1"/>
              </a:solidFill>
              <a:effectLst/>
              <a:latin typeface="+mn-lt"/>
              <a:ea typeface="+mn-ea"/>
              <a:cs typeface="+mn-cs"/>
            </a:endParaRPr>
          </a:p>
          <a:p>
            <a:pPr fontAlgn="base"/>
            <a:r>
              <a:rPr lang="en-US" sz="1200" b="1" u="sng" kern="1200" dirty="0">
                <a:solidFill>
                  <a:schemeClr val="tx1"/>
                </a:solidFill>
                <a:effectLst/>
                <a:latin typeface="+mn-lt"/>
                <a:ea typeface="+mn-ea"/>
                <a:cs typeface="+mn-cs"/>
              </a:rPr>
              <a:t>Another method</a:t>
            </a:r>
            <a:r>
              <a:rPr lang="en-US" sz="1200" b="1" kern="1200" dirty="0">
                <a:solidFill>
                  <a:schemeClr val="tx1"/>
                </a:solidFill>
                <a:effectLst/>
                <a:latin typeface="+mn-lt"/>
                <a:ea typeface="+mn-ea"/>
                <a:cs typeface="+mn-cs"/>
              </a:rPr>
              <a:t>:</a:t>
            </a:r>
          </a:p>
          <a:p>
            <a:pPr fontAlgn="base"/>
            <a:r>
              <a:rPr lang="en-US" sz="1200" b="0" kern="1200" dirty="0">
                <a:solidFill>
                  <a:schemeClr val="tx1"/>
                </a:solidFill>
                <a:effectLst/>
                <a:latin typeface="+mn-lt"/>
                <a:ea typeface="+mn-ea"/>
                <a:cs typeface="+mn-cs"/>
              </a:rPr>
              <a:t>LCM(60,40)= 120l</a:t>
            </a:r>
          </a:p>
          <a:p>
            <a:pPr fontAlgn="base"/>
            <a:r>
              <a:rPr lang="en-US" sz="1200" b="0" kern="1200" dirty="0">
                <a:solidFill>
                  <a:schemeClr val="tx1"/>
                </a:solidFill>
                <a:effectLst/>
                <a:latin typeface="+mn-lt"/>
                <a:ea typeface="+mn-ea"/>
                <a:cs typeface="+mn-cs"/>
              </a:rPr>
              <a:t>Eff of P=120/60= 2l/m &amp; Eff of Q=120/40= 3l/m</a:t>
            </a:r>
          </a:p>
          <a:p>
            <a:pPr fontAlgn="base"/>
            <a:r>
              <a:rPr lang="en-US" sz="1200" b="0" kern="1200" dirty="0">
                <a:solidFill>
                  <a:schemeClr val="tx1"/>
                </a:solidFill>
                <a:effectLst/>
                <a:latin typeface="+mn-lt"/>
                <a:ea typeface="+mn-ea"/>
                <a:cs typeface="+mn-cs"/>
              </a:rPr>
              <a:t>Let total time is ‘t’  &amp; For half time ‘t/2’</a:t>
            </a:r>
          </a:p>
          <a:p>
            <a:pPr fontAlgn="base"/>
            <a:r>
              <a:rPr lang="en-US" sz="1200" b="0" kern="1200" dirty="0">
                <a:solidFill>
                  <a:schemeClr val="tx1"/>
                </a:solidFill>
                <a:effectLst/>
                <a:latin typeface="+mn-lt"/>
                <a:ea typeface="+mn-ea"/>
                <a:cs typeface="+mn-cs"/>
              </a:rPr>
              <a:t>Q-        1m        -           3l</a:t>
            </a:r>
          </a:p>
          <a:p>
            <a:pPr fontAlgn="base"/>
            <a:r>
              <a:rPr lang="en-US" sz="1200" b="0" kern="1200" dirty="0">
                <a:solidFill>
                  <a:schemeClr val="tx1"/>
                </a:solidFill>
                <a:effectLst/>
                <a:latin typeface="+mn-lt"/>
                <a:ea typeface="+mn-ea"/>
                <a:cs typeface="+mn-cs"/>
              </a:rPr>
              <a:t>             ‘t/2’m  -            ? (3t/2) </a:t>
            </a:r>
            <a:r>
              <a:rPr lang="en-US" sz="1200" b="0" kern="1200" dirty="0" err="1">
                <a:solidFill>
                  <a:schemeClr val="tx1"/>
                </a:solidFill>
                <a:effectLst/>
                <a:latin typeface="+mn-lt"/>
                <a:ea typeface="+mn-ea"/>
                <a:cs typeface="+mn-cs"/>
              </a:rPr>
              <a:t>litres</a:t>
            </a:r>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P+Q  -  1m       -            5l</a:t>
            </a:r>
          </a:p>
          <a:p>
            <a:pPr fontAlgn="base"/>
            <a:r>
              <a:rPr lang="en-US" sz="1200" b="0" kern="1200" dirty="0">
                <a:solidFill>
                  <a:schemeClr val="tx1"/>
                </a:solidFill>
                <a:effectLst/>
                <a:latin typeface="+mn-lt"/>
                <a:ea typeface="+mn-ea"/>
                <a:cs typeface="+mn-cs"/>
              </a:rPr>
              <a:t>             ‘t/2’     -             ?(5t/2) </a:t>
            </a:r>
            <a:r>
              <a:rPr lang="en-US" sz="1200" b="0" kern="1200" dirty="0" err="1">
                <a:solidFill>
                  <a:schemeClr val="tx1"/>
                </a:solidFill>
                <a:effectLst/>
                <a:latin typeface="+mn-lt"/>
                <a:ea typeface="+mn-ea"/>
                <a:cs typeface="+mn-cs"/>
              </a:rPr>
              <a:t>litres</a:t>
            </a:r>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Finally 3t/2 + 5t/2 = 120 </a:t>
            </a:r>
            <a:r>
              <a:rPr lang="en-US" sz="1200" b="0" kern="1200" dirty="0" err="1">
                <a:solidFill>
                  <a:schemeClr val="tx1"/>
                </a:solidFill>
                <a:effectLst/>
                <a:latin typeface="+mn-lt"/>
                <a:ea typeface="+mn-ea"/>
                <a:cs typeface="+mn-cs"/>
              </a:rPr>
              <a:t>litres</a:t>
            </a:r>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             8t/2 = 120=&gt;t = 30 min</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dirty="0"/>
          </a:p>
        </p:txBody>
      </p:sp>
    </p:spTree>
    <p:extLst>
      <p:ext uri="{BB962C8B-B14F-4D97-AF65-F5344CB8AC3E}">
        <p14:creationId xmlns:p14="http://schemas.microsoft.com/office/powerpoint/2010/main" val="2376271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us assume that the tank has a capacity of 120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So, the pipes discharge the following amounts of water: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 4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per minute  (B) 2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per minute  (C) 1 </a:t>
            </a:r>
            <a:r>
              <a:rPr lang="en-US" sz="1200" kern="1200" dirty="0" err="1">
                <a:solidFill>
                  <a:schemeClr val="tx1"/>
                </a:solidFill>
                <a:effectLst/>
                <a:latin typeface="+mn-lt"/>
                <a:ea typeface="+mn-ea"/>
                <a:cs typeface="+mn-cs"/>
              </a:rPr>
              <a:t>litre</a:t>
            </a:r>
            <a:r>
              <a:rPr lang="en-US" sz="1200" kern="1200" dirty="0">
                <a:solidFill>
                  <a:schemeClr val="tx1"/>
                </a:solidFill>
                <a:effectLst/>
                <a:latin typeface="+mn-lt"/>
                <a:ea typeface="+mn-ea"/>
                <a:cs typeface="+mn-cs"/>
              </a:rPr>
              <a:t> per minute.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Part 1: </a:t>
            </a:r>
            <a:r>
              <a:rPr lang="en-US" sz="1200" kern="1200" dirty="0">
                <a:solidFill>
                  <a:schemeClr val="tx1"/>
                </a:solidFill>
                <a:effectLst/>
                <a:latin typeface="+mn-lt"/>
                <a:ea typeface="+mn-ea"/>
                <a:cs typeface="+mn-cs"/>
              </a:rPr>
              <a:t>B and C (3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/min) are kept open for 10 minutes, filling 3 × 10 = 30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90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remain to be filled in the tank. </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Part 2</a:t>
            </a:r>
            <a:r>
              <a:rPr lang="en-US" sz="1200" kern="1200" dirty="0">
                <a:solidFill>
                  <a:schemeClr val="tx1"/>
                </a:solidFill>
                <a:effectLst/>
                <a:latin typeface="+mn-lt"/>
                <a:ea typeface="+mn-ea"/>
                <a:cs typeface="+mn-cs"/>
              </a:rPr>
              <a:t>: Now, B is shut and A is opened. Effectively, this means that A and C are filling the tank together (5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 minute). We don’t yet know how long A and C are open together.</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Part 3: </a:t>
            </a:r>
            <a:r>
              <a:rPr lang="en-US" sz="1200" kern="1200" dirty="0">
                <a:solidFill>
                  <a:schemeClr val="tx1"/>
                </a:solidFill>
                <a:effectLst/>
                <a:latin typeface="+mn-lt"/>
                <a:ea typeface="+mn-ea"/>
                <a:cs typeface="+mn-cs"/>
              </a:rPr>
              <a:t>C is closed 10 minutes before the tank overflows. This means that only A works for the last 10 minutes, filling 40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(working@4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/min)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Since 30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are filled in Part 1 and 40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in Part 3, the balance (50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should have been filled in Part 2.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Working together, A and C fill 5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per minute in Part 2. This means that they would have taken 10 minutes to fill 50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So, the entire time it took to fill the tank is: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10 + 10 + 10 = 30 minutes.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Answer choice (c) </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500" b="1" kern="1200" dirty="0">
              <a:solidFill>
                <a:schemeClr val="tx1"/>
              </a:solidFill>
              <a:latin typeface="Nunito Sans" panose="00000500000000000000" pitchFamily="2"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dirty="0"/>
          </a:p>
        </p:txBody>
      </p:sp>
    </p:spTree>
    <p:extLst>
      <p:ext uri="{BB962C8B-B14F-4D97-AF65-F5344CB8AC3E}">
        <p14:creationId xmlns:p14="http://schemas.microsoft.com/office/powerpoint/2010/main" val="1738770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9/6/2024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45858" y="1062261"/>
            <a:ext cx="11320920" cy="1631216"/>
          </a:xfrm>
          <a:prstGeom prst="rect">
            <a:avLst/>
          </a:prstGeom>
          <a:noFill/>
        </p:spPr>
        <p:txBody>
          <a:bodyPr wrap="square" rtlCol="0">
            <a:spAutoFit/>
          </a:bodyPr>
          <a:lstStyle/>
          <a:p>
            <a:r>
              <a:rPr lang="en-IN" sz="2500" dirty="0">
                <a:latin typeface="Nunito Sans" panose="00000500000000000000" pitchFamily="2" charset="0"/>
              </a:rPr>
              <a:t>Bibhor takes 3 hours to fetch as much water as Ahmed can fetch in 2 hours. Deepak takes 5 hours to fetch as much water as Bibhor can fetch in 4 hours. A tank takes 20 hours to fill if all work together. What time would Bibhor take to fill the tank alone? </a:t>
            </a:r>
          </a:p>
        </p:txBody>
      </p:sp>
      <p:sp>
        <p:nvSpPr>
          <p:cNvPr id="4" name="Rectangle 3">
            <a:extLst>
              <a:ext uri="{FF2B5EF4-FFF2-40B4-BE49-F238E27FC236}">
                <a16:creationId xmlns:a16="http://schemas.microsoft.com/office/drawing/2014/main" id="{E5DD2504-B1FF-4F55-B4FA-4AEA19FF2DD8}"/>
              </a:ext>
            </a:extLst>
          </p:cNvPr>
          <p:cNvSpPr/>
          <p:nvPr/>
        </p:nvSpPr>
        <p:spPr>
          <a:xfrm>
            <a:off x="657997" y="382399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50036" y="439875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7" y="4931428"/>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57997" y="560985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76422" y="3953572"/>
            <a:ext cx="10098317" cy="523220"/>
          </a:xfrm>
          <a:prstGeom prst="rect">
            <a:avLst/>
          </a:prstGeom>
          <a:noFill/>
        </p:spPr>
        <p:txBody>
          <a:bodyPr wrap="square" lIns="91440" tIns="45720" rIns="91440" bIns="45720">
            <a:spAutoFit/>
          </a:bodyPr>
          <a:lstStyle/>
          <a:p>
            <a:r>
              <a:rPr lang="en-US" sz="2800" dirty="0"/>
              <a:t>50 hr</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56097" y="4519248"/>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56 hr</a:t>
            </a:r>
          </a:p>
        </p:txBody>
      </p:sp>
      <p:sp>
        <p:nvSpPr>
          <p:cNvPr id="25" name="Rectangle 24">
            <a:extLst>
              <a:ext uri="{FF2B5EF4-FFF2-40B4-BE49-F238E27FC236}">
                <a16:creationId xmlns:a16="http://schemas.microsoft.com/office/drawing/2014/main" id="{BEF40363-1296-4F6B-8656-D47D96B64330}"/>
              </a:ext>
            </a:extLst>
          </p:cNvPr>
          <p:cNvSpPr/>
          <p:nvPr/>
        </p:nvSpPr>
        <p:spPr>
          <a:xfrm>
            <a:off x="1468461" y="507880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77 hr</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75412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66 hr</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4242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IN" sz="2500" dirty="0">
                <a:latin typeface="Nunito Sans" panose="00000500000000000000" pitchFamily="2" charset="0"/>
              </a:rPr>
              <a:t>A tank is fitted with 8 pipes, some of which that fill the tank and others that empty the tank. Each of the pipes that fills the tank fills it in 8 hours, while each of those that empty the tank empties it in 6 hours. If all the pipes are kept open when the tank is full, it will take 6 hours to drain the tank. How many of these are fill pipes?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2 fill pipes</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4 fill pipes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6 fill pipes</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5 fill pipes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2695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457200" y="1081511"/>
            <a:ext cx="11081145" cy="2400657"/>
          </a:xfrm>
          <a:prstGeom prst="rect">
            <a:avLst/>
          </a:prstGeom>
          <a:noFill/>
        </p:spPr>
        <p:txBody>
          <a:bodyPr wrap="square" rtlCol="0">
            <a:spAutoFit/>
          </a:bodyPr>
          <a:lstStyle/>
          <a:p>
            <a:r>
              <a:rPr lang="en-IN" sz="2500" dirty="0">
                <a:latin typeface="Nunito Sans" panose="00000500000000000000" pitchFamily="2" charset="0"/>
              </a:rPr>
              <a:t>Pipe A, B and C are kept open and together fill a tank in t minutes. Pipe A is kept open throughout, pipe B is kept open for the first 10 minutes and then closed. Two minutes after pipe B is closed, pipe C is opened and is kept open till the tank is full. Each pipe fills an equal share of the tank. Furthermore, it is known that if pipe A and B are kept open continuously, the tank would be filled completely in t minutes. How long will C alone take to fill the tank?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18</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24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89340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IN" sz="2500" dirty="0">
                <a:latin typeface="Nunito Sans" panose="00000500000000000000" pitchFamily="2" charset="0"/>
              </a:rPr>
              <a:t>A drain pipe can drain a tank in 12 hours, and a fill pipe can fill the same tank in 6 hours. A total of n pipes which include a few fill pipes and the remaining drain pipes can fill the entire tank in 2 hours. How many of the following values could ‘n’ take?	</a:t>
            </a:r>
          </a:p>
          <a:p>
            <a:r>
              <a:rPr lang="pt-BR" sz="2500" dirty="0">
                <a:latin typeface="Nunito Sans" panose="00000500000000000000" pitchFamily="2" charset="0"/>
              </a:rPr>
              <a:t>a)   24    b)   16     c)   33     d)   13    e)   9     f)  8</a:t>
            </a:r>
            <a:br>
              <a:rPr lang="pt-BR" sz="2500" dirty="0">
                <a:latin typeface="Nunito Sans" panose="00000500000000000000" pitchFamily="2" charset="0"/>
              </a:rPr>
            </a:br>
            <a:endParaRPr lang="en-IN"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3</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4065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6216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IN" sz="2500" dirty="0">
                <a:latin typeface="Nunito Sans" panose="020B0604020202020204" charset="0"/>
              </a:rPr>
              <a:t>A fill pipe can fill a tank in 20 hours, a drain pipe can drain a tank in 30 hours. If a system of n pipes (fill pipes and drain pipes put together) can fill the tank in exactly 5 hours, which of the following are possible values of n (More than one option could be correct)?</a:t>
            </a:r>
          </a:p>
          <a:p>
            <a:r>
              <a:rPr lang="en-IN" sz="2500" dirty="0">
                <a:latin typeface="Nunito Sans" panose="020B0604020202020204" charset="0"/>
              </a:rPr>
              <a:t>1)32 2)54 3)29 4)40</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 and 2 only</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 and 3 only</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 and 4 only</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 and 3 only</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2004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20B0604020202020204" charset="0"/>
              </a:rPr>
              <a:t> A cistern of capacity 40 litres has an inlet and an outlet pipe. When both the pipes are opened at once, it takes 8 minutes to fill the cistern. However, if the outflow rate is increased 1.5 times, the cistern never gets filled. Which of the following can be the outflow rate?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8 litres/minute</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6 litres/minute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12 litres/minute</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9 litres/minute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99349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IN" sz="2500" dirty="0">
                <a:latin typeface="Nunito Sans" panose="020B0604020202020204" charset="0"/>
              </a:rPr>
              <a:t>A cistern of 475 litres is completely filled using pipes A and B, with Pipe A being open for 5 more hours than pipe B. If we are to interchange the operating hours of the two pipes than pipe A would have pumped half the water as much as pipe B, then find the time for which pipe B was open. Also, given that if the two pipes were open simultaneously the tank would fill in 19 hours.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10 hr</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14 hr</a:t>
            </a:r>
          </a:p>
        </p:txBody>
      </p:sp>
      <p:sp>
        <p:nvSpPr>
          <p:cNvPr id="25" name="Rectangle 24">
            <a:extLst>
              <a:ext uri="{FF2B5EF4-FFF2-40B4-BE49-F238E27FC236}">
                <a16:creationId xmlns:a16="http://schemas.microsoft.com/office/drawing/2014/main" id="{BEF40363-1296-4F6B-8656-D47D96B64330}"/>
              </a:ext>
            </a:extLst>
          </p:cNvPr>
          <p:cNvSpPr/>
          <p:nvPr/>
        </p:nvSpPr>
        <p:spPr>
          <a:xfrm>
            <a:off x="1389923" y="500413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16 hr</a:t>
            </a:r>
          </a:p>
        </p:txBody>
      </p:sp>
      <p:sp>
        <p:nvSpPr>
          <p:cNvPr id="26" name="Rectangle 25">
            <a:extLst>
              <a:ext uri="{FF2B5EF4-FFF2-40B4-BE49-F238E27FC236}">
                <a16:creationId xmlns:a16="http://schemas.microsoft.com/office/drawing/2014/main" id="{D95ABC10-15CF-488C-806F-94CE71FC878A}"/>
              </a:ext>
            </a:extLst>
          </p:cNvPr>
          <p:cNvSpPr/>
          <p:nvPr/>
        </p:nvSpPr>
        <p:spPr>
          <a:xfrm>
            <a:off x="1395610" y="5529255"/>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20 hr</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7288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20B0604020202020204" charset="0"/>
              </a:rPr>
              <a:t>If A and B are opened as inlet pipe into the cistern and C and D are opened as outlet pipes from the cistern and all the four pipes are opened simultaneously, how many hours will it take to fill the cistern completely?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20 hours</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11(1/9) hours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22 (2/9) hours</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45 hours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5346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381000" y="1156906"/>
            <a:ext cx="11506199" cy="2400657"/>
          </a:xfrm>
          <a:prstGeom prst="rect">
            <a:avLst/>
          </a:prstGeom>
          <a:noFill/>
        </p:spPr>
        <p:txBody>
          <a:bodyPr wrap="square" rtlCol="0">
            <a:spAutoFit/>
          </a:bodyPr>
          <a:lstStyle/>
          <a:p>
            <a:r>
              <a:rPr lang="en-IN" sz="2500" dirty="0">
                <a:latin typeface="Nunito Sans" panose="020B0604020202020204" charset="0"/>
              </a:rPr>
              <a:t>Two pipes A and B can fill a tank in 24 hours and 120/7 hours respectively. Harihar opened the pipes A and B to fill an empty tank and some times later he closed the taps A and B, when the tank was supposed to be full. After that it was found that the tank was emptied in 2.5 hours because an outlet pipe C' connected to the tank was open from the beginning. If Harihar closed the pipe C instead of closing pipes A and B the remaining tank would have been filled in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 hours</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8 hours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6 hours</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16 hours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64625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0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381000" y="1740939"/>
            <a:ext cx="11582400" cy="923330"/>
          </a:xfrm>
          <a:prstGeom prst="rect">
            <a:avLst/>
          </a:prstGeom>
          <a:noFill/>
        </p:spPr>
        <p:txBody>
          <a:bodyPr wrap="square" rtlCol="0">
            <a:spAutoFit/>
          </a:bodyPr>
          <a:lstStyle/>
          <a:p>
            <a:r>
              <a:rPr lang="en-US" sz="5400" dirty="0">
                <a:latin typeface="Nunito Sans SemiBold" panose="00000700000000000000" pitchFamily="2" charset="0"/>
              </a:rPr>
              <a:t>Time and Work(Pipes and Cistern)</a:t>
            </a:r>
          </a:p>
        </p:txBody>
      </p:sp>
      <p:sp>
        <p:nvSpPr>
          <p:cNvPr id="10" name="Rectangle 9">
            <a:extLst>
              <a:ext uri="{FF2B5EF4-FFF2-40B4-BE49-F238E27FC236}">
                <a16:creationId xmlns:a16="http://schemas.microsoft.com/office/drawing/2014/main" id="{82037F44-B579-465E-912D-7578628D7D24}"/>
              </a:ext>
            </a:extLst>
          </p:cNvPr>
          <p:cNvSpPr/>
          <p:nvPr/>
        </p:nvSpPr>
        <p:spPr>
          <a:xfrm>
            <a:off x="609600" y="13716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0000500000000000000" pitchFamily="2" charset="0"/>
              </a:rPr>
              <a:t> A cistern is fitted with three taps, namely p, q, and r. P and Q can fill a cistern in 10 and 15 minutes respectively whereas R ( emptying tap fitted at the bottom of the cistern ) can empty it in 12 minutes. If all the three pipes are kept open, in how much time will the cistern be filled?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7</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15</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6325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0000500000000000000" pitchFamily="2" charset="0"/>
              </a:rPr>
              <a:t>A cistern generally takes 20 minutes to be filled by a pipe, but due to a leak, it takes 10 extra minutes to get filled. Find the time in which the leak alone can empty the cistern filled with water.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20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30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60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35</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6339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0000500000000000000" pitchFamily="2" charset="0"/>
              </a:rPr>
              <a:t>Two taps X and Y can fill a cistern in 32 and 40 minutes respectively. Both the taps are opened into the empty cistern and after sometime tap X is closed. Tap Y alone fills the remaining portion of the cistern. If it took 25 minutes to fill the tank, for how much time (min) was tap X kept open?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24182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0000500000000000000" pitchFamily="2" charset="0"/>
              </a:rPr>
              <a:t>Tap X and Y can fill a tank in 30 and 40 minutes respectively. Tap Z can empty the filled tank in 60 minutes. If all the three taps are kept open for one minute each, how much time (min) will the taps take to fill the tank?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endParaRPr lang="en-US" sz="2500" baseline="-25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18246"/>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0600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20B0604020202020204" charset="0"/>
                <a:cs typeface="Calibri" panose="020F0502020204030204" pitchFamily="34" charset="0"/>
              </a:rPr>
              <a:t>A large tanker can be filled by two pipes P and Q in 60 minutes and 40 minutes respectively. How many minutes will it take to fill the tanker from empty state, if Q is used for half the time and P and Q fill it together for other half?</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15 min</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343400"/>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20 min</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27.5 min</a:t>
            </a:r>
            <a:endParaRPr lang="en-US" sz="2500" dirty="0">
              <a:latin typeface="Nunito Sans" panose="020B0604020202020204" charset="0"/>
              <a:cs typeface="Calibri" panose="020F0502020204030204" pitchFamily="34"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30 min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28639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0000500000000000000" pitchFamily="2" charset="0"/>
              </a:rPr>
              <a:t>Pipes A, B and C can fill a tank in 30, 60 and 120 minutes respectively. Pipes B and C are kept open for 10 minutes, and then Pipe B is shut while Pipe A is opened. Pipe C is closed 10 minutes before the tank overflows. How long does it take to fill the tank?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 minutes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 minutes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 minutes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 minutes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09777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5490</TotalTime>
  <Words>3206</Words>
  <Application>Microsoft Office PowerPoint</Application>
  <PresentationFormat>Widescreen</PresentationFormat>
  <Paragraphs>295</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Nunito Sans</vt:lpstr>
      <vt:lpstr>Nunito Sans SemiBold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mamatha gudavalli</cp:lastModifiedBy>
  <cp:revision>333</cp:revision>
  <dcterms:created xsi:type="dcterms:W3CDTF">2006-08-16T00:00:00Z</dcterms:created>
  <dcterms:modified xsi:type="dcterms:W3CDTF">2024-09-06T14:15:54Z</dcterms:modified>
</cp:coreProperties>
</file>