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5"/>
  </p:notesMasterIdLst>
  <p:sldIdLst>
    <p:sldId id="272" r:id="rId2"/>
    <p:sldId id="271" r:id="rId3"/>
    <p:sldId id="360" r:id="rId4"/>
    <p:sldId id="361" r:id="rId5"/>
    <p:sldId id="362" r:id="rId6"/>
    <p:sldId id="363" r:id="rId7"/>
    <p:sldId id="364" r:id="rId8"/>
    <p:sldId id="365" r:id="rId9"/>
    <p:sldId id="366" r:id="rId10"/>
    <p:sldId id="368" r:id="rId11"/>
    <p:sldId id="367" r:id="rId12"/>
    <p:sldId id="369" r:id="rId13"/>
    <p:sldId id="370" r:id="rId14"/>
    <p:sldId id="371" r:id="rId15"/>
    <p:sldId id="372" r:id="rId16"/>
    <p:sldId id="373" r:id="rId17"/>
    <p:sldId id="374" r:id="rId18"/>
    <p:sldId id="375" r:id="rId19"/>
    <p:sldId id="376" r:id="rId20"/>
    <p:sldId id="377" r:id="rId21"/>
    <p:sldId id="378" r:id="rId22"/>
    <p:sldId id="379" r:id="rId23"/>
    <p:sldId id="289"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Cambria Math" panose="02040503050406030204" pitchFamily="18" charset="0"/>
      <p:regular r:id="rId30"/>
    </p:embeddedFont>
    <p:embeddedFont>
      <p:font typeface="Nunito Sans" pitchFamily="2" charset="0"/>
      <p:regular r:id="rId31"/>
      <p:bold r:id="rId32"/>
      <p:italic r:id="rId33"/>
      <p:boldItalic r:id="rId34"/>
    </p:embeddedFont>
    <p:embeddedFont>
      <p:font typeface="Nunito Sans SemiBold" pitchFamily="2" charset="0"/>
      <p:bold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60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000000"/>
    <a:srgbClr val="E5E5E5"/>
    <a:srgbClr val="525252"/>
    <a:srgbClr val="1A1A1A"/>
    <a:srgbClr val="4A4A4A"/>
    <a:srgbClr val="131313"/>
    <a:srgbClr val="212121"/>
    <a:srgbClr val="303030"/>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69150" autoAdjust="0"/>
  </p:normalViewPr>
  <p:slideViewPr>
    <p:cSldViewPr>
      <p:cViewPr varScale="1">
        <p:scale>
          <a:sx n="57" d="100"/>
          <a:sy n="57" d="100"/>
        </p:scale>
        <p:origin x="1435" y="48"/>
      </p:cViewPr>
      <p:guideLst>
        <p:guide orient="horz" pos="768"/>
        <p:guide pos="6000"/>
      </p:guideLst>
    </p:cSldViewPr>
  </p:slideViewPr>
  <p:notesTextViewPr>
    <p:cViewPr>
      <p:scale>
        <a:sx n="100" d="100"/>
        <a:sy n="100" d="100"/>
      </p:scale>
      <p:origin x="0" y="0"/>
    </p:cViewPr>
  </p:notesTextViewPr>
  <p:notesViewPr>
    <p:cSldViewPr>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atha gudavalli" userId="d413e1ebb6389b57" providerId="LiveId" clId="{222B73F2-C9E9-4B4D-BF72-DED3B1BD42BB}"/>
    <pc:docChg chg="undo custSel modSld sldOrd">
      <pc:chgData name="mamatha gudavalli" userId="d413e1ebb6389b57" providerId="LiveId" clId="{222B73F2-C9E9-4B4D-BF72-DED3B1BD42BB}" dt="2023-10-24T17:46:25.310" v="23" actId="20577"/>
      <pc:docMkLst>
        <pc:docMk/>
      </pc:docMkLst>
      <pc:sldChg chg="modSp mod">
        <pc:chgData name="mamatha gudavalli" userId="d413e1ebb6389b57" providerId="LiveId" clId="{222B73F2-C9E9-4B4D-BF72-DED3B1BD42BB}" dt="2023-10-24T11:16:14.440" v="1" actId="20577"/>
        <pc:sldMkLst>
          <pc:docMk/>
          <pc:sldMk cId="1736983673" sldId="363"/>
        </pc:sldMkLst>
        <pc:spChg chg="mod">
          <ac:chgData name="mamatha gudavalli" userId="d413e1ebb6389b57" providerId="LiveId" clId="{222B73F2-C9E9-4B4D-BF72-DED3B1BD42BB}" dt="2023-10-24T11:16:14.440" v="1" actId="20577"/>
          <ac:spMkLst>
            <pc:docMk/>
            <pc:sldMk cId="1736983673" sldId="363"/>
            <ac:spMk id="2" creationId="{00000000-0000-0000-0000-000000000000}"/>
          </ac:spMkLst>
        </pc:spChg>
      </pc:sldChg>
      <pc:sldChg chg="modSp mod">
        <pc:chgData name="mamatha gudavalli" userId="d413e1ebb6389b57" providerId="LiveId" clId="{222B73F2-C9E9-4B4D-BF72-DED3B1BD42BB}" dt="2023-10-24T14:53:35.592" v="17" actId="20577"/>
        <pc:sldMkLst>
          <pc:docMk/>
          <pc:sldMk cId="1839430743" sldId="366"/>
        </pc:sldMkLst>
        <pc:spChg chg="mod">
          <ac:chgData name="mamatha gudavalli" userId="d413e1ebb6389b57" providerId="LiveId" clId="{222B73F2-C9E9-4B4D-BF72-DED3B1BD42BB}" dt="2023-10-24T14:53:35.592" v="17" actId="20577"/>
          <ac:spMkLst>
            <pc:docMk/>
            <pc:sldMk cId="1839430743" sldId="366"/>
            <ac:spMk id="2" creationId="{00000000-0000-0000-0000-000000000000}"/>
          </ac:spMkLst>
        </pc:spChg>
      </pc:sldChg>
      <pc:sldChg chg="modSp mod">
        <pc:chgData name="mamatha gudavalli" userId="d413e1ebb6389b57" providerId="LiveId" clId="{222B73F2-C9E9-4B4D-BF72-DED3B1BD42BB}" dt="2023-10-24T17:46:25.310" v="23" actId="20577"/>
        <pc:sldMkLst>
          <pc:docMk/>
          <pc:sldMk cId="2962064108" sldId="367"/>
        </pc:sldMkLst>
        <pc:spChg chg="mod">
          <ac:chgData name="mamatha gudavalli" userId="d413e1ebb6389b57" providerId="LiveId" clId="{222B73F2-C9E9-4B4D-BF72-DED3B1BD42BB}" dt="2023-10-24T13:43:18.167" v="3" actId="21"/>
          <ac:spMkLst>
            <pc:docMk/>
            <pc:sldMk cId="2962064108" sldId="367"/>
            <ac:spMk id="4" creationId="{00000000-0000-0000-0000-000000000000}"/>
          </ac:spMkLst>
        </pc:spChg>
        <pc:spChg chg="mod">
          <ac:chgData name="mamatha gudavalli" userId="d413e1ebb6389b57" providerId="LiveId" clId="{222B73F2-C9E9-4B4D-BF72-DED3B1BD42BB}" dt="2023-10-24T17:46:25.310" v="23" actId="20577"/>
          <ac:spMkLst>
            <pc:docMk/>
            <pc:sldMk cId="2962064108" sldId="367"/>
            <ac:spMk id="6" creationId="{8D2B7F5C-7E52-4144-8109-FAA3BD7AA776}"/>
          </ac:spMkLst>
        </pc:spChg>
      </pc:sldChg>
      <pc:sldChg chg="modSp mod ord">
        <pc:chgData name="mamatha gudavalli" userId="d413e1ebb6389b57" providerId="LiveId" clId="{222B73F2-C9E9-4B4D-BF72-DED3B1BD42BB}" dt="2023-10-24T17:46:21.126" v="21" actId="20577"/>
        <pc:sldMkLst>
          <pc:docMk/>
          <pc:sldMk cId="326948588" sldId="368"/>
        </pc:sldMkLst>
        <pc:spChg chg="mod">
          <ac:chgData name="mamatha gudavalli" userId="d413e1ebb6389b57" providerId="LiveId" clId="{222B73F2-C9E9-4B4D-BF72-DED3B1BD42BB}" dt="2023-10-24T17:46:21.126" v="21" actId="20577"/>
          <ac:spMkLst>
            <pc:docMk/>
            <pc:sldMk cId="326948588" sldId="368"/>
            <ac:spMk id="5" creationId="{8D2B7F5C-7E52-4144-8109-FAA3BD7AA7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10/24/2023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dirty="0"/>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dirty="0"/>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62%</a:t>
            </a:r>
          </a:p>
          <a:p>
            <a:r>
              <a:rPr lang="en-US" dirty="0"/>
              <a:t>View</a:t>
            </a:r>
            <a:r>
              <a:rPr lang="en-US" dirty="0">
                <a:sym typeface="Wingdings" panose="05000000000000000000" pitchFamily="2" charset="2"/>
              </a:rPr>
              <a:t> Notes Page</a:t>
            </a:r>
            <a:endParaRPr lang="en-US" dirty="0"/>
          </a:p>
        </p:txBody>
      </p:sp>
      <p:sp>
        <p:nvSpPr>
          <p:cNvPr id="4" name="Slide Number Placeholder 3"/>
          <p:cNvSpPr>
            <a:spLocks noGrp="1"/>
          </p:cNvSpPr>
          <p:nvPr>
            <p:ph type="sldNum" sz="quarter" idx="10"/>
          </p:nvPr>
        </p:nvSpPr>
        <p:spPr/>
        <p:txBody>
          <a:bodyPr/>
          <a:lstStyle/>
          <a:p>
            <a:fld id="{3F96641B-7141-4123-8C1F-55A3789432D8}" type="slidenum">
              <a:rPr lang="en-US" smtClean="0"/>
              <a:t>10</a:t>
            </a:fld>
            <a:endParaRPr lang="en-US"/>
          </a:p>
        </p:txBody>
      </p:sp>
      <p:pic>
        <p:nvPicPr>
          <p:cNvPr id="5" name="Picture 4"/>
          <p:cNvPicPr>
            <a:picLocks noChangeAspect="1"/>
          </p:cNvPicPr>
          <p:nvPr/>
        </p:nvPicPr>
        <p:blipFill>
          <a:blip r:embed="rId3"/>
          <a:stretch>
            <a:fillRect/>
          </a:stretch>
        </p:blipFill>
        <p:spPr>
          <a:xfrm>
            <a:off x="590550" y="4914107"/>
            <a:ext cx="5581650" cy="3429000"/>
          </a:xfrm>
          <a:prstGeom prst="rect">
            <a:avLst/>
          </a:prstGeom>
        </p:spPr>
      </p:pic>
    </p:spTree>
    <p:extLst>
      <p:ext uri="{BB962C8B-B14F-4D97-AF65-F5344CB8AC3E}">
        <p14:creationId xmlns:p14="http://schemas.microsoft.com/office/powerpoint/2010/main" val="3716308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Flower-nectar contains 50% of non-water part.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In honey this non-water part constitutes 85% (100-15).</a:t>
            </a:r>
            <a:br>
              <a:rPr lang="en-IN" sz="1200" kern="1200" dirty="0">
                <a:solidFill>
                  <a:schemeClr val="tx1"/>
                </a:solidFill>
                <a:effectLst/>
                <a:latin typeface="+mn-lt"/>
                <a:ea typeface="+mn-ea"/>
                <a:cs typeface="+mn-cs"/>
              </a:rPr>
            </a:b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Therefore, 0.5 X Amount of flower-nectar = 0.85 X Amount of honey = 0.85 X 1 kg</a:t>
            </a:r>
            <a:br>
              <a:rPr lang="en-IN" sz="1200" kern="1200" dirty="0">
                <a:solidFill>
                  <a:schemeClr val="tx1"/>
                </a:solidFill>
                <a:effectLst/>
                <a:latin typeface="+mn-lt"/>
                <a:ea typeface="+mn-ea"/>
                <a:cs typeface="+mn-cs"/>
              </a:rPr>
            </a:b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Therefore, amount of flower-nectar needed = 1.7 kg.</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Answer: 1.7 Kg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F96641B-7141-4123-8C1F-55A3789432D8}" type="slidenum">
              <a:rPr lang="en-US" smtClean="0"/>
              <a:t>11</a:t>
            </a:fld>
            <a:endParaRPr lang="en-US"/>
          </a:p>
        </p:txBody>
      </p:sp>
    </p:spTree>
    <p:extLst>
      <p:ext uri="{BB962C8B-B14F-4D97-AF65-F5344CB8AC3E}">
        <p14:creationId xmlns:p14="http://schemas.microsoft.com/office/powerpoint/2010/main" val="3314101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75%  View</a:t>
            </a:r>
            <a:r>
              <a:rPr lang="en-US" dirty="0">
                <a:sym typeface="Wingdings" panose="05000000000000000000" pitchFamily="2" charset="2"/>
              </a:rPr>
              <a:t> Notes Page</a:t>
            </a:r>
            <a:endParaRPr lang="en-US" dirty="0"/>
          </a:p>
        </p:txBody>
      </p:sp>
      <p:sp>
        <p:nvSpPr>
          <p:cNvPr id="4" name="Slide Number Placeholder 3"/>
          <p:cNvSpPr>
            <a:spLocks noGrp="1"/>
          </p:cNvSpPr>
          <p:nvPr>
            <p:ph type="sldNum" sz="quarter" idx="10"/>
          </p:nvPr>
        </p:nvSpPr>
        <p:spPr/>
        <p:txBody>
          <a:bodyPr/>
          <a:lstStyle/>
          <a:p>
            <a:fld id="{3F96641B-7141-4123-8C1F-55A3789432D8}" type="slidenum">
              <a:rPr lang="en-US" smtClean="0"/>
              <a:t>12</a:t>
            </a:fld>
            <a:endParaRPr lang="en-US"/>
          </a:p>
        </p:txBody>
      </p:sp>
      <p:pic>
        <p:nvPicPr>
          <p:cNvPr id="5" name="Picture 4"/>
          <p:cNvPicPr>
            <a:picLocks noChangeAspect="1"/>
          </p:cNvPicPr>
          <p:nvPr/>
        </p:nvPicPr>
        <p:blipFill>
          <a:blip r:embed="rId3"/>
          <a:stretch>
            <a:fillRect/>
          </a:stretch>
        </p:blipFill>
        <p:spPr>
          <a:xfrm>
            <a:off x="457200" y="4893613"/>
            <a:ext cx="5486400" cy="4020993"/>
          </a:xfrm>
          <a:prstGeom prst="rect">
            <a:avLst/>
          </a:prstGeom>
        </p:spPr>
      </p:pic>
    </p:spTree>
    <p:extLst>
      <p:ext uri="{BB962C8B-B14F-4D97-AF65-F5344CB8AC3E}">
        <p14:creationId xmlns:p14="http://schemas.microsoft.com/office/powerpoint/2010/main" val="1474811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a:p>
            <a:r>
              <a:rPr lang="en-IN" sz="1200" b="0" i="0" kern="1200" dirty="0">
                <a:solidFill>
                  <a:schemeClr val="tx1"/>
                </a:solidFill>
                <a:effectLst/>
                <a:latin typeface="+mn-lt"/>
                <a:ea typeface="+mn-ea"/>
                <a:cs typeface="+mn-cs"/>
              </a:rPr>
              <a:t>Total characters in the report = 20*55*65</a:t>
            </a:r>
          </a:p>
          <a:p>
            <a:r>
              <a:rPr lang="en-IN" sz="1200" b="0" i="0" kern="1200" dirty="0">
                <a:solidFill>
                  <a:schemeClr val="tx1"/>
                </a:solidFill>
                <a:effectLst/>
                <a:latin typeface="+mn-lt"/>
                <a:ea typeface="+mn-ea"/>
                <a:cs typeface="+mn-cs"/>
              </a:rPr>
              <a:t>If the report is retyped into 65 lines with 70 characters, then pages required</a:t>
            </a:r>
          </a:p>
          <a:p>
            <a:r>
              <a:rPr lang="en-IN" sz="1200" b="0" i="0" kern="1200" dirty="0">
                <a:solidFill>
                  <a:schemeClr val="tx1"/>
                </a:solidFill>
                <a:effectLst/>
                <a:latin typeface="+mn-lt"/>
                <a:ea typeface="+mn-ea"/>
                <a:cs typeface="+mn-cs"/>
              </a:rPr>
              <a:t>(20*55*65)/(65*70) = 15.7 pages or 16 sheets</a:t>
            </a:r>
          </a:p>
          <a:p>
            <a:r>
              <a:rPr lang="en-IN" sz="1200" b="0" i="0" kern="1200" dirty="0">
                <a:solidFill>
                  <a:schemeClr val="tx1"/>
                </a:solidFill>
                <a:effectLst/>
                <a:latin typeface="+mn-lt"/>
                <a:ea typeface="+mn-ea"/>
                <a:cs typeface="+mn-cs"/>
              </a:rPr>
              <a:t>4 pages have been reduced, so percentage of reduction is 4/20 = 0.20 or 20%</a:t>
            </a:r>
          </a:p>
          <a:p>
            <a:r>
              <a:rPr lang="en-IN" sz="1200" b="1" i="0" kern="1200" dirty="0">
                <a:solidFill>
                  <a:schemeClr val="tx1"/>
                </a:solidFill>
                <a:effectLst/>
                <a:latin typeface="+mn-lt"/>
                <a:ea typeface="+mn-ea"/>
                <a:cs typeface="+mn-cs"/>
              </a:rPr>
              <a:t>The correct option is a.</a:t>
            </a:r>
            <a:endParaRPr lang="en-IN"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F96641B-7141-4123-8C1F-55A3789432D8}" type="slidenum">
              <a:rPr lang="en-US" smtClean="0"/>
              <a:t>13</a:t>
            </a:fld>
            <a:endParaRPr lang="en-US"/>
          </a:p>
        </p:txBody>
      </p:sp>
    </p:spTree>
    <p:extLst>
      <p:ext uri="{BB962C8B-B14F-4D97-AF65-F5344CB8AC3E}">
        <p14:creationId xmlns:p14="http://schemas.microsoft.com/office/powerpoint/2010/main" val="792889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c)</a:t>
            </a:r>
          </a:p>
          <a:p>
            <a:pPr fontAlgn="base"/>
            <a:r>
              <a:rPr lang="en-US" sz="1200" b="0" i="0" kern="1200" dirty="0">
                <a:solidFill>
                  <a:schemeClr val="tx1"/>
                </a:solidFill>
                <a:effectLst/>
                <a:latin typeface="+mn-lt"/>
                <a:ea typeface="+mn-ea"/>
                <a:cs typeface="+mn-cs"/>
              </a:rPr>
              <a:t>Total Votes = 2,60,000</a:t>
            </a:r>
          </a:p>
          <a:p>
            <a:pPr fontAlgn="base"/>
            <a:r>
              <a:rPr lang="en-US" sz="1200" b="0" i="0" kern="1200" dirty="0">
                <a:solidFill>
                  <a:schemeClr val="tx1"/>
                </a:solidFill>
                <a:effectLst/>
                <a:latin typeface="+mn-lt"/>
                <a:ea typeface="+mn-ea"/>
                <a:cs typeface="+mn-cs"/>
              </a:rPr>
              <a:t>Let </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voters voted against the party in the Assembly Poll.</a:t>
            </a:r>
          </a:p>
          <a:p>
            <a:pPr fontAlgn="base"/>
            <a:r>
              <a:rPr lang="en-US" sz="1200" b="0" i="0" kern="1200" dirty="0">
                <a:solidFill>
                  <a:schemeClr val="tx1"/>
                </a:solidFill>
                <a:effectLst/>
                <a:latin typeface="+mn-lt"/>
                <a:ea typeface="+mn-ea"/>
                <a:cs typeface="+mn-cs"/>
              </a:rPr>
              <a:t>Then votes in </a:t>
            </a:r>
            <a:r>
              <a:rPr lang="en-US" sz="1200" b="0" i="0" kern="1200" dirty="0" err="1">
                <a:solidFill>
                  <a:schemeClr val="tx1"/>
                </a:solidFill>
                <a:effectLst/>
                <a:latin typeface="+mn-lt"/>
                <a:ea typeface="+mn-ea"/>
                <a:cs typeface="+mn-cs"/>
              </a:rPr>
              <a:t>favour</a:t>
            </a:r>
            <a:r>
              <a:rPr lang="en-US" sz="1200" b="0" i="0" kern="1200" dirty="0">
                <a:solidFill>
                  <a:schemeClr val="tx1"/>
                </a:solidFill>
                <a:effectLst/>
                <a:latin typeface="+mn-lt"/>
                <a:ea typeface="+mn-ea"/>
                <a:cs typeface="+mn-cs"/>
              </a:rPr>
              <a:t> = 260000 – </a:t>
            </a:r>
            <a:r>
              <a:rPr lang="en-US" sz="1200" b="0" i="1" kern="1200" dirty="0">
                <a:solidFill>
                  <a:schemeClr val="tx1"/>
                </a:solidFill>
                <a:effectLst/>
                <a:latin typeface="+mn-lt"/>
                <a:ea typeface="+mn-ea"/>
                <a:cs typeface="+mn-cs"/>
              </a:rPr>
              <a:t>x</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Therefore, majority of votes by which party won in previous poll = 260000– </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 </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 </a:t>
            </a:r>
            <a:r>
              <a:rPr lang="en-US" sz="1200" b="0" i="1" kern="1200" dirty="0">
                <a:solidFill>
                  <a:schemeClr val="tx1"/>
                </a:solidFill>
                <a:effectLst/>
                <a:latin typeface="+mn-lt"/>
                <a:ea typeface="+mn-ea"/>
                <a:cs typeface="+mn-cs"/>
              </a:rPr>
              <a:t>260000</a:t>
            </a:r>
            <a:r>
              <a:rPr lang="en-US" sz="1200" b="0" i="0" kern="1200" dirty="0">
                <a:solidFill>
                  <a:schemeClr val="tx1"/>
                </a:solidFill>
                <a:effectLst/>
                <a:latin typeface="+mn-lt"/>
                <a:ea typeface="+mn-ea"/>
                <a:cs typeface="+mn-cs"/>
              </a:rPr>
              <a:t> – 2</a:t>
            </a:r>
            <a:r>
              <a:rPr lang="en-US" sz="1200" b="0" i="1" kern="1200" dirty="0">
                <a:solidFill>
                  <a:schemeClr val="tx1"/>
                </a:solidFill>
                <a:effectLst/>
                <a:latin typeface="+mn-lt"/>
                <a:ea typeface="+mn-ea"/>
                <a:cs typeface="+mn-cs"/>
              </a:rPr>
              <a:t>x</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Next year votes against the PNC party increase by 25%</a:t>
            </a:r>
          </a:p>
          <a:p>
            <a:pPr fontAlgn="base"/>
            <a:r>
              <a:rPr lang="en-US" sz="1200" b="0" i="0" kern="1200" dirty="0">
                <a:solidFill>
                  <a:schemeClr val="tx1"/>
                </a:solidFill>
                <a:effectLst/>
                <a:latin typeface="+mn-lt"/>
                <a:ea typeface="+mn-ea"/>
                <a:cs typeface="+mn-cs"/>
              </a:rPr>
              <a:t>So, votes against the party in general election = 1.25 </a:t>
            </a:r>
            <a:r>
              <a:rPr lang="en-US" sz="1200" b="0" i="1" kern="1200" dirty="0">
                <a:solidFill>
                  <a:schemeClr val="tx1"/>
                </a:solidFill>
                <a:effectLst/>
                <a:latin typeface="+mn-lt"/>
                <a:ea typeface="+mn-ea"/>
                <a:cs typeface="+mn-cs"/>
              </a:rPr>
              <a:t>x</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And votes polled in </a:t>
            </a:r>
            <a:r>
              <a:rPr lang="en-US" sz="1200" b="0" i="0" kern="1200" dirty="0" err="1">
                <a:solidFill>
                  <a:schemeClr val="tx1"/>
                </a:solidFill>
                <a:effectLst/>
                <a:latin typeface="+mn-lt"/>
                <a:ea typeface="+mn-ea"/>
                <a:cs typeface="+mn-cs"/>
              </a:rPr>
              <a:t>favour</a:t>
            </a:r>
            <a:r>
              <a:rPr lang="en-US" sz="1200" b="0" i="0" kern="1200" dirty="0">
                <a:solidFill>
                  <a:schemeClr val="tx1"/>
                </a:solidFill>
                <a:effectLst/>
                <a:latin typeface="+mn-lt"/>
                <a:ea typeface="+mn-ea"/>
                <a:cs typeface="+mn-cs"/>
              </a:rPr>
              <a:t> of the party = total votes  – votes against = 260000 – 1.25x</a:t>
            </a:r>
          </a:p>
          <a:p>
            <a:pPr fontAlgn="base"/>
            <a:r>
              <a:rPr lang="en-US" sz="1200" b="0" i="0" kern="1200" dirty="0">
                <a:solidFill>
                  <a:schemeClr val="tx1"/>
                </a:solidFill>
                <a:effectLst/>
                <a:latin typeface="+mn-lt"/>
                <a:ea typeface="+mn-ea"/>
                <a:cs typeface="+mn-cs"/>
              </a:rPr>
              <a:t>Therefore, majority of votes by which party lost in general election</a:t>
            </a:r>
          </a:p>
          <a:p>
            <a:pPr fontAlgn="base"/>
            <a:r>
              <a:rPr lang="en-US" sz="1200" b="0" i="0" kern="1200" dirty="0">
                <a:solidFill>
                  <a:schemeClr val="tx1"/>
                </a:solidFill>
                <a:effectLst/>
                <a:latin typeface="+mn-lt"/>
                <a:ea typeface="+mn-ea"/>
                <a:cs typeface="+mn-cs"/>
              </a:rPr>
              <a:t>= 1.25</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 (260000 – 1.25</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 2.5</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 260000</a:t>
            </a:r>
          </a:p>
          <a:p>
            <a:pPr fontAlgn="base"/>
            <a:r>
              <a:rPr lang="en-US" sz="1200" b="0" i="0" kern="1200" dirty="0">
                <a:solidFill>
                  <a:schemeClr val="tx1"/>
                </a:solidFill>
                <a:effectLst/>
                <a:latin typeface="+mn-lt"/>
                <a:ea typeface="+mn-ea"/>
                <a:cs typeface="+mn-cs"/>
              </a:rPr>
              <a:t>It is given that, PNC Party lost by a majority twice as large as that by which it had won the Assembly Polls, Therefore</a:t>
            </a:r>
          </a:p>
          <a:p>
            <a:pPr fontAlgn="base"/>
            <a:r>
              <a:rPr lang="en-US" sz="1200" b="0" i="0" kern="1200" dirty="0">
                <a:solidFill>
                  <a:schemeClr val="tx1"/>
                </a:solidFill>
                <a:effectLst/>
                <a:latin typeface="+mn-lt"/>
                <a:ea typeface="+mn-ea"/>
                <a:cs typeface="+mn-cs"/>
              </a:rPr>
              <a:t>2.5</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 260000 = 2(260000 – 2</a:t>
            </a:r>
            <a:r>
              <a:rPr lang="en-US" sz="1200" b="0" i="1" kern="1200" dirty="0">
                <a:solidFill>
                  <a:schemeClr val="tx1"/>
                </a:solidFill>
                <a:effectLst/>
                <a:latin typeface="+mn-lt"/>
                <a:ea typeface="+mn-ea"/>
                <a:cs typeface="+mn-cs"/>
              </a:rPr>
              <a:t> x</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2.5</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 260000 = 2 260000 – 4</a:t>
            </a:r>
            <a:r>
              <a:rPr lang="en-US" sz="1200" b="0" i="1" kern="1200" dirty="0">
                <a:solidFill>
                  <a:schemeClr val="tx1"/>
                </a:solidFill>
                <a:effectLst/>
                <a:latin typeface="+mn-lt"/>
                <a:ea typeface="+mn-ea"/>
                <a:cs typeface="+mn-cs"/>
              </a:rPr>
              <a:t>x</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6.5</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 3260000⇒</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 1,20,000</a:t>
            </a:r>
          </a:p>
          <a:p>
            <a:pPr fontAlgn="base"/>
            <a:r>
              <a:rPr lang="en-US" sz="1200" b="0" i="0" kern="1200" dirty="0">
                <a:solidFill>
                  <a:schemeClr val="tx1"/>
                </a:solidFill>
                <a:effectLst/>
                <a:latin typeface="+mn-lt"/>
                <a:ea typeface="+mn-ea"/>
                <a:cs typeface="+mn-cs"/>
              </a:rPr>
              <a:t>Therefore, votes polled by the voters for the party in Assembly Polls for previous year</a:t>
            </a:r>
          </a:p>
          <a:p>
            <a:pPr fontAlgn="base"/>
            <a:r>
              <a:rPr lang="en-US" sz="1200" b="0" i="0" kern="1200" dirty="0">
                <a:solidFill>
                  <a:schemeClr val="tx1"/>
                </a:solidFill>
                <a:effectLst/>
                <a:latin typeface="+mn-lt"/>
                <a:ea typeface="+mn-ea"/>
                <a:cs typeface="+mn-cs"/>
              </a:rPr>
              <a:t>= (2,60,000 – </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 (2,60,000 – 1,20,000) = 1,40,000.</a:t>
            </a:r>
          </a:p>
          <a:p>
            <a:endParaRPr lang="en-US" dirty="0"/>
          </a:p>
        </p:txBody>
      </p:sp>
      <p:sp>
        <p:nvSpPr>
          <p:cNvPr id="4" name="Slide Number Placeholder 3"/>
          <p:cNvSpPr>
            <a:spLocks noGrp="1"/>
          </p:cNvSpPr>
          <p:nvPr>
            <p:ph type="sldNum" sz="quarter" idx="10"/>
          </p:nvPr>
        </p:nvSpPr>
        <p:spPr/>
        <p:txBody>
          <a:bodyPr/>
          <a:lstStyle/>
          <a:p>
            <a:fld id="{3F96641B-7141-4123-8C1F-55A3789432D8}" type="slidenum">
              <a:rPr lang="en-US" smtClean="0"/>
              <a:t>14</a:t>
            </a:fld>
            <a:endParaRPr lang="en-US"/>
          </a:p>
        </p:txBody>
      </p:sp>
    </p:spTree>
    <p:extLst>
      <p:ext uri="{BB962C8B-B14F-4D97-AF65-F5344CB8AC3E}">
        <p14:creationId xmlns:p14="http://schemas.microsoft.com/office/powerpoint/2010/main" val="452125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a:p>
            <a:r>
              <a:rPr lang="en-US" dirty="0"/>
              <a:t>View</a:t>
            </a:r>
            <a:r>
              <a:rPr lang="en-US" dirty="0">
                <a:sym typeface="Wingdings" panose="05000000000000000000" pitchFamily="2" charset="2"/>
              </a:rPr>
              <a:t> Notes Page</a:t>
            </a:r>
            <a:endParaRPr lang="en-US" dirty="0"/>
          </a:p>
          <a:p>
            <a:pPr fontAlgn="base"/>
            <a:r>
              <a:rPr lang="en-IN" sz="1200" b="0" i="0" kern="1200" dirty="0">
                <a:solidFill>
                  <a:schemeClr val="tx1"/>
                </a:solidFill>
                <a:effectLst/>
                <a:latin typeface="+mn-lt"/>
                <a:ea typeface="+mn-ea"/>
                <a:cs typeface="+mn-cs"/>
              </a:rPr>
              <a:t>Let </a:t>
            </a:r>
            <a:r>
              <a:rPr lang="en-IN" sz="1200" b="0" i="1" kern="1200" dirty="0">
                <a:solidFill>
                  <a:schemeClr val="tx1"/>
                </a:solidFill>
                <a:effectLst/>
                <a:latin typeface="+mn-lt"/>
                <a:ea typeface="+mn-ea"/>
                <a:cs typeface="+mn-cs"/>
              </a:rPr>
              <a:t>x</a:t>
            </a:r>
            <a:r>
              <a:rPr lang="en-IN" sz="1200" b="0" i="0" kern="1200" dirty="0">
                <a:solidFill>
                  <a:schemeClr val="tx1"/>
                </a:solidFill>
                <a:effectLst/>
                <a:latin typeface="+mn-lt"/>
                <a:ea typeface="+mn-ea"/>
                <a:cs typeface="+mn-cs"/>
              </a:rPr>
              <a:t> be the total number of voters</a:t>
            </a:r>
          </a:p>
          <a:p>
            <a:pPr fontAlgn="base"/>
            <a:r>
              <a:rPr lang="en-IN" sz="1200" b="0" i="0" kern="1200" dirty="0">
                <a:solidFill>
                  <a:schemeClr val="tx1"/>
                </a:solidFill>
                <a:effectLst/>
                <a:latin typeface="+mn-lt"/>
                <a:ea typeface="+mn-ea"/>
                <a:cs typeface="+mn-cs"/>
              </a:rPr>
              <a:t>Voters promised to A = 2/5 </a:t>
            </a:r>
            <a:r>
              <a:rPr lang="en-IN" sz="1200" b="0" i="1" kern="1200" dirty="0">
                <a:solidFill>
                  <a:schemeClr val="tx1"/>
                </a:solidFill>
                <a:effectLst/>
                <a:latin typeface="+mn-lt"/>
                <a:ea typeface="+mn-ea"/>
                <a:cs typeface="+mn-cs"/>
              </a:rPr>
              <a:t>x</a:t>
            </a:r>
            <a:endParaRPr lang="en-IN" sz="1200" b="0" i="0" kern="1200" dirty="0">
              <a:solidFill>
                <a:schemeClr val="tx1"/>
              </a:solidFill>
              <a:effectLst/>
              <a:latin typeface="+mn-lt"/>
              <a:ea typeface="+mn-ea"/>
              <a:cs typeface="+mn-cs"/>
            </a:endParaRPr>
          </a:p>
          <a:p>
            <a:pPr fontAlgn="base"/>
            <a:r>
              <a:rPr lang="en-IN" sz="1200" b="0" i="0" kern="1200" dirty="0">
                <a:solidFill>
                  <a:schemeClr val="tx1"/>
                </a:solidFill>
                <a:effectLst/>
                <a:latin typeface="+mn-lt"/>
                <a:ea typeface="+mn-ea"/>
                <a:cs typeface="+mn-cs"/>
              </a:rPr>
              <a:t>Voters backed out = 15% of 2/5 </a:t>
            </a:r>
            <a:r>
              <a:rPr lang="en-IN" sz="1200" b="0" i="1" kern="1200" dirty="0">
                <a:solidFill>
                  <a:schemeClr val="tx1"/>
                </a:solidFill>
                <a:effectLst/>
                <a:latin typeface="+mn-lt"/>
                <a:ea typeface="+mn-ea"/>
                <a:cs typeface="+mn-cs"/>
              </a:rPr>
              <a:t>x</a:t>
            </a:r>
            <a:endParaRPr lang="en-IN" sz="1200" b="0" i="0" kern="1200" dirty="0">
              <a:solidFill>
                <a:schemeClr val="tx1"/>
              </a:solidFill>
              <a:effectLst/>
              <a:latin typeface="+mn-lt"/>
              <a:ea typeface="+mn-ea"/>
              <a:cs typeface="+mn-cs"/>
            </a:endParaRPr>
          </a:p>
          <a:p>
            <a:pPr fontAlgn="base"/>
            <a:r>
              <a:rPr lang="en-IN" sz="1200" b="0" i="0" kern="1200" dirty="0">
                <a:solidFill>
                  <a:schemeClr val="tx1"/>
                </a:solidFill>
                <a:effectLst/>
                <a:latin typeface="+mn-lt"/>
                <a:ea typeface="+mn-ea"/>
                <a:cs typeface="+mn-cs"/>
              </a:rPr>
              <a:t>Voters promised to B = 3/5 </a:t>
            </a:r>
            <a:r>
              <a:rPr lang="en-IN" sz="1200" b="0" i="1" kern="1200" dirty="0">
                <a:solidFill>
                  <a:schemeClr val="tx1"/>
                </a:solidFill>
                <a:effectLst/>
                <a:latin typeface="+mn-lt"/>
                <a:ea typeface="+mn-ea"/>
                <a:cs typeface="+mn-cs"/>
              </a:rPr>
              <a:t>x</a:t>
            </a:r>
            <a:endParaRPr lang="en-IN" sz="1200" b="0" i="0" kern="1200" dirty="0">
              <a:solidFill>
                <a:schemeClr val="tx1"/>
              </a:solidFill>
              <a:effectLst/>
              <a:latin typeface="+mn-lt"/>
              <a:ea typeface="+mn-ea"/>
              <a:cs typeface="+mn-cs"/>
            </a:endParaRPr>
          </a:p>
          <a:p>
            <a:pPr fontAlgn="base"/>
            <a:r>
              <a:rPr lang="en-IN" sz="1200" b="0" i="0" kern="1200" dirty="0">
                <a:solidFill>
                  <a:schemeClr val="tx1"/>
                </a:solidFill>
                <a:effectLst/>
                <a:latin typeface="+mn-lt"/>
                <a:ea typeface="+mn-ea"/>
                <a:cs typeface="+mn-cs"/>
              </a:rPr>
              <a:t>Voters backed out = 25% of 3/5 </a:t>
            </a:r>
            <a:r>
              <a:rPr lang="en-IN" sz="1200" b="0" i="1" kern="1200" dirty="0">
                <a:solidFill>
                  <a:schemeClr val="tx1"/>
                </a:solidFill>
                <a:effectLst/>
                <a:latin typeface="+mn-lt"/>
                <a:ea typeface="+mn-ea"/>
                <a:cs typeface="+mn-cs"/>
              </a:rPr>
              <a:t>x</a:t>
            </a:r>
            <a:endParaRPr lang="en-IN" sz="1200" b="0" i="0" kern="1200" dirty="0">
              <a:solidFill>
                <a:schemeClr val="tx1"/>
              </a:solidFill>
              <a:effectLst/>
              <a:latin typeface="+mn-lt"/>
              <a:ea typeface="+mn-ea"/>
              <a:cs typeface="+mn-cs"/>
            </a:endParaRPr>
          </a:p>
          <a:p>
            <a:pPr fontAlgn="base"/>
            <a:r>
              <a:rPr lang="en-IN" sz="1200" b="0" i="0" kern="1200" dirty="0">
                <a:solidFill>
                  <a:schemeClr val="tx1"/>
                </a:solidFill>
                <a:effectLst/>
                <a:latin typeface="+mn-lt"/>
                <a:ea typeface="+mn-ea"/>
                <a:cs typeface="+mn-cs"/>
              </a:rPr>
              <a:t>Total Number of votes for A = 2/5 </a:t>
            </a:r>
            <a:r>
              <a:rPr lang="en-IN" sz="1200" b="0" i="1" kern="1200" dirty="0">
                <a:solidFill>
                  <a:schemeClr val="tx1"/>
                </a:solidFill>
                <a:effectLst/>
                <a:latin typeface="+mn-lt"/>
                <a:ea typeface="+mn-ea"/>
                <a:cs typeface="+mn-cs"/>
              </a:rPr>
              <a:t>x</a:t>
            </a:r>
            <a:r>
              <a:rPr lang="en-IN" sz="1200" b="0" i="0" kern="1200" dirty="0">
                <a:solidFill>
                  <a:schemeClr val="tx1"/>
                </a:solidFill>
                <a:effectLst/>
                <a:latin typeface="+mn-lt"/>
                <a:ea typeface="+mn-ea"/>
                <a:cs typeface="+mn-cs"/>
              </a:rPr>
              <a:t> – 15% of 2/5 </a:t>
            </a:r>
            <a:r>
              <a:rPr lang="en-IN" sz="1200" b="0" i="1" kern="1200" dirty="0">
                <a:solidFill>
                  <a:schemeClr val="tx1"/>
                </a:solidFill>
                <a:effectLst/>
                <a:latin typeface="+mn-lt"/>
                <a:ea typeface="+mn-ea"/>
                <a:cs typeface="+mn-cs"/>
              </a:rPr>
              <a:t>x</a:t>
            </a:r>
            <a:r>
              <a:rPr lang="en-IN" sz="1200" b="0" i="0" kern="1200" dirty="0">
                <a:solidFill>
                  <a:schemeClr val="tx1"/>
                </a:solidFill>
                <a:effectLst/>
                <a:latin typeface="+mn-lt"/>
                <a:ea typeface="+mn-ea"/>
                <a:cs typeface="+mn-cs"/>
              </a:rPr>
              <a:t> + 25% of 3/5 </a:t>
            </a:r>
            <a:r>
              <a:rPr lang="en-IN" sz="1200" b="0" i="1" kern="1200" dirty="0">
                <a:solidFill>
                  <a:schemeClr val="tx1"/>
                </a:solidFill>
                <a:effectLst/>
                <a:latin typeface="+mn-lt"/>
                <a:ea typeface="+mn-ea"/>
                <a:cs typeface="+mn-cs"/>
              </a:rPr>
              <a:t>x</a:t>
            </a:r>
            <a:endParaRPr lang="en-IN"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F96641B-7141-4123-8C1F-55A3789432D8}" type="slidenum">
              <a:rPr lang="en-US" smtClean="0"/>
              <a:t>15</a:t>
            </a:fld>
            <a:endParaRPr lang="en-US"/>
          </a:p>
        </p:txBody>
      </p:sp>
      <p:pic>
        <p:nvPicPr>
          <p:cNvPr id="5" name="Picture 4"/>
          <p:cNvPicPr>
            <a:picLocks noChangeAspect="1"/>
          </p:cNvPicPr>
          <p:nvPr/>
        </p:nvPicPr>
        <p:blipFill>
          <a:blip r:embed="rId3"/>
          <a:stretch>
            <a:fillRect/>
          </a:stretch>
        </p:blipFill>
        <p:spPr>
          <a:xfrm>
            <a:off x="381000" y="5779558"/>
            <a:ext cx="5791200" cy="3012789"/>
          </a:xfrm>
          <a:prstGeom prst="rect">
            <a:avLst/>
          </a:prstGeom>
        </p:spPr>
      </p:pic>
    </p:spTree>
    <p:extLst>
      <p:ext uri="{BB962C8B-B14F-4D97-AF65-F5344CB8AC3E}">
        <p14:creationId xmlns:p14="http://schemas.microsoft.com/office/powerpoint/2010/main" val="1706999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d</a:t>
            </a:r>
          </a:p>
          <a:p>
            <a:pPr fontAlgn="base"/>
            <a:r>
              <a:rPr lang="en-US" sz="1200" b="0" i="0" kern="1200" dirty="0">
                <a:solidFill>
                  <a:schemeClr val="tx1"/>
                </a:solidFill>
                <a:effectLst/>
                <a:latin typeface="+mn-lt"/>
                <a:ea typeface="+mn-ea"/>
                <a:cs typeface="+mn-cs"/>
              </a:rPr>
              <a:t>The person can buy 50 oranges or 40 mangoes.</a:t>
            </a:r>
          </a:p>
          <a:p>
            <a:pPr fontAlgn="base"/>
            <a:r>
              <a:rPr lang="en-US" sz="1200" b="0" i="0" kern="1200" dirty="0">
                <a:solidFill>
                  <a:schemeClr val="tx1"/>
                </a:solidFill>
                <a:effectLst/>
                <a:latin typeface="+mn-lt"/>
                <a:ea typeface="+mn-ea"/>
                <a:cs typeface="+mn-cs"/>
              </a:rPr>
              <a:t>Let the price of one orange be Rs. </a:t>
            </a:r>
            <a:r>
              <a:rPr lang="en-US" sz="1200" b="0" i="1" kern="1200" dirty="0">
                <a:solidFill>
                  <a:schemeClr val="tx1"/>
                </a:solidFill>
                <a:effectLst/>
                <a:latin typeface="+mn-lt"/>
                <a:ea typeface="+mn-ea"/>
                <a:cs typeface="+mn-cs"/>
              </a:rPr>
              <a:t>x</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Total amount the person has = Rs. 50</a:t>
            </a:r>
            <a:r>
              <a:rPr lang="en-US" sz="1200" b="0" i="1" kern="1200" dirty="0">
                <a:solidFill>
                  <a:schemeClr val="tx1"/>
                </a:solidFill>
                <a:effectLst/>
                <a:latin typeface="+mn-lt"/>
                <a:ea typeface="+mn-ea"/>
                <a:cs typeface="+mn-cs"/>
              </a:rPr>
              <a:t>x</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40 mangoes cost 50</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So one mango costs 1.25</a:t>
            </a:r>
            <a:r>
              <a:rPr lang="en-US" sz="1200" b="0" i="1" kern="1200" dirty="0">
                <a:solidFill>
                  <a:schemeClr val="tx1"/>
                </a:solidFill>
                <a:effectLst/>
                <a:latin typeface="+mn-lt"/>
                <a:ea typeface="+mn-ea"/>
                <a:cs typeface="+mn-cs"/>
              </a:rPr>
              <a:t>x</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10% of the total amount is retained for taxi fare = 10% of 50</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 5</a:t>
            </a:r>
            <a:r>
              <a:rPr lang="en-US" sz="1200" b="0" i="1" kern="1200" dirty="0">
                <a:solidFill>
                  <a:schemeClr val="tx1"/>
                </a:solidFill>
                <a:effectLst/>
                <a:latin typeface="+mn-lt"/>
                <a:ea typeface="+mn-ea"/>
                <a:cs typeface="+mn-cs"/>
              </a:rPr>
              <a:t>x</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20 mangoes bought for 20 x 1.25</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 25</a:t>
            </a:r>
            <a:r>
              <a:rPr lang="en-US" sz="1200" b="0" i="1" kern="1200" dirty="0">
                <a:solidFill>
                  <a:schemeClr val="tx1"/>
                </a:solidFill>
                <a:effectLst/>
                <a:latin typeface="+mn-lt"/>
                <a:ea typeface="+mn-ea"/>
                <a:cs typeface="+mn-cs"/>
              </a:rPr>
              <a:t>x</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Money left with the person = 50</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 (Taxi fare) – (Mangoes cost)</a:t>
            </a:r>
          </a:p>
          <a:p>
            <a:pPr fontAlgn="base"/>
            <a:r>
              <a:rPr lang="en-US" sz="1200" b="0" i="0" kern="1200" dirty="0">
                <a:solidFill>
                  <a:schemeClr val="tx1"/>
                </a:solidFill>
                <a:effectLst/>
                <a:latin typeface="+mn-lt"/>
                <a:ea typeface="+mn-ea"/>
                <a:cs typeface="+mn-cs"/>
              </a:rPr>
              <a:t>= 50</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 5</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 25</a:t>
            </a:r>
            <a:r>
              <a:rPr lang="en-US" sz="1200" b="0" i="1" kern="1200" dirty="0">
                <a:solidFill>
                  <a:schemeClr val="tx1"/>
                </a:solidFill>
                <a:effectLst/>
                <a:latin typeface="+mn-lt"/>
                <a:ea typeface="+mn-ea"/>
                <a:cs typeface="+mn-cs"/>
              </a:rPr>
              <a:t>x </a:t>
            </a:r>
            <a:r>
              <a:rPr lang="en-US" sz="1200" b="0" i="0" kern="1200" dirty="0">
                <a:solidFill>
                  <a:schemeClr val="tx1"/>
                </a:solidFill>
                <a:effectLst/>
                <a:latin typeface="+mn-lt"/>
                <a:ea typeface="+mn-ea"/>
                <a:cs typeface="+mn-cs"/>
              </a:rPr>
              <a:t>= 20</a:t>
            </a:r>
            <a:r>
              <a:rPr lang="en-US" sz="1200" b="0" i="1" kern="1200" dirty="0">
                <a:solidFill>
                  <a:schemeClr val="tx1"/>
                </a:solidFill>
                <a:effectLst/>
                <a:latin typeface="+mn-lt"/>
                <a:ea typeface="+mn-ea"/>
                <a:cs typeface="+mn-cs"/>
              </a:rPr>
              <a:t>x</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One Orange was for Rs. </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Therefore, 20 oranges can be bought with Rs. </a:t>
            </a:r>
            <a:r>
              <a:rPr lang="en-US" sz="1200" b="0" i="1" kern="1200" dirty="0">
                <a:solidFill>
                  <a:schemeClr val="tx1"/>
                </a:solidFill>
                <a:effectLst/>
                <a:latin typeface="+mn-lt"/>
                <a:ea typeface="+mn-ea"/>
                <a:cs typeface="+mn-cs"/>
              </a:rPr>
              <a:t>20 x</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Thus, the person bought 20 oranges.</a:t>
            </a:r>
          </a:p>
        </p:txBody>
      </p:sp>
      <p:sp>
        <p:nvSpPr>
          <p:cNvPr id="4" name="Slide Number Placeholder 3"/>
          <p:cNvSpPr>
            <a:spLocks noGrp="1"/>
          </p:cNvSpPr>
          <p:nvPr>
            <p:ph type="sldNum" sz="quarter" idx="10"/>
          </p:nvPr>
        </p:nvSpPr>
        <p:spPr/>
        <p:txBody>
          <a:bodyPr/>
          <a:lstStyle/>
          <a:p>
            <a:fld id="{3F96641B-7141-4123-8C1F-55A3789432D8}" type="slidenum">
              <a:rPr lang="en-US" smtClean="0"/>
              <a:t>16</a:t>
            </a:fld>
            <a:endParaRPr lang="en-US"/>
          </a:p>
        </p:txBody>
      </p:sp>
    </p:spTree>
    <p:extLst>
      <p:ext uri="{BB962C8B-B14F-4D97-AF65-F5344CB8AC3E}">
        <p14:creationId xmlns:p14="http://schemas.microsoft.com/office/powerpoint/2010/main" val="1666910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d</a:t>
            </a:r>
          </a:p>
          <a:p>
            <a:pPr fontAlgn="base"/>
            <a:r>
              <a:rPr lang="en-US" sz="1200" b="0" i="0" kern="1200" dirty="0">
                <a:solidFill>
                  <a:schemeClr val="tx1"/>
                </a:solidFill>
                <a:effectLst/>
                <a:latin typeface="+mn-lt"/>
                <a:ea typeface="+mn-ea"/>
                <a:cs typeface="+mn-cs"/>
              </a:rPr>
              <a:t>Let the total number of employees in the company be </a:t>
            </a:r>
            <a:r>
              <a:rPr lang="en-US" sz="1200" b="0" i="1" kern="1200" dirty="0">
                <a:solidFill>
                  <a:schemeClr val="tx1"/>
                </a:solidFill>
                <a:effectLst/>
                <a:latin typeface="+mn-lt"/>
                <a:ea typeface="+mn-ea"/>
                <a:cs typeface="+mn-cs"/>
              </a:rPr>
              <a:t>x</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Then the number of men and women be 0.4</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and 0.6</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respectively.</a:t>
            </a:r>
          </a:p>
          <a:p>
            <a:pPr fontAlgn="base"/>
            <a:r>
              <a:rPr lang="en-US" sz="1200" b="0" i="0" kern="1200" dirty="0">
                <a:solidFill>
                  <a:schemeClr val="tx1"/>
                </a:solidFill>
                <a:effectLst/>
                <a:latin typeface="+mn-lt"/>
                <a:ea typeface="+mn-ea"/>
                <a:cs typeface="+mn-cs"/>
              </a:rPr>
              <a:t>75% of men earn more than Rs. 25000 =&gt; 0.75 x 0.4 </a:t>
            </a:r>
            <a:r>
              <a:rPr lang="en-US" sz="1200" b="0" i="1" kern="1200" dirty="0">
                <a:solidFill>
                  <a:schemeClr val="tx1"/>
                </a:solidFill>
                <a:effectLst/>
                <a:latin typeface="+mn-lt"/>
                <a:ea typeface="+mn-ea"/>
                <a:cs typeface="+mn-cs"/>
              </a:rPr>
              <a:t>x </a:t>
            </a:r>
            <a:r>
              <a:rPr lang="en-US" sz="1200" b="0" i="0" kern="1200" dirty="0">
                <a:solidFill>
                  <a:schemeClr val="tx1"/>
                </a:solidFill>
                <a:effectLst/>
                <a:latin typeface="+mn-lt"/>
                <a:ea typeface="+mn-ea"/>
                <a:cs typeface="+mn-cs"/>
              </a:rPr>
              <a:t>= 0.3 </a:t>
            </a:r>
            <a:r>
              <a:rPr lang="en-US" sz="1200" b="0" i="1" kern="1200" dirty="0">
                <a:solidFill>
                  <a:schemeClr val="tx1"/>
                </a:solidFill>
                <a:effectLst/>
                <a:latin typeface="+mn-lt"/>
                <a:ea typeface="+mn-ea"/>
                <a:cs typeface="+mn-cs"/>
              </a:rPr>
              <a:t>x</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Total number of employees earning more than Rs. 25000 = 45% </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 0.45 </a:t>
            </a:r>
            <a:r>
              <a:rPr lang="en-US" sz="1200" b="0" i="1" kern="1200" dirty="0">
                <a:solidFill>
                  <a:schemeClr val="tx1"/>
                </a:solidFill>
                <a:effectLst/>
                <a:latin typeface="+mn-lt"/>
                <a:ea typeface="+mn-ea"/>
                <a:cs typeface="+mn-cs"/>
              </a:rPr>
              <a:t>x</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Number of women earning more than Rs. 25000 =</a:t>
            </a:r>
          </a:p>
          <a:p>
            <a:pPr fontAlgn="base"/>
            <a:r>
              <a:rPr lang="en-US" sz="1200" b="0" i="0" kern="1200" dirty="0">
                <a:solidFill>
                  <a:schemeClr val="tx1"/>
                </a:solidFill>
                <a:effectLst/>
                <a:latin typeface="+mn-lt"/>
                <a:ea typeface="+mn-ea"/>
                <a:cs typeface="+mn-cs"/>
              </a:rPr>
              <a:t>Total employees earning more than Rs. 25000 – total number of Men earning more than Rs. 25000</a:t>
            </a:r>
          </a:p>
          <a:p>
            <a:pPr fontAlgn="base"/>
            <a:r>
              <a:rPr lang="en-US" sz="1200" b="0" i="0" kern="1200" dirty="0">
                <a:solidFill>
                  <a:schemeClr val="tx1"/>
                </a:solidFill>
                <a:effectLst/>
                <a:latin typeface="+mn-lt"/>
                <a:ea typeface="+mn-ea"/>
                <a:cs typeface="+mn-cs"/>
              </a:rPr>
              <a:t>= 0.45</a:t>
            </a:r>
            <a:r>
              <a:rPr lang="en-US" sz="1200" b="0" i="1" kern="1200" dirty="0">
                <a:solidFill>
                  <a:schemeClr val="tx1"/>
                </a:solidFill>
                <a:effectLst/>
                <a:latin typeface="+mn-lt"/>
                <a:ea typeface="+mn-ea"/>
                <a:cs typeface="+mn-cs"/>
              </a:rPr>
              <a:t> x</a:t>
            </a:r>
            <a:r>
              <a:rPr lang="en-US" sz="1200" b="0" i="0" kern="1200" dirty="0">
                <a:solidFill>
                  <a:schemeClr val="tx1"/>
                </a:solidFill>
                <a:effectLst/>
                <a:latin typeface="+mn-lt"/>
                <a:ea typeface="+mn-ea"/>
                <a:cs typeface="+mn-cs"/>
              </a:rPr>
              <a:t> – 0.30 </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 0.15</a:t>
            </a:r>
            <a:r>
              <a:rPr lang="en-US" sz="1200" b="0" i="1" kern="1200" dirty="0">
                <a:solidFill>
                  <a:schemeClr val="tx1"/>
                </a:solidFill>
                <a:effectLst/>
                <a:latin typeface="+mn-lt"/>
                <a:ea typeface="+mn-ea"/>
                <a:cs typeface="+mn-cs"/>
              </a:rPr>
              <a:t> x</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Number of the women earning Rs. 25000 or less = 0.60 </a:t>
            </a:r>
            <a:r>
              <a:rPr lang="en-US" sz="1200" b="0" i="1" kern="1200" dirty="0">
                <a:solidFill>
                  <a:schemeClr val="tx1"/>
                </a:solidFill>
                <a:effectLst/>
                <a:latin typeface="+mn-lt"/>
                <a:ea typeface="+mn-ea"/>
                <a:cs typeface="+mn-cs"/>
              </a:rPr>
              <a:t>x – 0</a:t>
            </a:r>
            <a:r>
              <a:rPr lang="en-US" sz="1200" b="0" i="0" kern="1200" dirty="0">
                <a:solidFill>
                  <a:schemeClr val="tx1"/>
                </a:solidFill>
                <a:effectLst/>
                <a:latin typeface="+mn-lt"/>
                <a:ea typeface="+mn-ea"/>
                <a:cs typeface="+mn-cs"/>
              </a:rPr>
              <a:t>.15</a:t>
            </a:r>
            <a:r>
              <a:rPr lang="en-US" sz="1200" b="0" i="1" kern="1200" dirty="0">
                <a:solidFill>
                  <a:schemeClr val="tx1"/>
                </a:solidFill>
                <a:effectLst/>
                <a:latin typeface="+mn-lt"/>
                <a:ea typeface="+mn-ea"/>
                <a:cs typeface="+mn-cs"/>
              </a:rPr>
              <a:t> x = 0.45 x</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Fraction of the women employed by the company who earn Rs. 25000 or less</a:t>
            </a:r>
          </a:p>
          <a:p>
            <a:pPr fontAlgn="base"/>
            <a:r>
              <a:rPr lang="en-US" sz="1200" b="0" i="0" kern="1200" dirty="0">
                <a:solidFill>
                  <a:schemeClr val="tx1"/>
                </a:solidFill>
                <a:effectLst/>
                <a:latin typeface="+mn-lt"/>
                <a:ea typeface="+mn-ea"/>
                <a:cs typeface="+mn-cs"/>
              </a:rPr>
              <a:t>(0.45x/0.60x) = 45/60 = ¾</a:t>
            </a:r>
          </a:p>
          <a:p>
            <a:pPr fontAlgn="base"/>
            <a:r>
              <a:rPr lang="en-US" sz="1200" b="1" i="1" kern="1200" dirty="0">
                <a:solidFill>
                  <a:schemeClr val="tx1"/>
                </a:solidFill>
                <a:effectLst/>
                <a:latin typeface="+mn-lt"/>
                <a:ea typeface="+mn-ea"/>
                <a:cs typeface="+mn-cs"/>
              </a:rPr>
              <a:t>Alternate Solution: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Let there are 40 men and 60 women in the company. Now out of 40 men, 75% i.e. 30 earn more than Rs 25000 and 45% of the total employees i.e. 45 employees earn more than Rs 25000.</a:t>
            </a:r>
          </a:p>
          <a:p>
            <a:pPr fontAlgn="base"/>
            <a:r>
              <a:rPr lang="en-US" sz="1200" b="0" i="0" kern="1200" dirty="0">
                <a:solidFill>
                  <a:schemeClr val="tx1"/>
                </a:solidFill>
                <a:effectLst/>
                <a:latin typeface="+mn-lt"/>
                <a:ea typeface="+mn-ea"/>
                <a:cs typeface="+mn-cs"/>
              </a:rPr>
              <a:t>Hence, there are</a:t>
            </a:r>
          </a:p>
          <a:p>
            <a:pPr fontAlgn="base"/>
            <a:r>
              <a:rPr lang="en-US" sz="1200" b="0" i="0" kern="1200" dirty="0">
                <a:solidFill>
                  <a:schemeClr val="tx1"/>
                </a:solidFill>
                <a:effectLst/>
                <a:latin typeface="+mn-lt"/>
                <a:ea typeface="+mn-ea"/>
                <a:cs typeface="+mn-cs"/>
              </a:rPr>
              <a:t>45 – 30 = 15 women who earn more than Rs25000. So, 60 – 15 = 45 women earn less than Rs 25000.</a:t>
            </a:r>
          </a:p>
          <a:p>
            <a:pPr fontAlgn="base"/>
            <a:r>
              <a:rPr lang="en-US" sz="1200" b="0" i="0" kern="1200" dirty="0">
                <a:solidFill>
                  <a:schemeClr val="tx1"/>
                </a:solidFill>
                <a:effectLst/>
                <a:latin typeface="+mn-lt"/>
                <a:ea typeface="+mn-ea"/>
                <a:cs typeface="+mn-cs"/>
              </a:rPr>
              <a:t>Hence, the required fraction =  45/60 = ¾</a:t>
            </a:r>
          </a:p>
          <a:p>
            <a:endParaRPr lang="en-US" dirty="0"/>
          </a:p>
        </p:txBody>
      </p:sp>
      <p:sp>
        <p:nvSpPr>
          <p:cNvPr id="4" name="Slide Number Placeholder 3"/>
          <p:cNvSpPr>
            <a:spLocks noGrp="1"/>
          </p:cNvSpPr>
          <p:nvPr>
            <p:ph type="sldNum" sz="quarter" idx="10"/>
          </p:nvPr>
        </p:nvSpPr>
        <p:spPr/>
        <p:txBody>
          <a:bodyPr/>
          <a:lstStyle/>
          <a:p>
            <a:fld id="{3F96641B-7141-4123-8C1F-55A3789432D8}" type="slidenum">
              <a:rPr lang="en-US" smtClean="0"/>
              <a:t>17</a:t>
            </a:fld>
            <a:endParaRPr lang="en-US"/>
          </a:p>
        </p:txBody>
      </p:sp>
    </p:spTree>
    <p:extLst>
      <p:ext uri="{BB962C8B-B14F-4D97-AF65-F5344CB8AC3E}">
        <p14:creationId xmlns:p14="http://schemas.microsoft.com/office/powerpoint/2010/main" val="778453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45</a:t>
            </a:r>
          </a:p>
          <a:p>
            <a:r>
              <a:rPr lang="en-IN" sz="1200" b="0" i="0" kern="1200" dirty="0">
                <a:solidFill>
                  <a:schemeClr val="tx1"/>
                </a:solidFill>
                <a:effectLst/>
                <a:latin typeface="+mn-lt"/>
                <a:ea typeface="+mn-ea"/>
                <a:cs typeface="+mn-cs"/>
              </a:rPr>
              <a:t>10a + b = 0.6x</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10b + a = 1.6x</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Subtracting one from the other, we have</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9b - 9a = x or x = 9 (b - a)</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x should be a multiple of 9.</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10a + b = 3x/5 this implies that x should also be a multiple of 5.Or, x should be a multiple of 45</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x should be equal to 45, ab = 27, </a:t>
            </a:r>
            <a:r>
              <a:rPr lang="en-IN" sz="1200" b="0" i="0" kern="1200" dirty="0" err="1">
                <a:solidFill>
                  <a:schemeClr val="tx1"/>
                </a:solidFill>
                <a:effectLst/>
                <a:latin typeface="+mn-lt"/>
                <a:ea typeface="+mn-ea"/>
                <a:cs typeface="+mn-cs"/>
              </a:rPr>
              <a:t>ba</a:t>
            </a:r>
            <a:r>
              <a:rPr lang="en-IN" sz="1200" b="0" i="0" kern="1200" dirty="0">
                <a:solidFill>
                  <a:schemeClr val="tx1"/>
                </a:solidFill>
                <a:effectLst/>
                <a:latin typeface="+mn-lt"/>
                <a:ea typeface="+mn-ea"/>
                <a:cs typeface="+mn-cs"/>
              </a:rPr>
              <a:t> = 72</a:t>
            </a:r>
          </a:p>
          <a:p>
            <a:r>
              <a:rPr lang="en-IN" sz="1200" b="0" i="0" kern="1200" dirty="0">
                <a:solidFill>
                  <a:schemeClr val="tx1"/>
                </a:solidFill>
                <a:effectLst/>
                <a:latin typeface="+mn-lt"/>
                <a:ea typeface="+mn-ea"/>
                <a:cs typeface="+mn-cs"/>
              </a:rPr>
              <a:t>The question is </a:t>
            </a:r>
            <a:r>
              <a:rPr lang="en-IN" sz="1200" b="1" i="0" kern="1200" dirty="0">
                <a:solidFill>
                  <a:schemeClr val="tx1"/>
                </a:solidFill>
                <a:effectLst/>
                <a:latin typeface="+mn-lt"/>
                <a:ea typeface="+mn-ea"/>
                <a:cs typeface="+mn-cs"/>
              </a:rPr>
              <a:t>"The two-digit number formed by reversing the digits of ab is 60% more than x. Find x."</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x should be equal to 45</a:t>
            </a:r>
          </a:p>
          <a:p>
            <a:r>
              <a:rPr lang="en-IN" sz="1200" b="1" i="0" kern="1200" dirty="0">
                <a:solidFill>
                  <a:schemeClr val="tx1"/>
                </a:solidFill>
                <a:effectLst/>
                <a:latin typeface="+mn-lt"/>
                <a:ea typeface="+mn-ea"/>
                <a:cs typeface="+mn-cs"/>
              </a:rPr>
              <a:t>Hence, the answer is 45.</a:t>
            </a:r>
          </a:p>
          <a:p>
            <a:r>
              <a:rPr lang="en-IN" sz="1200" b="0" i="0" kern="1200" dirty="0">
                <a:solidFill>
                  <a:schemeClr val="tx1"/>
                </a:solidFill>
                <a:effectLst/>
                <a:latin typeface="+mn-lt"/>
                <a:ea typeface="+mn-ea"/>
                <a:cs typeface="+mn-cs"/>
              </a:rPr>
              <a:t>Choice A is the correct answer.</a:t>
            </a:r>
          </a:p>
          <a:p>
            <a:endParaRPr lang="en-US" dirty="0"/>
          </a:p>
        </p:txBody>
      </p:sp>
      <p:sp>
        <p:nvSpPr>
          <p:cNvPr id="4" name="Slide Number Placeholder 3"/>
          <p:cNvSpPr>
            <a:spLocks noGrp="1"/>
          </p:cNvSpPr>
          <p:nvPr>
            <p:ph type="sldNum" sz="quarter" idx="10"/>
          </p:nvPr>
        </p:nvSpPr>
        <p:spPr/>
        <p:txBody>
          <a:bodyPr/>
          <a:lstStyle/>
          <a:p>
            <a:fld id="{3F96641B-7141-4123-8C1F-55A3789432D8}" type="slidenum">
              <a:rPr lang="en-US" smtClean="0"/>
              <a:t>18</a:t>
            </a:fld>
            <a:endParaRPr lang="en-US"/>
          </a:p>
        </p:txBody>
      </p:sp>
    </p:spTree>
    <p:extLst>
      <p:ext uri="{BB962C8B-B14F-4D97-AF65-F5344CB8AC3E}">
        <p14:creationId xmlns:p14="http://schemas.microsoft.com/office/powerpoint/2010/main" val="1365146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For questions of this type, it is best to go from the final step. In the final state, the number of girls should be 1.5 * the number of boys.</a:t>
            </a:r>
            <a:br>
              <a:rPr lang="en-IN" sz="1200" kern="1200" dirty="0">
                <a:solidFill>
                  <a:schemeClr val="tx1"/>
                </a:solidFill>
                <a:effectLst/>
                <a:latin typeface="+mn-lt"/>
                <a:ea typeface="+mn-ea"/>
                <a:cs typeface="+mn-cs"/>
              </a:rPr>
            </a:b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When 50% of the boys are taken as girls, let the number of boys = x</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Number of girls = 1.5x</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total number of students = 2.5x</a:t>
            </a:r>
            <a:br>
              <a:rPr lang="en-IN" sz="1200" kern="1200" dirty="0">
                <a:solidFill>
                  <a:schemeClr val="tx1"/>
                </a:solidFill>
                <a:effectLst/>
                <a:latin typeface="+mn-lt"/>
                <a:ea typeface="+mn-ea"/>
                <a:cs typeface="+mn-cs"/>
              </a:rPr>
            </a:b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Original number of boys = 2x (50% of boys = x)</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Original number of girls = 0.5x</a:t>
            </a:r>
            <a:br>
              <a:rPr lang="en-IN" sz="1200" kern="1200" dirty="0">
                <a:solidFill>
                  <a:schemeClr val="tx1"/>
                </a:solidFill>
                <a:effectLst/>
                <a:latin typeface="+mn-lt"/>
                <a:ea typeface="+mn-ea"/>
                <a:cs typeface="+mn-cs"/>
              </a:rPr>
            </a:b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Girls form 20% of the overall class.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F96641B-7141-4123-8C1F-55A3789432D8}" type="slidenum">
              <a:rPr lang="en-US" smtClean="0"/>
              <a:t>19</a:t>
            </a:fld>
            <a:endParaRPr lang="en-US"/>
          </a:p>
        </p:txBody>
      </p:sp>
    </p:spTree>
    <p:extLst>
      <p:ext uri="{BB962C8B-B14F-4D97-AF65-F5344CB8AC3E}">
        <p14:creationId xmlns:p14="http://schemas.microsoft.com/office/powerpoint/2010/main" val="409224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dirty="0"/>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 the number of appearing students be 100.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Pass only in 0 topic – 10</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 16 (20% of 80)</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 20 (25% of 80)</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 – 20% (100 – (16+20+24+20))</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4 – 24%</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5 – 20%</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Therefore, 20% of x = 500 =&gt; x = 2500</a:t>
            </a:r>
          </a:p>
          <a:p>
            <a:r>
              <a:rPr lang="en-US" sz="1200" b="0" i="0" kern="1200" dirty="0">
                <a:solidFill>
                  <a:schemeClr val="tx1"/>
                </a:solidFill>
                <a:effectLst/>
                <a:latin typeface="+mn-lt"/>
                <a:ea typeface="+mn-ea"/>
                <a:cs typeface="+mn-cs"/>
              </a:rPr>
              <a:t>The question is </a:t>
            </a:r>
            <a:r>
              <a:rPr lang="en-US" sz="1200" b="1" i="0" kern="1200" dirty="0">
                <a:solidFill>
                  <a:schemeClr val="tx1"/>
                </a:solidFill>
                <a:effectLst/>
                <a:latin typeface="+mn-lt"/>
                <a:ea typeface="+mn-ea"/>
                <a:cs typeface="+mn-cs"/>
              </a:rPr>
              <a:t>" If 24% of the total students passed 4 topics only and 500 students passed in 3 topics only, find the total number of students who appeared in the examination?"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total number of students is 2500.</a:t>
            </a:r>
          </a:p>
          <a:p>
            <a:r>
              <a:rPr lang="en-US" sz="1200" b="1" i="0" kern="1200" dirty="0">
                <a:solidFill>
                  <a:schemeClr val="tx1"/>
                </a:solidFill>
                <a:effectLst/>
                <a:latin typeface="+mn-lt"/>
                <a:ea typeface="+mn-ea"/>
                <a:cs typeface="+mn-cs"/>
              </a:rPr>
              <a:t>Hence, the answer is 2500.</a:t>
            </a:r>
          </a:p>
          <a:p>
            <a:r>
              <a:rPr lang="en-US" sz="1200" b="0" i="0" kern="1200" dirty="0">
                <a:solidFill>
                  <a:schemeClr val="tx1"/>
                </a:solidFill>
                <a:effectLst/>
                <a:latin typeface="+mn-lt"/>
                <a:ea typeface="+mn-ea"/>
                <a:cs typeface="+mn-cs"/>
              </a:rPr>
              <a:t>Choice A is the correct answer.</a:t>
            </a:r>
          </a:p>
          <a:p>
            <a:endParaRPr lang="en-US" dirty="0"/>
          </a:p>
        </p:txBody>
      </p:sp>
      <p:sp>
        <p:nvSpPr>
          <p:cNvPr id="4" name="Slide Number Placeholder 3"/>
          <p:cNvSpPr>
            <a:spLocks noGrp="1"/>
          </p:cNvSpPr>
          <p:nvPr>
            <p:ph type="sldNum" sz="quarter" idx="10"/>
          </p:nvPr>
        </p:nvSpPr>
        <p:spPr/>
        <p:txBody>
          <a:bodyPr/>
          <a:lstStyle/>
          <a:p>
            <a:fld id="{3F96641B-7141-4123-8C1F-55A3789432D8}" type="slidenum">
              <a:rPr lang="en-US" smtClean="0"/>
              <a:t>20</a:t>
            </a:fld>
            <a:endParaRPr lang="en-US"/>
          </a:p>
        </p:txBody>
      </p:sp>
    </p:spTree>
    <p:extLst>
      <p:ext uri="{BB962C8B-B14F-4D97-AF65-F5344CB8AC3E}">
        <p14:creationId xmlns:p14="http://schemas.microsoft.com/office/powerpoint/2010/main" val="4104989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could be 3 possible relevant scenarios: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32 tickets @ 8% discount + 4 tickets (no discount) =&gt; Average discount = 8 * </a:t>
            </a:r>
            <a:r>
              <a:rPr lang="en-US" sz="1200" b="0" i="0" u="none" strike="noStrike" kern="1200" dirty="0">
                <a:solidFill>
                  <a:schemeClr val="tx1"/>
                </a:solidFill>
                <a:effectLst/>
                <a:latin typeface="+mn-lt"/>
                <a:ea typeface="+mn-ea"/>
                <a:cs typeface="+mn-cs"/>
              </a:rPr>
              <a:t>32363236</a:t>
            </a:r>
            <a:r>
              <a:rPr lang="en-US" sz="1200" b="0" i="0" kern="1200" dirty="0">
                <a:solidFill>
                  <a:schemeClr val="tx1"/>
                </a:solidFill>
                <a:effectLst/>
                <a:latin typeface="+mn-lt"/>
                <a:ea typeface="+mn-ea"/>
                <a:cs typeface="+mn-cs"/>
              </a:rPr>
              <a:t> = 7.11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35 tickets @ 7% discount + 1 ticket (no discount) =&gt; Average discount = 7 * </a:t>
            </a:r>
            <a:r>
              <a:rPr lang="en-US" sz="1200" b="0" i="0" u="none" strike="noStrike" kern="1200" dirty="0">
                <a:solidFill>
                  <a:schemeClr val="tx1"/>
                </a:solidFill>
                <a:effectLst/>
                <a:latin typeface="+mn-lt"/>
                <a:ea typeface="+mn-ea"/>
                <a:cs typeface="+mn-cs"/>
              </a:rPr>
              <a:t>35363536</a:t>
            </a:r>
            <a:r>
              <a:rPr lang="en-US" sz="1200" b="0" i="0" kern="1200" dirty="0">
                <a:solidFill>
                  <a:schemeClr val="tx1"/>
                </a:solidFill>
                <a:effectLst/>
                <a:latin typeface="+mn-lt"/>
                <a:ea typeface="+mn-ea"/>
                <a:cs typeface="+mn-cs"/>
              </a:rPr>
              <a:t> = 6.8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 24 tickets @ 8% discount + 12 tickets @ 6% discount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=&gt; Average discount = </a:t>
            </a:r>
            <a:r>
              <a:rPr lang="en-US" sz="1200" b="0" i="0" u="none" strike="noStrike" kern="1200" dirty="0">
                <a:solidFill>
                  <a:schemeClr val="tx1"/>
                </a:solidFill>
                <a:effectLst/>
                <a:latin typeface="+mn-lt"/>
                <a:ea typeface="+mn-ea"/>
                <a:cs typeface="+mn-cs"/>
              </a:rPr>
              <a:t>(8∗24)+(6∗12)36(8∗24)+(6∗12)36</a:t>
            </a:r>
            <a:r>
              <a:rPr lang="en-US" sz="1200" b="0" i="0" kern="1200" dirty="0">
                <a:solidFill>
                  <a:schemeClr val="tx1"/>
                </a:solidFill>
                <a:effectLst/>
                <a:latin typeface="+mn-lt"/>
                <a:ea typeface="+mn-ea"/>
                <a:cs typeface="+mn-cs"/>
              </a:rPr>
              <a:t> = 7.33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Thus, clearly 3) would give the minimum average ticket price </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Now, if 7.33% ticket price is applied, ticket price = 25000– (25000 * 7.33/100) = 23,166.667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since the average discount = 7.33%, average ticket price would be lower than 23,166.67.</a:t>
            </a:r>
          </a:p>
          <a:p>
            <a:r>
              <a:rPr lang="en-US" sz="1200" b="0" i="0" kern="1200" dirty="0">
                <a:solidFill>
                  <a:schemeClr val="tx1"/>
                </a:solidFill>
                <a:effectLst/>
                <a:latin typeface="+mn-lt"/>
                <a:ea typeface="+mn-ea"/>
                <a:cs typeface="+mn-cs"/>
              </a:rPr>
              <a:t>The question is </a:t>
            </a:r>
            <a:r>
              <a:rPr lang="en-US" sz="1200" b="1" i="0" kern="1200" dirty="0">
                <a:solidFill>
                  <a:schemeClr val="tx1"/>
                </a:solidFill>
                <a:effectLst/>
                <a:latin typeface="+mn-lt"/>
                <a:ea typeface="+mn-ea"/>
                <a:cs typeface="+mn-cs"/>
              </a:rPr>
              <a:t>" what would be the minimum price (</a:t>
            </a:r>
            <a:r>
              <a:rPr lang="en-US" sz="1200" b="1" i="0" kern="1200" dirty="0" err="1">
                <a:solidFill>
                  <a:schemeClr val="tx1"/>
                </a:solidFill>
                <a:effectLst/>
                <a:latin typeface="+mn-lt"/>
                <a:ea typeface="+mn-ea"/>
                <a:cs typeface="+mn-cs"/>
              </a:rPr>
              <a:t>approx</a:t>
            </a:r>
            <a:r>
              <a:rPr lang="en-US" sz="1200" b="1" i="0" kern="1200" dirty="0">
                <a:solidFill>
                  <a:schemeClr val="tx1"/>
                </a:solidFill>
                <a:effectLst/>
                <a:latin typeface="+mn-lt"/>
                <a:ea typeface="+mn-ea"/>
                <a:cs typeface="+mn-cs"/>
              </a:rPr>
              <a:t>) per ticket if the group wanted to buy 36 tickets?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minimum average ticket price they would need to pay is Rs.23,166.67</a:t>
            </a:r>
          </a:p>
          <a:p>
            <a:r>
              <a:rPr lang="en-US" sz="1200" b="1" i="0" kern="1200" dirty="0">
                <a:solidFill>
                  <a:schemeClr val="tx1"/>
                </a:solidFill>
                <a:effectLst/>
                <a:latin typeface="+mn-lt"/>
                <a:ea typeface="+mn-ea"/>
                <a:cs typeface="+mn-cs"/>
              </a:rPr>
              <a:t>Hence, the answer is Rs.23,166.67</a:t>
            </a:r>
          </a:p>
          <a:p>
            <a:r>
              <a:rPr lang="en-US" sz="1200" b="0" i="0" kern="1200" dirty="0">
                <a:solidFill>
                  <a:schemeClr val="tx1"/>
                </a:solidFill>
                <a:effectLst/>
                <a:latin typeface="+mn-lt"/>
                <a:ea typeface="+mn-ea"/>
                <a:cs typeface="+mn-cs"/>
              </a:rPr>
              <a:t>Choice c is the correct answer.</a:t>
            </a:r>
          </a:p>
          <a:p>
            <a:endParaRPr lang="en-US" dirty="0"/>
          </a:p>
        </p:txBody>
      </p:sp>
      <p:sp>
        <p:nvSpPr>
          <p:cNvPr id="4" name="Slide Number Placeholder 3"/>
          <p:cNvSpPr>
            <a:spLocks noGrp="1"/>
          </p:cNvSpPr>
          <p:nvPr>
            <p:ph type="sldNum" sz="quarter" idx="10"/>
          </p:nvPr>
        </p:nvSpPr>
        <p:spPr/>
        <p:txBody>
          <a:bodyPr/>
          <a:lstStyle/>
          <a:p>
            <a:fld id="{3F96641B-7141-4123-8C1F-55A3789432D8}" type="slidenum">
              <a:rPr lang="en-US" smtClean="0"/>
              <a:t>21</a:t>
            </a:fld>
            <a:endParaRPr lang="en-US"/>
          </a:p>
        </p:txBody>
      </p:sp>
    </p:spTree>
    <p:extLst>
      <p:ext uri="{BB962C8B-B14F-4D97-AF65-F5344CB8AC3E}">
        <p14:creationId xmlns:p14="http://schemas.microsoft.com/office/powerpoint/2010/main" val="1230491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Compare P, Q and R.</a:t>
            </a:r>
          </a:p>
          <a:p>
            <a:r>
              <a:rPr lang="en-US" sz="1200" b="0" i="0" kern="1200" dirty="0">
                <a:solidFill>
                  <a:schemeClr val="tx1"/>
                </a:solidFill>
                <a:effectLst/>
                <a:latin typeface="+mn-lt"/>
                <a:ea typeface="+mn-ea"/>
                <a:cs typeface="+mn-cs"/>
              </a:rPr>
              <a:t>P = Q ( 1 + </a:t>
            </a:r>
            <a:r>
              <a:rPr lang="en-US" sz="1200" b="0" i="0" u="none" strike="noStrike" kern="1200" dirty="0">
                <a:solidFill>
                  <a:schemeClr val="tx1"/>
                </a:solidFill>
                <a:effectLst/>
                <a:latin typeface="+mn-lt"/>
                <a:ea typeface="+mn-ea"/>
                <a:cs typeface="+mn-cs"/>
              </a:rPr>
              <a:t>x100 x 100</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Q = R ( 1 − </a:t>
            </a:r>
            <a:r>
              <a:rPr lang="en-US" sz="1200" b="0" i="0" u="none" strike="noStrike" kern="1200" dirty="0">
                <a:solidFill>
                  <a:schemeClr val="tx1"/>
                </a:solidFill>
                <a:effectLst/>
                <a:latin typeface="+mn-lt"/>
                <a:ea typeface="+mn-ea"/>
                <a:cs typeface="+mn-cs"/>
              </a:rPr>
              <a:t>x−10100x−10100</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 = Q / ( 1 − </a:t>
            </a:r>
            <a:r>
              <a:rPr lang="en-US" sz="1200" b="0" i="0" u="none" strike="noStrike" kern="1200" dirty="0">
                <a:solidFill>
                  <a:schemeClr val="tx1"/>
                </a:solidFill>
                <a:effectLst/>
                <a:latin typeface="+mn-lt"/>
                <a:ea typeface="+mn-ea"/>
                <a:cs typeface="+mn-cs"/>
              </a:rPr>
              <a:t>x−10100x−10100</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 &gt; 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Q ( 1 + </a:t>
            </a:r>
            <a:r>
              <a:rPr lang="en-US" sz="1200" b="0" i="0" u="none" strike="noStrike" kern="1200" dirty="0">
                <a:solidFill>
                  <a:schemeClr val="tx1"/>
                </a:solidFill>
                <a:effectLst/>
                <a:latin typeface="+mn-lt"/>
                <a:ea typeface="+mn-ea"/>
                <a:cs typeface="+mn-cs"/>
              </a:rPr>
              <a:t>x100x100</a:t>
            </a:r>
            <a:r>
              <a:rPr lang="en-US" sz="1200" b="0" i="0" kern="1200" dirty="0">
                <a:solidFill>
                  <a:schemeClr val="tx1"/>
                </a:solidFill>
                <a:effectLst/>
                <a:latin typeface="+mn-lt"/>
                <a:ea typeface="+mn-ea"/>
                <a:cs typeface="+mn-cs"/>
              </a:rPr>
              <a:t>) &gt; Q / ( 1 − </a:t>
            </a:r>
            <a:r>
              <a:rPr lang="en-US" sz="1200" b="0" i="0" u="none" strike="noStrike" kern="1200" dirty="0">
                <a:solidFill>
                  <a:schemeClr val="tx1"/>
                </a:solidFill>
                <a:effectLst/>
                <a:latin typeface="+mn-lt"/>
                <a:ea typeface="+mn-ea"/>
                <a:cs typeface="+mn-cs"/>
              </a:rPr>
              <a:t>x−10100x−10100</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 </a:t>
            </a:r>
            <a:r>
              <a:rPr lang="en-US" sz="1200" b="0" i="0" u="none" strike="noStrike" kern="1200" dirty="0">
                <a:solidFill>
                  <a:schemeClr val="tx1"/>
                </a:solidFill>
                <a:effectLst/>
                <a:latin typeface="+mn-lt"/>
                <a:ea typeface="+mn-ea"/>
                <a:cs typeface="+mn-cs"/>
              </a:rPr>
              <a:t>x100x100</a:t>
            </a:r>
            <a:r>
              <a:rPr lang="en-US" sz="1200" b="0" i="0" kern="1200" dirty="0">
                <a:solidFill>
                  <a:schemeClr val="tx1"/>
                </a:solidFill>
                <a:effectLst/>
                <a:latin typeface="+mn-lt"/>
                <a:ea typeface="+mn-ea"/>
                <a:cs typeface="+mn-cs"/>
              </a:rPr>
              <a:t> &gt; 1 / (</a:t>
            </a:r>
            <a:r>
              <a:rPr lang="en-US" sz="1200" b="0" i="0" u="none" strike="noStrike" kern="1200" dirty="0">
                <a:solidFill>
                  <a:schemeClr val="tx1"/>
                </a:solidFill>
                <a:effectLst/>
                <a:latin typeface="+mn-lt"/>
                <a:ea typeface="+mn-ea"/>
                <a:cs typeface="+mn-cs"/>
              </a:rPr>
              <a:t>100−x+10100100−x+10100</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100+x100100+x100</a:t>
            </a:r>
            <a:r>
              <a:rPr lang="en-US" sz="1200" b="0" i="0" kern="1200" dirty="0">
                <a:solidFill>
                  <a:schemeClr val="tx1"/>
                </a:solidFill>
                <a:effectLst/>
                <a:latin typeface="+mn-lt"/>
                <a:ea typeface="+mn-ea"/>
                <a:cs typeface="+mn-cs"/>
              </a:rPr>
              <a:t> &gt; </a:t>
            </a:r>
            <a:r>
              <a:rPr lang="en-US" sz="1200" b="0" i="0" u="none" strike="noStrike" kern="1200" dirty="0">
                <a:solidFill>
                  <a:schemeClr val="tx1"/>
                </a:solidFill>
                <a:effectLst/>
                <a:latin typeface="+mn-lt"/>
                <a:ea typeface="+mn-ea"/>
                <a:cs typeface="+mn-cs"/>
              </a:rPr>
              <a:t>100110−x100110−x</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(100 + x) (110 – x) &gt; 100 * 100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11,000 + 110x – 100x – x</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&gt; 10000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1000 + 10x – x</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&gt; 0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x</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 10x – 1000 &lt; 0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x</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 10x + 25 &lt; 1000 + 25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(x – 5)</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&lt; 1025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x – 5 &lt; 32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x &lt; 37</a:t>
            </a:r>
          </a:p>
          <a:p>
            <a:r>
              <a:rPr lang="en-US" sz="1200" b="0" i="0" kern="1200" dirty="0">
                <a:solidFill>
                  <a:schemeClr val="tx1"/>
                </a:solidFill>
                <a:effectLst/>
                <a:latin typeface="+mn-lt"/>
                <a:ea typeface="+mn-ea"/>
                <a:cs typeface="+mn-cs"/>
              </a:rPr>
              <a:t>The question is </a:t>
            </a:r>
            <a:r>
              <a:rPr lang="en-US" sz="1200" b="1" i="0" kern="1200" dirty="0">
                <a:solidFill>
                  <a:schemeClr val="tx1"/>
                </a:solidFill>
                <a:effectLst/>
                <a:latin typeface="+mn-lt"/>
                <a:ea typeface="+mn-ea"/>
                <a:cs typeface="+mn-cs"/>
              </a:rPr>
              <a:t>"what is the range of values x can take?"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x could range from 10% to 37%</a:t>
            </a:r>
          </a:p>
          <a:p>
            <a:r>
              <a:rPr lang="en-US" sz="1200" b="1" i="0" kern="1200" dirty="0">
                <a:solidFill>
                  <a:schemeClr val="tx1"/>
                </a:solidFill>
                <a:effectLst/>
                <a:latin typeface="+mn-lt"/>
                <a:ea typeface="+mn-ea"/>
                <a:cs typeface="+mn-cs"/>
              </a:rPr>
              <a:t>Hence, the answer is 10% to 37%.</a:t>
            </a:r>
          </a:p>
          <a:p>
            <a:r>
              <a:rPr lang="en-US" sz="1200" b="0" i="0" kern="1200" dirty="0">
                <a:solidFill>
                  <a:schemeClr val="tx1"/>
                </a:solidFill>
                <a:effectLst/>
                <a:latin typeface="+mn-lt"/>
                <a:ea typeface="+mn-ea"/>
                <a:cs typeface="+mn-cs"/>
              </a:rPr>
              <a:t>Choice C is the correct answer.</a:t>
            </a:r>
          </a:p>
          <a:p>
            <a:endParaRPr lang="en-US" dirty="0"/>
          </a:p>
        </p:txBody>
      </p:sp>
      <p:sp>
        <p:nvSpPr>
          <p:cNvPr id="4" name="Slide Number Placeholder 3"/>
          <p:cNvSpPr>
            <a:spLocks noGrp="1"/>
          </p:cNvSpPr>
          <p:nvPr>
            <p:ph type="sldNum" sz="quarter" idx="10"/>
          </p:nvPr>
        </p:nvSpPr>
        <p:spPr/>
        <p:txBody>
          <a:bodyPr/>
          <a:lstStyle/>
          <a:p>
            <a:fld id="{3F96641B-7141-4123-8C1F-55A3789432D8}" type="slidenum">
              <a:rPr lang="en-US" smtClean="0"/>
              <a:t>22</a:t>
            </a:fld>
            <a:endParaRPr lang="en-US"/>
          </a:p>
        </p:txBody>
      </p:sp>
    </p:spTree>
    <p:extLst>
      <p:ext uri="{BB962C8B-B14F-4D97-AF65-F5344CB8AC3E}">
        <p14:creationId xmlns:p14="http://schemas.microsoft.com/office/powerpoint/2010/main" val="1801369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dirty="0"/>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Ans c)	</a:t>
            </a:r>
          </a:p>
          <a:p>
            <a:r>
              <a:rPr lang="en-US" sz="1200" b="1" kern="1200" dirty="0">
                <a:solidFill>
                  <a:schemeClr val="tx1"/>
                </a:solidFill>
                <a:effectLst/>
                <a:latin typeface="+mn-lt"/>
                <a:ea typeface="+mn-ea"/>
                <a:cs typeface="+mn-cs"/>
              </a:rPr>
              <a:t>	Usual Method:			                                                       Shortcut: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x+9 = 56% of [(x+9)+x]					  1</a:t>
            </a:r>
            <a:r>
              <a:rPr lang="en-US" sz="1200" kern="1200" baseline="30000" dirty="0">
                <a:solidFill>
                  <a:schemeClr val="tx1"/>
                </a:solidFill>
                <a:effectLst/>
                <a:latin typeface="+mn-lt"/>
                <a:ea typeface="+mn-ea"/>
                <a:cs typeface="+mn-cs"/>
              </a:rPr>
              <a:t>st</a:t>
            </a:r>
            <a:r>
              <a:rPr lang="en-US" sz="1200" kern="1200" dirty="0">
                <a:solidFill>
                  <a:schemeClr val="tx1"/>
                </a:solidFill>
                <a:effectLst/>
                <a:latin typeface="+mn-lt"/>
                <a:ea typeface="+mn-ea"/>
                <a:cs typeface="+mn-cs"/>
              </a:rPr>
              <a:t> Person : 2</a:t>
            </a:r>
            <a:r>
              <a:rPr lang="en-US" sz="1200" kern="1200" baseline="30000" dirty="0">
                <a:solidFill>
                  <a:schemeClr val="tx1"/>
                </a:solidFill>
                <a:effectLst/>
                <a:latin typeface="+mn-lt"/>
                <a:ea typeface="+mn-ea"/>
                <a:cs typeface="+mn-cs"/>
              </a:rPr>
              <a:t>nd</a:t>
            </a:r>
            <a:r>
              <a:rPr lang="en-US" sz="1200" kern="1200" dirty="0">
                <a:solidFill>
                  <a:schemeClr val="tx1"/>
                </a:solidFill>
                <a:effectLst/>
                <a:latin typeface="+mn-lt"/>
                <a:ea typeface="+mn-ea"/>
                <a:cs typeface="+mn-cs"/>
              </a:rPr>
              <a:t> Person</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We can find x from this			               	  	 56 : 44</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x+9 = 42					                         Ratio is, 14 : 11</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x = 33	</a:t>
            </a:r>
            <a:endParaRPr lang="en-US" dirty="0"/>
          </a:p>
        </p:txBody>
      </p:sp>
      <p:sp>
        <p:nvSpPr>
          <p:cNvPr id="4" name="Slide Number Placeholder 3"/>
          <p:cNvSpPr>
            <a:spLocks noGrp="1"/>
          </p:cNvSpPr>
          <p:nvPr>
            <p:ph type="sldNum" sz="quarter" idx="10"/>
          </p:nvPr>
        </p:nvSpPr>
        <p:spPr/>
        <p:txBody>
          <a:bodyPr/>
          <a:lstStyle/>
          <a:p>
            <a:fld id="{3F96641B-7141-4123-8C1F-55A3789432D8}" type="slidenum">
              <a:rPr lang="en-US" smtClean="0"/>
              <a:t>3</a:t>
            </a:fld>
            <a:endParaRPr lang="en-US"/>
          </a:p>
        </p:txBody>
      </p:sp>
    </p:spTree>
    <p:extLst>
      <p:ext uri="{BB962C8B-B14F-4D97-AF65-F5344CB8AC3E}">
        <p14:creationId xmlns:p14="http://schemas.microsoft.com/office/powerpoint/2010/main" val="3020309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23%</a:t>
            </a:r>
          </a:p>
          <a:p>
            <a:r>
              <a:rPr lang="en-US" dirty="0"/>
              <a:t>View</a:t>
            </a:r>
            <a:r>
              <a:rPr lang="en-US" dirty="0">
                <a:sym typeface="Wingdings" panose="05000000000000000000" pitchFamily="2" charset="2"/>
              </a:rPr>
              <a:t> Notes Page</a:t>
            </a:r>
            <a:endParaRPr lang="en-US" dirty="0"/>
          </a:p>
        </p:txBody>
      </p:sp>
      <p:sp>
        <p:nvSpPr>
          <p:cNvPr id="4" name="Slide Number Placeholder 3"/>
          <p:cNvSpPr>
            <a:spLocks noGrp="1"/>
          </p:cNvSpPr>
          <p:nvPr>
            <p:ph type="sldNum" sz="quarter" idx="10"/>
          </p:nvPr>
        </p:nvSpPr>
        <p:spPr/>
        <p:txBody>
          <a:bodyPr/>
          <a:lstStyle/>
          <a:p>
            <a:fld id="{3F96641B-7141-4123-8C1F-55A3789432D8}" type="slidenum">
              <a:rPr lang="en-US" smtClean="0"/>
              <a:t>4</a:t>
            </a:fld>
            <a:endParaRPr lang="en-US"/>
          </a:p>
        </p:txBody>
      </p:sp>
      <p:pic>
        <p:nvPicPr>
          <p:cNvPr id="5" name="Picture 4" descr="subin1.PNG"/>
          <p:cNvPicPr/>
          <p:nvPr/>
        </p:nvPicPr>
        <p:blipFill>
          <a:blip r:embed="rId3" cstate="print"/>
          <a:stretch>
            <a:fillRect/>
          </a:stretch>
        </p:blipFill>
        <p:spPr>
          <a:xfrm>
            <a:off x="914400" y="5159110"/>
            <a:ext cx="5257800" cy="3755496"/>
          </a:xfrm>
          <a:prstGeom prst="rect">
            <a:avLst/>
          </a:prstGeom>
        </p:spPr>
      </p:pic>
    </p:spTree>
    <p:extLst>
      <p:ext uri="{BB962C8B-B14F-4D97-AF65-F5344CB8AC3E}">
        <p14:creationId xmlns:p14="http://schemas.microsoft.com/office/powerpoint/2010/main" val="1107203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
            </a:r>
          </a:p>
          <a:p>
            <a:r>
              <a:rPr lang="en-IN" dirty="0"/>
              <a:t>30% of marks ……..failed by 10 marks </a:t>
            </a:r>
          </a:p>
          <a:p>
            <a:r>
              <a:rPr lang="en-IN" dirty="0"/>
              <a:t>40% of marks …….got 15 marks extra </a:t>
            </a:r>
          </a:p>
          <a:p>
            <a:r>
              <a:rPr lang="en-IN" dirty="0"/>
              <a:t> So 10% of marks = 10+15 = 25</a:t>
            </a:r>
          </a:p>
          <a:p>
            <a:r>
              <a:rPr lang="en-IN" dirty="0"/>
              <a:t>=&gt; 100% of marks = 250</a:t>
            </a:r>
          </a:p>
          <a:p>
            <a:r>
              <a:rPr lang="en-IN" dirty="0"/>
              <a:t>To pass the person has to get 30% + 10 marks</a:t>
            </a:r>
          </a:p>
          <a:p>
            <a:r>
              <a:rPr lang="en-IN" dirty="0"/>
              <a:t>30% of mark = 25*3 = 75</a:t>
            </a:r>
          </a:p>
          <a:p>
            <a:r>
              <a:rPr lang="en-IN" dirty="0"/>
              <a:t>∴To pass, Peter should get = 75+10 = 85.</a:t>
            </a:r>
          </a:p>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t>5</a:t>
            </a:fld>
            <a:endParaRPr lang="en-US" dirty="0"/>
          </a:p>
        </p:txBody>
      </p:sp>
    </p:spTree>
    <p:extLst>
      <p:ext uri="{BB962C8B-B14F-4D97-AF65-F5344CB8AC3E}">
        <p14:creationId xmlns:p14="http://schemas.microsoft.com/office/powerpoint/2010/main" val="1910365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      Increases by x%                           Decreases by y%</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So increase by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1</m:t>
                        </m:r>
                      </m:num>
                      <m:den>
                        <m:r>
                          <a:rPr lang="en-US" sz="1200" i="1" kern="1200">
                            <a:solidFill>
                              <a:schemeClr val="tx1"/>
                            </a:solidFill>
                            <a:effectLst/>
                            <a:latin typeface="Cambria Math" panose="02040503050406030204" pitchFamily="18" charset="0"/>
                            <a:ea typeface="+mn-ea"/>
                            <a:cs typeface="+mn-cs"/>
                          </a:rPr>
                          <m:t>𝑛</m:t>
                        </m:r>
                      </m:den>
                    </m:f>
                  </m:oMath>
                </a14:m>
                <a:r>
                  <a:rPr lang="en-US" sz="1200" kern="1200" dirty="0">
                    <a:solidFill>
                      <a:schemeClr val="tx1"/>
                    </a:solidFill>
                    <a:effectLst/>
                    <a:latin typeface="+mn-lt"/>
                    <a:ea typeface="+mn-ea"/>
                    <a:cs typeface="+mn-cs"/>
                  </a:rPr>
                  <a:t>                             Decrease by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1</m:t>
                        </m:r>
                      </m:num>
                      <m:den>
                        <m:r>
                          <a:rPr lang="en-US" sz="1200" i="1" kern="1200">
                            <a:solidFill>
                              <a:schemeClr val="tx1"/>
                            </a:solidFill>
                            <a:effectLst/>
                            <a:latin typeface="Cambria Math" panose="02040503050406030204" pitchFamily="18" charset="0"/>
                            <a:ea typeface="+mn-ea"/>
                            <a:cs typeface="+mn-cs"/>
                          </a:rPr>
                          <m:t>𝑛</m:t>
                        </m:r>
                        <m:r>
                          <a:rPr lang="en-US" sz="1200" i="1" kern="1200">
                            <a:solidFill>
                              <a:schemeClr val="tx1"/>
                            </a:solidFill>
                            <a:effectLst/>
                            <a:latin typeface="Cambria Math" panose="02040503050406030204" pitchFamily="18" charset="0"/>
                            <a:ea typeface="+mn-ea"/>
                            <a:cs typeface="+mn-cs"/>
                          </a:rPr>
                          <m:t>+1</m:t>
                        </m:r>
                      </m:den>
                    </m:f>
                  </m:oMath>
                </a14:m>
                <a:r>
                  <a:rPr lang="en-US"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E.g.: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1</m:t>
                        </m:r>
                      </m:num>
                      <m:den>
                        <m:r>
                          <a:rPr lang="en-US" sz="1200" i="1" kern="1200">
                            <a:solidFill>
                              <a:schemeClr val="tx1"/>
                            </a:solidFill>
                            <a:effectLst/>
                            <a:latin typeface="Cambria Math" panose="02040503050406030204" pitchFamily="18" charset="0"/>
                            <a:ea typeface="+mn-ea"/>
                            <a:cs typeface="+mn-cs"/>
                          </a:rPr>
                          <m:t>4</m:t>
                        </m:r>
                      </m:den>
                    </m:f>
                  </m:oMath>
                </a14:m>
                <a:r>
                  <a:rPr lang="en-US" sz="1200" kern="1200" dirty="0">
                    <a:solidFill>
                      <a:schemeClr val="tx1"/>
                    </a:solidFill>
                    <a:effectLst/>
                    <a:latin typeface="+mn-lt"/>
                    <a:ea typeface="+mn-ea"/>
                    <a:cs typeface="+mn-cs"/>
                  </a:rPr>
                  <a:t> = 25%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1</m:t>
                        </m:r>
                      </m:num>
                      <m:den>
                        <m:r>
                          <a:rPr lang="en-US" sz="1200" i="1" kern="1200">
                            <a:solidFill>
                              <a:schemeClr val="tx1"/>
                            </a:solidFill>
                            <a:effectLst/>
                            <a:latin typeface="Cambria Math" panose="02040503050406030204" pitchFamily="18" charset="0"/>
                            <a:ea typeface="+mn-ea"/>
                            <a:cs typeface="+mn-cs"/>
                          </a:rPr>
                          <m:t>5</m:t>
                        </m:r>
                      </m:den>
                    </m:f>
                  </m:oMath>
                </a14:m>
                <a:r>
                  <a:rPr lang="en-US" sz="1200" kern="1200" dirty="0">
                    <a:solidFill>
                      <a:schemeClr val="tx1"/>
                    </a:solidFill>
                    <a:effectLst/>
                    <a:latin typeface="+mn-lt"/>
                    <a:ea typeface="+mn-ea"/>
                    <a:cs typeface="+mn-cs"/>
                  </a:rPr>
                  <a:t> = 20%</a:t>
                </a:r>
                <a:endParaRPr lang="en-IN"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x is increased by 25% whereas, y is decreased by 20%. </a:t>
                </a:r>
                <a:r>
                  <a:rPr lang="en-US" sz="1200" kern="1200" dirty="0">
                    <a:solidFill>
                      <a:schemeClr val="tx1"/>
                    </a:solidFill>
                    <a:effectLst/>
                    <a:latin typeface="+mn-lt"/>
                    <a:ea typeface="+mn-ea"/>
                    <a:cs typeface="+mn-cs"/>
                  </a:rPr>
                  <a:t>So</a:t>
                </a:r>
                <a:r>
                  <a:rPr lang="en-US" sz="1200" b="1" kern="1200" dirty="0">
                    <a:solidFill>
                      <a:schemeClr val="tx1"/>
                    </a:solidFill>
                    <a:effectLst/>
                    <a:latin typeface="+mn-lt"/>
                    <a:ea typeface="+mn-ea"/>
                    <a:cs typeface="+mn-cs"/>
                  </a:rPr>
                  <a:t>, x&gt;y</a:t>
                </a:r>
                <a:endParaRPr lang="en-IN"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      Increases by x%                           Decreases by y%</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So increase by </a:t>
                </a:r>
                <a:r>
                  <a:rPr lang="en-US" sz="1200" i="0" kern="1200">
                    <a:solidFill>
                      <a:schemeClr val="tx1"/>
                    </a:solidFill>
                    <a:effectLst/>
                    <a:latin typeface="+mn-lt"/>
                    <a:ea typeface="+mn-ea"/>
                    <a:cs typeface="+mn-cs"/>
                  </a:rPr>
                  <a:t>1</a:t>
                </a:r>
                <a:r>
                  <a:rPr lang="en-IN" sz="120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𝑛</a:t>
                </a:r>
                <a:r>
                  <a:rPr lang="en-US" sz="1200" kern="1200" dirty="0">
                    <a:solidFill>
                      <a:schemeClr val="tx1"/>
                    </a:solidFill>
                    <a:effectLst/>
                    <a:latin typeface="+mn-lt"/>
                    <a:ea typeface="+mn-ea"/>
                    <a:cs typeface="+mn-cs"/>
                  </a:rPr>
                  <a:t>                             Decrease by </a:t>
                </a:r>
                <a:r>
                  <a:rPr lang="en-US" sz="1200" i="0" kern="1200">
                    <a:solidFill>
                      <a:schemeClr val="tx1"/>
                    </a:solidFill>
                    <a:effectLst/>
                    <a:latin typeface="+mn-lt"/>
                    <a:ea typeface="+mn-ea"/>
                    <a:cs typeface="+mn-cs"/>
                  </a:rPr>
                  <a:t>1</a:t>
                </a:r>
                <a:r>
                  <a:rPr lang="en-IN" sz="120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𝑛+1</a:t>
                </a:r>
                <a:r>
                  <a:rPr lang="en-IN" sz="1200" i="0" kern="120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E.g.:   </a:t>
                </a:r>
                <a:r>
                  <a:rPr lang="en-US" sz="1200" i="0" kern="1200">
                    <a:solidFill>
                      <a:schemeClr val="tx1"/>
                    </a:solidFill>
                    <a:effectLst/>
                    <a:latin typeface="+mn-lt"/>
                    <a:ea typeface="+mn-ea"/>
                    <a:cs typeface="+mn-cs"/>
                  </a:rPr>
                  <a:t>1</a:t>
                </a:r>
                <a:r>
                  <a:rPr lang="en-IN" sz="120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4</a:t>
                </a:r>
                <a:r>
                  <a:rPr lang="en-US" sz="1200" kern="1200" dirty="0">
                    <a:solidFill>
                      <a:schemeClr val="tx1"/>
                    </a:solidFill>
                    <a:effectLst/>
                    <a:latin typeface="+mn-lt"/>
                    <a:ea typeface="+mn-ea"/>
                    <a:cs typeface="+mn-cs"/>
                  </a:rPr>
                  <a:t> = 25%                                    </a:t>
                </a:r>
                <a:r>
                  <a:rPr lang="en-US" sz="1200" i="0" kern="1200">
                    <a:solidFill>
                      <a:schemeClr val="tx1"/>
                    </a:solidFill>
                    <a:effectLst/>
                    <a:latin typeface="+mn-lt"/>
                    <a:ea typeface="+mn-ea"/>
                    <a:cs typeface="+mn-cs"/>
                  </a:rPr>
                  <a:t>1</a:t>
                </a:r>
                <a:r>
                  <a:rPr lang="en-IN" sz="120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5</a:t>
                </a:r>
                <a:r>
                  <a:rPr lang="en-US" sz="1200" kern="1200" dirty="0">
                    <a:solidFill>
                      <a:schemeClr val="tx1"/>
                    </a:solidFill>
                    <a:effectLst/>
                    <a:latin typeface="+mn-lt"/>
                    <a:ea typeface="+mn-ea"/>
                    <a:cs typeface="+mn-cs"/>
                  </a:rPr>
                  <a:t> = 20%</a:t>
                </a:r>
                <a:endParaRPr lang="en-IN" sz="1200" kern="1200" dirty="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x </a:t>
                </a:r>
                <a:r>
                  <a:rPr lang="en-US" sz="1200" b="1" kern="1200" dirty="0">
                    <a:solidFill>
                      <a:schemeClr val="tx1"/>
                    </a:solidFill>
                    <a:effectLst/>
                    <a:latin typeface="+mn-lt"/>
                    <a:ea typeface="+mn-ea"/>
                    <a:cs typeface="+mn-cs"/>
                  </a:rPr>
                  <a:t>is increased by 25% whereas, y is decreased by 20%. </a:t>
                </a:r>
                <a:r>
                  <a:rPr lang="en-US" sz="1200" kern="1200" dirty="0">
                    <a:solidFill>
                      <a:schemeClr val="tx1"/>
                    </a:solidFill>
                    <a:effectLst/>
                    <a:latin typeface="+mn-lt"/>
                    <a:ea typeface="+mn-ea"/>
                    <a:cs typeface="+mn-cs"/>
                  </a:rPr>
                  <a:t>So</a:t>
                </a:r>
                <a:r>
                  <a:rPr lang="en-US" sz="1200" b="1" kern="1200" dirty="0">
                    <a:solidFill>
                      <a:schemeClr val="tx1"/>
                    </a:solidFill>
                    <a:effectLst/>
                    <a:latin typeface="+mn-lt"/>
                    <a:ea typeface="+mn-ea"/>
                    <a:cs typeface="+mn-cs"/>
                  </a:rPr>
                  <a:t>, x&gt;y</a:t>
                </a:r>
                <a:endParaRPr lang="en-IN"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F96641B-7141-4123-8C1F-55A3789432D8}" type="slidenum">
              <a:rPr lang="en-US" smtClean="0"/>
              <a:t>6</a:t>
            </a:fld>
            <a:endParaRPr lang="en-US"/>
          </a:p>
        </p:txBody>
      </p:sp>
    </p:spTree>
    <p:extLst>
      <p:ext uri="{BB962C8B-B14F-4D97-AF65-F5344CB8AC3E}">
        <p14:creationId xmlns:p14="http://schemas.microsoft.com/office/powerpoint/2010/main" val="4097138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a:p>
            <a:r>
              <a:rPr lang="en-IN" sz="1200" b="0" i="0" kern="1200" dirty="0">
                <a:solidFill>
                  <a:schemeClr val="tx1"/>
                </a:solidFill>
                <a:effectLst/>
                <a:latin typeface="+mn-lt"/>
                <a:ea typeface="+mn-ea"/>
                <a:cs typeface="+mn-cs"/>
              </a:rPr>
              <a:t>Let number of girls in class A = x</a:t>
            </a:r>
            <a:br>
              <a:rPr lang="en-IN" dirty="0"/>
            </a:br>
            <a:r>
              <a:rPr lang="en-IN" sz="1200" b="0" i="0" kern="1200" dirty="0">
                <a:solidFill>
                  <a:schemeClr val="tx1"/>
                </a:solidFill>
                <a:effectLst/>
                <a:latin typeface="+mn-lt"/>
                <a:ea typeface="+mn-ea"/>
                <a:cs typeface="+mn-cs"/>
              </a:rPr>
              <a:t>Let number of boys in class A = y</a:t>
            </a:r>
            <a:br>
              <a:rPr lang="en-IN" dirty="0"/>
            </a:br>
            <a:r>
              <a:rPr lang="en-IN" sz="1200" b="0" i="0" kern="1200" dirty="0">
                <a:solidFill>
                  <a:schemeClr val="tx1"/>
                </a:solidFill>
                <a:effectLst/>
                <a:latin typeface="+mn-lt"/>
                <a:ea typeface="+mn-ea"/>
                <a:cs typeface="+mn-cs"/>
              </a:rPr>
              <a:t>Total number of students = x + y</a:t>
            </a:r>
            <a:br>
              <a:rPr lang="en-IN" dirty="0"/>
            </a:br>
            <a:r>
              <a:rPr lang="en-IN" sz="1200" b="0" i="0" kern="1200" dirty="0">
                <a:solidFill>
                  <a:schemeClr val="tx1"/>
                </a:solidFill>
                <a:effectLst/>
                <a:latin typeface="+mn-lt"/>
                <a:ea typeface="+mn-ea"/>
                <a:cs typeface="+mn-cs"/>
              </a:rPr>
              <a:t>Proportion of girls = </a:t>
            </a:r>
            <a:r>
              <a:rPr lang="en-IN" sz="1200" b="0" i="0" u="none" strike="noStrike" kern="1200" dirty="0">
                <a:solidFill>
                  <a:schemeClr val="tx1"/>
                </a:solidFill>
                <a:effectLst/>
                <a:latin typeface="+mn-lt"/>
                <a:ea typeface="+mn-ea"/>
                <a:cs typeface="+mn-cs"/>
              </a:rPr>
              <a:t>x/(</a:t>
            </a:r>
            <a:r>
              <a:rPr lang="en-IN" sz="1200" b="0" i="0" u="none" strike="noStrike" kern="1200" dirty="0" err="1">
                <a:solidFill>
                  <a:schemeClr val="tx1"/>
                </a:solidFill>
                <a:effectLst/>
                <a:latin typeface="+mn-lt"/>
                <a:ea typeface="+mn-ea"/>
                <a:cs typeface="+mn-cs"/>
              </a:rPr>
              <a:t>x+y</a:t>
            </a:r>
            <a:r>
              <a:rPr lang="en-IN" sz="1200" b="0" i="0" u="none" strike="noStrike" kern="1200" dirty="0">
                <a:solidFill>
                  <a:schemeClr val="tx1"/>
                </a:solidFill>
                <a:effectLst/>
                <a:latin typeface="+mn-lt"/>
                <a:ea typeface="+mn-ea"/>
                <a:cs typeface="+mn-cs"/>
              </a:rPr>
              <a:t>)</a:t>
            </a:r>
          </a:p>
          <a:p>
            <a:r>
              <a:rPr lang="en-IN" sz="1200" b="0" i="0" kern="1200" dirty="0">
                <a:solidFill>
                  <a:schemeClr val="tx1"/>
                </a:solidFill>
                <a:effectLst/>
                <a:latin typeface="+mn-lt"/>
                <a:ea typeface="+mn-ea"/>
                <a:cs typeface="+mn-cs"/>
              </a:rPr>
              <a:t>Number of boys in class B = x</a:t>
            </a:r>
            <a:br>
              <a:rPr lang="en-IN" dirty="0"/>
            </a:br>
            <a:r>
              <a:rPr lang="en-IN" sz="1200" b="0" i="0" kern="1200" dirty="0">
                <a:solidFill>
                  <a:schemeClr val="tx1"/>
                </a:solidFill>
                <a:effectLst/>
                <a:latin typeface="+mn-lt"/>
                <a:ea typeface="+mn-ea"/>
                <a:cs typeface="+mn-cs"/>
              </a:rPr>
              <a:t>Total number of students in class B = 1.5(x + y)</a:t>
            </a:r>
            <a:br>
              <a:rPr lang="en-IN" dirty="0"/>
            </a:br>
            <a:r>
              <a:rPr lang="en-IN" sz="1200" b="0" i="0" kern="1200" dirty="0">
                <a:solidFill>
                  <a:schemeClr val="tx1"/>
                </a:solidFill>
                <a:effectLst/>
                <a:latin typeface="+mn-lt"/>
                <a:ea typeface="+mn-ea"/>
                <a:cs typeface="+mn-cs"/>
              </a:rPr>
              <a:t>Proportion of girls = 1 –( </a:t>
            </a:r>
            <a:r>
              <a:rPr lang="en-IN" sz="1200" b="0" i="0" u="none" strike="noStrike" kern="1200" dirty="0">
                <a:solidFill>
                  <a:schemeClr val="tx1"/>
                </a:solidFill>
                <a:effectLst/>
                <a:latin typeface="+mn-lt"/>
                <a:ea typeface="+mn-ea"/>
                <a:cs typeface="+mn-cs"/>
              </a:rPr>
              <a:t>x/(1.5(</a:t>
            </a:r>
            <a:r>
              <a:rPr lang="en-IN" sz="1200" b="0" i="0" u="none" strike="noStrike" kern="1200" dirty="0" err="1">
                <a:solidFill>
                  <a:schemeClr val="tx1"/>
                </a:solidFill>
                <a:effectLst/>
                <a:latin typeface="+mn-lt"/>
                <a:ea typeface="+mn-ea"/>
                <a:cs typeface="+mn-cs"/>
              </a:rPr>
              <a:t>x+y</a:t>
            </a:r>
            <a:r>
              <a:rPr lang="en-IN" sz="1200" b="0" i="0" u="none" strike="noStrike" kern="1200" dirty="0">
                <a:solidFill>
                  <a:schemeClr val="tx1"/>
                </a:solidFill>
                <a:effectLst/>
                <a:latin typeface="+mn-lt"/>
                <a:ea typeface="+mn-ea"/>
                <a:cs typeface="+mn-cs"/>
              </a:rPr>
              <a:t>)))</a:t>
            </a:r>
            <a:br>
              <a:rPr lang="en-IN" dirty="0"/>
            </a:br>
            <a:r>
              <a:rPr lang="en-IN" sz="1200" b="0" i="0" kern="1200" dirty="0">
                <a:solidFill>
                  <a:schemeClr val="tx1"/>
                </a:solidFill>
                <a:effectLst/>
                <a:latin typeface="+mn-lt"/>
                <a:ea typeface="+mn-ea"/>
                <a:cs typeface="+mn-cs"/>
              </a:rPr>
              <a:t>Percentage of boys in the overall student community = ((</a:t>
            </a:r>
            <a:r>
              <a:rPr lang="en-IN" sz="1200" b="0" i="0" u="none" strike="noStrike" kern="1200" dirty="0" err="1">
                <a:solidFill>
                  <a:schemeClr val="tx1"/>
                </a:solidFill>
                <a:effectLst/>
                <a:latin typeface="+mn-lt"/>
                <a:ea typeface="+mn-ea"/>
                <a:cs typeface="+mn-cs"/>
              </a:rPr>
              <a:t>x+y</a:t>
            </a:r>
            <a:r>
              <a:rPr lang="en-IN" sz="1200" b="0" i="0" u="none" strike="noStrike" kern="1200" dirty="0">
                <a:solidFill>
                  <a:schemeClr val="tx1"/>
                </a:solidFill>
                <a:effectLst/>
                <a:latin typeface="+mn-lt"/>
                <a:ea typeface="+mn-ea"/>
                <a:cs typeface="+mn-cs"/>
              </a:rPr>
              <a:t>)/2.5)*(</a:t>
            </a:r>
            <a:r>
              <a:rPr lang="en-IN" sz="1200" b="0" i="0" u="none" strike="noStrike" kern="1200" dirty="0" err="1">
                <a:solidFill>
                  <a:schemeClr val="tx1"/>
                </a:solidFill>
                <a:effectLst/>
                <a:latin typeface="+mn-lt"/>
                <a:ea typeface="+mn-ea"/>
                <a:cs typeface="+mn-cs"/>
              </a:rPr>
              <a:t>x+y</a:t>
            </a:r>
            <a:r>
              <a:rPr lang="en-IN" sz="1200" b="0" i="0" u="none" strike="noStrike" kern="1200" dirty="0">
                <a:solidFill>
                  <a:schemeClr val="tx1"/>
                </a:solidFill>
                <a:effectLst/>
                <a:latin typeface="+mn-lt"/>
                <a:ea typeface="+mn-ea"/>
                <a:cs typeface="+mn-cs"/>
              </a:rPr>
              <a:t>)</a:t>
            </a:r>
            <a:r>
              <a:rPr lang="en-IN" sz="1200" b="0" i="0" kern="1200" dirty="0">
                <a:solidFill>
                  <a:schemeClr val="tx1"/>
                </a:solidFill>
                <a:effectLst/>
                <a:latin typeface="+mn-lt"/>
                <a:ea typeface="+mn-ea"/>
                <a:cs typeface="+mn-cs"/>
              </a:rPr>
              <a:t>* 100 = 40%</a:t>
            </a:r>
            <a:br>
              <a:rPr lang="en-IN" dirty="0"/>
            </a:br>
            <a:endParaRPr lang="en-US" dirty="0"/>
          </a:p>
        </p:txBody>
      </p:sp>
      <p:sp>
        <p:nvSpPr>
          <p:cNvPr id="4" name="Slide Number Placeholder 3"/>
          <p:cNvSpPr>
            <a:spLocks noGrp="1"/>
          </p:cNvSpPr>
          <p:nvPr>
            <p:ph type="sldNum" sz="quarter" idx="10"/>
          </p:nvPr>
        </p:nvSpPr>
        <p:spPr/>
        <p:txBody>
          <a:bodyPr/>
          <a:lstStyle/>
          <a:p>
            <a:fld id="{3F96641B-7141-4123-8C1F-55A3789432D8}" type="slidenum">
              <a:rPr lang="en-US" smtClean="0"/>
              <a:t>7</a:t>
            </a:fld>
            <a:endParaRPr lang="en-US"/>
          </a:p>
        </p:txBody>
      </p:sp>
    </p:spTree>
    <p:extLst>
      <p:ext uri="{BB962C8B-B14F-4D97-AF65-F5344CB8AC3E}">
        <p14:creationId xmlns:p14="http://schemas.microsoft.com/office/powerpoint/2010/main" val="364482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a:p>
            <a:r>
              <a:rPr lang="en-IN" sz="1200" b="0" i="0" kern="1200" dirty="0">
                <a:solidFill>
                  <a:schemeClr val="tx1"/>
                </a:solidFill>
                <a:effectLst/>
                <a:latin typeface="+mn-lt"/>
                <a:ea typeface="+mn-ea"/>
                <a:cs typeface="+mn-cs"/>
              </a:rPr>
              <a:t>Option(</a:t>
            </a:r>
            <a:r>
              <a:rPr lang="en-IN" sz="1200" b="1" i="0" kern="1200" dirty="0">
                <a:solidFill>
                  <a:schemeClr val="tx1"/>
                </a:solidFill>
                <a:effectLst/>
                <a:latin typeface="+mn-lt"/>
                <a:ea typeface="+mn-ea"/>
                <a:cs typeface="+mn-cs"/>
              </a:rPr>
              <a:t>C</a:t>
            </a:r>
            <a:r>
              <a:rPr lang="en-IN" sz="1200" b="0" i="0" kern="1200" dirty="0">
                <a:solidFill>
                  <a:schemeClr val="tx1"/>
                </a:solidFill>
                <a:effectLst/>
                <a:latin typeface="+mn-lt"/>
                <a:ea typeface="+mn-ea"/>
                <a:cs typeface="+mn-cs"/>
              </a:rPr>
              <a:t>) is correct</a:t>
            </a:r>
          </a:p>
          <a:p>
            <a:r>
              <a:rPr lang="en-IN" sz="1200" b="0" i="0" kern="1200" dirty="0">
                <a:solidFill>
                  <a:schemeClr val="tx1"/>
                </a:solidFill>
                <a:effectLst/>
                <a:latin typeface="+mn-lt"/>
                <a:ea typeface="+mn-ea"/>
                <a:cs typeface="+mn-cs"/>
              </a:rPr>
              <a:t>Let the percentage of the total votes secured by Party </a:t>
            </a:r>
            <a:r>
              <a:rPr lang="en-IN" sz="1200" b="0" i="1" kern="1200" dirty="0">
                <a:solidFill>
                  <a:schemeClr val="tx1"/>
                </a:solidFill>
                <a:effectLst/>
                <a:latin typeface="+mn-lt"/>
                <a:ea typeface="+mn-ea"/>
                <a:cs typeface="+mn-cs"/>
              </a:rPr>
              <a:t>D</a:t>
            </a:r>
            <a:r>
              <a:rPr lang="en-IN" sz="1200" b="0" i="0" kern="1200" dirty="0">
                <a:solidFill>
                  <a:schemeClr val="tx1"/>
                </a:solidFill>
                <a:effectLst/>
                <a:latin typeface="+mn-lt"/>
                <a:ea typeface="+mn-ea"/>
                <a:cs typeface="+mn-cs"/>
              </a:rPr>
              <a:t> be </a:t>
            </a:r>
            <a:r>
              <a:rPr lang="en-IN" sz="1200" b="0" i="1" kern="1200" dirty="0">
                <a:solidFill>
                  <a:schemeClr val="tx1"/>
                </a:solidFill>
                <a:effectLst/>
                <a:latin typeface="+mn-lt"/>
                <a:ea typeface="+mn-ea"/>
                <a:cs typeface="+mn-cs"/>
              </a:rPr>
              <a:t>x</a:t>
            </a:r>
            <a:r>
              <a:rPr lang="en-IN" sz="1200" b="0" i="0" kern="1200" dirty="0">
                <a:solidFill>
                  <a:schemeClr val="tx1"/>
                </a:solidFill>
                <a:effectLst/>
                <a:latin typeface="+mn-lt"/>
                <a:ea typeface="+mn-ea"/>
                <a:cs typeface="+mn-cs"/>
              </a:rPr>
              <a:t>%</a:t>
            </a:r>
          </a:p>
          <a:p>
            <a:r>
              <a:rPr lang="en-IN" sz="1200" b="0" i="0" kern="1200" dirty="0">
                <a:solidFill>
                  <a:schemeClr val="tx1"/>
                </a:solidFill>
                <a:effectLst/>
                <a:latin typeface="+mn-lt"/>
                <a:ea typeface="+mn-ea"/>
                <a:cs typeface="+mn-cs"/>
              </a:rPr>
              <a:t>Then the percentage of total votes secured by Party </a:t>
            </a:r>
            <a:r>
              <a:rPr lang="en-IN" sz="1200" b="0" i="1" kern="1200" dirty="0">
                <a:solidFill>
                  <a:schemeClr val="tx1"/>
                </a:solidFill>
                <a:effectLst/>
                <a:latin typeface="+mn-lt"/>
                <a:ea typeface="+mn-ea"/>
                <a:cs typeface="+mn-cs"/>
              </a:rPr>
              <a:t>R</a:t>
            </a:r>
            <a:r>
              <a:rPr lang="en-IN" sz="1200" b="0" i="0" kern="1200" dirty="0">
                <a:solidFill>
                  <a:schemeClr val="tx1"/>
                </a:solidFill>
                <a:effectLst/>
                <a:latin typeface="+mn-lt"/>
                <a:ea typeface="+mn-ea"/>
                <a:cs typeface="+mn-cs"/>
              </a:rPr>
              <a:t>=(</a:t>
            </a:r>
            <a:r>
              <a:rPr lang="en-IN" sz="1200" b="0" i="1" kern="1200" dirty="0">
                <a:solidFill>
                  <a:schemeClr val="tx1"/>
                </a:solidFill>
                <a:effectLst/>
                <a:latin typeface="+mn-lt"/>
                <a:ea typeface="+mn-ea"/>
                <a:cs typeface="+mn-cs"/>
              </a:rPr>
              <a:t>x</a:t>
            </a:r>
            <a:r>
              <a:rPr lang="en-IN" sz="1200" b="0" i="0" kern="1200" dirty="0">
                <a:solidFill>
                  <a:schemeClr val="tx1"/>
                </a:solidFill>
                <a:effectLst/>
                <a:latin typeface="+mn-lt"/>
                <a:ea typeface="+mn-ea"/>
                <a:cs typeface="+mn-cs"/>
              </a:rPr>
              <a:t>–12)%</a:t>
            </a:r>
          </a:p>
          <a:p>
            <a:r>
              <a:rPr lang="en-IN" sz="1200" b="0" i="0" kern="1200" dirty="0">
                <a:solidFill>
                  <a:schemeClr val="tx1"/>
                </a:solidFill>
                <a:effectLst/>
                <a:latin typeface="+mn-lt"/>
                <a:ea typeface="+mn-ea"/>
                <a:cs typeface="+mn-cs"/>
              </a:rPr>
              <a:t>As there are only two parties contesting in the election, the sum total of the votes secured</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by the two parties should total up to 100%</a:t>
            </a:r>
          </a:p>
          <a:p>
            <a:r>
              <a:rPr lang="en-IN" sz="1200" b="0" i="0" kern="1200" dirty="0">
                <a:solidFill>
                  <a:schemeClr val="tx1"/>
                </a:solidFill>
                <a:effectLst/>
                <a:latin typeface="+mn-lt"/>
                <a:ea typeface="+mn-ea"/>
                <a:cs typeface="+mn-cs"/>
              </a:rPr>
              <a:t>i.e., x + x – 12 = 100</a:t>
            </a:r>
          </a:p>
          <a:p>
            <a:r>
              <a:rPr lang="en-IN" sz="1200" b="0" i="0" kern="1200" dirty="0">
                <a:solidFill>
                  <a:schemeClr val="tx1"/>
                </a:solidFill>
                <a:effectLst/>
                <a:latin typeface="+mn-lt"/>
                <a:ea typeface="+mn-ea"/>
                <a:cs typeface="+mn-cs"/>
              </a:rPr>
              <a:t>2x – 12 = 100 or</a:t>
            </a:r>
          </a:p>
          <a:p>
            <a:r>
              <a:rPr lang="en-IN" sz="1200" b="0" i="0" kern="1200" dirty="0">
                <a:solidFill>
                  <a:schemeClr val="tx1"/>
                </a:solidFill>
                <a:effectLst/>
                <a:latin typeface="+mn-lt"/>
                <a:ea typeface="+mn-ea"/>
                <a:cs typeface="+mn-cs"/>
              </a:rPr>
              <a:t>2x = 112 or</a:t>
            </a:r>
          </a:p>
          <a:p>
            <a:r>
              <a:rPr lang="en-IN" sz="1200" b="0" i="0" kern="1200" dirty="0">
                <a:solidFill>
                  <a:schemeClr val="tx1"/>
                </a:solidFill>
                <a:effectLst/>
                <a:latin typeface="+mn-lt"/>
                <a:ea typeface="+mn-ea"/>
                <a:cs typeface="+mn-cs"/>
              </a:rPr>
              <a:t>x = 56%.</a:t>
            </a:r>
          </a:p>
          <a:p>
            <a:r>
              <a:rPr lang="en-IN" sz="1200" b="0" i="0" kern="1200" dirty="0">
                <a:solidFill>
                  <a:schemeClr val="tx1"/>
                </a:solidFill>
                <a:effectLst/>
                <a:latin typeface="+mn-lt"/>
                <a:ea typeface="+mn-ea"/>
                <a:cs typeface="+mn-cs"/>
              </a:rPr>
              <a:t>If Party </a:t>
            </a:r>
            <a:r>
              <a:rPr lang="en-IN" sz="1200" b="0" i="0" u="none" strike="noStrike" kern="1200" dirty="0">
                <a:solidFill>
                  <a:schemeClr val="tx1"/>
                </a:solidFill>
                <a:effectLst/>
                <a:latin typeface="+mn-lt"/>
                <a:ea typeface="+mn-ea"/>
                <a:cs typeface="+mn-cs"/>
              </a:rPr>
              <a:t>D</a:t>
            </a:r>
            <a:r>
              <a:rPr lang="en-IN" sz="1200" b="0" i="0" kern="1200" dirty="0">
                <a:solidFill>
                  <a:schemeClr val="tx1"/>
                </a:solidFill>
                <a:effectLst/>
                <a:latin typeface="+mn-lt"/>
                <a:ea typeface="+mn-ea"/>
                <a:cs typeface="+mn-cs"/>
              </a:rPr>
              <a:t> got 56% of the votes, then Party got </a:t>
            </a:r>
            <a:r>
              <a:rPr lang="en-IN" sz="1200" b="0" i="0" u="none" strike="noStrike" kern="1200" dirty="0">
                <a:solidFill>
                  <a:schemeClr val="tx1"/>
                </a:solidFill>
                <a:effectLst/>
                <a:latin typeface="+mn-lt"/>
                <a:ea typeface="+mn-ea"/>
                <a:cs typeface="+mn-cs"/>
              </a:rPr>
              <a:t>(56–12)=44</a:t>
            </a:r>
            <a:r>
              <a:rPr lang="en-IN" sz="1200" b="0" i="0" kern="1200" dirty="0">
                <a:solidFill>
                  <a:schemeClr val="tx1"/>
                </a:solidFill>
                <a:effectLst/>
                <a:latin typeface="+mn-lt"/>
                <a:ea typeface="+mn-ea"/>
                <a:cs typeface="+mn-cs"/>
              </a:rPr>
              <a:t>% of the total votes.</a:t>
            </a:r>
            <a:br>
              <a:rPr lang="en-IN" dirty="0"/>
            </a:br>
            <a:r>
              <a:rPr lang="en-IN" sz="1200" b="0" i="0" kern="1200" dirty="0">
                <a:solidFill>
                  <a:schemeClr val="tx1"/>
                </a:solidFill>
                <a:effectLst/>
                <a:latin typeface="+mn-lt"/>
                <a:ea typeface="+mn-ea"/>
                <a:cs typeface="+mn-cs"/>
              </a:rPr>
              <a:t>44% of the total votes </a:t>
            </a:r>
            <a:r>
              <a:rPr lang="en-IN" sz="1200" b="0" i="0" u="none" strike="noStrike" kern="1200" dirty="0">
                <a:solidFill>
                  <a:schemeClr val="tx1"/>
                </a:solidFill>
                <a:effectLst/>
                <a:latin typeface="+mn-lt"/>
                <a:ea typeface="+mn-ea"/>
                <a:cs typeface="+mn-cs"/>
              </a:rPr>
              <a:t>=132,000</a:t>
            </a:r>
            <a:br>
              <a:rPr lang="en-IN" dirty="0"/>
            </a:br>
            <a:r>
              <a:rPr lang="en-IN" sz="1200" b="0" i="0" u="none" strike="noStrike" kern="1200" dirty="0">
                <a:solidFill>
                  <a:schemeClr val="tx1"/>
                </a:solidFill>
                <a:effectLst/>
                <a:latin typeface="+mn-lt"/>
                <a:ea typeface="+mn-ea"/>
                <a:cs typeface="+mn-cs"/>
              </a:rPr>
              <a:t>(44/100)×T=132,000</a:t>
            </a:r>
          </a:p>
          <a:p>
            <a:r>
              <a:rPr lang="en-IN" sz="1200" b="0" i="0" u="none" strike="noStrike" kern="1200" dirty="0">
                <a:solidFill>
                  <a:schemeClr val="tx1"/>
                </a:solidFill>
                <a:effectLst/>
                <a:latin typeface="+mn-lt"/>
                <a:ea typeface="+mn-ea"/>
                <a:cs typeface="+mn-cs"/>
              </a:rPr>
              <a:t>T=((132,000/44)×100)=300,000</a:t>
            </a:r>
            <a:r>
              <a:rPr lang="en-IN" sz="1200" b="0" i="0" kern="1200" dirty="0">
                <a:solidFill>
                  <a:schemeClr val="tx1"/>
                </a:solidFill>
                <a:effectLst/>
                <a:latin typeface="+mn-lt"/>
                <a:ea typeface="+mn-ea"/>
                <a:cs typeface="+mn-cs"/>
              </a:rPr>
              <a:t> votes.</a:t>
            </a:r>
          </a:p>
          <a:p>
            <a:r>
              <a:rPr lang="en-IN" sz="1200" b="0" i="0" kern="1200" dirty="0">
                <a:solidFill>
                  <a:schemeClr val="tx1"/>
                </a:solidFill>
                <a:effectLst/>
                <a:latin typeface="+mn-lt"/>
                <a:ea typeface="+mn-ea"/>
                <a:cs typeface="+mn-cs"/>
              </a:rPr>
              <a:t>The margin by which Party </a:t>
            </a:r>
            <a:r>
              <a:rPr lang="en-IN" sz="1200" b="0" i="0" u="none" strike="noStrike" kern="1200" dirty="0">
                <a:solidFill>
                  <a:schemeClr val="tx1"/>
                </a:solidFill>
                <a:effectLst/>
                <a:latin typeface="+mn-lt"/>
                <a:ea typeface="+mn-ea"/>
                <a:cs typeface="+mn-cs"/>
              </a:rPr>
              <a:t>R</a:t>
            </a:r>
            <a:r>
              <a:rPr lang="en-IN" sz="1200" b="0" i="0" kern="1200" dirty="0">
                <a:solidFill>
                  <a:schemeClr val="tx1"/>
                </a:solidFill>
                <a:effectLst/>
                <a:latin typeface="+mn-lt"/>
                <a:ea typeface="+mn-ea"/>
                <a:cs typeface="+mn-cs"/>
              </a:rPr>
              <a:t> lost the election = 12% of the total votes </a:t>
            </a:r>
          </a:p>
          <a:p>
            <a:r>
              <a:rPr lang="en-IN" sz="1200" b="0" i="0" kern="1200" dirty="0">
                <a:solidFill>
                  <a:schemeClr val="tx1"/>
                </a:solidFill>
                <a:effectLst/>
                <a:latin typeface="+mn-lt"/>
                <a:ea typeface="+mn-ea"/>
                <a:cs typeface="+mn-cs"/>
              </a:rPr>
              <a:t>= 12% of 300,000 = </a:t>
            </a:r>
            <a:r>
              <a:rPr lang="en-IN" sz="1200" b="1" i="0" kern="1200" dirty="0">
                <a:solidFill>
                  <a:schemeClr val="tx1"/>
                </a:solidFill>
                <a:effectLst/>
                <a:latin typeface="+mn-lt"/>
                <a:ea typeface="+mn-ea"/>
                <a:cs typeface="+mn-cs"/>
              </a:rPr>
              <a:t>36,000</a:t>
            </a:r>
            <a:endParaRPr lang="en-IN" sz="1200" b="0" i="0" kern="1200" dirty="0">
              <a:solidFill>
                <a:schemeClr val="tx1"/>
              </a:solidFill>
              <a:effectLst/>
              <a:latin typeface="+mn-lt"/>
              <a:ea typeface="+mn-ea"/>
              <a:cs typeface="+mn-cs"/>
            </a:endParaRPr>
          </a:p>
          <a:p>
            <a:br>
              <a:rPr lang="en-IN" dirty="0"/>
            </a:br>
            <a:endParaRPr lang="en-US" dirty="0"/>
          </a:p>
        </p:txBody>
      </p:sp>
      <p:sp>
        <p:nvSpPr>
          <p:cNvPr id="4" name="Slide Number Placeholder 3"/>
          <p:cNvSpPr>
            <a:spLocks noGrp="1"/>
          </p:cNvSpPr>
          <p:nvPr>
            <p:ph type="sldNum" sz="quarter" idx="10"/>
          </p:nvPr>
        </p:nvSpPr>
        <p:spPr/>
        <p:txBody>
          <a:bodyPr/>
          <a:lstStyle/>
          <a:p>
            <a:fld id="{3F96641B-7141-4123-8C1F-55A3789432D8}" type="slidenum">
              <a:rPr lang="en-US" smtClean="0"/>
              <a:t>8</a:t>
            </a:fld>
            <a:endParaRPr lang="en-US"/>
          </a:p>
        </p:txBody>
      </p:sp>
    </p:spTree>
    <p:extLst>
      <p:ext uri="{BB962C8B-B14F-4D97-AF65-F5344CB8AC3E}">
        <p14:creationId xmlns:p14="http://schemas.microsoft.com/office/powerpoint/2010/main" val="3539809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a:p>
            <a:r>
              <a:rPr lang="en-US" dirty="0"/>
              <a:t>Total tractor population</a:t>
            </a:r>
            <a:r>
              <a:rPr lang="en-US" baseline="0" dirty="0"/>
              <a:t>  = 294000</a:t>
            </a:r>
          </a:p>
          <a:p>
            <a:r>
              <a:rPr lang="en-US" baseline="0" dirty="0"/>
              <a:t>Mahindra &amp; Mahindra = 150000</a:t>
            </a:r>
          </a:p>
          <a:p>
            <a:r>
              <a:rPr lang="en-US" baseline="0" dirty="0"/>
              <a:t>So, non Mahindra trucks = 144000</a:t>
            </a:r>
          </a:p>
          <a:p>
            <a:r>
              <a:rPr lang="en-US" baseline="0" dirty="0"/>
              <a:t>Since out of every 1000 Mahindra tractors, 98 are red, out of 150000Mahindra tractors 14700 are red.</a:t>
            </a:r>
          </a:p>
          <a:p>
            <a:r>
              <a:rPr lang="en-US" baseline="0" dirty="0"/>
              <a:t>5.3% of 294000 = 15582 are red tractors in all.</a:t>
            </a:r>
          </a:p>
          <a:p>
            <a:r>
              <a:rPr lang="en-US" baseline="0" dirty="0"/>
              <a:t>So non Mahindra tractors which are red</a:t>
            </a:r>
          </a:p>
          <a:p>
            <a:r>
              <a:rPr lang="en-US" baseline="0" dirty="0"/>
              <a:t>= 15582 – 14700 = 882</a:t>
            </a:r>
          </a:p>
          <a:p>
            <a:r>
              <a:rPr lang="en-US" baseline="0" dirty="0"/>
              <a:t>Hence percentage of Non Mahindra tractors that are red = (882/144000)*100</a:t>
            </a:r>
          </a:p>
          <a:p>
            <a:r>
              <a:rPr lang="en-US" baseline="0" dirty="0"/>
              <a:t>= 0.6125% </a:t>
            </a:r>
            <a:endParaRPr lang="en-US" dirty="0"/>
          </a:p>
        </p:txBody>
      </p:sp>
      <p:sp>
        <p:nvSpPr>
          <p:cNvPr id="4" name="Slide Number Placeholder 3"/>
          <p:cNvSpPr>
            <a:spLocks noGrp="1"/>
          </p:cNvSpPr>
          <p:nvPr>
            <p:ph type="sldNum" sz="quarter" idx="10"/>
          </p:nvPr>
        </p:nvSpPr>
        <p:spPr/>
        <p:txBody>
          <a:bodyPr/>
          <a:lstStyle/>
          <a:p>
            <a:fld id="{3F96641B-7141-4123-8C1F-55A3789432D8}" type="slidenum">
              <a:rPr lang="en-US" smtClean="0"/>
              <a:t>9</a:t>
            </a:fld>
            <a:endParaRPr lang="en-US"/>
          </a:p>
        </p:txBody>
      </p:sp>
    </p:spTree>
    <p:extLst>
      <p:ext uri="{BB962C8B-B14F-4D97-AF65-F5344CB8AC3E}">
        <p14:creationId xmlns:p14="http://schemas.microsoft.com/office/powerpoint/2010/main" val="1651220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500">
                <a:latin typeface="Nunito Sans" panose="020B0604020202020204" charset="0"/>
              </a:defRPr>
            </a:lvl1p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10/24/2023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88197"/>
            <a:ext cx="10972800" cy="3436203"/>
          </a:xfrm>
        </p:spPr>
        <p:txBody>
          <a:bodyPr>
            <a:noAutofit/>
          </a:bodyPr>
          <a:lstStyle/>
          <a:p>
            <a:pPr algn="l"/>
            <a:r>
              <a:rPr lang="en-IN" cap="none" dirty="0"/>
              <a:t>B as a percentage of A is equal to A as a percentage of (A+B).Find B as a percentage of A.</a:t>
            </a:r>
            <a:br>
              <a:rPr lang="en-IN" cap="none" dirty="0"/>
            </a:br>
            <a:br>
              <a:rPr lang="en-US" cap="none" dirty="0"/>
            </a:br>
            <a:r>
              <a:rPr lang="en-US" cap="none" dirty="0"/>
              <a:t>a) </a:t>
            </a:r>
            <a:r>
              <a:rPr lang="en-IN" dirty="0"/>
              <a:t>62%</a:t>
            </a:r>
            <a:br>
              <a:rPr lang="en-US" dirty="0"/>
            </a:br>
            <a:r>
              <a:rPr lang="en-US" dirty="0"/>
              <a:t>b) </a:t>
            </a:r>
            <a:r>
              <a:rPr lang="en-IN" dirty="0"/>
              <a:t>73%</a:t>
            </a:r>
            <a:br>
              <a:rPr lang="en-US" dirty="0"/>
            </a:br>
            <a:r>
              <a:rPr lang="en-US" dirty="0"/>
              <a:t>c) </a:t>
            </a:r>
            <a:r>
              <a:rPr lang="en-IN" dirty="0"/>
              <a:t>41%</a:t>
            </a:r>
            <a:br>
              <a:rPr lang="en-US" dirty="0"/>
            </a:br>
            <a:r>
              <a:rPr lang="en-US" dirty="0"/>
              <a:t>d) </a:t>
            </a:r>
            <a:r>
              <a:rPr lang="en-IN" dirty="0"/>
              <a:t>57%</a:t>
            </a:r>
            <a:br>
              <a:rPr lang="en-US" dirty="0"/>
            </a:br>
            <a:endParaRPr lang="en-US" cap="none"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4" name="Rectangle 3">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spTree>
    <p:extLst>
      <p:ext uri="{BB962C8B-B14F-4D97-AF65-F5344CB8AC3E}">
        <p14:creationId xmlns:p14="http://schemas.microsoft.com/office/powerpoint/2010/main" val="326948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029" y="1081368"/>
            <a:ext cx="12192000" cy="3810000"/>
          </a:xfrm>
        </p:spPr>
        <p:txBody>
          <a:bodyPr>
            <a:normAutofit/>
          </a:bodyPr>
          <a:lstStyle/>
          <a:p>
            <a:pPr algn="l"/>
            <a:r>
              <a:rPr lang="en-IN" cap="none" dirty="0"/>
              <a:t>When processing flower - nectar into honeybees' extract, a considerable amount of water gets reduced. How much flower - nectar must be processed to yield 1kg of honey, if nectar contains 50% water, and the honey obtained from this nectar contains 15% water? </a:t>
            </a:r>
            <a:br>
              <a:rPr lang="en-IN" cap="none" dirty="0"/>
            </a:br>
            <a:r>
              <a:rPr lang="en-IN" cap="none" dirty="0"/>
              <a:t>A) 1.5 kgs </a:t>
            </a:r>
            <a:br>
              <a:rPr lang="en-US" cap="none" dirty="0"/>
            </a:br>
            <a:r>
              <a:rPr lang="en-US" cap="none" dirty="0"/>
              <a:t>B) </a:t>
            </a:r>
            <a:r>
              <a:rPr lang="en-IN" cap="none" dirty="0"/>
              <a:t>1.7 kgs </a:t>
            </a:r>
            <a:br>
              <a:rPr lang="en-US" cap="none" dirty="0"/>
            </a:br>
            <a:r>
              <a:rPr lang="en-US" cap="none" dirty="0"/>
              <a:t>C) </a:t>
            </a:r>
            <a:r>
              <a:rPr lang="en-IN" cap="none" dirty="0"/>
              <a:t>3.33 kgs </a:t>
            </a:r>
            <a:br>
              <a:rPr lang="en-US" cap="none" dirty="0"/>
            </a:br>
            <a:r>
              <a:rPr lang="en-US" cap="none" dirty="0"/>
              <a:t>D) </a:t>
            </a:r>
            <a:r>
              <a:rPr lang="en-IN" cap="none" dirty="0"/>
              <a:t>None </a:t>
            </a:r>
            <a:br>
              <a:rPr lang="en-US" cap="none" dirty="0"/>
            </a:br>
            <a:endParaRPr lang="en-US" cap="none"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5" name="Rectangle 4">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spTree>
    <p:extLst>
      <p:ext uri="{BB962C8B-B14F-4D97-AF65-F5344CB8AC3E}">
        <p14:creationId xmlns:p14="http://schemas.microsoft.com/office/powerpoint/2010/main" val="296206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 y="1255540"/>
            <a:ext cx="12192000" cy="3505200"/>
          </a:xfrm>
        </p:spPr>
        <p:txBody>
          <a:bodyPr>
            <a:noAutofit/>
          </a:bodyPr>
          <a:lstStyle/>
          <a:p>
            <a:pPr algn="l"/>
            <a:r>
              <a:rPr lang="en-IN" dirty="0"/>
              <a:t>The volume of the sphere Q is 37/64% less than the volume of sphere P and the volume of sphere R is19/27% less than that of sphere Q. By what is the surface area of sphere R less than the surface area of sphere P?</a:t>
            </a:r>
            <a:br>
              <a:rPr lang="en-IN" dirty="0"/>
            </a:br>
            <a:br>
              <a:rPr lang="en-US" dirty="0"/>
            </a:br>
            <a:r>
              <a:rPr lang="en-US" dirty="0"/>
              <a:t>a) </a:t>
            </a:r>
            <a:r>
              <a:rPr lang="en-IN" dirty="0"/>
              <a:t>77.77%</a:t>
            </a:r>
            <a:br>
              <a:rPr lang="en-US" dirty="0"/>
            </a:br>
            <a:r>
              <a:rPr lang="en-US" dirty="0"/>
              <a:t>b) </a:t>
            </a:r>
            <a:r>
              <a:rPr lang="en-IN" dirty="0"/>
              <a:t>87.5%</a:t>
            </a:r>
            <a:br>
              <a:rPr lang="en-US" dirty="0"/>
            </a:br>
            <a:r>
              <a:rPr lang="en-US" dirty="0"/>
              <a:t>c) </a:t>
            </a:r>
            <a:r>
              <a:rPr lang="en-IN" dirty="0"/>
              <a:t>75%</a:t>
            </a:r>
            <a:br>
              <a:rPr lang="en-US" dirty="0"/>
            </a:br>
            <a:r>
              <a:rPr lang="en-US" dirty="0"/>
              <a:t>d) </a:t>
            </a:r>
            <a:r>
              <a:rPr lang="en-IN" dirty="0"/>
              <a:t>67.5%</a:t>
            </a:r>
            <a:br>
              <a:rPr lang="en-US" dirty="0"/>
            </a:b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4" name="Rectangle 3">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spTree>
    <p:extLst>
      <p:ext uri="{BB962C8B-B14F-4D97-AF65-F5344CB8AC3E}">
        <p14:creationId xmlns:p14="http://schemas.microsoft.com/office/powerpoint/2010/main" val="1600024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048711"/>
            <a:ext cx="12039600" cy="3675689"/>
          </a:xfrm>
        </p:spPr>
        <p:txBody>
          <a:bodyPr>
            <a:noAutofit/>
          </a:bodyPr>
          <a:lstStyle/>
          <a:p>
            <a:pPr algn="l"/>
            <a:r>
              <a:rPr lang="en-US" dirty="0"/>
              <a:t>A report consists of 20 sheets each of 55 lines and each such line consists of 65 characters. This report is reduced onto sheets each of 65 lines such that each line consists of 70 characters. The percentage reduction in number of sheets is closest to:</a:t>
            </a:r>
            <a:br>
              <a:rPr lang="en-US" dirty="0"/>
            </a:br>
            <a:br>
              <a:rPr lang="en-US" dirty="0"/>
            </a:br>
            <a:r>
              <a:rPr lang="en-US" dirty="0"/>
              <a:t>(a) 20%</a:t>
            </a:r>
            <a:br>
              <a:rPr lang="en-US" dirty="0"/>
            </a:br>
            <a:r>
              <a:rPr lang="en-US" dirty="0"/>
              <a:t>(b) 5%</a:t>
            </a:r>
            <a:br>
              <a:rPr lang="en-US" dirty="0"/>
            </a:br>
            <a:r>
              <a:rPr lang="en-US" dirty="0"/>
              <a:t>(c) 30%</a:t>
            </a:r>
            <a:br>
              <a:rPr lang="en-US" dirty="0"/>
            </a:br>
            <a:r>
              <a:rPr lang="en-US" dirty="0"/>
              <a:t>(d) 35%</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4" name="Rectangle 3">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spTree>
    <p:extLst>
      <p:ext uri="{BB962C8B-B14F-4D97-AF65-F5344CB8AC3E}">
        <p14:creationId xmlns:p14="http://schemas.microsoft.com/office/powerpoint/2010/main" val="2679957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 y="1112218"/>
            <a:ext cx="12192000" cy="3840782"/>
          </a:xfrm>
        </p:spPr>
        <p:txBody>
          <a:bodyPr>
            <a:noAutofit/>
          </a:bodyPr>
          <a:lstStyle/>
          <a:p>
            <a:pPr algn="l"/>
            <a:r>
              <a:rPr lang="en-US" dirty="0"/>
              <a:t>The number of votes not cast for the PNC Party increased by 25% in the National General Election over those not cast for it in the previous Assembly Polls, and the PNC Party lost by a majority twice as large as that by which it had won the Assembly Polls. If a total 2,60,000 people voted each time, how many voted for the PNC Party in the previous Assembly Polls?</a:t>
            </a:r>
            <a:br>
              <a:rPr lang="en-US" dirty="0"/>
            </a:br>
            <a:br>
              <a:rPr lang="en-US" dirty="0"/>
            </a:br>
            <a:r>
              <a:rPr lang="en-US" dirty="0"/>
              <a:t>(a) 1,10,000</a:t>
            </a:r>
            <a:br>
              <a:rPr lang="en-US" dirty="0"/>
            </a:br>
            <a:r>
              <a:rPr lang="en-US" dirty="0"/>
              <a:t>(b) 1,50,000</a:t>
            </a:r>
            <a:br>
              <a:rPr lang="en-US" dirty="0"/>
            </a:br>
            <a:r>
              <a:rPr lang="en-US" dirty="0"/>
              <a:t>(c) 1,40,000</a:t>
            </a:r>
            <a:br>
              <a:rPr lang="en-US" dirty="0"/>
            </a:br>
            <a:r>
              <a:rPr lang="en-US" dirty="0"/>
              <a:t>(d) 1,20,000</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4" name="Rectangle 3">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spTree>
    <p:extLst>
      <p:ext uri="{BB962C8B-B14F-4D97-AF65-F5344CB8AC3E}">
        <p14:creationId xmlns:p14="http://schemas.microsoft.com/office/powerpoint/2010/main" val="1455001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2" y="1059597"/>
            <a:ext cx="12061371" cy="3512403"/>
          </a:xfrm>
        </p:spPr>
        <p:txBody>
          <a:bodyPr>
            <a:noAutofit/>
          </a:bodyPr>
          <a:lstStyle/>
          <a:p>
            <a:pPr algn="l"/>
            <a:r>
              <a:rPr lang="en-US" dirty="0"/>
              <a:t>2/5th of the voters promise to vote for A and the rest promised to vote for B. Of these, on the last day 15% of the voters went back of their promise to vote for A and 25% of voters went back of their promise to vote for B, and A lost by 200 votes. Then, the total number of voters is:</a:t>
            </a:r>
            <a:br>
              <a:rPr lang="en-US" dirty="0"/>
            </a:br>
            <a:br>
              <a:rPr lang="en-US" dirty="0"/>
            </a:br>
            <a:r>
              <a:rPr lang="en-US" dirty="0"/>
              <a:t>(a) 10000</a:t>
            </a:r>
            <a:br>
              <a:rPr lang="en-US" dirty="0"/>
            </a:br>
            <a:r>
              <a:rPr lang="en-US" dirty="0"/>
              <a:t>(b) 11000</a:t>
            </a:r>
            <a:br>
              <a:rPr lang="en-US" dirty="0"/>
            </a:br>
            <a:r>
              <a:rPr lang="en-US" dirty="0"/>
              <a:t>(c) 9000</a:t>
            </a:r>
            <a:br>
              <a:rPr lang="en-US" dirty="0"/>
            </a:br>
            <a:r>
              <a:rPr lang="en-US" dirty="0"/>
              <a:t>(d) 9500</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4" name="Rectangle 3">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spTree>
    <p:extLst>
      <p:ext uri="{BB962C8B-B14F-4D97-AF65-F5344CB8AC3E}">
        <p14:creationId xmlns:p14="http://schemas.microsoft.com/office/powerpoint/2010/main" val="4226220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 y="1112218"/>
            <a:ext cx="12181114" cy="3838705"/>
          </a:xfrm>
        </p:spPr>
        <p:txBody>
          <a:bodyPr>
            <a:noAutofit/>
          </a:bodyPr>
          <a:lstStyle/>
          <a:p>
            <a:pPr algn="l"/>
            <a:r>
              <a:rPr lang="en-US" dirty="0"/>
              <a:t>A person who has a certain amount with him goes to market. He can buy 50 oranges or 40 mangoes. He retains 10% of the amount for taxi fares and buys 20 mangoes and of the balance, he purchases oranges. Number of oranges he can purchase is:</a:t>
            </a:r>
            <a:br>
              <a:rPr lang="en-US" dirty="0"/>
            </a:br>
            <a:br>
              <a:rPr lang="en-US" dirty="0"/>
            </a:br>
            <a:r>
              <a:rPr lang="en-US" dirty="0"/>
              <a:t>(a) 36</a:t>
            </a:r>
            <a:br>
              <a:rPr lang="en-US" dirty="0"/>
            </a:br>
            <a:r>
              <a:rPr lang="en-US" dirty="0"/>
              <a:t>(b) 40</a:t>
            </a:r>
            <a:br>
              <a:rPr lang="en-US" dirty="0"/>
            </a:br>
            <a:r>
              <a:rPr lang="en-US" dirty="0"/>
              <a:t>(c) 15</a:t>
            </a:r>
            <a:br>
              <a:rPr lang="en-US" dirty="0"/>
            </a:br>
            <a:r>
              <a:rPr lang="en-US" dirty="0"/>
              <a:t>(d) 20</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4" name="Rectangle 3">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spTree>
    <p:extLst>
      <p:ext uri="{BB962C8B-B14F-4D97-AF65-F5344CB8AC3E}">
        <p14:creationId xmlns:p14="http://schemas.microsoft.com/office/powerpoint/2010/main" val="2837355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105291"/>
            <a:ext cx="11963400" cy="3926694"/>
          </a:xfrm>
        </p:spPr>
        <p:txBody>
          <a:bodyPr>
            <a:noAutofit/>
          </a:bodyPr>
          <a:lstStyle/>
          <a:p>
            <a:pPr algn="l"/>
            <a:r>
              <a:rPr lang="en-US" dirty="0">
                <a:solidFill>
                  <a:schemeClr val="tx1"/>
                </a:solidFill>
              </a:rPr>
              <a:t>Forty per cent of the employees of a certain company are men and 75% of the men earn more than Rs. 25,000 per year. If 45% of the company’s employees earn more than Rs. 25,000 per year, what fraction of the women employed by the company earn Rs. 25,000 or less per year?</a:t>
            </a:r>
            <a:br>
              <a:rPr lang="en-US" dirty="0">
                <a:solidFill>
                  <a:schemeClr val="tx1"/>
                </a:solidFill>
              </a:rPr>
            </a:br>
            <a:br>
              <a:rPr lang="en-US" dirty="0"/>
            </a:br>
            <a:r>
              <a:rPr lang="en-US" dirty="0">
                <a:solidFill>
                  <a:schemeClr val="tx1"/>
                </a:solidFill>
              </a:rPr>
              <a:t>(a) 2/11</a:t>
            </a:r>
            <a:br>
              <a:rPr lang="en-US" dirty="0"/>
            </a:br>
            <a:r>
              <a:rPr lang="en-US" dirty="0">
                <a:solidFill>
                  <a:schemeClr val="tx1"/>
                </a:solidFill>
              </a:rPr>
              <a:t>(b) 1/4</a:t>
            </a:r>
            <a:br>
              <a:rPr lang="en-US" dirty="0"/>
            </a:br>
            <a:r>
              <a:rPr lang="en-US" dirty="0">
                <a:solidFill>
                  <a:schemeClr val="tx1"/>
                </a:solidFill>
              </a:rPr>
              <a:t>(c) 1/3</a:t>
            </a:r>
            <a:br>
              <a:rPr lang="en-US" dirty="0"/>
            </a:br>
            <a:r>
              <a:rPr lang="en-US" dirty="0">
                <a:solidFill>
                  <a:schemeClr val="tx1"/>
                </a:solidFill>
              </a:rPr>
              <a:t>(d) 3/4</a:t>
            </a:r>
            <a:br>
              <a:rPr lang="en-US" dirty="0"/>
            </a:b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4" name="Rectangle 3">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D2B7F5C-7E52-4144-8109-FAA3BD7AA776}"/>
              </a:ext>
            </a:extLst>
          </p:cNvPr>
          <p:cNvSpPr txBox="1"/>
          <p:nvPr/>
        </p:nvSpPr>
        <p:spPr>
          <a:xfrm>
            <a:off x="3898619" y="276047"/>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spTree>
    <p:extLst>
      <p:ext uri="{BB962C8B-B14F-4D97-AF65-F5344CB8AC3E}">
        <p14:creationId xmlns:p14="http://schemas.microsoft.com/office/powerpoint/2010/main" val="627486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7" y="861847"/>
            <a:ext cx="12192000" cy="3865669"/>
          </a:xfrm>
        </p:spPr>
        <p:txBody>
          <a:bodyPr>
            <a:noAutofit/>
          </a:bodyPr>
          <a:lstStyle/>
          <a:p>
            <a:pPr algn="l"/>
            <a:r>
              <a:rPr lang="en-IN" dirty="0"/>
              <a:t>A two digit number ab is 60% of x. The two-digit number formed by reversing the digits of ab is 60% more than x. Find x.</a:t>
            </a:r>
            <a:br>
              <a:rPr lang="en-IN" dirty="0"/>
            </a:br>
            <a:br>
              <a:rPr lang="en-US" dirty="0"/>
            </a:br>
            <a:r>
              <a:rPr lang="en-IN" dirty="0"/>
              <a:t>a.45</a:t>
            </a:r>
            <a:br>
              <a:rPr lang="en-US" dirty="0"/>
            </a:br>
            <a:r>
              <a:rPr lang="en-IN" dirty="0"/>
              <a:t>b.54</a:t>
            </a:r>
            <a:br>
              <a:rPr lang="en-US" dirty="0"/>
            </a:br>
            <a:r>
              <a:rPr lang="en-IN" dirty="0"/>
              <a:t>c.63</a:t>
            </a:r>
            <a:br>
              <a:rPr lang="en-US" dirty="0"/>
            </a:br>
            <a:r>
              <a:rPr lang="en-IN" dirty="0"/>
              <a:t>d.72</a:t>
            </a:r>
            <a:br>
              <a:rPr lang="en-US" dirty="0"/>
            </a:br>
            <a:br>
              <a:rPr lang="en-US" dirty="0"/>
            </a:b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4" name="Rectangle 3">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16</a:t>
            </a:r>
          </a:p>
        </p:txBody>
      </p:sp>
    </p:spTree>
    <p:extLst>
      <p:ext uri="{BB962C8B-B14F-4D97-AF65-F5344CB8AC3E}">
        <p14:creationId xmlns:p14="http://schemas.microsoft.com/office/powerpoint/2010/main" val="834707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3618"/>
            <a:ext cx="12014200" cy="3789469"/>
          </a:xfrm>
        </p:spPr>
        <p:txBody>
          <a:bodyPr>
            <a:noAutofit/>
          </a:bodyPr>
          <a:lstStyle/>
          <a:p>
            <a:pPr algn="l" fontAlgn="base"/>
            <a:r>
              <a:rPr lang="en-IN" dirty="0"/>
              <a:t>In a class, if 50% of the boys were girls, then there would be 50% more girls than boys. What percentage of the overall class is girls?</a:t>
            </a:r>
            <a:br>
              <a:rPr lang="en-IN" dirty="0"/>
            </a:br>
            <a:br>
              <a:rPr lang="en-US" dirty="0"/>
            </a:br>
            <a:r>
              <a:rPr lang="en-IN" dirty="0"/>
              <a:t>A.25%</a:t>
            </a:r>
            <a:br>
              <a:rPr lang="en-US" dirty="0"/>
            </a:br>
            <a:r>
              <a:rPr lang="en-IN" dirty="0"/>
              <a:t>B.33.33%</a:t>
            </a:r>
            <a:br>
              <a:rPr lang="en-US" dirty="0"/>
            </a:br>
            <a:r>
              <a:rPr lang="en-IN" dirty="0"/>
              <a:t>C.40%</a:t>
            </a:r>
            <a:br>
              <a:rPr lang="en-US" dirty="0"/>
            </a:br>
            <a:r>
              <a:rPr lang="en-IN" dirty="0"/>
              <a:t>D.20%</a:t>
            </a:r>
            <a:br>
              <a:rPr lang="en-US" dirty="0"/>
            </a:br>
            <a:r>
              <a:rPr lang="en-IN" dirty="0"/>
              <a:t> </a:t>
            </a:r>
            <a:br>
              <a:rPr lang="en-US" dirty="0"/>
            </a:b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4" name="Rectangle 3">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17</a:t>
            </a:r>
          </a:p>
        </p:txBody>
      </p:sp>
    </p:spTree>
    <p:extLst>
      <p:ext uri="{BB962C8B-B14F-4D97-AF65-F5344CB8AC3E}">
        <p14:creationId xmlns:p14="http://schemas.microsoft.com/office/powerpoint/2010/main" val="90035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Percentages </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 y="916275"/>
            <a:ext cx="12159343" cy="4798725"/>
          </a:xfrm>
        </p:spPr>
        <p:txBody>
          <a:bodyPr>
            <a:noAutofit/>
          </a:bodyPr>
          <a:lstStyle/>
          <a:p>
            <a:pPr algn="l"/>
            <a:r>
              <a:rPr lang="en-US" dirty="0"/>
              <a:t>In a practice paper at faceprep.com, questions were given from 5 topics. Out of the appearing students, 10% passed in all topics while 10% did not pass in any. Of the remaining, 20% passed in one topic only and 25% in two topics only. If 24% of the total students passed 4 topics only and 500 students passed in 3 topics only, find the total number of students who appeared in the examination</a:t>
            </a:r>
            <a:br>
              <a:rPr lang="en-US" dirty="0"/>
            </a:br>
            <a:br>
              <a:rPr lang="en-US" dirty="0"/>
            </a:br>
            <a:r>
              <a:rPr lang="en-US" dirty="0"/>
              <a:t>a)2500</a:t>
            </a:r>
            <a:br>
              <a:rPr lang="en-US" dirty="0"/>
            </a:br>
            <a:r>
              <a:rPr lang="en-US" dirty="0"/>
              <a:t>b)2000</a:t>
            </a:r>
            <a:br>
              <a:rPr lang="en-US" dirty="0"/>
            </a:br>
            <a:r>
              <a:rPr lang="en-US" dirty="0"/>
              <a:t>c)1600</a:t>
            </a:r>
            <a:br>
              <a:rPr lang="en-US" dirty="0"/>
            </a:br>
            <a:r>
              <a:rPr lang="en-US" dirty="0"/>
              <a:t>d)4545</a:t>
            </a:r>
            <a:br>
              <a:rPr lang="en-US" dirty="0"/>
            </a:br>
            <a:br>
              <a:rPr lang="en-US" dirty="0"/>
            </a:b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4" name="Rectangle 3">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18</a:t>
            </a:r>
          </a:p>
        </p:txBody>
      </p:sp>
    </p:spTree>
    <p:extLst>
      <p:ext uri="{BB962C8B-B14F-4D97-AF65-F5344CB8AC3E}">
        <p14:creationId xmlns:p14="http://schemas.microsoft.com/office/powerpoint/2010/main" val="1468612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3618"/>
            <a:ext cx="12192000" cy="4637426"/>
          </a:xfrm>
        </p:spPr>
        <p:txBody>
          <a:bodyPr>
            <a:noAutofit/>
          </a:bodyPr>
          <a:lstStyle/>
          <a:p>
            <a:pPr algn="l"/>
            <a:r>
              <a:rPr lang="en-US" dirty="0"/>
              <a:t>Recently a band was to perform in India. However, there was widespread criticism of the high cost of its tickets so the organizers decided to offer the following discounts: The tickets were originally priced at Rs 25,000/ticket. Any additional tickets (above the lot sizes) were billed at the original price.A college group wants to buy 36 tickets, what would be the minimum price (approx) per ticket if the group wanted to buy 36 tickets?</a:t>
            </a:r>
            <a:br>
              <a:rPr lang="en-US" dirty="0"/>
            </a:br>
            <a:r>
              <a:rPr lang="en-US" dirty="0"/>
              <a:t>a)</a:t>
            </a:r>
            <a:r>
              <a:rPr lang="en-IN" dirty="0"/>
              <a:t>Rs.23,300</a:t>
            </a:r>
            <a:br>
              <a:rPr lang="en-IN" dirty="0"/>
            </a:br>
            <a:r>
              <a:rPr lang="en-IN" dirty="0"/>
              <a:t>b)Rs.23,250</a:t>
            </a:r>
            <a:br>
              <a:rPr lang="en-IN" dirty="0"/>
            </a:br>
            <a:r>
              <a:rPr lang="en-IN" dirty="0"/>
              <a:t>c)Rs.23,166.67</a:t>
            </a:r>
            <a:br>
              <a:rPr lang="en-IN" dirty="0"/>
            </a:br>
            <a:r>
              <a:rPr lang="en-IN" dirty="0"/>
              <a:t>d)Rs.23,500</a:t>
            </a:r>
            <a:br>
              <a:rPr lang="en-IN" dirty="0"/>
            </a:br>
            <a:br>
              <a:rPr lang="en-US" dirty="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39470821"/>
              </p:ext>
            </p:extLst>
          </p:nvPr>
        </p:nvGraphicFramePr>
        <p:xfrm>
          <a:off x="533400" y="4724400"/>
          <a:ext cx="10504228" cy="1970426"/>
        </p:xfrm>
        <a:graphic>
          <a:graphicData uri="http://schemas.openxmlformats.org/drawingml/2006/table">
            <a:tbl>
              <a:tblPr firstRow="1" bandRow="1">
                <a:tableStyleId>{D7AC3CCA-C797-4891-BE02-D94E43425B78}</a:tableStyleId>
              </a:tblPr>
              <a:tblGrid>
                <a:gridCol w="2590800">
                  <a:extLst>
                    <a:ext uri="{9D8B030D-6E8A-4147-A177-3AD203B41FA5}">
                      <a16:colId xmlns:a16="http://schemas.microsoft.com/office/drawing/2014/main" val="2239104413"/>
                    </a:ext>
                  </a:extLst>
                </a:gridCol>
                <a:gridCol w="2661314">
                  <a:extLst>
                    <a:ext uri="{9D8B030D-6E8A-4147-A177-3AD203B41FA5}">
                      <a16:colId xmlns:a16="http://schemas.microsoft.com/office/drawing/2014/main" val="1945419993"/>
                    </a:ext>
                  </a:extLst>
                </a:gridCol>
                <a:gridCol w="2626057">
                  <a:extLst>
                    <a:ext uri="{9D8B030D-6E8A-4147-A177-3AD203B41FA5}">
                      <a16:colId xmlns:a16="http://schemas.microsoft.com/office/drawing/2014/main" val="1785203953"/>
                    </a:ext>
                  </a:extLst>
                </a:gridCol>
                <a:gridCol w="2626057">
                  <a:extLst>
                    <a:ext uri="{9D8B030D-6E8A-4147-A177-3AD203B41FA5}">
                      <a16:colId xmlns:a16="http://schemas.microsoft.com/office/drawing/2014/main" val="3388284194"/>
                    </a:ext>
                  </a:extLst>
                </a:gridCol>
              </a:tblGrid>
              <a:tr h="985213">
                <a:tc>
                  <a:txBody>
                    <a:bodyPr/>
                    <a:lstStyle/>
                    <a:p>
                      <a:r>
                        <a:rPr lang="en-US" dirty="0"/>
                        <a:t>TICKETS</a:t>
                      </a:r>
                      <a:r>
                        <a:rPr lang="en-US" baseline="0" dirty="0"/>
                        <a:t> BOUGHT</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6</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7</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8</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22967080"/>
                  </a:ext>
                </a:extLst>
              </a:tr>
              <a:tr h="985213">
                <a:tc>
                  <a:txBody>
                    <a:bodyPr/>
                    <a:lstStyle/>
                    <a:p>
                      <a:r>
                        <a:rPr lang="en-US" dirty="0"/>
                        <a:t>DISCOUNT</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6%</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7%</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8%</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28832711"/>
                  </a:ext>
                </a:extLst>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5" name="Rectangle 4">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19</a:t>
            </a:r>
          </a:p>
        </p:txBody>
      </p:sp>
    </p:spTree>
    <p:extLst>
      <p:ext uri="{BB962C8B-B14F-4D97-AF65-F5344CB8AC3E}">
        <p14:creationId xmlns:p14="http://schemas.microsoft.com/office/powerpoint/2010/main" val="789200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 y="883618"/>
            <a:ext cx="12192000" cy="3469178"/>
          </a:xfrm>
        </p:spPr>
        <p:txBody>
          <a:bodyPr>
            <a:noAutofit/>
          </a:bodyPr>
          <a:lstStyle/>
          <a:p>
            <a:pPr algn="l"/>
            <a:r>
              <a:rPr lang="en-US" dirty="0"/>
              <a:t>P is x% more than Q. Q is (x - 10)% less than R. If P &gt; R, what is the range of values x can take?</a:t>
            </a:r>
            <a:br>
              <a:rPr lang="en-US" dirty="0"/>
            </a:br>
            <a:br>
              <a:rPr lang="en-US" dirty="0"/>
            </a:br>
            <a:r>
              <a:rPr lang="en-US" dirty="0"/>
              <a:t>A) 10% to 28%</a:t>
            </a:r>
            <a:br>
              <a:rPr lang="en-US" dirty="0"/>
            </a:br>
            <a:r>
              <a:rPr lang="en-US" dirty="0"/>
              <a:t>B) 10% to 25%</a:t>
            </a:r>
            <a:br>
              <a:rPr lang="en-US" dirty="0"/>
            </a:br>
            <a:r>
              <a:rPr lang="en-US" dirty="0"/>
              <a:t>C) 10% to 37%</a:t>
            </a:r>
            <a:br>
              <a:rPr lang="en-US" dirty="0"/>
            </a:br>
            <a:r>
              <a:rPr lang="en-US" dirty="0"/>
              <a:t>D) 10% to 43%</a:t>
            </a:r>
            <a:br>
              <a:rPr lang="en-US" dirty="0"/>
            </a:b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4" name="Rectangle 3">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20</a:t>
            </a:r>
          </a:p>
        </p:txBody>
      </p:sp>
    </p:spTree>
    <p:extLst>
      <p:ext uri="{BB962C8B-B14F-4D97-AF65-F5344CB8AC3E}">
        <p14:creationId xmlns:p14="http://schemas.microsoft.com/office/powerpoint/2010/main" val="956351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883618"/>
            <a:ext cx="11811000" cy="4516920"/>
          </a:xfrm>
        </p:spPr>
        <p:txBody>
          <a:bodyPr>
            <a:normAutofit/>
          </a:bodyPr>
          <a:lstStyle/>
          <a:p>
            <a:pPr algn="l"/>
            <a:r>
              <a:rPr lang="en-US" dirty="0"/>
              <a:t>Two students appeared for an examination. One of them secured 9 marks more than the other and his score was 56% of the sum of their marks. The marks obtained by them are</a:t>
            </a:r>
            <a:br>
              <a:rPr lang="en-US" dirty="0"/>
            </a:br>
            <a:br>
              <a:rPr lang="en-US" dirty="0"/>
            </a:br>
            <a:r>
              <a:rPr lang="en-US" dirty="0"/>
              <a:t>a)39,30</a:t>
            </a:r>
            <a:br>
              <a:rPr lang="en-US" dirty="0"/>
            </a:br>
            <a:r>
              <a:rPr lang="en-US" dirty="0"/>
              <a:t>b)43,32</a:t>
            </a:r>
            <a:br>
              <a:rPr lang="en-US" dirty="0"/>
            </a:br>
            <a:r>
              <a:rPr lang="en-US" dirty="0"/>
              <a:t>c)42,33</a:t>
            </a:r>
            <a:br>
              <a:rPr lang="en-US" dirty="0"/>
            </a:br>
            <a:r>
              <a:rPr lang="en-US" dirty="0"/>
              <a:t>d)43,34</a:t>
            </a:r>
            <a:br>
              <a:rPr lang="en-US" dirty="0"/>
            </a:b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4" name="Rectangle 3">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spTree>
    <p:extLst>
      <p:ext uri="{BB962C8B-B14F-4D97-AF65-F5344CB8AC3E}">
        <p14:creationId xmlns:p14="http://schemas.microsoft.com/office/powerpoint/2010/main" val="3598051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57" y="1144875"/>
            <a:ext cx="11510150" cy="3408469"/>
          </a:xfrm>
        </p:spPr>
        <p:txBody>
          <a:bodyPr>
            <a:noAutofit/>
          </a:bodyPr>
          <a:lstStyle/>
          <a:p>
            <a:pPr algn="l"/>
            <a:r>
              <a:rPr lang="en-US" dirty="0"/>
              <a:t>A vendor sells 60% of apples he had and throws away 15% of the remaining apples. Next day, he sells 50% of the remaining apples and throws away the rest. What % of the apples does the vendor throw away?</a:t>
            </a:r>
            <a:br>
              <a:rPr lang="en-US" dirty="0"/>
            </a:br>
            <a:br>
              <a:rPr lang="en-IN" dirty="0"/>
            </a:br>
            <a:r>
              <a:rPr lang="en-IN" dirty="0"/>
              <a:t>a)23</a:t>
            </a:r>
            <a:br>
              <a:rPr lang="en-IN" dirty="0"/>
            </a:br>
            <a:r>
              <a:rPr lang="en-IN" dirty="0"/>
              <a:t>b)36</a:t>
            </a:r>
            <a:br>
              <a:rPr lang="en-IN" dirty="0"/>
            </a:br>
            <a:r>
              <a:rPr lang="en-IN" dirty="0"/>
              <a:t>c)17</a:t>
            </a:r>
            <a:br>
              <a:rPr lang="en-IN" dirty="0"/>
            </a:br>
            <a:r>
              <a:rPr lang="en-IN" dirty="0"/>
              <a:t>d)6</a:t>
            </a:r>
            <a:br>
              <a:rPr lang="en-IN" dirty="0"/>
            </a:b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4" name="Rectangle 3">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spTree>
    <p:extLst>
      <p:ext uri="{BB962C8B-B14F-4D97-AF65-F5344CB8AC3E}">
        <p14:creationId xmlns:p14="http://schemas.microsoft.com/office/powerpoint/2010/main" val="2529430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83618"/>
            <a:ext cx="12115800" cy="4297982"/>
          </a:xfrm>
        </p:spPr>
        <p:txBody>
          <a:bodyPr>
            <a:noAutofit/>
          </a:bodyPr>
          <a:lstStyle/>
          <a:p>
            <a:pPr algn="l"/>
            <a:r>
              <a:rPr lang="en-US" dirty="0"/>
              <a:t>Peter got 30% of the maximum marks in an examination and failed by 10 marks. However Paul who took the same examination got 40% of the total marks and got 15 marks more than the pass marks. What was the pass mark in the examination?</a:t>
            </a:r>
            <a:br>
              <a:rPr lang="en-US" dirty="0"/>
            </a:br>
            <a:br>
              <a:rPr lang="en-US" dirty="0"/>
            </a:br>
            <a:r>
              <a:rPr lang="en-US" dirty="0"/>
              <a:t>a)75</a:t>
            </a:r>
            <a:br>
              <a:rPr lang="en-US" dirty="0"/>
            </a:br>
            <a:r>
              <a:rPr lang="en-US" dirty="0"/>
              <a:t>b) 250</a:t>
            </a:r>
            <a:br>
              <a:rPr lang="en-US" dirty="0"/>
            </a:br>
            <a:r>
              <a:rPr lang="en-US" dirty="0"/>
              <a:t>c)90</a:t>
            </a:r>
            <a:br>
              <a:rPr lang="en-US" dirty="0"/>
            </a:br>
            <a:r>
              <a:rPr lang="en-US" dirty="0"/>
              <a:t>d)85</a:t>
            </a:r>
            <a:br>
              <a:rPr lang="en-IN" dirty="0"/>
            </a:b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4" name="Rectangle 3">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spTree>
    <p:extLst>
      <p:ext uri="{BB962C8B-B14F-4D97-AF65-F5344CB8AC3E}">
        <p14:creationId xmlns:p14="http://schemas.microsoft.com/office/powerpoint/2010/main" val="322633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883618"/>
            <a:ext cx="12191999" cy="5215430"/>
          </a:xfrm>
        </p:spPr>
        <p:txBody>
          <a:bodyPr>
            <a:noAutofit/>
          </a:bodyPr>
          <a:lstStyle/>
          <a:p>
            <a:pPr algn="l"/>
            <a:r>
              <a:rPr lang="en-US" dirty="0"/>
              <a:t>A shepherd has 1 million sheep at the beginning of the year 2000. The numbers grow by x%,(x&gt;0) during the year. A famine hits his village in the next year and many of his sheep die. The sheep population decreases by y% during 2001 and at the beginning of 2002 the shepherd finds that he is left with 1 million sheep. Which of the following is correct?</a:t>
            </a:r>
            <a:br>
              <a:rPr lang="en-US" dirty="0"/>
            </a:br>
            <a:br>
              <a:rPr lang="en-US" dirty="0"/>
            </a:br>
            <a:r>
              <a:rPr lang="en-US" dirty="0"/>
              <a:t>	1. y&gt;x</a:t>
            </a:r>
            <a:br>
              <a:rPr lang="en-US" dirty="0"/>
            </a:br>
            <a:r>
              <a:rPr lang="en-US" dirty="0"/>
              <a:t>	2. x=y</a:t>
            </a:r>
            <a:br>
              <a:rPr lang="en-US" dirty="0"/>
            </a:br>
            <a:r>
              <a:rPr lang="en-US" dirty="0"/>
              <a:t>	3. x&gt;y</a:t>
            </a:r>
            <a:br>
              <a:rPr lang="en-US" dirty="0"/>
            </a:br>
            <a:r>
              <a:rPr lang="en-US" dirty="0"/>
              <a:t>	4. </a:t>
            </a:r>
            <a:r>
              <a:rPr lang="en-US" dirty="0" err="1"/>
              <a:t>xy</a:t>
            </a:r>
            <a:r>
              <a:rPr lang="en-US" dirty="0"/>
              <a:t>=0</a:t>
            </a:r>
            <a:br>
              <a:rPr lang="en-US" dirty="0"/>
            </a:b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4" name="Rectangle 3">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spTree>
    <p:extLst>
      <p:ext uri="{BB962C8B-B14F-4D97-AF65-F5344CB8AC3E}">
        <p14:creationId xmlns:p14="http://schemas.microsoft.com/office/powerpoint/2010/main" val="173698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6800"/>
            <a:ext cx="12268200" cy="3688382"/>
          </a:xfrm>
        </p:spPr>
        <p:txBody>
          <a:bodyPr>
            <a:noAutofit/>
          </a:bodyPr>
          <a:lstStyle/>
          <a:p>
            <a:pPr algn="l" fontAlgn="base"/>
            <a:r>
              <a:rPr lang="en-IN" dirty="0"/>
              <a:t>Class B has 50% more students than class A. Number of girls in class A is equal to number of boys in class B. The number of girls is same in both the classes. What percentage of the student group are boys?</a:t>
            </a:r>
            <a:br>
              <a:rPr lang="en-IN" dirty="0"/>
            </a:br>
            <a:br>
              <a:rPr lang="en-IN" dirty="0"/>
            </a:br>
            <a:r>
              <a:rPr lang="en-IN" dirty="0"/>
              <a:t>a)33.33%</a:t>
            </a:r>
            <a:br>
              <a:rPr lang="en-IN" dirty="0"/>
            </a:br>
            <a:r>
              <a:rPr lang="en-IN" dirty="0"/>
              <a:t>b)40%</a:t>
            </a:r>
            <a:br>
              <a:rPr lang="en-IN" dirty="0"/>
            </a:br>
            <a:r>
              <a:rPr lang="en-IN" dirty="0"/>
              <a:t>c)25%</a:t>
            </a:r>
            <a:br>
              <a:rPr lang="en-IN" dirty="0"/>
            </a:br>
            <a:r>
              <a:rPr lang="en-IN" dirty="0"/>
              <a:t>d)60%</a:t>
            </a:r>
            <a:br>
              <a:rPr lang="en-IN" dirty="0"/>
            </a:b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4" name="Rectangle 3">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spTree>
    <p:extLst>
      <p:ext uri="{BB962C8B-B14F-4D97-AF65-F5344CB8AC3E}">
        <p14:creationId xmlns:p14="http://schemas.microsoft.com/office/powerpoint/2010/main" val="2516250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0482"/>
            <a:ext cx="12115800" cy="3349117"/>
          </a:xfrm>
        </p:spPr>
        <p:txBody>
          <a:bodyPr>
            <a:noAutofit/>
          </a:bodyPr>
          <a:lstStyle/>
          <a:p>
            <a:pPr algn="l"/>
            <a:r>
              <a:rPr lang="en-IN" dirty="0"/>
              <a:t>In an election contested by two parties, Party D secured 12% of the total votes more than Party R. If party R got 132,000 votes and there are no invalid votes, by how many votes did it lose the election?</a:t>
            </a:r>
            <a:br>
              <a:rPr lang="en-IN" dirty="0"/>
            </a:br>
            <a:br>
              <a:rPr lang="en-IN" dirty="0"/>
            </a:br>
            <a:r>
              <a:rPr lang="en-IN" dirty="0"/>
              <a:t>a)300,000</a:t>
            </a:r>
            <a:br>
              <a:rPr lang="en-IN" dirty="0"/>
            </a:br>
            <a:r>
              <a:rPr lang="en-IN" dirty="0"/>
              <a:t>b)168,000</a:t>
            </a:r>
            <a:br>
              <a:rPr lang="en-IN" dirty="0"/>
            </a:br>
            <a:r>
              <a:rPr lang="en-IN" dirty="0"/>
              <a:t>c)36,000</a:t>
            </a:r>
            <a:br>
              <a:rPr lang="en-IN" dirty="0"/>
            </a:br>
            <a:r>
              <a:rPr lang="en-IN" dirty="0"/>
              <a:t>d)24,000</a:t>
            </a:r>
            <a:br>
              <a:rPr lang="en-IN" dirty="0"/>
            </a:b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4" name="Rectangle 3">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spTree>
    <p:extLst>
      <p:ext uri="{BB962C8B-B14F-4D97-AF65-F5344CB8AC3E}">
        <p14:creationId xmlns:p14="http://schemas.microsoft.com/office/powerpoint/2010/main" val="1501382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2" y="1059596"/>
            <a:ext cx="12173857" cy="4198203"/>
          </a:xfrm>
        </p:spPr>
        <p:txBody>
          <a:bodyPr>
            <a:noAutofit/>
          </a:bodyPr>
          <a:lstStyle/>
          <a:p>
            <a:pPr algn="l"/>
            <a:r>
              <a:rPr lang="en-US" dirty="0"/>
              <a:t>The total tractors in a State is 294000, out of which 150000 are made by Mahindra and Mahindra. Out of every 1000 Mahindra tractors, 98 are red in colour. But only 5.3% of the total tractor population is red. Find percentage of non-Mahindra tractors that are red.</a:t>
            </a:r>
            <a:br>
              <a:rPr lang="en-US" dirty="0"/>
            </a:br>
            <a:br>
              <a:rPr lang="en-US" dirty="0"/>
            </a:br>
            <a:r>
              <a:rPr lang="en-US" dirty="0"/>
              <a:t>(a) 0.612%</a:t>
            </a:r>
            <a:br>
              <a:rPr lang="en-US" dirty="0"/>
            </a:br>
            <a:r>
              <a:rPr lang="en-US" dirty="0"/>
              <a:t>(b) 5.025%</a:t>
            </a:r>
            <a:br>
              <a:rPr lang="en-US" dirty="0"/>
            </a:br>
            <a:r>
              <a:rPr lang="en-US" dirty="0"/>
              <a:t>(c) 5.130%</a:t>
            </a:r>
            <a:br>
              <a:rPr lang="en-US" dirty="0"/>
            </a:br>
            <a:r>
              <a:rPr lang="en-US" dirty="0"/>
              <a:t>(d) 6.140%</a:t>
            </a:r>
            <a:br>
              <a:rPr lang="en-US" dirty="0"/>
            </a:br>
            <a:r>
              <a:rPr lang="en-US" dirty="0"/>
              <a:t>(e) None of these</a:t>
            </a:r>
            <a:br>
              <a:rPr lang="en-US" dirty="0"/>
            </a:b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4" name="Rectangle 3">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spTree>
    <p:extLst>
      <p:ext uri="{BB962C8B-B14F-4D97-AF65-F5344CB8AC3E}">
        <p14:creationId xmlns:p14="http://schemas.microsoft.com/office/powerpoint/2010/main" val="1839430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3811</TotalTime>
  <Words>3689</Words>
  <Application>Microsoft Office PowerPoint</Application>
  <PresentationFormat>Widescreen</PresentationFormat>
  <Paragraphs>207</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Cambria Math</vt:lpstr>
      <vt:lpstr>Nunito Sans</vt:lpstr>
      <vt:lpstr>Nunito Sans SemiBold</vt:lpstr>
      <vt:lpstr>Calibri</vt:lpstr>
      <vt:lpstr>Arial</vt:lpstr>
      <vt:lpstr>Office Theme</vt:lpstr>
      <vt:lpstr>PowerPoint Presentation</vt:lpstr>
      <vt:lpstr>PowerPoint Presentation</vt:lpstr>
      <vt:lpstr>Two students appeared for an examination. One of them secured 9 marks more than the other and his score was 56% of the sum of their marks. The marks obtained by them are  a)39,30 b)43,32 c)42,33 d)43,34 </vt:lpstr>
      <vt:lpstr>A vendor sells 60% of apples he had and throws away 15% of the remaining apples. Next day, he sells 50% of the remaining apples and throws away the rest. What % of the apples does the vendor throw away?  a)23 b)36 c)17 d)6 </vt:lpstr>
      <vt:lpstr>Peter got 30% of the maximum marks in an examination and failed by 10 marks. However Paul who took the same examination got 40% of the total marks and got 15 marks more than the pass marks. What was the pass mark in the examination?  a)75 b) 250 c)90 d)85 </vt:lpstr>
      <vt:lpstr>A shepherd has 1 million sheep at the beginning of the year 2000. The numbers grow by x%,(x&gt;0) during the year. A famine hits his village in the next year and many of his sheep die. The sheep population decreases by y% during 2001 and at the beginning of 2002 the shepherd finds that he is left with 1 million sheep. Which of the following is correct?   1. y&gt;x  2. x=y  3. x&gt;y  4. xy=0 </vt:lpstr>
      <vt:lpstr>Class B has 50% more students than class A. Number of girls in class A is equal to number of boys in class B. The number of girls is same in both the classes. What percentage of the student group are boys?  a)33.33% b)40% c)25% d)60% </vt:lpstr>
      <vt:lpstr>In an election contested by two parties, Party D secured 12% of the total votes more than Party R. If party R got 132,000 votes and there are no invalid votes, by how many votes did it lose the election?  a)300,000 b)168,000 c)36,000 d)24,000 </vt:lpstr>
      <vt:lpstr>The total tractors in a State is 294000, out of which 150000 are made by Mahindra and Mahindra. Out of every 1000 Mahindra tractors, 98 are red in colour. But only 5.3% of the total tractor population is red. Find percentage of non-Mahindra tractors that are red.  (a) 0.612% (b) 5.025% (c) 5.130% (d) 6.140% (e) None of these </vt:lpstr>
      <vt:lpstr>B as a percentage of A is equal to A as a percentage of (A+B).Find B as a percentage of A.  a) 62% b) 73% c) 41% d) 57% </vt:lpstr>
      <vt:lpstr>When processing flower - nectar into honeybees' extract, a considerable amount of water gets reduced. How much flower - nectar must be processed to yield 1kg of honey, if nectar contains 50% water, and the honey obtained from this nectar contains 15% water?  A) 1.5 kgs  B) 1.7 kgs  C) 3.33 kgs  D) None  </vt:lpstr>
      <vt:lpstr>The volume of the sphere Q is 37/64% less than the volume of sphere P and the volume of sphere R is19/27% less than that of sphere Q. By what is the surface area of sphere R less than the surface area of sphere P?  a) 77.77% b) 87.5% c) 75% d) 67.5% </vt:lpstr>
      <vt:lpstr>A report consists of 20 sheets each of 55 lines and each such line consists of 65 characters. This report is reduced onto sheets each of 65 lines such that each line consists of 70 characters. The percentage reduction in number of sheets is closest to:  (a) 20% (b) 5% (c) 30% (d) 35%</vt:lpstr>
      <vt:lpstr>The number of votes not cast for the PNC Party increased by 25% in the National General Election over those not cast for it in the previous Assembly Polls, and the PNC Party lost by a majority twice as large as that by which it had won the Assembly Polls. If a total 2,60,000 people voted each time, how many voted for the PNC Party in the previous Assembly Polls?  (a) 1,10,000 (b) 1,50,000 (c) 1,40,000 (d) 1,20,000</vt:lpstr>
      <vt:lpstr>2/5th of the voters promise to vote for A and the rest promised to vote for B. Of these, on the last day 15% of the voters went back of their promise to vote for A and 25% of voters went back of their promise to vote for B, and A lost by 200 votes. Then, the total number of voters is:  (a) 10000 (b) 11000 (c) 9000 (d) 9500</vt:lpstr>
      <vt:lpstr>A person who has a certain amount with him goes to market. He can buy 50 oranges or 40 mangoes. He retains 10% of the amount for taxi fares and buys 20 mangoes and of the balance, he purchases oranges. Number of oranges he can purchase is:  (a) 36 (b) 40 (c) 15 (d) 20</vt:lpstr>
      <vt:lpstr>Forty per cent of the employees of a certain company are men and 75% of the men earn more than Rs. 25,000 per year. If 45% of the company’s employees earn more than Rs. 25,000 per year, what fraction of the women employed by the company earn Rs. 25,000 or less per year?  (a) 2/11 (b) 1/4 (c) 1/3 (d) 3/4 </vt:lpstr>
      <vt:lpstr>A two digit number ab is 60% of x. The two-digit number formed by reversing the digits of ab is 60% more than x. Find x.  a.45 b.54 c.63 d.72  </vt:lpstr>
      <vt:lpstr>In a class, if 50% of the boys were girls, then there would be 50% more girls than boys. What percentage of the overall class is girls?  A.25% B.33.33% C.40% D.20%   </vt:lpstr>
      <vt:lpstr>In a practice paper at faceprep.com, questions were given from 5 topics. Out of the appearing students, 10% passed in all topics while 10% did not pass in any. Of the remaining, 20% passed in one topic only and 25% in two topics only. If 24% of the total students passed 4 topics only and 500 students passed in 3 topics only, find the total number of students who appeared in the examination  a)2500 b)2000 c)1600 d)4545  </vt:lpstr>
      <vt:lpstr>Recently a band was to perform in India. However, there was widespread criticism of the high cost of its tickets so the organizers decided to offer the following discounts: The tickets were originally priced at Rs 25,000/ticket. Any additional tickets (above the lot sizes) were billed at the original price.A college group wants to buy 36 tickets, what would be the minimum price (approx) per ticket if the group wanted to buy 36 tickets? a)Rs.23,300 b)Rs.23,250 c)Rs.23,166.67 d)Rs.23,500  </vt:lpstr>
      <vt:lpstr>P is x% more than Q. Q is (x - 10)% less than R. If P &gt; R, what is the range of values x can take?  A) 10% to 28% B) 10% to 25% C) 10% to 37% D) 10% to 43%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mamatha gudavalli</cp:lastModifiedBy>
  <cp:revision>309</cp:revision>
  <dcterms:created xsi:type="dcterms:W3CDTF">2006-08-16T00:00:00Z</dcterms:created>
  <dcterms:modified xsi:type="dcterms:W3CDTF">2023-10-24T17:46:27Z</dcterms:modified>
</cp:coreProperties>
</file>