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57" r:id="rId3"/>
    <p:sldId id="268" r:id="rId4"/>
    <p:sldId id="258" r:id="rId5"/>
    <p:sldId id="269" r:id="rId6"/>
    <p:sldId id="259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  <p:sldId id="283" r:id="rId20"/>
    <p:sldId id="284" r:id="rId21"/>
    <p:sldId id="286" r:id="rId22"/>
    <p:sldId id="285" r:id="rId23"/>
    <p:sldId id="291" r:id="rId24"/>
    <p:sldId id="290" r:id="rId25"/>
    <p:sldId id="292" r:id="rId26"/>
    <p:sldId id="293" r:id="rId27"/>
    <p:sldId id="294" r:id="rId28"/>
    <p:sldId id="295" r:id="rId29"/>
    <p:sldId id="289" r:id="rId30"/>
    <p:sldId id="296" r:id="rId31"/>
    <p:sldId id="297" r:id="rId32"/>
    <p:sldId id="298" r:id="rId33"/>
    <p:sldId id="312" r:id="rId34"/>
    <p:sldId id="313" r:id="rId35"/>
    <p:sldId id="310" r:id="rId36"/>
    <p:sldId id="311" r:id="rId37"/>
    <p:sldId id="315" r:id="rId38"/>
    <p:sldId id="314" r:id="rId39"/>
    <p:sldId id="316" r:id="rId40"/>
    <p:sldId id="299" r:id="rId41"/>
    <p:sldId id="307" r:id="rId42"/>
    <p:sldId id="308" r:id="rId43"/>
    <p:sldId id="309" r:id="rId44"/>
    <p:sldId id="303" r:id="rId45"/>
    <p:sldId id="306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15F420-C822-4E4B-8F6A-48F2CA7B970C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0B9D59-19A5-478C-82DF-DFB004EBCE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3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692150"/>
            <a:ext cx="6157912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930275" y="4387850"/>
            <a:ext cx="5119799" cy="415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956050" y="8774111"/>
            <a:ext cx="3024300" cy="461999"/>
          </a:xfrm>
          <a:prstGeom prst="rect">
            <a:avLst/>
          </a:prstGeom>
        </p:spPr>
        <p:txBody>
          <a:bodyPr lIns="92650" tIns="46325" rIns="92650" bIns="46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757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Shape 387"/>
          <p:cNvSpPr>
            <a:spLocks noGrp="1" noRot="1" noChangeAspect="1"/>
          </p:cNvSpPr>
          <p:nvPr>
            <p:ph type="sldImg" idx="2"/>
          </p:nvPr>
        </p:nvSpPr>
        <p:spPr>
          <a:xfrm>
            <a:off x="411163" y="692150"/>
            <a:ext cx="6157912" cy="3463925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Shape 388"/>
          <p:cNvSpPr txBox="1">
            <a:spLocks noGrp="1"/>
          </p:cNvSpPr>
          <p:nvPr>
            <p:ph type="body" idx="1"/>
          </p:nvPr>
        </p:nvSpPr>
        <p:spPr>
          <a:xfrm>
            <a:off x="930275" y="4387850"/>
            <a:ext cx="5119799" cy="41562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389" name="Shape 389"/>
          <p:cNvSpPr txBox="1">
            <a:spLocks noGrp="1"/>
          </p:cNvSpPr>
          <p:nvPr>
            <p:ph type="sldNum" idx="12"/>
          </p:nvPr>
        </p:nvSpPr>
        <p:spPr>
          <a:xfrm>
            <a:off x="3956050" y="8774111"/>
            <a:ext cx="3024300" cy="461999"/>
          </a:xfrm>
          <a:prstGeom prst="rect">
            <a:avLst/>
          </a:prstGeom>
        </p:spPr>
        <p:txBody>
          <a:bodyPr lIns="92650" tIns="46325" rIns="92650" bIns="46325" anchor="b" anchorCtr="0">
            <a:noAutofit/>
          </a:bodyPr>
          <a:lstStyle/>
          <a:p>
            <a:pPr lvl="0" rtl="0">
              <a:spcBef>
                <a:spcPts val="0"/>
              </a:spcBef>
              <a:buClr>
                <a:srgbClr val="000000"/>
              </a:buClr>
              <a:buSzPct val="25000"/>
              <a:buFont typeface="Times New Roman"/>
              <a:buNone/>
            </a:pPr>
            <a:fld id="{00000000-1234-1234-1234-123412341234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0047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9B1-D8BB-4808-B503-06E02CAA5F0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1382-80F2-432B-A7D0-AF27D667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7230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9B1-D8BB-4808-B503-06E02CAA5F0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1382-80F2-432B-A7D0-AF27D667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558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9B1-D8BB-4808-B503-06E02CAA5F0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1382-80F2-432B-A7D0-AF27D667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590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9B1-D8BB-4808-B503-06E02CAA5F0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1382-80F2-432B-A7D0-AF27D667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9B1-D8BB-4808-B503-06E02CAA5F0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1382-80F2-432B-A7D0-AF27D667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211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9B1-D8BB-4808-B503-06E02CAA5F0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1382-80F2-432B-A7D0-AF27D667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03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9B1-D8BB-4808-B503-06E02CAA5F0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1382-80F2-432B-A7D0-AF27D667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178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9B1-D8BB-4808-B503-06E02CAA5F0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1382-80F2-432B-A7D0-AF27D667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36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9B1-D8BB-4808-B503-06E02CAA5F0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1382-80F2-432B-A7D0-AF27D667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671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9B1-D8BB-4808-B503-06E02CAA5F0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1382-80F2-432B-A7D0-AF27D667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86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C759B1-D8BB-4808-B503-06E02CAA5F0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C1382-80F2-432B-A7D0-AF27D667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960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C759B1-D8BB-4808-B503-06E02CAA5F02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C1382-80F2-432B-A7D0-AF27D667F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568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2021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</a:p>
          <a:p>
            <a:pPr algn="just"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readable, and well-documented code.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organized code is easier to understand and maintain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"""Calculate the sum of all even numbers in a given list."""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numbers=[1,2,3,4,5,6,7,8,9,10] 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##Declaring the list </a:t>
            </a:r>
          </a:p>
          <a:p>
            <a:pPr marL="0" indent="0" algn="just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23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sum_of_evens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##Calling the inbuilt function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print(result)</a:t>
            </a:r>
          </a:p>
          <a:p>
            <a:pPr marL="0" indent="0" algn="just"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651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Error Handling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error handling to anticipate and handle unexpected situations gracefully.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try-except blocks to catch exceptions and provide meaningful error messages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8765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729"/>
            <a:ext cx="10515600" cy="471123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test cases to verify the correctness of your code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17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729"/>
            <a:ext cx="10515600" cy="4711234"/>
          </a:xfrm>
        </p:spPr>
        <p:txBody>
          <a:bodyPr>
            <a:normAutofit fontScale="550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6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sz="5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test cases to verify the correctness of your code</a:t>
            </a:r>
            <a:r>
              <a:rPr lang="en-US" sz="51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4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6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sum_of_evens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2, 3, 4, 5, 6, 7, 8, 9, 10]) == 30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sum_of_evens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([2, 4, 6, 8, 10]) == 30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sum_of_evens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3, 5, 7, 9]) == 0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sum_of_evens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([]) == 0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sum_of_evens</a:t>
            </a:r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([1, 'a', 3])  # Raises </a:t>
            </a:r>
            <a:r>
              <a:rPr lang="en-US" sz="4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ValueError</a:t>
            </a:r>
            <a:endParaRPr lang="en-US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0000"/>
              </a:lnSpc>
              <a:buFontTx/>
              <a:buChar char="-"/>
            </a:pP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088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729"/>
            <a:ext cx="10515600" cy="4711234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way to make your program perform any task more efficiently and quickly with fewer lines of code, less memory, or other resources involved, while producing the right results.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 algn="just">
              <a:lnSpc>
                <a:spcPct val="120000"/>
              </a:lnSpc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8442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5729"/>
            <a:ext cx="10515600" cy="4711234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</a:t>
            </a:r>
          </a:p>
          <a:p>
            <a:pPr algn="just">
              <a:lnSpc>
                <a:spcPct val="120000"/>
              </a:lnSpc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way to make your program perform any task more efficiently and quickly with fewer lines of code, less memory, or other resources involved, while producing the right results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7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B=1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C=2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A in range(1,10):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if A&gt;5: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D=B+C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print(“A is greater than 5”)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20000"/>
              </a:lnSpc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2385" y="3173505"/>
            <a:ext cx="2684650" cy="2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11144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Algorithm Vs. Pseudo Code Vs. Flowchart Vs. Program </a:t>
            </a:r>
            <a:endParaRPr lang="en-IN" b="1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97541" y="1658746"/>
            <a:ext cx="10999694" cy="409342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108000" marR="0" lv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dirty="0">
                <a:latin typeface="+mn-lt"/>
              </a:rPr>
              <a:t>Algorithm</a:t>
            </a:r>
          </a:p>
          <a:p>
            <a:pPr marL="565200"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+mn-lt"/>
              </a:rPr>
              <a:t>Set of step-by-step instructions that perform a specific task or operation</a:t>
            </a:r>
          </a:p>
          <a:p>
            <a:pPr marL="565200"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+mn-lt"/>
              </a:rPr>
              <a:t>Natural language, NOT programming language</a:t>
            </a:r>
          </a:p>
          <a:p>
            <a:pPr marL="174625" indent="-174625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+mn-lt"/>
              </a:rPr>
              <a:t> Pseudocode</a:t>
            </a:r>
          </a:p>
          <a:p>
            <a:pPr marL="538163" lvl="1" indent="-174625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+mn-lt"/>
              </a:rPr>
              <a:t>Set of instructions that mimic programming language instructions</a:t>
            </a:r>
          </a:p>
          <a:p>
            <a:pPr marL="268288" indent="-268288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+mn-lt"/>
              </a:rPr>
              <a:t>Flowchart</a:t>
            </a:r>
          </a:p>
          <a:p>
            <a:pPr marL="725488" lvl="1" indent="-268288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+mn-lt"/>
              </a:rPr>
              <a:t>Visual program design tool</a:t>
            </a:r>
          </a:p>
          <a:p>
            <a:pPr marL="725488" lvl="1" indent="-268288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+mn-lt"/>
              </a:rPr>
              <a:t>Semantic symbols describe operations to be performed</a:t>
            </a:r>
          </a:p>
          <a:p>
            <a:pPr marL="108000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+mn-lt"/>
              </a:rPr>
              <a:t>Program </a:t>
            </a:r>
          </a:p>
          <a:p>
            <a:pPr marL="565200" lvl="1" eaLnBrk="1" hangingPunct="1">
              <a:lnSpc>
                <a:spcPct val="100000"/>
              </a:lnSpc>
              <a:spcBef>
                <a:spcPts val="0"/>
              </a:spcBef>
            </a:pPr>
            <a:r>
              <a:rPr lang="en-US" altLang="en-US" dirty="0">
                <a:latin typeface="+mn-lt"/>
              </a:rPr>
              <a:t> Implementation of Algorithm in Programming Language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2144E0E9-3C49-48CC-5C97-4A1E5A81B0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451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Flowchart Symbols 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3612" y="1690687"/>
            <a:ext cx="7540438" cy="46034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="" xmlns:a16="http://schemas.microsoft.com/office/drawing/2014/main" id="{55E96CC9-619F-F07F-1F56-04492ABBD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57974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838199" y="400539"/>
            <a:ext cx="9575042" cy="855280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dirty="0"/>
              <a:t>The Flowchart Rules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18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38199" y="1957588"/>
            <a:ext cx="6232301" cy="4649273"/>
          </a:xfrm>
        </p:spPr>
        <p:txBody>
          <a:bodyPr>
            <a:normAutofit/>
          </a:bodyPr>
          <a:lstStyle/>
          <a:p>
            <a:r>
              <a:rPr lang="en-US" dirty="0"/>
              <a:t>sequence control structure</a:t>
            </a:r>
          </a:p>
        </p:txBody>
      </p:sp>
      <p:sp>
        <p:nvSpPr>
          <p:cNvPr id="8" name="Content Placeholder 1"/>
          <p:cNvSpPr txBox="1">
            <a:spLocks/>
          </p:cNvSpPr>
          <p:nvPr/>
        </p:nvSpPr>
        <p:spPr>
          <a:xfrm>
            <a:off x="5625721" y="1957587"/>
            <a:ext cx="6232301" cy="46492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selection control structure</a:t>
            </a:r>
          </a:p>
        </p:txBody>
      </p: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096000" y="2529691"/>
            <a:ext cx="5205411" cy="3508844"/>
            <a:chOff x="960" y="1008"/>
            <a:chExt cx="3792" cy="2640"/>
          </a:xfrm>
        </p:grpSpPr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960" y="1008"/>
              <a:ext cx="3792" cy="264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1" name="Text Box 6"/>
            <p:cNvSpPr txBox="1">
              <a:spLocks noChangeArrowheads="1"/>
            </p:cNvSpPr>
            <p:nvPr/>
          </p:nvSpPr>
          <p:spPr bwMode="auto">
            <a:xfrm>
              <a:off x="2486" y="1511"/>
              <a:ext cx="72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/>
                <a:t>Condition</a:t>
              </a:r>
            </a:p>
          </p:txBody>
        </p:sp>
        <p:sp>
          <p:nvSpPr>
            <p:cNvPr id="12" name="AutoShape 7"/>
            <p:cNvSpPr>
              <a:spLocks noChangeArrowheads="1"/>
            </p:cNvSpPr>
            <p:nvPr/>
          </p:nvSpPr>
          <p:spPr bwMode="auto">
            <a:xfrm>
              <a:off x="2352" y="1344"/>
              <a:ext cx="1152" cy="576"/>
            </a:xfrm>
            <a:prstGeom prst="flowChartDecision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3" name="Text Box 8"/>
            <p:cNvSpPr txBox="1">
              <a:spLocks noChangeArrowheads="1"/>
            </p:cNvSpPr>
            <p:nvPr/>
          </p:nvSpPr>
          <p:spPr bwMode="auto">
            <a:xfrm>
              <a:off x="1365" y="2397"/>
              <a:ext cx="92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else-</a:t>
              </a:r>
            </a:p>
            <a:p>
              <a:pPr algn="ctr"/>
              <a:r>
                <a:rPr lang="en-US"/>
                <a:t>statement(s)</a:t>
              </a:r>
            </a:p>
          </p:txBody>
        </p:sp>
        <p:sp>
          <p:nvSpPr>
            <p:cNvPr id="14" name="Text Box 9"/>
            <p:cNvSpPr txBox="1">
              <a:spLocks noChangeArrowheads="1"/>
            </p:cNvSpPr>
            <p:nvPr/>
          </p:nvSpPr>
          <p:spPr bwMode="auto">
            <a:xfrm>
              <a:off x="3477" y="2397"/>
              <a:ext cx="922" cy="41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/>
                <a:t>then-</a:t>
              </a:r>
            </a:p>
            <a:p>
              <a:pPr algn="ctr"/>
              <a:r>
                <a:rPr lang="en-US"/>
                <a:t>statement(s)</a:t>
              </a:r>
            </a:p>
          </p:txBody>
        </p:sp>
        <p:sp>
          <p:nvSpPr>
            <p:cNvPr id="15" name="Line 10"/>
            <p:cNvSpPr>
              <a:spLocks noChangeShapeType="1"/>
            </p:cNvSpPr>
            <p:nvPr/>
          </p:nvSpPr>
          <p:spPr bwMode="auto">
            <a:xfrm>
              <a:off x="3504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6" name="Line 11"/>
            <p:cNvSpPr>
              <a:spLocks noChangeShapeType="1"/>
            </p:cNvSpPr>
            <p:nvPr/>
          </p:nvSpPr>
          <p:spPr bwMode="auto">
            <a:xfrm>
              <a:off x="1872" y="1632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1872" y="16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8" name="Line 13"/>
            <p:cNvSpPr>
              <a:spLocks noChangeShapeType="1"/>
            </p:cNvSpPr>
            <p:nvPr/>
          </p:nvSpPr>
          <p:spPr bwMode="auto">
            <a:xfrm>
              <a:off x="3984" y="1632"/>
              <a:ext cx="0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9" name="Line 14"/>
            <p:cNvSpPr>
              <a:spLocks noChangeShapeType="1"/>
            </p:cNvSpPr>
            <p:nvPr/>
          </p:nvSpPr>
          <p:spPr bwMode="auto">
            <a:xfrm>
              <a:off x="2928" y="105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0" name="Line 15"/>
            <p:cNvSpPr>
              <a:spLocks noChangeShapeType="1"/>
            </p:cNvSpPr>
            <p:nvPr/>
          </p:nvSpPr>
          <p:spPr bwMode="auto">
            <a:xfrm>
              <a:off x="1872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3984" y="2832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2" name="Line 17"/>
            <p:cNvSpPr>
              <a:spLocks noChangeShapeType="1"/>
            </p:cNvSpPr>
            <p:nvPr/>
          </p:nvSpPr>
          <p:spPr bwMode="auto">
            <a:xfrm>
              <a:off x="1872" y="3120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3" name="Line 18"/>
            <p:cNvSpPr>
              <a:spLocks noChangeShapeType="1"/>
            </p:cNvSpPr>
            <p:nvPr/>
          </p:nvSpPr>
          <p:spPr bwMode="auto">
            <a:xfrm>
              <a:off x="3024" y="3120"/>
              <a:ext cx="96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4" name="AutoShape 19"/>
            <p:cNvSpPr>
              <a:spLocks noChangeArrowheads="1"/>
            </p:cNvSpPr>
            <p:nvPr/>
          </p:nvSpPr>
          <p:spPr bwMode="auto">
            <a:xfrm>
              <a:off x="2880" y="3024"/>
              <a:ext cx="144" cy="144"/>
            </a:xfrm>
            <a:prstGeom prst="flowChartConnector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5" name="Line 20"/>
            <p:cNvSpPr>
              <a:spLocks noChangeShapeType="1"/>
            </p:cNvSpPr>
            <p:nvPr/>
          </p:nvSpPr>
          <p:spPr bwMode="auto">
            <a:xfrm>
              <a:off x="2928" y="3168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26" name="Text Box 21"/>
            <p:cNvSpPr txBox="1">
              <a:spLocks noChangeArrowheads="1"/>
            </p:cNvSpPr>
            <p:nvPr/>
          </p:nvSpPr>
          <p:spPr bwMode="auto">
            <a:xfrm>
              <a:off x="3600" y="1407"/>
              <a:ext cx="3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600"/>
                <a:t>Yes</a:t>
              </a:r>
            </a:p>
          </p:txBody>
        </p:sp>
        <p:sp>
          <p:nvSpPr>
            <p:cNvPr id="27" name="Text Box 22"/>
            <p:cNvSpPr txBox="1">
              <a:spLocks noChangeArrowheads="1"/>
            </p:cNvSpPr>
            <p:nvPr/>
          </p:nvSpPr>
          <p:spPr bwMode="auto">
            <a:xfrm>
              <a:off x="2016" y="1407"/>
              <a:ext cx="279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r>
                <a:rPr lang="en-US" sz="1600" dirty="0"/>
                <a:t>No</a:t>
              </a:r>
            </a:p>
          </p:txBody>
        </p:sp>
      </p:grpSp>
      <p:grpSp>
        <p:nvGrpSpPr>
          <p:cNvPr id="28" name="Group 27"/>
          <p:cNvGrpSpPr>
            <a:grpSpLocks/>
          </p:cNvGrpSpPr>
          <p:nvPr/>
        </p:nvGrpSpPr>
        <p:grpSpPr bwMode="auto">
          <a:xfrm>
            <a:off x="988926" y="2492060"/>
            <a:ext cx="3276600" cy="4114800"/>
            <a:chOff x="1680" y="1344"/>
            <a:chExt cx="2064" cy="2592"/>
          </a:xfrm>
        </p:grpSpPr>
        <p:sp>
          <p:nvSpPr>
            <p:cNvPr id="29" name="Rectangle 28"/>
            <p:cNvSpPr>
              <a:spLocks noChangeArrowheads="1"/>
            </p:cNvSpPr>
            <p:nvPr/>
          </p:nvSpPr>
          <p:spPr bwMode="auto">
            <a:xfrm>
              <a:off x="1680" y="1344"/>
              <a:ext cx="2064" cy="25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endParaRPr lang="en-US" sz="1600"/>
            </a:p>
          </p:txBody>
        </p:sp>
        <p:sp>
          <p:nvSpPr>
            <p:cNvPr id="30" name="Text Box 6"/>
            <p:cNvSpPr txBox="1">
              <a:spLocks noChangeArrowheads="1"/>
            </p:cNvSpPr>
            <p:nvPr/>
          </p:nvSpPr>
          <p:spPr bwMode="auto">
            <a:xfrm>
              <a:off x="2256" y="2304"/>
              <a:ext cx="1032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Statement 2</a:t>
              </a: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2256" y="1728"/>
              <a:ext cx="99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     Statement 1</a:t>
              </a:r>
            </a:p>
          </p:txBody>
        </p:sp>
        <p:sp>
          <p:nvSpPr>
            <p:cNvPr id="32" name="Text Box 8"/>
            <p:cNvSpPr txBox="1">
              <a:spLocks noChangeArrowheads="1"/>
            </p:cNvSpPr>
            <p:nvPr/>
          </p:nvSpPr>
          <p:spPr bwMode="auto">
            <a:xfrm>
              <a:off x="2256" y="2832"/>
              <a:ext cx="993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     Statement 3</a:t>
              </a:r>
            </a:p>
          </p:txBody>
        </p:sp>
        <p:sp>
          <p:nvSpPr>
            <p:cNvPr id="33" name="Line 9"/>
            <p:cNvSpPr>
              <a:spLocks noChangeShapeType="1"/>
            </p:cNvSpPr>
            <p:nvPr/>
          </p:nvSpPr>
          <p:spPr bwMode="auto">
            <a:xfrm>
              <a:off x="2784" y="1433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4" name="Line 10"/>
            <p:cNvSpPr>
              <a:spLocks noChangeShapeType="1"/>
            </p:cNvSpPr>
            <p:nvPr/>
          </p:nvSpPr>
          <p:spPr bwMode="auto">
            <a:xfrm>
              <a:off x="2784" y="2544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5" name="Line 11"/>
            <p:cNvSpPr>
              <a:spLocks noChangeShapeType="1"/>
            </p:cNvSpPr>
            <p:nvPr/>
          </p:nvSpPr>
          <p:spPr bwMode="auto">
            <a:xfrm>
              <a:off x="2784" y="1968"/>
              <a:ext cx="0" cy="3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6" name="Line 12"/>
            <p:cNvSpPr>
              <a:spLocks noChangeShapeType="1"/>
            </p:cNvSpPr>
            <p:nvPr/>
          </p:nvSpPr>
          <p:spPr bwMode="auto">
            <a:xfrm>
              <a:off x="2784" y="3072"/>
              <a:ext cx="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37" name="Text Box 13"/>
            <p:cNvSpPr txBox="1">
              <a:spLocks noChangeArrowheads="1"/>
            </p:cNvSpPr>
            <p:nvPr/>
          </p:nvSpPr>
          <p:spPr bwMode="auto">
            <a:xfrm>
              <a:off x="2256" y="3360"/>
              <a:ext cx="1008" cy="21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/>
                <a:t>: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90300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Shape 391"/>
          <p:cNvSpPr txBox="1">
            <a:spLocks noGrp="1"/>
          </p:cNvSpPr>
          <p:nvPr>
            <p:ph type="title"/>
          </p:nvPr>
        </p:nvSpPr>
        <p:spPr>
          <a:xfrm>
            <a:off x="838200" y="365126"/>
            <a:ext cx="9575042" cy="816176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vert="horz" lIns="91425" tIns="91425" rIns="91425" bIns="91425" rtlCol="0" anchor="b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-US" sz="4000" dirty="0"/>
              <a:t>The Flowchart Rules</a:t>
            </a:r>
          </a:p>
        </p:txBody>
      </p:sp>
      <p:sp>
        <p:nvSpPr>
          <p:cNvPr id="393" name="Shape 393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</p:spPr>
        <p:txBody>
          <a:bodyPr vert="horz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-US"/>
              <a:pPr/>
              <a:t>19</a:t>
            </a:fld>
            <a:endParaRPr lang="en-US"/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838199" y="1957588"/>
            <a:ext cx="6232301" cy="4649273"/>
          </a:xfrm>
        </p:spPr>
        <p:txBody>
          <a:bodyPr>
            <a:normAutofit/>
          </a:bodyPr>
          <a:lstStyle/>
          <a:p>
            <a:r>
              <a:rPr lang="en-US" dirty="0"/>
              <a:t>repetition control structure</a:t>
            </a:r>
          </a:p>
        </p:txBody>
      </p:sp>
      <p:grpSp>
        <p:nvGrpSpPr>
          <p:cNvPr id="38" name="Group 37"/>
          <p:cNvGrpSpPr>
            <a:grpSpLocks/>
          </p:cNvGrpSpPr>
          <p:nvPr/>
        </p:nvGrpSpPr>
        <p:grpSpPr bwMode="auto">
          <a:xfrm>
            <a:off x="3064434" y="2833665"/>
            <a:ext cx="5638800" cy="3276600"/>
            <a:chOff x="1152" y="1440"/>
            <a:chExt cx="3552" cy="2064"/>
          </a:xfrm>
        </p:grpSpPr>
        <p:grpSp>
          <p:nvGrpSpPr>
            <p:cNvPr id="39" name="Group 38"/>
            <p:cNvGrpSpPr>
              <a:grpSpLocks/>
            </p:cNvGrpSpPr>
            <p:nvPr/>
          </p:nvGrpSpPr>
          <p:grpSpPr bwMode="auto">
            <a:xfrm>
              <a:off x="1152" y="1440"/>
              <a:ext cx="3552" cy="2064"/>
              <a:chOff x="1152" y="1440"/>
              <a:chExt cx="3552" cy="2064"/>
            </a:xfrm>
          </p:grpSpPr>
          <p:sp>
            <p:nvSpPr>
              <p:cNvPr id="42" name="Rectangle 41"/>
              <p:cNvSpPr>
                <a:spLocks noChangeArrowheads="1"/>
              </p:cNvSpPr>
              <p:nvPr/>
            </p:nvSpPr>
            <p:spPr bwMode="auto">
              <a:xfrm>
                <a:off x="1152" y="1440"/>
                <a:ext cx="3552" cy="206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1600"/>
              </a:p>
            </p:txBody>
          </p:sp>
          <p:sp>
            <p:nvSpPr>
              <p:cNvPr id="43" name="Text Box 6"/>
              <p:cNvSpPr txBox="1">
                <a:spLocks noChangeArrowheads="1"/>
              </p:cNvSpPr>
              <p:nvPr/>
            </p:nvSpPr>
            <p:spPr bwMode="auto">
              <a:xfrm>
                <a:off x="1584" y="2397"/>
                <a:ext cx="724" cy="23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r>
                  <a:rPr lang="en-US"/>
                  <a:t>Condition</a:t>
                </a:r>
              </a:p>
            </p:txBody>
          </p:sp>
          <p:sp>
            <p:nvSpPr>
              <p:cNvPr id="44" name="AutoShape 7"/>
              <p:cNvSpPr>
                <a:spLocks noChangeArrowheads="1"/>
              </p:cNvSpPr>
              <p:nvPr/>
            </p:nvSpPr>
            <p:spPr bwMode="auto">
              <a:xfrm>
                <a:off x="1440" y="2256"/>
                <a:ext cx="1152" cy="480"/>
              </a:xfrm>
              <a:prstGeom prst="flowChartDecision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5" name="AutoShape 8"/>
              <p:cNvSpPr>
                <a:spLocks noChangeArrowheads="1"/>
              </p:cNvSpPr>
              <p:nvPr/>
            </p:nvSpPr>
            <p:spPr bwMode="auto">
              <a:xfrm>
                <a:off x="3408" y="2256"/>
                <a:ext cx="1056" cy="528"/>
              </a:xfrm>
              <a:prstGeom prst="flowChartProcess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46" name="Text Box 9"/>
              <p:cNvSpPr txBox="1">
                <a:spLocks noChangeArrowheads="1"/>
              </p:cNvSpPr>
              <p:nvPr/>
            </p:nvSpPr>
            <p:spPr bwMode="auto">
              <a:xfrm>
                <a:off x="3408" y="2304"/>
                <a:ext cx="1085" cy="4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en-US"/>
                  <a:t>Loop </a:t>
                </a:r>
              </a:p>
              <a:p>
                <a:pPr algn="ctr"/>
                <a:r>
                  <a:rPr lang="en-US"/>
                  <a:t>Statement(s)</a:t>
                </a:r>
              </a:p>
            </p:txBody>
          </p:sp>
          <p:sp>
            <p:nvSpPr>
              <p:cNvPr id="47" name="Line 10"/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8" name="Oval 47"/>
              <p:cNvSpPr>
                <a:spLocks noChangeArrowheads="1"/>
              </p:cNvSpPr>
              <p:nvPr/>
            </p:nvSpPr>
            <p:spPr bwMode="auto">
              <a:xfrm flipV="1">
                <a:off x="1920" y="1728"/>
                <a:ext cx="192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49" name="Line 12"/>
              <p:cNvSpPr>
                <a:spLocks noChangeShapeType="1"/>
              </p:cNvSpPr>
              <p:nvPr/>
            </p:nvSpPr>
            <p:spPr bwMode="auto">
              <a:xfrm>
                <a:off x="2592" y="2496"/>
                <a:ext cx="81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0" name="Line 13"/>
              <p:cNvSpPr>
                <a:spLocks noChangeShapeType="1"/>
              </p:cNvSpPr>
              <p:nvPr/>
            </p:nvSpPr>
            <p:spPr bwMode="auto">
              <a:xfrm flipV="1">
                <a:off x="3984" y="2064"/>
                <a:ext cx="0" cy="19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1" name="Line 14"/>
              <p:cNvSpPr>
                <a:spLocks noChangeShapeType="1"/>
              </p:cNvSpPr>
              <p:nvPr/>
            </p:nvSpPr>
            <p:spPr bwMode="auto">
              <a:xfrm flipH="1">
                <a:off x="2016" y="2064"/>
                <a:ext cx="196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2" name="Line 15"/>
              <p:cNvSpPr>
                <a:spLocks noChangeShapeType="1"/>
              </p:cNvSpPr>
              <p:nvPr/>
            </p:nvSpPr>
            <p:spPr bwMode="auto">
              <a:xfrm flipH="1">
                <a:off x="2016" y="2736"/>
                <a:ext cx="0" cy="33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53" name="Oval 52"/>
              <p:cNvSpPr>
                <a:spLocks noChangeArrowheads="1"/>
              </p:cNvSpPr>
              <p:nvPr/>
            </p:nvSpPr>
            <p:spPr bwMode="auto">
              <a:xfrm flipV="1">
                <a:off x="1920" y="3072"/>
                <a:ext cx="192" cy="144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defPPr>
                  <a:defRPr lang="en-US"/>
                </a:defPPr>
                <a:lvl1pPr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1pPr>
                <a:lvl2pPr marL="4572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2pPr>
                <a:lvl3pPr marL="9144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3pPr>
                <a:lvl4pPr marL="13716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4pPr>
                <a:lvl5pPr marL="1828800" algn="l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kern="1200">
                    <a:solidFill>
                      <a:schemeClr val="tx1"/>
                    </a:solidFill>
                    <a:latin typeface="Arial" panose="020B0604020202020204" pitchFamily="34" charset="0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sp>
          <p:nvSpPr>
            <p:cNvPr id="40" name="Text Box 17"/>
            <p:cNvSpPr txBox="1">
              <a:spLocks noChangeArrowheads="1"/>
            </p:cNvSpPr>
            <p:nvPr/>
          </p:nvSpPr>
          <p:spPr bwMode="auto">
            <a:xfrm>
              <a:off x="2784" y="2256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yes</a:t>
              </a:r>
            </a:p>
          </p:txBody>
        </p:sp>
        <p:sp>
          <p:nvSpPr>
            <p:cNvPr id="41" name="Text Box 18"/>
            <p:cNvSpPr txBox="1">
              <a:spLocks noChangeArrowheads="1"/>
            </p:cNvSpPr>
            <p:nvPr/>
          </p:nvSpPr>
          <p:spPr bwMode="auto">
            <a:xfrm>
              <a:off x="2016" y="2784"/>
              <a:ext cx="432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panose="020B0604020202020204" pitchFamily="34" charset="0"/>
                  <a:ea typeface="+mn-ea"/>
                  <a:cs typeface="+mn-cs"/>
                </a:defRPr>
              </a:lvl9pPr>
            </a:lstStyle>
            <a:p>
              <a:pPr>
                <a:spcBef>
                  <a:spcPct val="50000"/>
                </a:spcBef>
              </a:pPr>
              <a:r>
                <a:rPr lang="en-US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7963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have clear idea about the problem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input, output, and constraints.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36147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marks for 5 subjects from the user and compute the average. If the calculated average is greater than 50, declare that the student has passed the exam; otherwise, mark the student as failed. Create a flowchart to illustrate the process.</a:t>
            </a: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87576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Exercise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Draw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flowchart for factorial of a number.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82390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Time </a:t>
            </a:r>
            <a:r>
              <a:rPr lang="en-US" dirty="0"/>
              <a:t>Complexity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 </a:t>
            </a:r>
            <a:r>
              <a:rPr lang="en-US" dirty="0" smtClean="0"/>
              <a:t>Space </a:t>
            </a:r>
            <a:r>
              <a:rPr lang="en-US" dirty="0"/>
              <a:t>Complexity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6430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Time Complexity </a:t>
            </a:r>
            <a:r>
              <a:rPr lang="en-US" b="1" dirty="0" smtClean="0"/>
              <a:t> - Linear Search </a:t>
            </a:r>
          </a:p>
          <a:p>
            <a:r>
              <a:rPr lang="en-US" dirty="0" smtClean="0"/>
              <a:t>Best </a:t>
            </a:r>
            <a:r>
              <a:rPr lang="en-US" dirty="0"/>
              <a:t>Case: O(1</a:t>
            </a:r>
            <a:r>
              <a:rPr lang="en-US" dirty="0" smtClean="0"/>
              <a:t>)</a:t>
            </a:r>
            <a:endParaRPr lang="en-US" dirty="0"/>
          </a:p>
          <a:p>
            <a:r>
              <a:rPr lang="en-US" dirty="0"/>
              <a:t>Average </a:t>
            </a:r>
            <a:r>
              <a:rPr lang="en-US" dirty="0" smtClean="0"/>
              <a:t>Case: O(n/2) </a:t>
            </a:r>
          </a:p>
          <a:p>
            <a:r>
              <a:rPr lang="en-US" dirty="0" smtClean="0"/>
              <a:t>Worst Case: O(n)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5532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Time Complexity </a:t>
            </a:r>
            <a:r>
              <a:rPr lang="en-US" b="1" dirty="0" smtClean="0"/>
              <a:t> - Linear Search </a:t>
            </a:r>
          </a:p>
          <a:p>
            <a:r>
              <a:rPr lang="en-US" dirty="0" smtClean="0"/>
              <a:t>Best </a:t>
            </a:r>
            <a:r>
              <a:rPr lang="en-US" dirty="0"/>
              <a:t>Case: O(1) - If the element being searched is at the beginning of the list.</a:t>
            </a:r>
          </a:p>
          <a:p>
            <a:r>
              <a:rPr lang="en-US" dirty="0"/>
              <a:t>Average Case: O(n/2) - In the average case, you might find the element in the middle of the list, so, on average, you need to search half of the list.</a:t>
            </a:r>
          </a:p>
          <a:p>
            <a:r>
              <a:rPr lang="en-US" dirty="0"/>
              <a:t>Worst Case: O(n) - If the element being searched is at the end of the list or not present at all.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37175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constant_example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arr</a:t>
            </a:r>
            <a:r>
              <a:rPr lang="en-US" dirty="0"/>
              <a:t>[0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Time Complexity – ?</a:t>
            </a:r>
          </a:p>
          <a:p>
            <a:pPr marL="0" indent="0">
              <a:buNone/>
            </a:pPr>
            <a:r>
              <a:rPr lang="en-US" dirty="0" smtClean="0"/>
              <a:t>Space Complexity –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33535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constant_example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arr</a:t>
            </a:r>
            <a:r>
              <a:rPr lang="en-US" dirty="0"/>
              <a:t>[0</a:t>
            </a:r>
            <a:r>
              <a:rPr lang="en-US" dirty="0" smtClean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Time Complexity – O(1)</a:t>
            </a:r>
          </a:p>
          <a:p>
            <a:pPr marL="0" indent="0">
              <a:buNone/>
            </a:pPr>
            <a:r>
              <a:rPr lang="en-US" dirty="0" smtClean="0"/>
              <a:t>Space Complexity –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86789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linear_example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for element in </a:t>
            </a:r>
            <a:r>
              <a:rPr lang="en-US" dirty="0" err="1"/>
              <a:t>arr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print(element)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Time Complexity – ?</a:t>
            </a:r>
          </a:p>
          <a:p>
            <a:pPr marL="0" indent="0">
              <a:buNone/>
            </a:pPr>
            <a:r>
              <a:rPr lang="en-US" dirty="0" smtClean="0"/>
              <a:t>Space Complexity –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82639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</a:t>
            </a:r>
            <a:endParaRPr lang="en-US"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linear_example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pPr marL="0" indent="0">
              <a:buNone/>
            </a:pPr>
            <a:r>
              <a:rPr lang="en-US" dirty="0"/>
              <a:t>    for element in </a:t>
            </a:r>
            <a:r>
              <a:rPr lang="en-US" dirty="0" err="1"/>
              <a:t>arr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 print(element)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Time Complexity – O(n)</a:t>
            </a:r>
          </a:p>
          <a:p>
            <a:pPr marL="0" indent="0">
              <a:buNone/>
            </a:pPr>
            <a:r>
              <a:rPr lang="en-US" dirty="0" smtClean="0"/>
              <a:t>Space Complexity – O(1)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72439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and  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sum_elements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total =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 +=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  <a:p>
            <a:pPr marL="0" indent="0">
              <a:buNone/>
            </a:pPr>
            <a:r>
              <a:rPr lang="en-US" dirty="0"/>
              <a:t>Time Complexity – ?</a:t>
            </a:r>
          </a:p>
          <a:p>
            <a:pPr marL="0" indent="0">
              <a:buNone/>
            </a:pPr>
            <a:r>
              <a:rPr lang="en-US" dirty="0"/>
              <a:t>Space Complexity – 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9058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</a:p>
          <a:p>
            <a:pPr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should have clear idea about the problem</a:t>
            </a:r>
          </a:p>
          <a:p>
            <a:pPr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the input, output, and constraints.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Example Input</a:t>
            </a:r>
          </a:p>
          <a:p>
            <a:pPr marL="0" indent="0">
              <a:buNone/>
            </a:pPr>
            <a:r>
              <a:rPr lang="en-US" sz="23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[1, 2, 3, 4, 5, 6, 7, 8, 9, 10</a:t>
            </a: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Expected Output</a:t>
            </a:r>
          </a:p>
          <a:p>
            <a:pPr marL="0" indent="0"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 + 4 + 6 + 8 + 10 = 30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1411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and  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sum_elements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total = 0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total +=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total</a:t>
            </a:r>
          </a:p>
          <a:p>
            <a:pPr marL="0" indent="0">
              <a:buNone/>
            </a:pPr>
            <a:r>
              <a:rPr lang="en-US" dirty="0"/>
              <a:t>Time Complexity – O(n)</a:t>
            </a:r>
          </a:p>
          <a:p>
            <a:pPr marL="0" indent="0">
              <a:buNone/>
            </a:pPr>
            <a:r>
              <a:rPr lang="en-US" dirty="0"/>
              <a:t>Space Complexity – O(1)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566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and  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generate_number_pairs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number_pairs</a:t>
            </a:r>
            <a:r>
              <a:rPr lang="en-US" dirty="0"/>
              <a:t> = {}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range(1, n+1):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number_pairs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number_pairs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/>
              <a:t>Complexity – ?</a:t>
            </a:r>
          </a:p>
          <a:p>
            <a:pPr marL="0" indent="0">
              <a:buNone/>
            </a:pPr>
            <a:r>
              <a:rPr lang="en-US" dirty="0"/>
              <a:t>Space Complexity – ?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682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and  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dirty="0" err="1"/>
              <a:t>def</a:t>
            </a:r>
            <a:r>
              <a:rPr lang="en-US" dirty="0"/>
              <a:t> </a:t>
            </a:r>
            <a:r>
              <a:rPr lang="en-US" dirty="0" err="1"/>
              <a:t>generate_number_pairs</a:t>
            </a:r>
            <a:r>
              <a:rPr lang="en-US" dirty="0"/>
              <a:t>(n):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number_pairs</a:t>
            </a:r>
            <a:r>
              <a:rPr lang="en-US" dirty="0"/>
              <a:t> = {}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smtClean="0"/>
              <a:t>for </a:t>
            </a:r>
            <a:r>
              <a:rPr lang="en-US" dirty="0" err="1"/>
              <a:t>i</a:t>
            </a:r>
            <a:r>
              <a:rPr lang="en-US" dirty="0"/>
              <a:t> in range(1, n+1):</a:t>
            </a:r>
          </a:p>
          <a:p>
            <a:pPr marL="0" indent="0">
              <a:buNone/>
            </a:pPr>
            <a:r>
              <a:rPr lang="en-US" dirty="0"/>
              <a:t>        </a:t>
            </a:r>
            <a:r>
              <a:rPr lang="en-US" dirty="0" err="1"/>
              <a:t>number_pairs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= </a:t>
            </a:r>
            <a:r>
              <a:rPr lang="en-US" dirty="0" err="1"/>
              <a:t>i</a:t>
            </a:r>
            <a:r>
              <a:rPr lang="en-US" dirty="0"/>
              <a:t> * </a:t>
            </a:r>
            <a:r>
              <a:rPr lang="en-US" dirty="0" smtClean="0"/>
              <a:t>2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return </a:t>
            </a:r>
            <a:r>
              <a:rPr lang="en-US" dirty="0" err="1"/>
              <a:t>number_pairs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/>
              <a:t>Complexity – </a:t>
            </a:r>
            <a:r>
              <a:rPr lang="en-US" dirty="0" smtClean="0"/>
              <a:t>O(n)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Space Complexity – </a:t>
            </a:r>
            <a:r>
              <a:rPr lang="en-US" dirty="0" smtClean="0"/>
              <a:t>O(n)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47643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and  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logarithmic_example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 = 0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n &gt; 1: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 //= 2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 += 1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count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/>
              <a:t>Complexity – </a:t>
            </a:r>
            <a:r>
              <a:rPr lang="en-US" dirty="0" smtClean="0"/>
              <a:t>?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Space Complexity </a:t>
            </a:r>
            <a:r>
              <a:rPr lang="en-US" dirty="0" smtClean="0"/>
              <a:t>– ?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406111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and  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buNone/>
            </a:pP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logarithmic_example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(n):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count = 0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while n &gt; 1: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n //= 2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count += 1</a:t>
            </a:r>
          </a:p>
          <a:p>
            <a:pPr marL="0" indent="0">
              <a:buNone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count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smtClean="0"/>
              <a:t>Time </a:t>
            </a:r>
            <a:r>
              <a:rPr lang="en-US" dirty="0"/>
              <a:t>Complexity – </a:t>
            </a:r>
            <a:r>
              <a:rPr lang="en-US" dirty="0" smtClean="0"/>
              <a:t>O(log n)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Space Complexity – </a:t>
            </a:r>
            <a:r>
              <a:rPr lang="en-US" dirty="0" smtClean="0"/>
              <a:t>O(1)</a:t>
            </a:r>
            <a:endParaRPr lang="en-US" dirty="0"/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4246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nary Search in Java - GeeksforGeek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17" y="1825625"/>
            <a:ext cx="9258165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4985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and  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712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target):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low, high = 0,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low &lt;= high: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mid = (low + high) // 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[mid] == target: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mid  # Target found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[mid] &lt; target: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low = mid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high = mid -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-1  # Target not found</a:t>
            </a: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– ?</a:t>
            </a: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– ?</a:t>
            </a: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86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and  Space Complexity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527124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binary_search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target):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low, high = 0,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- 1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low &lt;= high: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mid = (low + high) // 2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[mid] == target: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return mid  # Target found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elif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[mid] &lt; target: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low = mid + 1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else: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high = mid - </a:t>
            </a:r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-1  # Target not found</a:t>
            </a:r>
          </a:p>
          <a:p>
            <a:pPr marL="0" indent="0">
              <a:buNone/>
            </a:pPr>
            <a:endParaRPr lang="en-US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–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O(log n)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– </a:t>
            </a:r>
            <a:r>
              <a:rPr lang="en-US" sz="1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887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quadratic_example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 =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range(n):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j in range(n):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# Some operation (e.g., comparison)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result =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– ?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– ?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and 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6881694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quadratic_example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n =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range(n):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j in range(n):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# Some operation (e.g., comparison)</a:t>
            </a: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result =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&gt;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arr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[j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–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–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O(n)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and  Space Complexity</a:t>
            </a:r>
          </a:p>
        </p:txBody>
      </p:sp>
    </p:spTree>
    <p:extLst>
      <p:ext uri="{BB962C8B-B14F-4D97-AF65-F5344CB8AC3E}">
        <p14:creationId xmlns:p14="http://schemas.microsoft.com/office/powerpoint/2010/main" val="429040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 of your solution using algorithmic thinking.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60000"/>
              </a:lnSpc>
              <a:buFontTx/>
              <a:buChar char="-"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breaking down the problem into a series of steps or instructions to achieve the desired outcome.</a:t>
            </a:r>
          </a:p>
          <a:p>
            <a:pPr marL="0" indent="0" algn="just">
              <a:lnSpc>
                <a:spcPct val="160000"/>
              </a:lnSpc>
              <a:buNone/>
            </a:pP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69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Problem Solving (Algorithm) Techniques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Brute-force or exhaustive search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Divide and Conquer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Greedy Algorithms 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IN" dirty="0"/>
              <a:t>Dynamic </a:t>
            </a:r>
            <a:r>
              <a:rPr lang="en-IN" dirty="0" smtClean="0"/>
              <a:t>Programming</a:t>
            </a:r>
            <a:endParaRPr lang="en-IN" dirty="0"/>
          </a:p>
          <a:p>
            <a:pPr marL="514350" indent="-514350" fontAlgn="base">
              <a:buFont typeface="+mj-lt"/>
              <a:buAutoNum type="arabicPeriod"/>
            </a:pPr>
            <a:r>
              <a:rPr lang="en-IN" dirty="0" smtClean="0"/>
              <a:t>Backtracking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8C20AFB-BF38-B2D9-26E9-F185E7C8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752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Brute-Force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Simple, Straight Forward </a:t>
            </a:r>
            <a:r>
              <a:rPr lang="en-US" dirty="0" smtClean="0"/>
              <a:t>but time consuming.</a:t>
            </a:r>
            <a:endParaRPr lang="en-US" dirty="0"/>
          </a:p>
          <a:p>
            <a:r>
              <a:rPr lang="en-US" dirty="0"/>
              <a:t>Example: Padlock with 3</a:t>
            </a:r>
            <a:r>
              <a:rPr lang="en-US" dirty="0" smtClean="0"/>
              <a:t> Digits.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9C2E9BB8-D60C-481B-A8E4-15670B5AA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89676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pPr algn="ctr"/>
            <a:r>
              <a:rPr lang="en-US" b="1" dirty="0" smtClean="0"/>
              <a:t>Divide </a:t>
            </a:r>
            <a:r>
              <a:rPr lang="en-US" b="1" dirty="0"/>
              <a:t>and Conquer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pPr algn="just"/>
            <a:r>
              <a:rPr lang="en-US" dirty="0"/>
              <a:t>Problem divided into sub problems, sub problems are solved </a:t>
            </a:r>
            <a:r>
              <a:rPr lang="en-IN" dirty="0"/>
              <a:t>independently</a:t>
            </a:r>
            <a:r>
              <a:rPr lang="en-US" dirty="0"/>
              <a:t> and merge the solutions of sub problem for final solution of the problem.</a:t>
            </a:r>
          </a:p>
          <a:p>
            <a:pPr algn="just"/>
            <a:r>
              <a:rPr lang="en-US" dirty="0"/>
              <a:t>Example: </a:t>
            </a:r>
            <a:r>
              <a:rPr lang="en-US" dirty="0" smtClean="0"/>
              <a:t>Summing the list of numbers.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620317C-BEA6-1A20-2830-EA1E4292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8606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1663"/>
          </a:xfrm>
        </p:spPr>
        <p:txBody>
          <a:bodyPr/>
          <a:lstStyle/>
          <a:p>
            <a:pPr algn="ctr"/>
            <a:r>
              <a:rPr lang="en-US" b="1" dirty="0" smtClean="0"/>
              <a:t>Greedy </a:t>
            </a:r>
            <a:r>
              <a:rPr lang="en-US" b="1" dirty="0"/>
              <a:t>Algorithm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805363"/>
          </a:xfrm>
        </p:spPr>
        <p:txBody>
          <a:bodyPr/>
          <a:lstStyle/>
          <a:p>
            <a:r>
              <a:rPr lang="en-US" dirty="0"/>
              <a:t>Decisions are taken based on Local Optimal Solution at every stage. </a:t>
            </a:r>
          </a:p>
          <a:p>
            <a:r>
              <a:rPr lang="en-US" dirty="0" smtClean="0"/>
              <a:t>Finding Shortest path. 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4D96257-472A-0239-6D34-BDADB62B5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542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/>
              <a:t>Dynamic </a:t>
            </a:r>
            <a:r>
              <a:rPr lang="en-US" b="1" dirty="0"/>
              <a:t>Programming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Mathematical Optimization Problem</a:t>
            </a:r>
          </a:p>
          <a:p>
            <a:r>
              <a:rPr lang="en-US" dirty="0"/>
              <a:t>Breaks the problem into sub problems, solve the sub problems over time as sequence to reach the final solution.</a:t>
            </a:r>
          </a:p>
          <a:p>
            <a:r>
              <a:rPr lang="en-US" dirty="0"/>
              <a:t>Uses Recursion</a:t>
            </a:r>
          </a:p>
          <a:p>
            <a:r>
              <a:rPr lang="en-US" dirty="0"/>
              <a:t>Example: Arranging the cards for rummy game.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7013F04-7229-38B3-FDB9-BEA93F9C4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1558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smtClean="0"/>
              <a:t>Back </a:t>
            </a:r>
            <a:r>
              <a:rPr lang="en-US" b="1" dirty="0"/>
              <a:t>Tracking 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Incremental Approach</a:t>
            </a:r>
          </a:p>
          <a:p>
            <a:r>
              <a:rPr lang="en-US" dirty="0"/>
              <a:t>Uses the previous stage solution to next stage solution</a:t>
            </a:r>
          </a:p>
          <a:p>
            <a:r>
              <a:rPr lang="en-US" dirty="0"/>
              <a:t>Examples: Crossword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E70028-F589-5A36-F067-63CD1C7F9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7F50B-1018-4C2F-B10B-1000C662F82E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6439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Algorithmic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Thinking</a:t>
            </a: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logic of your solution using algorithmic thinking. </a:t>
            </a:r>
            <a:endParaRPr lang="en-US" sz="23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buFontTx/>
              <a:buChar char="-"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involves breaking down the problem into a series of steps or instructions to achieve the desired outcome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3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sum(input):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0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% 2 == 0: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result += </a:t>
            </a:r>
            <a:r>
              <a:rPr lang="en-US" sz="23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result</a:t>
            </a:r>
          </a:p>
          <a:p>
            <a:pPr marL="0" indent="0" algn="just">
              <a:lnSpc>
                <a:spcPct val="100000"/>
              </a:lnSpc>
              <a:buNone/>
            </a:pPr>
            <a:endParaRPr lang="en-US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60000"/>
              </a:lnSpc>
              <a:buNone/>
            </a:pPr>
            <a:endParaRPr lang="en-US" sz="27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60000"/>
              </a:lnSpc>
              <a:buNone/>
            </a:pPr>
            <a:endParaRPr lang="en-US" sz="32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590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marL="0" indent="0" algn="just">
              <a:buNone/>
            </a:pPr>
            <a:r>
              <a:rPr lang="en-US" sz="3200" dirty="0" smtClean="0"/>
              <a:t>-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rich standard library with many built-in functions and modules.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resources to avoid reinventing the wheel and to write more concise and readable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</a:p>
          <a:p>
            <a:pPr marL="0" indent="0" algn="just">
              <a:buNone/>
            </a:pP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2202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Built-in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</a:t>
            </a:r>
          </a:p>
          <a:p>
            <a:pPr marL="0" indent="0" algn="just">
              <a:buNone/>
            </a:pPr>
            <a:r>
              <a:rPr lang="en-US" sz="3200" dirty="0" smtClean="0"/>
              <a:t>-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has a rich standard library with many built-in functions and modules.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Leverage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resources to avoid reinventing the wheel and to write more concise and readable 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code.</a:t>
            </a:r>
          </a:p>
          <a:p>
            <a:pPr marL="0" indent="0" algn="just">
              <a:buNone/>
            </a:pP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Example:-</a:t>
            </a:r>
          </a:p>
          <a:p>
            <a:pPr marL="0" indent="0" algn="just">
              <a:buNone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numbers=[1,2,3,4,5,6,7,8,9,10]</a:t>
            </a:r>
          </a:p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 =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sum_of_evens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(numbers)</a:t>
            </a:r>
          </a:p>
          <a:p>
            <a:pPr marL="0" indent="0" algn="just">
              <a:buNone/>
            </a:pP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print(result)</a:t>
            </a:r>
          </a:p>
          <a:p>
            <a:pPr marL="0" indent="0" algn="just"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47444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Structures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Choose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appropriate data structures for your problem.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Python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offers various built-in data structures such as lists, dictionaries, sets, and tuples.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to use each is crucial for efficient solutions.</a:t>
            </a:r>
            <a:endParaRPr lang="en-US" sz="25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671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5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Solving Aspects</a:t>
            </a:r>
            <a:endParaRPr lang="en-US" sz="4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</a:t>
            </a:r>
            <a:r>
              <a:rPr lang="en-US" sz="3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Readability</a:t>
            </a: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Write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readable, and well-documented code. </a:t>
            </a:r>
            <a:endParaRPr lang="en-US" sz="25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buFontTx/>
              <a:buChar char="-"/>
            </a:pP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Clear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organized code is easier to understand and maintain</a:t>
            </a:r>
            <a:r>
              <a:rPr lang="en-US" sz="25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4242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702</TotalTime>
  <Words>1650</Words>
  <Application>Microsoft Office PowerPoint</Application>
  <PresentationFormat>Widescreen</PresentationFormat>
  <Paragraphs>326</Paragraphs>
  <Slides>45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Problem Solving Aspects</vt:lpstr>
      <vt:lpstr>Problem Solving Aspects</vt:lpstr>
      <vt:lpstr>Problem Solving Aspects</vt:lpstr>
      <vt:lpstr>Problem Solving Aspects</vt:lpstr>
      <vt:lpstr>Problem Solving Aspects</vt:lpstr>
      <vt:lpstr>Problem Solving Aspects</vt:lpstr>
      <vt:lpstr>Problem Solving Aspects</vt:lpstr>
      <vt:lpstr>Problem Solving Aspects</vt:lpstr>
      <vt:lpstr>Problem Solving Aspects</vt:lpstr>
      <vt:lpstr>Problem Solving Aspects</vt:lpstr>
      <vt:lpstr>Problem Solving Aspects</vt:lpstr>
      <vt:lpstr>Problem Solving Aspects</vt:lpstr>
      <vt:lpstr>Problem Solving Aspects</vt:lpstr>
      <vt:lpstr>Problem Solving Aspects</vt:lpstr>
      <vt:lpstr>Algorithm Vs. Pseudo Code Vs. Flowchart Vs. Program </vt:lpstr>
      <vt:lpstr>Flowchart Symbols </vt:lpstr>
      <vt:lpstr>The Flowchart Rules</vt:lpstr>
      <vt:lpstr>The Flowchart Rules</vt:lpstr>
      <vt:lpstr>Exercise  </vt:lpstr>
      <vt:lpstr>Exercise  </vt:lpstr>
      <vt:lpstr>Analysis of Algorithm</vt:lpstr>
      <vt:lpstr>Analysis of Algorithm</vt:lpstr>
      <vt:lpstr>Analysis of Algorithm</vt:lpstr>
      <vt:lpstr>Analysis of Algorithm</vt:lpstr>
      <vt:lpstr>Analysis of Algorithm</vt:lpstr>
      <vt:lpstr>Analysis of Algorithm</vt:lpstr>
      <vt:lpstr>Analysis of Algorithm</vt:lpstr>
      <vt:lpstr>Time Complexity and  Space Complexity</vt:lpstr>
      <vt:lpstr>Time Complexity and  Space Complexity</vt:lpstr>
      <vt:lpstr>Time Complexity and  Space Complexity</vt:lpstr>
      <vt:lpstr>Time Complexity and  Space Complexity</vt:lpstr>
      <vt:lpstr>Time Complexity and  Space Complexity</vt:lpstr>
      <vt:lpstr>Time Complexity and  Space Complexity</vt:lpstr>
      <vt:lpstr>PowerPoint Presentation</vt:lpstr>
      <vt:lpstr>Time Complexity and  Space Complexity</vt:lpstr>
      <vt:lpstr>Time Complexity and  Space Complexity</vt:lpstr>
      <vt:lpstr>Time Complexity and  Space Complexity</vt:lpstr>
      <vt:lpstr>Time Complexity and  Space Complexity</vt:lpstr>
      <vt:lpstr>Problem Solving (Algorithm) Techniques</vt:lpstr>
      <vt:lpstr>Brute-Force </vt:lpstr>
      <vt:lpstr>Divide and Conquer</vt:lpstr>
      <vt:lpstr>Greedy Algorithm </vt:lpstr>
      <vt:lpstr>Dynamic Programming</vt:lpstr>
      <vt:lpstr>Back Tracking 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59</cp:revision>
  <dcterms:created xsi:type="dcterms:W3CDTF">2024-01-30T15:35:08Z</dcterms:created>
  <dcterms:modified xsi:type="dcterms:W3CDTF">2024-02-08T09:12:36Z</dcterms:modified>
</cp:coreProperties>
</file>