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84"/>
  </p:notesMasterIdLst>
  <p:sldIdLst>
    <p:sldId id="256" r:id="rId4"/>
    <p:sldId id="486" r:id="rId5"/>
    <p:sldId id="273" r:id="rId6"/>
    <p:sldId id="442" r:id="rId7"/>
    <p:sldId id="259" r:id="rId8"/>
    <p:sldId id="443" r:id="rId9"/>
    <p:sldId id="473" r:id="rId10"/>
    <p:sldId id="445" r:id="rId11"/>
    <p:sldId id="446" r:id="rId12"/>
    <p:sldId id="474" r:id="rId13"/>
    <p:sldId id="475" r:id="rId14"/>
    <p:sldId id="477" r:id="rId15"/>
    <p:sldId id="476" r:id="rId16"/>
    <p:sldId id="478" r:id="rId17"/>
    <p:sldId id="479" r:id="rId18"/>
    <p:sldId id="480" r:id="rId19"/>
    <p:sldId id="481" r:id="rId20"/>
    <p:sldId id="482" r:id="rId21"/>
    <p:sldId id="485" r:id="rId22"/>
    <p:sldId id="487" r:id="rId23"/>
    <p:sldId id="488" r:id="rId24"/>
    <p:sldId id="489" r:id="rId25"/>
    <p:sldId id="490" r:id="rId26"/>
    <p:sldId id="491" r:id="rId27"/>
    <p:sldId id="492" r:id="rId28"/>
    <p:sldId id="493" r:id="rId29"/>
    <p:sldId id="494" r:id="rId30"/>
    <p:sldId id="495" r:id="rId31"/>
    <p:sldId id="496" r:id="rId32"/>
    <p:sldId id="497" r:id="rId33"/>
    <p:sldId id="498" r:id="rId34"/>
    <p:sldId id="499" r:id="rId35"/>
    <p:sldId id="500" r:id="rId36"/>
    <p:sldId id="501" r:id="rId37"/>
    <p:sldId id="502" r:id="rId38"/>
    <p:sldId id="503" r:id="rId39"/>
    <p:sldId id="504" r:id="rId40"/>
    <p:sldId id="505" r:id="rId41"/>
    <p:sldId id="506" r:id="rId42"/>
    <p:sldId id="507" r:id="rId43"/>
    <p:sldId id="508" r:id="rId44"/>
    <p:sldId id="539" r:id="rId45"/>
    <p:sldId id="540" r:id="rId46"/>
    <p:sldId id="541" r:id="rId47"/>
    <p:sldId id="543" r:id="rId48"/>
    <p:sldId id="544" r:id="rId49"/>
    <p:sldId id="545" r:id="rId50"/>
    <p:sldId id="542" r:id="rId51"/>
    <p:sldId id="546" r:id="rId52"/>
    <p:sldId id="547" r:id="rId53"/>
    <p:sldId id="50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23" r:id="rId68"/>
    <p:sldId id="524" r:id="rId69"/>
    <p:sldId id="525" r:id="rId70"/>
    <p:sldId id="526" r:id="rId71"/>
    <p:sldId id="527" r:id="rId72"/>
    <p:sldId id="528" r:id="rId73"/>
    <p:sldId id="529" r:id="rId74"/>
    <p:sldId id="530" r:id="rId75"/>
    <p:sldId id="531" r:id="rId76"/>
    <p:sldId id="532" r:id="rId77"/>
    <p:sldId id="533" r:id="rId78"/>
    <p:sldId id="534" r:id="rId79"/>
    <p:sldId id="535" r:id="rId80"/>
    <p:sldId id="536" r:id="rId81"/>
    <p:sldId id="537" r:id="rId82"/>
    <p:sldId id="538"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33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3B3E8D-FAB5-4056-B2C6-6DACE8FD78F9}"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B74B89E1-A294-48B2-986D-56FEB1D89EA3}">
      <dgm:prSet phldrT="[Text]"/>
      <dgm:spPr>
        <a:solidFill>
          <a:schemeClr val="accent1"/>
        </a:solidFill>
      </dgm:spPr>
      <dgm:t>
        <a:bodyPr/>
        <a:lstStyle/>
        <a:p>
          <a:pPr algn="just"/>
          <a:r>
            <a:rPr lang="en-US" dirty="0" smtClean="0"/>
            <a:t>An algorithm is a set of rules that specify the order and kind of arithmetic operations that are used on a specified set of data.</a:t>
          </a:r>
          <a:endParaRPr lang="en-US" dirty="0"/>
        </a:p>
      </dgm:t>
    </dgm:pt>
    <dgm:pt modelId="{EFAB9B08-9842-4C2F-9A18-2BA56453EACA}" type="sibTrans" cxnId="{EA5E9C03-5E0D-4267-946A-12E243F099D7}">
      <dgm:prSet/>
      <dgm:spPr/>
      <dgm:t>
        <a:bodyPr/>
        <a:lstStyle/>
        <a:p>
          <a:endParaRPr lang="en-US"/>
        </a:p>
      </dgm:t>
    </dgm:pt>
    <dgm:pt modelId="{7AC9ECFA-9326-4E68-90AB-6262421AFBE7}" type="parTrans" cxnId="{EA5E9C03-5E0D-4267-946A-12E243F099D7}">
      <dgm:prSet/>
      <dgm:spPr/>
      <dgm:t>
        <a:bodyPr/>
        <a:lstStyle/>
        <a:p>
          <a:endParaRPr lang="en-US"/>
        </a:p>
      </dgm:t>
    </dgm:pt>
    <dgm:pt modelId="{7D7773BE-8F06-494E-B140-7BBFF3185208}">
      <dgm:prSet phldrT="[Text]"/>
      <dgm:spPr>
        <a:solidFill>
          <a:schemeClr val="accent3"/>
        </a:solidFill>
      </dgm:spPr>
      <dgm:t>
        <a:bodyPr/>
        <a:lstStyle/>
        <a:p>
          <a:pPr algn="just"/>
          <a:r>
            <a:rPr lang="en-US" dirty="0" smtClean="0"/>
            <a:t>An algorithm is an effective method expressed as a finite list of well-defined instructions for calculating a function.</a:t>
          </a:r>
          <a:endParaRPr lang="en-US" dirty="0"/>
        </a:p>
      </dgm:t>
    </dgm:pt>
    <dgm:pt modelId="{5AB844B8-DAB5-412C-A4C5-5659E3E27526}" type="sibTrans" cxnId="{5157B208-DAC9-4CFB-9A66-6D8A98795209}">
      <dgm:prSet/>
      <dgm:spPr/>
      <dgm:t>
        <a:bodyPr/>
        <a:lstStyle/>
        <a:p>
          <a:endParaRPr lang="en-US"/>
        </a:p>
      </dgm:t>
    </dgm:pt>
    <dgm:pt modelId="{1DDA7A32-F3E1-4253-9BF5-0F4E7F8A4691}" type="parTrans" cxnId="{5157B208-DAC9-4CFB-9A66-6D8A98795209}">
      <dgm:prSet/>
      <dgm:spPr/>
      <dgm:t>
        <a:bodyPr/>
        <a:lstStyle/>
        <a:p>
          <a:endParaRPr lang="en-US"/>
        </a:p>
      </dgm:t>
    </dgm:pt>
    <dgm:pt modelId="{6E41EC66-05B9-420B-924F-2A7690B423D2}">
      <dgm:prSet phldrT="[Text]"/>
      <dgm:spPr>
        <a:solidFill>
          <a:schemeClr val="accent4">
            <a:lumMod val="40000"/>
            <a:lumOff val="60000"/>
          </a:schemeClr>
        </a:solidFill>
      </dgm:spPr>
      <dgm:t>
        <a:bodyPr/>
        <a:lstStyle/>
        <a:p>
          <a:pPr algn="just"/>
          <a:r>
            <a:rPr lang="en-US" dirty="0" smtClean="0"/>
            <a:t>An algorithm is a finite, definite, effective procedure, with some output</a:t>
          </a:r>
          <a:endParaRPr lang="en-US" dirty="0"/>
        </a:p>
      </dgm:t>
    </dgm:pt>
    <dgm:pt modelId="{952AB118-E634-4564-9DAA-8724A7BFA27D}" type="sibTrans" cxnId="{21B8068E-595B-4999-BF38-D6A5B1BD79E1}">
      <dgm:prSet/>
      <dgm:spPr/>
      <dgm:t>
        <a:bodyPr/>
        <a:lstStyle/>
        <a:p>
          <a:endParaRPr lang="en-US"/>
        </a:p>
      </dgm:t>
    </dgm:pt>
    <dgm:pt modelId="{14513442-455B-41E9-931D-647E4D543546}" type="parTrans" cxnId="{21B8068E-595B-4999-BF38-D6A5B1BD79E1}">
      <dgm:prSet/>
      <dgm:spPr/>
      <dgm:t>
        <a:bodyPr/>
        <a:lstStyle/>
        <a:p>
          <a:endParaRPr lang="en-US"/>
        </a:p>
      </dgm:t>
    </dgm:pt>
    <dgm:pt modelId="{F2BD920A-0006-4135-B726-9CD63F6229D6}">
      <dgm:prSet phldrT="[Text]"/>
      <dgm:spPr>
        <a:solidFill>
          <a:schemeClr val="accent6">
            <a:lumMod val="60000"/>
            <a:lumOff val="40000"/>
          </a:schemeClr>
        </a:solidFill>
        <a:ln>
          <a:solidFill>
            <a:schemeClr val="accent6">
              <a:lumMod val="40000"/>
              <a:lumOff val="60000"/>
            </a:schemeClr>
          </a:solidFill>
        </a:ln>
      </dgm:spPr>
      <dgm:t>
        <a:bodyPr/>
        <a:lstStyle/>
        <a:p>
          <a:pPr algn="just"/>
          <a:r>
            <a:rPr lang="en-US" dirty="0" smtClean="0"/>
            <a:t>Systematic procedure that produces – in a finite number of steps –</a:t>
          </a:r>
        </a:p>
        <a:p>
          <a:pPr algn="just"/>
          <a:r>
            <a:rPr lang="en-US" dirty="0" smtClean="0"/>
            <a:t>the answer to a question or the solution of a problem. </a:t>
          </a:r>
          <a:endParaRPr lang="en-US" b="1" i="1" dirty="0"/>
        </a:p>
      </dgm:t>
    </dgm:pt>
    <dgm:pt modelId="{53C201E1-6940-419F-A1E6-1F32F7FE0F5A}" type="sibTrans" cxnId="{ABAEA9B9-C281-45CE-A8AA-0B1547C0B2F6}">
      <dgm:prSet/>
      <dgm:spPr/>
      <dgm:t>
        <a:bodyPr/>
        <a:lstStyle/>
        <a:p>
          <a:endParaRPr lang="en-US"/>
        </a:p>
      </dgm:t>
    </dgm:pt>
    <dgm:pt modelId="{A6241E40-9CF6-45BB-B87F-612AA0BDB956}" type="parTrans" cxnId="{ABAEA9B9-C281-45CE-A8AA-0B1547C0B2F6}">
      <dgm:prSet/>
      <dgm:spPr/>
      <dgm:t>
        <a:bodyPr/>
        <a:lstStyle/>
        <a:p>
          <a:endParaRPr lang="en-US"/>
        </a:p>
      </dgm:t>
    </dgm:pt>
    <dgm:pt modelId="{086D0E3A-875C-4B16-857E-67BB9AEAD2ED}" type="pres">
      <dgm:prSet presAssocID="{413B3E8D-FAB5-4056-B2C6-6DACE8FD78F9}" presName="linear" presStyleCnt="0">
        <dgm:presLayoutVars>
          <dgm:animLvl val="lvl"/>
          <dgm:resizeHandles val="exact"/>
        </dgm:presLayoutVars>
      </dgm:prSet>
      <dgm:spPr/>
      <dgm:t>
        <a:bodyPr/>
        <a:lstStyle/>
        <a:p>
          <a:endParaRPr lang="en-US"/>
        </a:p>
      </dgm:t>
    </dgm:pt>
    <dgm:pt modelId="{1F3F3776-9C57-4292-B20F-9F121E302D1F}" type="pres">
      <dgm:prSet presAssocID="{B74B89E1-A294-48B2-986D-56FEB1D89EA3}" presName="parentText" presStyleLbl="node1" presStyleIdx="0" presStyleCnt="4">
        <dgm:presLayoutVars>
          <dgm:chMax val="0"/>
          <dgm:bulletEnabled val="1"/>
        </dgm:presLayoutVars>
      </dgm:prSet>
      <dgm:spPr/>
      <dgm:t>
        <a:bodyPr/>
        <a:lstStyle/>
        <a:p>
          <a:endParaRPr lang="en-US"/>
        </a:p>
      </dgm:t>
    </dgm:pt>
    <dgm:pt modelId="{BF4D0DB2-11BE-4710-A544-E2887F2C4C58}" type="pres">
      <dgm:prSet presAssocID="{EFAB9B08-9842-4C2F-9A18-2BA56453EACA}" presName="spacer" presStyleCnt="0"/>
      <dgm:spPr/>
    </dgm:pt>
    <dgm:pt modelId="{2A116D46-6093-4953-92D8-20BBF82C1552}" type="pres">
      <dgm:prSet presAssocID="{7D7773BE-8F06-494E-B140-7BBFF3185208}" presName="parentText" presStyleLbl="node1" presStyleIdx="1" presStyleCnt="4">
        <dgm:presLayoutVars>
          <dgm:chMax val="0"/>
          <dgm:bulletEnabled val="1"/>
        </dgm:presLayoutVars>
      </dgm:prSet>
      <dgm:spPr/>
      <dgm:t>
        <a:bodyPr/>
        <a:lstStyle/>
        <a:p>
          <a:endParaRPr lang="en-US"/>
        </a:p>
      </dgm:t>
    </dgm:pt>
    <dgm:pt modelId="{451A4BE0-0800-4941-BDA0-39F993B3A8C2}" type="pres">
      <dgm:prSet presAssocID="{5AB844B8-DAB5-412C-A4C5-5659E3E27526}" presName="spacer" presStyleCnt="0"/>
      <dgm:spPr/>
    </dgm:pt>
    <dgm:pt modelId="{09A0A675-A9FF-4B48-861F-B8CEE8D7D6D9}" type="pres">
      <dgm:prSet presAssocID="{6E41EC66-05B9-420B-924F-2A7690B423D2}" presName="parentText" presStyleLbl="node1" presStyleIdx="2" presStyleCnt="4">
        <dgm:presLayoutVars>
          <dgm:chMax val="0"/>
          <dgm:bulletEnabled val="1"/>
        </dgm:presLayoutVars>
      </dgm:prSet>
      <dgm:spPr/>
      <dgm:t>
        <a:bodyPr/>
        <a:lstStyle/>
        <a:p>
          <a:endParaRPr lang="en-US"/>
        </a:p>
      </dgm:t>
    </dgm:pt>
    <dgm:pt modelId="{D9F0E6ED-77E2-4277-9C31-E69C27154846}" type="pres">
      <dgm:prSet presAssocID="{952AB118-E634-4564-9DAA-8724A7BFA27D}" presName="spacer" presStyleCnt="0"/>
      <dgm:spPr/>
    </dgm:pt>
    <dgm:pt modelId="{1CAA4D50-4C0F-4EB8-B3D7-4E8BFB8D7D60}" type="pres">
      <dgm:prSet presAssocID="{F2BD920A-0006-4135-B726-9CD63F6229D6}" presName="parentText" presStyleLbl="node1" presStyleIdx="3" presStyleCnt="4">
        <dgm:presLayoutVars>
          <dgm:chMax val="0"/>
          <dgm:bulletEnabled val="1"/>
        </dgm:presLayoutVars>
      </dgm:prSet>
      <dgm:spPr/>
      <dgm:t>
        <a:bodyPr/>
        <a:lstStyle/>
        <a:p>
          <a:endParaRPr lang="en-US"/>
        </a:p>
      </dgm:t>
    </dgm:pt>
  </dgm:ptLst>
  <dgm:cxnLst>
    <dgm:cxn modelId="{21B8068E-595B-4999-BF38-D6A5B1BD79E1}" srcId="{413B3E8D-FAB5-4056-B2C6-6DACE8FD78F9}" destId="{6E41EC66-05B9-420B-924F-2A7690B423D2}" srcOrd="2" destOrd="0" parTransId="{14513442-455B-41E9-931D-647E4D543546}" sibTransId="{952AB118-E634-4564-9DAA-8724A7BFA27D}"/>
    <dgm:cxn modelId="{EA5E9C03-5E0D-4267-946A-12E243F099D7}" srcId="{413B3E8D-FAB5-4056-B2C6-6DACE8FD78F9}" destId="{B74B89E1-A294-48B2-986D-56FEB1D89EA3}" srcOrd="0" destOrd="0" parTransId="{7AC9ECFA-9326-4E68-90AB-6262421AFBE7}" sibTransId="{EFAB9B08-9842-4C2F-9A18-2BA56453EACA}"/>
    <dgm:cxn modelId="{A10BE97A-5608-40AB-B925-BBB0683F1900}" type="presOf" srcId="{6E41EC66-05B9-420B-924F-2A7690B423D2}" destId="{09A0A675-A9FF-4B48-861F-B8CEE8D7D6D9}" srcOrd="0" destOrd="0" presId="urn:microsoft.com/office/officeart/2005/8/layout/vList2"/>
    <dgm:cxn modelId="{B67C04FD-237D-45E8-9D68-E488E7E9F3C9}" type="presOf" srcId="{413B3E8D-FAB5-4056-B2C6-6DACE8FD78F9}" destId="{086D0E3A-875C-4B16-857E-67BB9AEAD2ED}" srcOrd="0" destOrd="0" presId="urn:microsoft.com/office/officeart/2005/8/layout/vList2"/>
    <dgm:cxn modelId="{47AE49D4-EF4C-4826-88F9-924DF1338985}" type="presOf" srcId="{B74B89E1-A294-48B2-986D-56FEB1D89EA3}" destId="{1F3F3776-9C57-4292-B20F-9F121E302D1F}" srcOrd="0" destOrd="0" presId="urn:microsoft.com/office/officeart/2005/8/layout/vList2"/>
    <dgm:cxn modelId="{BB3B67F5-3DDE-4E23-B181-D5DFADC7F854}" type="presOf" srcId="{F2BD920A-0006-4135-B726-9CD63F6229D6}" destId="{1CAA4D50-4C0F-4EB8-B3D7-4E8BFB8D7D60}" srcOrd="0" destOrd="0" presId="urn:microsoft.com/office/officeart/2005/8/layout/vList2"/>
    <dgm:cxn modelId="{2004C81A-E5AC-4D80-8554-D92EE6E6EF29}" type="presOf" srcId="{7D7773BE-8F06-494E-B140-7BBFF3185208}" destId="{2A116D46-6093-4953-92D8-20BBF82C1552}" srcOrd="0" destOrd="0" presId="urn:microsoft.com/office/officeart/2005/8/layout/vList2"/>
    <dgm:cxn modelId="{ABAEA9B9-C281-45CE-A8AA-0B1547C0B2F6}" srcId="{413B3E8D-FAB5-4056-B2C6-6DACE8FD78F9}" destId="{F2BD920A-0006-4135-B726-9CD63F6229D6}" srcOrd="3" destOrd="0" parTransId="{A6241E40-9CF6-45BB-B87F-612AA0BDB956}" sibTransId="{53C201E1-6940-419F-A1E6-1F32F7FE0F5A}"/>
    <dgm:cxn modelId="{5157B208-DAC9-4CFB-9A66-6D8A98795209}" srcId="{413B3E8D-FAB5-4056-B2C6-6DACE8FD78F9}" destId="{7D7773BE-8F06-494E-B140-7BBFF3185208}" srcOrd="1" destOrd="0" parTransId="{1DDA7A32-F3E1-4253-9BF5-0F4E7F8A4691}" sibTransId="{5AB844B8-DAB5-412C-A4C5-5659E3E27526}"/>
    <dgm:cxn modelId="{F11B3CF3-7292-4AB4-8CD2-E183044E9854}" type="presParOf" srcId="{086D0E3A-875C-4B16-857E-67BB9AEAD2ED}" destId="{1F3F3776-9C57-4292-B20F-9F121E302D1F}" srcOrd="0" destOrd="0" presId="urn:microsoft.com/office/officeart/2005/8/layout/vList2"/>
    <dgm:cxn modelId="{9E9F90F3-7FBF-489E-B58A-F9B83057B864}" type="presParOf" srcId="{086D0E3A-875C-4B16-857E-67BB9AEAD2ED}" destId="{BF4D0DB2-11BE-4710-A544-E2887F2C4C58}" srcOrd="1" destOrd="0" presId="urn:microsoft.com/office/officeart/2005/8/layout/vList2"/>
    <dgm:cxn modelId="{E8BDEF2E-F281-4834-8FE7-9CB5060DC12A}" type="presParOf" srcId="{086D0E3A-875C-4B16-857E-67BB9AEAD2ED}" destId="{2A116D46-6093-4953-92D8-20BBF82C1552}" srcOrd="2" destOrd="0" presId="urn:microsoft.com/office/officeart/2005/8/layout/vList2"/>
    <dgm:cxn modelId="{79C50ED4-FC5D-4D14-B5E6-6922ADC94846}" type="presParOf" srcId="{086D0E3A-875C-4B16-857E-67BB9AEAD2ED}" destId="{451A4BE0-0800-4941-BDA0-39F993B3A8C2}" srcOrd="3" destOrd="0" presId="urn:microsoft.com/office/officeart/2005/8/layout/vList2"/>
    <dgm:cxn modelId="{AF9BA66A-D840-4AEF-ABF9-7BE94A905698}" type="presParOf" srcId="{086D0E3A-875C-4B16-857E-67BB9AEAD2ED}" destId="{09A0A675-A9FF-4B48-861F-B8CEE8D7D6D9}" srcOrd="4" destOrd="0" presId="urn:microsoft.com/office/officeart/2005/8/layout/vList2"/>
    <dgm:cxn modelId="{3F288C3B-3403-408A-812C-DCE2ABF112BF}" type="presParOf" srcId="{086D0E3A-875C-4B16-857E-67BB9AEAD2ED}" destId="{D9F0E6ED-77E2-4277-9C31-E69C27154846}" srcOrd="5" destOrd="0" presId="urn:microsoft.com/office/officeart/2005/8/layout/vList2"/>
    <dgm:cxn modelId="{66267D8E-D5EE-4252-8A31-36DFB300EFDB}" type="presParOf" srcId="{086D0E3A-875C-4B16-857E-67BB9AEAD2ED}" destId="{1CAA4D50-4C0F-4EB8-B3D7-4E8BFB8D7D6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3384BC-68E5-4AF4-A050-0143CFDD8FF6}" type="doc">
      <dgm:prSet loTypeId="urn:microsoft.com/office/officeart/2005/8/layout/vList2" loCatId="list" qsTypeId="urn:microsoft.com/office/officeart/2005/8/quickstyle/simple5" qsCatId="simple" csTypeId="urn:microsoft.com/office/officeart/2005/8/colors/accent1_1" csCatId="accent1" phldr="1"/>
      <dgm:spPr/>
      <dgm:t>
        <a:bodyPr/>
        <a:lstStyle/>
        <a:p>
          <a:endParaRPr lang="en-US"/>
        </a:p>
      </dgm:t>
    </dgm:pt>
    <dgm:pt modelId="{D1F8A8E4-1EBF-40F0-A748-FDEC52154E0B}">
      <dgm:prSet custT="1"/>
      <dgm:spPr>
        <a:solidFill>
          <a:schemeClr val="accent6">
            <a:lumMod val="60000"/>
            <a:lumOff val="40000"/>
          </a:schemeClr>
        </a:solidFill>
      </dgm:spPr>
      <dgm:t>
        <a:bodyPr/>
        <a:lstStyle/>
        <a:p>
          <a:pPr algn="just"/>
          <a:r>
            <a:rPr lang="en-US" sz="2000" dirty="0" smtClean="0"/>
            <a:t>For each algorithm, we should answer the following basic questions: </a:t>
          </a:r>
          <a:endParaRPr lang="en-GB" sz="2000" b="1" dirty="0"/>
        </a:p>
      </dgm:t>
    </dgm:pt>
    <dgm:pt modelId="{7F76A49F-C27F-44C0-BFAD-62733CA1B4D7}" type="parTrans" cxnId="{CAABE058-C040-485C-93EA-9081C248B38D}">
      <dgm:prSet/>
      <dgm:spPr/>
      <dgm:t>
        <a:bodyPr/>
        <a:lstStyle/>
        <a:p>
          <a:pPr algn="just"/>
          <a:endParaRPr lang="en-US"/>
        </a:p>
      </dgm:t>
    </dgm:pt>
    <dgm:pt modelId="{0EE135B1-4ABA-4D86-8FC9-AF16B6AB9F71}" type="sibTrans" cxnId="{CAABE058-C040-485C-93EA-9081C248B38D}">
      <dgm:prSet/>
      <dgm:spPr/>
      <dgm:t>
        <a:bodyPr/>
        <a:lstStyle/>
        <a:p>
          <a:pPr algn="just"/>
          <a:endParaRPr lang="en-US"/>
        </a:p>
      </dgm:t>
    </dgm:pt>
    <dgm:pt modelId="{0B620BDC-40BB-4ABD-AF39-93B501E22CB5}" type="pres">
      <dgm:prSet presAssocID="{FF3384BC-68E5-4AF4-A050-0143CFDD8FF6}" presName="linear" presStyleCnt="0">
        <dgm:presLayoutVars>
          <dgm:animLvl val="lvl"/>
          <dgm:resizeHandles val="exact"/>
        </dgm:presLayoutVars>
      </dgm:prSet>
      <dgm:spPr/>
      <dgm:t>
        <a:bodyPr/>
        <a:lstStyle/>
        <a:p>
          <a:endParaRPr lang="en-US"/>
        </a:p>
      </dgm:t>
    </dgm:pt>
    <dgm:pt modelId="{9B45D5EE-1C4D-4BC0-987D-B8D84F37C615}" type="pres">
      <dgm:prSet presAssocID="{D1F8A8E4-1EBF-40F0-A748-FDEC52154E0B}" presName="parentText" presStyleLbl="node1" presStyleIdx="0" presStyleCnt="1" custLinFactNeighborY="29121">
        <dgm:presLayoutVars>
          <dgm:chMax val="0"/>
          <dgm:bulletEnabled val="1"/>
        </dgm:presLayoutVars>
      </dgm:prSet>
      <dgm:spPr/>
      <dgm:t>
        <a:bodyPr/>
        <a:lstStyle/>
        <a:p>
          <a:endParaRPr lang="en-US"/>
        </a:p>
      </dgm:t>
    </dgm:pt>
  </dgm:ptLst>
  <dgm:cxnLst>
    <dgm:cxn modelId="{CAABE058-C040-485C-93EA-9081C248B38D}" srcId="{FF3384BC-68E5-4AF4-A050-0143CFDD8FF6}" destId="{D1F8A8E4-1EBF-40F0-A748-FDEC52154E0B}" srcOrd="0" destOrd="0" parTransId="{7F76A49F-C27F-44C0-BFAD-62733CA1B4D7}" sibTransId="{0EE135B1-4ABA-4D86-8FC9-AF16B6AB9F71}"/>
    <dgm:cxn modelId="{33BDBEB3-8BC9-41E1-BF91-178A70D86A98}" type="presOf" srcId="{D1F8A8E4-1EBF-40F0-A748-FDEC52154E0B}" destId="{9B45D5EE-1C4D-4BC0-987D-B8D84F37C615}" srcOrd="0" destOrd="0" presId="urn:microsoft.com/office/officeart/2005/8/layout/vList2"/>
    <dgm:cxn modelId="{F94FA085-1B23-4357-B9F5-D7D768BB0BC4}" type="presOf" srcId="{FF3384BC-68E5-4AF4-A050-0143CFDD8FF6}" destId="{0B620BDC-40BB-4ABD-AF39-93B501E22CB5}" srcOrd="0" destOrd="0" presId="urn:microsoft.com/office/officeart/2005/8/layout/vList2"/>
    <dgm:cxn modelId="{F5E4C14D-42F9-4439-985B-596474D1A4E1}" type="presParOf" srcId="{0B620BDC-40BB-4ABD-AF39-93B501E22CB5}" destId="{9B45D5EE-1C4D-4BC0-987D-B8D84F37C6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F3776-9C57-4292-B20F-9F121E302D1F}">
      <dsp:nvSpPr>
        <dsp:cNvPr id="0" name=""/>
        <dsp:cNvSpPr/>
      </dsp:nvSpPr>
      <dsp:spPr>
        <a:xfrm>
          <a:off x="0" y="320587"/>
          <a:ext cx="7299959" cy="919912"/>
        </a:xfrm>
        <a:prstGeom prst="roundRect">
          <a:avLst/>
        </a:prstGeom>
        <a:solidFill>
          <a:schemeClr val="accent1"/>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An algorithm is a set of rules that specify the order and kind of arithmetic operations that are used on a specified set of data.</a:t>
          </a:r>
          <a:endParaRPr lang="en-US" sz="2000" kern="1200" dirty="0"/>
        </a:p>
      </dsp:txBody>
      <dsp:txXfrm>
        <a:off x="44906" y="365493"/>
        <a:ext cx="7210147" cy="830100"/>
      </dsp:txXfrm>
    </dsp:sp>
    <dsp:sp modelId="{2A116D46-6093-4953-92D8-20BBF82C1552}">
      <dsp:nvSpPr>
        <dsp:cNvPr id="0" name=""/>
        <dsp:cNvSpPr/>
      </dsp:nvSpPr>
      <dsp:spPr>
        <a:xfrm>
          <a:off x="0" y="1298099"/>
          <a:ext cx="7299959" cy="919912"/>
        </a:xfrm>
        <a:prstGeom prst="roundRect">
          <a:avLst/>
        </a:prstGeom>
        <a:solidFill>
          <a:schemeClr val="accent3"/>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An algorithm is an effective method expressed as a finite list of well-defined instructions for calculating a function.</a:t>
          </a:r>
          <a:endParaRPr lang="en-US" sz="2000" kern="1200" dirty="0"/>
        </a:p>
      </dsp:txBody>
      <dsp:txXfrm>
        <a:off x="44906" y="1343005"/>
        <a:ext cx="7210147" cy="830100"/>
      </dsp:txXfrm>
    </dsp:sp>
    <dsp:sp modelId="{09A0A675-A9FF-4B48-861F-B8CEE8D7D6D9}">
      <dsp:nvSpPr>
        <dsp:cNvPr id="0" name=""/>
        <dsp:cNvSpPr/>
      </dsp:nvSpPr>
      <dsp:spPr>
        <a:xfrm>
          <a:off x="0" y="2275612"/>
          <a:ext cx="7299959" cy="919912"/>
        </a:xfrm>
        <a:prstGeom prst="roundRect">
          <a:avLst/>
        </a:prstGeom>
        <a:solidFill>
          <a:schemeClr val="accent4">
            <a:lumMod val="40000"/>
            <a:lumOff val="6000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An algorithm is a finite, definite, effective procedure, with some output</a:t>
          </a:r>
          <a:endParaRPr lang="en-US" sz="2000" kern="1200" dirty="0"/>
        </a:p>
      </dsp:txBody>
      <dsp:txXfrm>
        <a:off x="44906" y="2320518"/>
        <a:ext cx="7210147" cy="830100"/>
      </dsp:txXfrm>
    </dsp:sp>
    <dsp:sp modelId="{1CAA4D50-4C0F-4EB8-B3D7-4E8BFB8D7D60}">
      <dsp:nvSpPr>
        <dsp:cNvPr id="0" name=""/>
        <dsp:cNvSpPr/>
      </dsp:nvSpPr>
      <dsp:spPr>
        <a:xfrm>
          <a:off x="0" y="3253125"/>
          <a:ext cx="7299959" cy="919912"/>
        </a:xfrm>
        <a:prstGeom prst="roundRect">
          <a:avLst/>
        </a:prstGeom>
        <a:solidFill>
          <a:schemeClr val="accent6">
            <a:lumMod val="60000"/>
            <a:lumOff val="40000"/>
          </a:schemeClr>
        </a:solidFill>
        <a:ln w="12700" cap="flat" cmpd="sng" algn="ctr">
          <a:solidFill>
            <a:schemeClr val="accent6">
              <a:lumMod val="40000"/>
              <a:lumOff val="6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Systematic procedure that produces – in a finite number of steps –</a:t>
          </a:r>
        </a:p>
        <a:p>
          <a:pPr lvl="0" algn="just" defTabSz="889000">
            <a:lnSpc>
              <a:spcPct val="90000"/>
            </a:lnSpc>
            <a:spcBef>
              <a:spcPct val="0"/>
            </a:spcBef>
            <a:spcAft>
              <a:spcPct val="35000"/>
            </a:spcAft>
          </a:pPr>
          <a:r>
            <a:rPr lang="en-US" sz="2000" kern="1200" dirty="0" smtClean="0"/>
            <a:t>the answer to a question or the solution of a problem. </a:t>
          </a:r>
          <a:endParaRPr lang="en-US" sz="2000" b="1" i="1" kern="1200" dirty="0"/>
        </a:p>
      </dsp:txBody>
      <dsp:txXfrm>
        <a:off x="44906" y="3298031"/>
        <a:ext cx="7210147" cy="8301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45D5EE-1C4D-4BC0-987D-B8D84F37C615}">
      <dsp:nvSpPr>
        <dsp:cNvPr id="0" name=""/>
        <dsp:cNvSpPr/>
      </dsp:nvSpPr>
      <dsp:spPr>
        <a:xfrm>
          <a:off x="0" y="8444"/>
          <a:ext cx="9912532" cy="692640"/>
        </a:xfrm>
        <a:prstGeom prst="roundRect">
          <a:avLst/>
        </a:prstGeom>
        <a:solidFill>
          <a:schemeClr val="accent6">
            <a:lumMod val="60000"/>
            <a:lumOff val="40000"/>
          </a:schemeClr>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lvl="0" algn="just" defTabSz="889000">
            <a:lnSpc>
              <a:spcPct val="90000"/>
            </a:lnSpc>
            <a:spcBef>
              <a:spcPct val="0"/>
            </a:spcBef>
            <a:spcAft>
              <a:spcPct val="35000"/>
            </a:spcAft>
          </a:pPr>
          <a:r>
            <a:rPr lang="en-US" sz="2000" kern="1200" dirty="0" smtClean="0"/>
            <a:t>For each algorithm, we should answer the following basic questions: </a:t>
          </a:r>
          <a:endParaRPr lang="en-GB" sz="2000" b="1" kern="1200" dirty="0"/>
        </a:p>
      </dsp:txBody>
      <dsp:txXfrm>
        <a:off x="33812" y="42256"/>
        <a:ext cx="9844908" cy="6250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567032-418F-4D5C-B0AA-0A250F5A3039}" type="datetimeFigureOut">
              <a:rPr lang="en-GB" smtClean="0"/>
              <a:t>01/12/2020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91B0D-C30F-4E2F-B60B-EB57C6653D05}" type="slidenum">
              <a:rPr lang="en-GB" smtClean="0"/>
              <a:t>‹#›</a:t>
            </a:fld>
            <a:endParaRPr lang="en-GB"/>
          </a:p>
        </p:txBody>
      </p:sp>
    </p:spTree>
    <p:extLst>
      <p:ext uri="{BB962C8B-B14F-4D97-AF65-F5344CB8AC3E}">
        <p14:creationId xmlns:p14="http://schemas.microsoft.com/office/powerpoint/2010/main" val="3323270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46024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5698446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328263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2453848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669471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563090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23272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01/12/2020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453921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01/12/2020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8487261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01/12/2020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42368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129734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9045022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919587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3691985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4149958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6385635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7" name="Picture 6"/>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526863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360669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0224660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01/12/2020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6856455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01/12/2020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6723695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01/12/2020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87437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296355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11510565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41467041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2140034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696BADC-4AA9-4F78-A3D5-08FDAE5209C5}" type="datetimeFigureOut">
              <a:rPr lang="en-GB" smtClean="0"/>
              <a:t>01/12/2020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FE7F50B-1018-4C2F-B10B-1000C662F82E}" type="slidenum">
              <a:rPr lang="en-GB" smtClean="0"/>
              <a:t>‹#›</a:t>
            </a:fld>
            <a:endParaRPr lang="en-GB"/>
          </a:p>
        </p:txBody>
      </p:sp>
    </p:spTree>
    <p:extLst>
      <p:ext uri="{BB962C8B-B14F-4D97-AF65-F5344CB8AC3E}">
        <p14:creationId xmlns:p14="http://schemas.microsoft.com/office/powerpoint/2010/main" val="183048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33348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696BADC-4AA9-4F78-A3D5-08FDAE5209C5}" type="datetimeFigureOut">
              <a:rPr lang="en-GB" smtClean="0"/>
              <a:t>01/12/2020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FE7F50B-1018-4C2F-B10B-1000C662F82E}" type="slidenum">
              <a:rPr lang="en-GB" smtClean="0"/>
              <a:t>‹#›</a:t>
            </a:fld>
            <a:endParaRPr lang="en-GB"/>
          </a:p>
        </p:txBody>
      </p:sp>
      <p:pic>
        <p:nvPicPr>
          <p:cNvPr id="10" name="Picture 9"/>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95306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696BADC-4AA9-4F78-A3D5-08FDAE5209C5}" type="datetimeFigureOut">
              <a:rPr lang="en-GB" smtClean="0"/>
              <a:t>01/12/2020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E7F50B-1018-4C2F-B10B-1000C662F82E}" type="slidenum">
              <a:rPr lang="en-GB" smtClean="0"/>
              <a:t>‹#›</a:t>
            </a:fld>
            <a:endParaRPr lang="en-GB"/>
          </a:p>
        </p:txBody>
      </p:sp>
      <p:pic>
        <p:nvPicPr>
          <p:cNvPr id="6" name="Picture 5"/>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99883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96BADC-4AA9-4F78-A3D5-08FDAE5209C5}" type="datetimeFigureOut">
              <a:rPr lang="en-GB" smtClean="0"/>
              <a:t>01/12/2020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FE7F50B-1018-4C2F-B10B-1000C662F82E}" type="slidenum">
              <a:rPr lang="en-GB" smtClean="0"/>
              <a:t>‹#›</a:t>
            </a:fld>
            <a:endParaRPr lang="en-GB"/>
          </a:p>
        </p:txBody>
      </p:sp>
      <p:pic>
        <p:nvPicPr>
          <p:cNvPr id="5" name="Picture 4"/>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85719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34889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696BADC-4AA9-4F78-A3D5-08FDAE5209C5}" type="datetimeFigureOut">
              <a:rPr lang="en-GB" smtClean="0"/>
              <a:t>01/12/2020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FE7F50B-1018-4C2F-B10B-1000C662F82E}" type="slidenum">
              <a:rPr lang="en-GB" smtClean="0"/>
              <a:t>‹#›</a:t>
            </a:fld>
            <a:endParaRPr lang="en-GB"/>
          </a:p>
        </p:txBody>
      </p:sp>
      <p:pic>
        <p:nvPicPr>
          <p:cNvPr id="8" name="Picture 7"/>
          <p:cNvPicPr>
            <a:picLocks noChangeAspect="1"/>
          </p:cNvPicPr>
          <p:nvPr userDrawn="1"/>
        </p:nvPicPr>
        <p:blipFill>
          <a:blip r:embed="rId2"/>
          <a:stretch>
            <a:fillRect/>
          </a:stretch>
        </p:blipFill>
        <p:spPr>
          <a:xfrm>
            <a:off x="10784565" y="16602"/>
            <a:ext cx="1396050" cy="1429555"/>
          </a:xfrm>
          <a:prstGeom prst="rect">
            <a:avLst/>
          </a:prstGeom>
        </p:spPr>
      </p:pic>
    </p:spTree>
    <p:extLst>
      <p:ext uri="{BB962C8B-B14F-4D97-AF65-F5344CB8AC3E}">
        <p14:creationId xmlns:p14="http://schemas.microsoft.com/office/powerpoint/2010/main" val="204976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01/12/2020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4031939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01/12/2020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32674335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96BADC-4AA9-4F78-A3D5-08FDAE5209C5}" type="datetimeFigureOut">
              <a:rPr lang="en-GB" smtClean="0"/>
              <a:t>01/12/2020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E7F50B-1018-4C2F-B10B-1000C662F82E}" type="slidenum">
              <a:rPr lang="en-GB" smtClean="0"/>
              <a:t>‹#›</a:t>
            </a:fld>
            <a:endParaRPr lang="en-GB"/>
          </a:p>
        </p:txBody>
      </p:sp>
    </p:spTree>
    <p:extLst>
      <p:ext uri="{BB962C8B-B14F-4D97-AF65-F5344CB8AC3E}">
        <p14:creationId xmlns:p14="http://schemas.microsoft.com/office/powerpoint/2010/main" val="18788167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274" y="3839438"/>
            <a:ext cx="9144000" cy="2387600"/>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r>
              <a:rPr lang="en-GB" dirty="0"/>
              <a:t>CSE1021- Problem Solving and Programming</a:t>
            </a:r>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7"/>
            <a:ext cx="56959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8056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Flow Chart</a:t>
            </a:r>
            <a:endParaRPr lang="en-GB" dirty="0"/>
          </a:p>
        </p:txBody>
      </p:sp>
      <p:pic>
        <p:nvPicPr>
          <p:cNvPr id="3074" name="Picture 2" descr="Pseudocode for Swapping Two Variables – Programming Code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743" y="704760"/>
            <a:ext cx="3389123" cy="6153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69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Python Program</a:t>
            </a:r>
            <a:endParaRPr lang="en-GB" dirty="0"/>
          </a:p>
        </p:txBody>
      </p:sp>
      <p:pic>
        <p:nvPicPr>
          <p:cNvPr id="4" name="Content Placeholder 3"/>
          <p:cNvPicPr>
            <a:picLocks noGrp="1" noChangeAspect="1"/>
          </p:cNvPicPr>
          <p:nvPr>
            <p:ph idx="1"/>
          </p:nvPr>
        </p:nvPicPr>
        <p:blipFill>
          <a:blip r:embed="rId2"/>
          <a:stretch>
            <a:fillRect/>
          </a:stretch>
        </p:blipFill>
        <p:spPr>
          <a:xfrm>
            <a:off x="2553497" y="2050869"/>
            <a:ext cx="6838153" cy="3764937"/>
          </a:xfrm>
          <a:prstGeom prst="rect">
            <a:avLst/>
          </a:prstGeom>
        </p:spPr>
      </p:pic>
    </p:spTree>
    <p:extLst>
      <p:ext uri="{BB962C8B-B14F-4D97-AF65-F5344CB8AC3E}">
        <p14:creationId xmlns:p14="http://schemas.microsoft.com/office/powerpoint/2010/main" val="3076410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dirty="0"/>
              <a:t>Swapping Two Numbers </a:t>
            </a:r>
            <a:r>
              <a:rPr lang="en-US" dirty="0" smtClean="0"/>
              <a:t>without Using Variable</a:t>
            </a:r>
            <a:endParaRPr lang="en-US" dirty="0"/>
          </a:p>
        </p:txBody>
      </p:sp>
      <p:pic>
        <p:nvPicPr>
          <p:cNvPr id="13" name="Picture 12"/>
          <p:cNvPicPr/>
          <p:nvPr/>
        </p:nvPicPr>
        <p:blipFill>
          <a:blip r:embed="rId2">
            <a:extLst/>
          </a:blip>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a:bodyPr>
          <a:lstStyle/>
          <a:p>
            <a:r>
              <a:rPr lang="en-US" dirty="0"/>
              <a:t>Here we will use arithmetic operator (+, -). We use addition and subtraction operation on these variables.</a:t>
            </a:r>
            <a:endParaRPr lang="en-US" dirty="0" smtClean="0"/>
          </a:p>
          <a:p>
            <a:r>
              <a:rPr lang="en-US" dirty="0" smtClean="0"/>
              <a:t>a=</a:t>
            </a:r>
            <a:r>
              <a:rPr lang="en-US" dirty="0" err="1" smtClean="0"/>
              <a:t>a+b</a:t>
            </a:r>
            <a:r>
              <a:rPr lang="en-US" dirty="0"/>
              <a:t>;</a:t>
            </a:r>
          </a:p>
          <a:p>
            <a:r>
              <a:rPr lang="en-US" dirty="0"/>
              <a:t>b=a-b;</a:t>
            </a:r>
          </a:p>
          <a:p>
            <a:r>
              <a:rPr lang="en-US" dirty="0"/>
              <a:t>a=a-b;</a:t>
            </a:r>
          </a:p>
        </p:txBody>
      </p:sp>
    </p:spTree>
    <p:extLst>
      <p:ext uri="{BB962C8B-B14F-4D97-AF65-F5344CB8AC3E}">
        <p14:creationId xmlns:p14="http://schemas.microsoft.com/office/powerpoint/2010/main" val="21481762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smtClean="0"/>
                <a:t>Without Using </a:t>
              </a:r>
              <a:r>
                <a:rPr lang="en-US" sz="2000" dirty="0"/>
                <a:t>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smtClean="0"/>
                <a:t>Step 3: </a:t>
              </a:r>
              <a:r>
                <a:rPr lang="en-US" dirty="0"/>
                <a:t>Add the values of the a and b and assign it to the variable </a:t>
              </a:r>
              <a:r>
                <a:rPr lang="en-US" dirty="0" smtClean="0"/>
                <a:t>a.</a:t>
              </a:r>
              <a:endParaRPr lang="en-US" dirty="0"/>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4: Subtract the values of a and b and assign it to the variable b. (Here the value of a is changed </a:t>
              </a:r>
              <a:r>
                <a:rPr lang="en-US" dirty="0" smtClean="0"/>
                <a:t>due to </a:t>
              </a:r>
              <a:r>
                <a:rPr lang="en-US" dirty="0"/>
                <a:t>the step 3).</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5: Subtract the values of a and b and assign it to the variable a.</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7: Stop</a:t>
              </a:r>
            </a:p>
          </p:txBody>
        </p:sp>
      </p:grpSp>
    </p:spTree>
    <p:extLst>
      <p:ext uri="{BB962C8B-B14F-4D97-AF65-F5344CB8AC3E}">
        <p14:creationId xmlns:p14="http://schemas.microsoft.com/office/powerpoint/2010/main" val="40181293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Pseudocode</a:t>
            </a:r>
            <a:endParaRPr lang="en-GB" dirty="0"/>
          </a:p>
        </p:txBody>
      </p:sp>
      <p:grpSp>
        <p:nvGrpSpPr>
          <p:cNvPr id="4" name="Group 3"/>
          <p:cNvGrpSpPr/>
          <p:nvPr/>
        </p:nvGrpSpPr>
        <p:grpSpPr>
          <a:xfrm>
            <a:off x="1034142" y="1775227"/>
            <a:ext cx="9625149" cy="679019"/>
            <a:chOff x="0" y="98581"/>
            <a:chExt cx="9625149" cy="1216800"/>
          </a:xfrm>
          <a:solidFill>
            <a:schemeClr val="accent4">
              <a:lumMod val="60000"/>
              <a:lumOff val="4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smtClean="0"/>
                <a:t>Without Using </a:t>
              </a:r>
              <a:r>
                <a:rPr lang="en-US" sz="2000" dirty="0"/>
                <a:t>the temporary variable</a:t>
              </a:r>
            </a:p>
          </p:txBody>
        </p:sp>
      </p:grpSp>
      <p:pic>
        <p:nvPicPr>
          <p:cNvPr id="7" name="Picture 6"/>
          <p:cNvPicPr>
            <a:picLocks noChangeAspect="1"/>
          </p:cNvPicPr>
          <p:nvPr/>
        </p:nvPicPr>
        <p:blipFill>
          <a:blip r:embed="rId2"/>
          <a:stretch>
            <a:fillRect/>
          </a:stretch>
        </p:blipFill>
        <p:spPr>
          <a:xfrm>
            <a:off x="2498848" y="3327354"/>
            <a:ext cx="6256260" cy="2381114"/>
          </a:xfrm>
          <a:prstGeom prst="rect">
            <a:avLst/>
          </a:prstGeom>
        </p:spPr>
      </p:pic>
    </p:spTree>
    <p:extLst>
      <p:ext uri="{BB962C8B-B14F-4D97-AF65-F5344CB8AC3E}">
        <p14:creationId xmlns:p14="http://schemas.microsoft.com/office/powerpoint/2010/main" val="31391269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Flow Chart</a:t>
            </a:r>
            <a:endParaRPr lang="en-GB"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27654" y="627018"/>
            <a:ext cx="5603396" cy="5669278"/>
          </a:xfrm>
          <a:prstGeom prst="rect">
            <a:avLst/>
          </a:prstGeom>
        </p:spPr>
      </p:pic>
    </p:spTree>
    <p:extLst>
      <p:ext uri="{BB962C8B-B14F-4D97-AF65-F5344CB8AC3E}">
        <p14:creationId xmlns:p14="http://schemas.microsoft.com/office/powerpoint/2010/main" val="7777565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Python Program</a:t>
            </a:r>
            <a:endParaRPr lang="en-GB" dirty="0"/>
          </a:p>
        </p:txBody>
      </p:sp>
      <p:sp>
        <p:nvSpPr>
          <p:cNvPr id="6" name="Content Placeholder 5"/>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2872921" y="2138362"/>
            <a:ext cx="5037592" cy="3583169"/>
          </a:xfrm>
          <a:prstGeom prst="rect">
            <a:avLst/>
          </a:prstGeom>
        </p:spPr>
      </p:pic>
    </p:spTree>
    <p:extLst>
      <p:ext uri="{BB962C8B-B14F-4D97-AF65-F5344CB8AC3E}">
        <p14:creationId xmlns:p14="http://schemas.microsoft.com/office/powerpoint/2010/main" val="27059300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Without using third variable and without using arithmetic operator</a:t>
            </a:r>
            <a:endParaRPr lang="en-US" dirty="0"/>
          </a:p>
        </p:txBody>
      </p:sp>
      <p:pic>
        <p:nvPicPr>
          <p:cNvPr id="13" name="Picture 12"/>
          <p:cNvPicPr/>
          <p:nvPr/>
        </p:nvPicPr>
        <p:blipFill>
          <a:blip r:embed="rId2">
            <a:extLst/>
          </a:blip>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a:bodyPr>
          <a:lstStyle/>
          <a:p>
            <a:r>
              <a:rPr lang="en-US" dirty="0"/>
              <a:t>Here we will use the Exclusive OR bit-wise operator.</a:t>
            </a:r>
          </a:p>
          <a:p>
            <a:r>
              <a:rPr lang="en-US" dirty="0"/>
              <a:t>Logic:</a:t>
            </a:r>
          </a:p>
          <a:p>
            <a:r>
              <a:rPr lang="en-US" dirty="0"/>
              <a:t>a=</a:t>
            </a:r>
            <a:r>
              <a:rPr lang="en-US" dirty="0" err="1"/>
              <a:t>a^b</a:t>
            </a:r>
            <a:r>
              <a:rPr lang="en-US" dirty="0"/>
              <a:t>;</a:t>
            </a:r>
          </a:p>
          <a:p>
            <a:r>
              <a:rPr lang="en-US" dirty="0"/>
              <a:t>b=</a:t>
            </a:r>
            <a:r>
              <a:rPr lang="en-US" dirty="0" err="1"/>
              <a:t>a^b</a:t>
            </a:r>
            <a:r>
              <a:rPr lang="en-US" dirty="0"/>
              <a:t>;</a:t>
            </a:r>
          </a:p>
          <a:p>
            <a:r>
              <a:rPr lang="en-US" dirty="0"/>
              <a:t>a=</a:t>
            </a:r>
            <a:r>
              <a:rPr lang="en-US" dirty="0" err="1"/>
              <a:t>a^b</a:t>
            </a:r>
            <a:r>
              <a:rPr lang="en-US" dirty="0"/>
              <a:t>;</a:t>
            </a:r>
          </a:p>
        </p:txBody>
      </p:sp>
    </p:spTree>
    <p:extLst>
      <p:ext uri="{BB962C8B-B14F-4D97-AF65-F5344CB8AC3E}">
        <p14:creationId xmlns:p14="http://schemas.microsoft.com/office/powerpoint/2010/main" val="40068345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smtClean="0"/>
                <a:t>Without Using </a:t>
              </a:r>
              <a:r>
                <a:rPr lang="en-US" sz="2000" dirty="0"/>
                <a:t>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smtClean="0"/>
                <a:t>Step 3: </a:t>
              </a:r>
              <a:r>
                <a:rPr lang="en-US" dirty="0"/>
                <a:t>Operate Exclusive OR operation on variable a and b and assign the exclusive OR output in </a:t>
              </a:r>
              <a:r>
                <a:rPr lang="en-US" dirty="0" smtClean="0"/>
                <a:t>a variable</a:t>
              </a:r>
              <a:r>
                <a:rPr lang="en-US" dirty="0"/>
                <a:t>. (Here value of a is changed</a:t>
              </a:r>
              <a:r>
                <a:rPr lang="en-US" dirty="0" smtClean="0"/>
                <a:t>) </a:t>
              </a:r>
              <a:endParaRPr lang="en-US" dirty="0"/>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4: Operate Exclusive OR operation on variable a and b and assign the exclusive OR output in </a:t>
              </a:r>
              <a:r>
                <a:rPr lang="en-US" dirty="0" smtClean="0"/>
                <a:t>b variable</a:t>
              </a:r>
              <a:r>
                <a:rPr lang="en-US" dirty="0"/>
                <a:t>. (Here value of b is changed)</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Step 5: Operate Exclusive OR operation on variable a and b and assign the exclusive OR output in </a:t>
              </a:r>
              <a:r>
                <a:rPr lang="en-US" dirty="0" smtClean="0"/>
                <a:t>a variable</a:t>
              </a:r>
              <a:r>
                <a:rPr lang="en-US" dirty="0"/>
                <a:t>. (Here value of a is again changed)</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a:t>
              </a:r>
              <a:r>
                <a:rPr lang="en-US" dirty="0" smtClean="0"/>
                <a:t>7: </a:t>
              </a:r>
              <a:r>
                <a:rPr lang="en-US" dirty="0"/>
                <a:t>Stop</a:t>
              </a:r>
            </a:p>
          </p:txBody>
        </p:sp>
      </p:grpSp>
    </p:spTree>
    <p:extLst>
      <p:ext uri="{BB962C8B-B14F-4D97-AF65-F5344CB8AC3E}">
        <p14:creationId xmlns:p14="http://schemas.microsoft.com/office/powerpoint/2010/main" val="33360087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Python Program</a:t>
            </a:r>
            <a:endParaRPr lang="en-GB" dirty="0"/>
          </a:p>
        </p:txBody>
      </p:sp>
      <p:sp>
        <p:nvSpPr>
          <p:cNvPr id="6" name="Content Placeholder 5"/>
          <p:cNvSpPr>
            <a:spLocks noGrp="1"/>
          </p:cNvSpPr>
          <p:nvPr>
            <p:ph idx="1"/>
          </p:nvPr>
        </p:nvSpPr>
        <p:spPr/>
        <p:txBody>
          <a:bodyPr/>
          <a:lstStyle/>
          <a:p>
            <a:endParaRPr lang="en-US" dirty="0"/>
          </a:p>
        </p:txBody>
      </p:sp>
      <p:pic>
        <p:nvPicPr>
          <p:cNvPr id="3" name="Picture 2"/>
          <p:cNvPicPr>
            <a:picLocks noChangeAspect="1"/>
          </p:cNvPicPr>
          <p:nvPr/>
        </p:nvPicPr>
        <p:blipFill>
          <a:blip r:embed="rId2"/>
          <a:stretch>
            <a:fillRect/>
          </a:stretch>
        </p:blipFill>
        <p:spPr>
          <a:xfrm>
            <a:off x="2994000" y="2270896"/>
            <a:ext cx="5890784" cy="2980373"/>
          </a:xfrm>
          <a:prstGeom prst="rect">
            <a:avLst/>
          </a:prstGeom>
        </p:spPr>
      </p:pic>
    </p:spTree>
    <p:extLst>
      <p:ext uri="{BB962C8B-B14F-4D97-AF65-F5344CB8AC3E}">
        <p14:creationId xmlns:p14="http://schemas.microsoft.com/office/powerpoint/2010/main" val="1691656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274" y="3839438"/>
            <a:ext cx="9144000" cy="2387600"/>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chor="ctr">
            <a:normAutofit/>
          </a:bodyPr>
          <a:lstStyle/>
          <a:p>
            <a:r>
              <a:rPr lang="en-GB" dirty="0" smtClean="0"/>
              <a:t>Unit-3</a:t>
            </a:r>
            <a:endParaRPr lang="en-GB" dirty="0"/>
          </a:p>
        </p:txBody>
      </p:sp>
      <p:pic>
        <p:nvPicPr>
          <p:cNvPr id="1026" name="Picture 2" descr="See the source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297"/>
            <a:ext cx="5695950"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2103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pPr fontAlgn="base"/>
            <a:r>
              <a:rPr lang="en-US" dirty="0"/>
              <a:t>Program to count digits in an integer</a:t>
            </a:r>
          </a:p>
        </p:txBody>
      </p:sp>
      <p:sp>
        <p:nvSpPr>
          <p:cNvPr id="6" name="Content Placeholder 5"/>
          <p:cNvSpPr>
            <a:spLocks noGrp="1"/>
          </p:cNvSpPr>
          <p:nvPr>
            <p:ph idx="1"/>
          </p:nvPr>
        </p:nvSpPr>
        <p:spPr/>
        <p:txBody>
          <a:bodyPr>
            <a:normAutofit fontScale="92500"/>
          </a:bodyPr>
          <a:lstStyle/>
          <a:p>
            <a:pPr fontAlgn="base"/>
            <a:r>
              <a:rPr lang="en-US" dirty="0"/>
              <a:t>The integer entered by the user is stored in variable n. Then the while loop is iterated until the test expression n != 0 is evaluated to 0 (false). </a:t>
            </a:r>
          </a:p>
          <a:p>
            <a:pPr fontAlgn="base"/>
            <a:r>
              <a:rPr lang="en-US" dirty="0"/>
              <a:t>After first iteration, the value of n will be 345 and the count is incremented to 1.</a:t>
            </a:r>
          </a:p>
          <a:p>
            <a:pPr fontAlgn="base"/>
            <a:r>
              <a:rPr lang="en-US" dirty="0"/>
              <a:t>After second iteration, the value of n will be 34 and the count is incremented to 2.</a:t>
            </a:r>
          </a:p>
          <a:p>
            <a:pPr fontAlgn="base"/>
            <a:r>
              <a:rPr lang="en-US" dirty="0"/>
              <a:t>After third iteration, the value of n will be 3 and the count is incremented to 3.</a:t>
            </a:r>
          </a:p>
          <a:p>
            <a:pPr fontAlgn="base"/>
            <a:r>
              <a:rPr lang="en-US" dirty="0"/>
              <a:t>At the start of fourth iteration, the value of n will be 0 and the loop is terminated.</a:t>
            </a:r>
          </a:p>
          <a:p>
            <a:endParaRPr lang="en-US" dirty="0"/>
          </a:p>
        </p:txBody>
      </p:sp>
    </p:spTree>
    <p:extLst>
      <p:ext uri="{BB962C8B-B14F-4D97-AF65-F5344CB8AC3E}">
        <p14:creationId xmlns:p14="http://schemas.microsoft.com/office/powerpoint/2010/main" val="244165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smtClean="0"/>
              <a:t>Method 1</a:t>
            </a:r>
            <a:endParaRPr lang="en-US" dirty="0"/>
          </a:p>
        </p:txBody>
      </p:sp>
      <p:pic>
        <p:nvPicPr>
          <p:cNvPr id="4" name="Picture 3"/>
          <p:cNvPicPr>
            <a:picLocks noChangeAspect="1"/>
          </p:cNvPicPr>
          <p:nvPr/>
        </p:nvPicPr>
        <p:blipFill>
          <a:blip r:embed="rId2"/>
          <a:stretch>
            <a:fillRect/>
          </a:stretch>
        </p:blipFill>
        <p:spPr>
          <a:xfrm>
            <a:off x="3984637" y="1958181"/>
            <a:ext cx="6674654" cy="4086226"/>
          </a:xfrm>
          <a:prstGeom prst="rect">
            <a:avLst/>
          </a:prstGeom>
        </p:spPr>
      </p:pic>
    </p:spTree>
    <p:extLst>
      <p:ext uri="{BB962C8B-B14F-4D97-AF65-F5344CB8AC3E}">
        <p14:creationId xmlns:p14="http://schemas.microsoft.com/office/powerpoint/2010/main" val="16113520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smtClean="0"/>
              <a:t>Method 2</a:t>
            </a:r>
            <a:endParaRPr lang="en-US" dirty="0"/>
          </a:p>
        </p:txBody>
      </p:sp>
      <p:pic>
        <p:nvPicPr>
          <p:cNvPr id="3" name="Picture 2"/>
          <p:cNvPicPr>
            <a:picLocks noChangeAspect="1"/>
          </p:cNvPicPr>
          <p:nvPr/>
        </p:nvPicPr>
        <p:blipFill>
          <a:blip r:embed="rId2"/>
          <a:stretch>
            <a:fillRect/>
          </a:stretch>
        </p:blipFill>
        <p:spPr>
          <a:xfrm>
            <a:off x="2779896" y="2209800"/>
            <a:ext cx="6468607" cy="3789390"/>
          </a:xfrm>
          <a:prstGeom prst="rect">
            <a:avLst/>
          </a:prstGeom>
        </p:spPr>
      </p:pic>
    </p:spTree>
    <p:extLst>
      <p:ext uri="{BB962C8B-B14F-4D97-AF65-F5344CB8AC3E}">
        <p14:creationId xmlns:p14="http://schemas.microsoft.com/office/powerpoint/2010/main" val="1148511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smtClean="0"/>
              <a:t>Method 3</a:t>
            </a:r>
            <a:endParaRPr lang="en-US" dirty="0"/>
          </a:p>
        </p:txBody>
      </p:sp>
      <p:pic>
        <p:nvPicPr>
          <p:cNvPr id="4" name="Picture 3"/>
          <p:cNvPicPr>
            <a:picLocks noChangeAspect="1"/>
          </p:cNvPicPr>
          <p:nvPr/>
        </p:nvPicPr>
        <p:blipFill>
          <a:blip r:embed="rId2"/>
          <a:stretch>
            <a:fillRect/>
          </a:stretch>
        </p:blipFill>
        <p:spPr>
          <a:xfrm>
            <a:off x="3017814" y="2452007"/>
            <a:ext cx="5972834" cy="3569970"/>
          </a:xfrm>
          <a:prstGeom prst="rect">
            <a:avLst/>
          </a:prstGeom>
        </p:spPr>
      </p:pic>
    </p:spTree>
    <p:extLst>
      <p:ext uri="{BB962C8B-B14F-4D97-AF65-F5344CB8AC3E}">
        <p14:creationId xmlns:p14="http://schemas.microsoft.com/office/powerpoint/2010/main" val="38680790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Program to count digits in an integer</a:t>
            </a:r>
            <a:endParaRPr lang="en-GB" dirty="0"/>
          </a:p>
        </p:txBody>
      </p:sp>
      <p:sp>
        <p:nvSpPr>
          <p:cNvPr id="6" name="Content Placeholder 5"/>
          <p:cNvSpPr>
            <a:spLocks noGrp="1"/>
          </p:cNvSpPr>
          <p:nvPr>
            <p:ph idx="1"/>
          </p:nvPr>
        </p:nvSpPr>
        <p:spPr/>
        <p:txBody>
          <a:bodyPr/>
          <a:lstStyle/>
          <a:p>
            <a:r>
              <a:rPr lang="en-US" dirty="0" smtClean="0"/>
              <a:t>Method 4</a:t>
            </a:r>
            <a:endParaRPr lang="en-US" dirty="0"/>
          </a:p>
        </p:txBody>
      </p:sp>
      <p:pic>
        <p:nvPicPr>
          <p:cNvPr id="3" name="Picture 2"/>
          <p:cNvPicPr>
            <a:picLocks noChangeAspect="1"/>
          </p:cNvPicPr>
          <p:nvPr/>
        </p:nvPicPr>
        <p:blipFill>
          <a:blip r:embed="rId2"/>
          <a:stretch>
            <a:fillRect/>
          </a:stretch>
        </p:blipFill>
        <p:spPr>
          <a:xfrm>
            <a:off x="3827417" y="2538412"/>
            <a:ext cx="6706077" cy="3326357"/>
          </a:xfrm>
          <a:prstGeom prst="rect">
            <a:avLst/>
          </a:prstGeom>
        </p:spPr>
      </p:pic>
    </p:spTree>
    <p:extLst>
      <p:ext uri="{BB962C8B-B14F-4D97-AF65-F5344CB8AC3E}">
        <p14:creationId xmlns:p14="http://schemas.microsoft.com/office/powerpoint/2010/main" val="4838089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smtClean="0"/>
              <a:t>Algorithm: calculate </a:t>
            </a:r>
            <a:r>
              <a:rPr lang="en-US" b="1" dirty="0"/>
              <a:t>the sum and average of first n natural </a:t>
            </a:r>
            <a:r>
              <a:rPr lang="en-US" b="1" dirty="0" smtClean="0"/>
              <a:t>numbers</a:t>
            </a:r>
            <a:endParaRPr lang="en-GB" dirty="0"/>
          </a:p>
        </p:txBody>
      </p:sp>
      <p:pic>
        <p:nvPicPr>
          <p:cNvPr id="16" name="Picture 15"/>
          <p:cNvPicPr>
            <a:picLocks noChangeAspect="1"/>
          </p:cNvPicPr>
          <p:nvPr/>
        </p:nvPicPr>
        <p:blipFill>
          <a:blip r:embed="rId2"/>
          <a:stretch>
            <a:fillRect/>
          </a:stretch>
        </p:blipFill>
        <p:spPr>
          <a:xfrm>
            <a:off x="574024" y="2590549"/>
            <a:ext cx="10398776" cy="2888549"/>
          </a:xfrm>
          <a:prstGeom prst="rect">
            <a:avLst/>
          </a:prstGeom>
        </p:spPr>
      </p:pic>
    </p:spTree>
    <p:extLst>
      <p:ext uri="{BB962C8B-B14F-4D97-AF65-F5344CB8AC3E}">
        <p14:creationId xmlns:p14="http://schemas.microsoft.com/office/powerpoint/2010/main" val="1628913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Python Program to calculate the Sum</a:t>
            </a:r>
          </a:p>
        </p:txBody>
      </p:sp>
      <p:pic>
        <p:nvPicPr>
          <p:cNvPr id="3" name="Picture 2"/>
          <p:cNvPicPr>
            <a:picLocks noChangeAspect="1"/>
          </p:cNvPicPr>
          <p:nvPr/>
        </p:nvPicPr>
        <p:blipFill>
          <a:blip r:embed="rId2"/>
          <a:stretch>
            <a:fillRect/>
          </a:stretch>
        </p:blipFill>
        <p:spPr>
          <a:xfrm>
            <a:off x="2196056" y="2662644"/>
            <a:ext cx="7105377" cy="2105297"/>
          </a:xfrm>
          <a:prstGeom prst="rect">
            <a:avLst/>
          </a:prstGeom>
        </p:spPr>
      </p:pic>
    </p:spTree>
    <p:extLst>
      <p:ext uri="{BB962C8B-B14F-4D97-AF65-F5344CB8AC3E}">
        <p14:creationId xmlns:p14="http://schemas.microsoft.com/office/powerpoint/2010/main" val="17612723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Python Program to calculate average</a:t>
            </a:r>
          </a:p>
        </p:txBody>
      </p:sp>
      <p:pic>
        <p:nvPicPr>
          <p:cNvPr id="4" name="Picture 3"/>
          <p:cNvPicPr>
            <a:picLocks noChangeAspect="1"/>
          </p:cNvPicPr>
          <p:nvPr/>
        </p:nvPicPr>
        <p:blipFill>
          <a:blip r:embed="rId2"/>
          <a:stretch>
            <a:fillRect/>
          </a:stretch>
        </p:blipFill>
        <p:spPr>
          <a:xfrm>
            <a:off x="2080305" y="2652303"/>
            <a:ext cx="7950064" cy="2677341"/>
          </a:xfrm>
          <a:prstGeom prst="rect">
            <a:avLst/>
          </a:prstGeom>
        </p:spPr>
      </p:pic>
    </p:spTree>
    <p:extLst>
      <p:ext uri="{BB962C8B-B14F-4D97-AF65-F5344CB8AC3E}">
        <p14:creationId xmlns:p14="http://schemas.microsoft.com/office/powerpoint/2010/main" val="253537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first n natural numbers using formula</a:t>
            </a:r>
          </a:p>
        </p:txBody>
      </p:sp>
      <p:pic>
        <p:nvPicPr>
          <p:cNvPr id="5" name="Picture 4"/>
          <p:cNvPicPr>
            <a:picLocks noChangeAspect="1"/>
          </p:cNvPicPr>
          <p:nvPr/>
        </p:nvPicPr>
        <p:blipFill>
          <a:blip r:embed="rId2"/>
          <a:stretch>
            <a:fillRect/>
          </a:stretch>
        </p:blipFill>
        <p:spPr>
          <a:xfrm>
            <a:off x="164844" y="2528479"/>
            <a:ext cx="11720104" cy="2017395"/>
          </a:xfrm>
          <a:prstGeom prst="rect">
            <a:avLst/>
          </a:prstGeom>
        </p:spPr>
      </p:pic>
    </p:spTree>
    <p:extLst>
      <p:ext uri="{BB962C8B-B14F-4D97-AF65-F5344CB8AC3E}">
        <p14:creationId xmlns:p14="http://schemas.microsoft.com/office/powerpoint/2010/main" val="3977074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first n natural numbers using formula</a:t>
            </a:r>
          </a:p>
        </p:txBody>
      </p:sp>
      <p:pic>
        <p:nvPicPr>
          <p:cNvPr id="3" name="Picture 2"/>
          <p:cNvPicPr>
            <a:picLocks noChangeAspect="1"/>
          </p:cNvPicPr>
          <p:nvPr/>
        </p:nvPicPr>
        <p:blipFill>
          <a:blip r:embed="rId2"/>
          <a:stretch>
            <a:fillRect/>
          </a:stretch>
        </p:blipFill>
        <p:spPr>
          <a:xfrm>
            <a:off x="986014" y="2717346"/>
            <a:ext cx="10548490" cy="1802403"/>
          </a:xfrm>
          <a:prstGeom prst="rect">
            <a:avLst/>
          </a:prstGeom>
        </p:spPr>
      </p:pic>
    </p:spTree>
    <p:extLst>
      <p:ext uri="{BB962C8B-B14F-4D97-AF65-F5344CB8AC3E}">
        <p14:creationId xmlns:p14="http://schemas.microsoft.com/office/powerpoint/2010/main" val="9475584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smtClean="0"/>
              <a:t>Algorithms</a:t>
            </a:r>
            <a:endParaRPr lang="en-GB" dirty="0"/>
          </a:p>
        </p:txBody>
      </p:sp>
      <p:graphicFrame>
        <p:nvGraphicFramePr>
          <p:cNvPr id="8" name="Diagram 7"/>
          <p:cNvGraphicFramePr/>
          <p:nvPr>
            <p:extLst>
              <p:ext uri="{D42A27DB-BD31-4B8C-83A1-F6EECF244321}">
                <p14:modId xmlns:p14="http://schemas.microsoft.com/office/powerpoint/2010/main" val="3241745791"/>
              </p:ext>
            </p:extLst>
          </p:nvPr>
        </p:nvGraphicFramePr>
        <p:xfrm>
          <a:off x="341811" y="1985553"/>
          <a:ext cx="7299959" cy="449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and Cartoon png download - 542*535 - Free Transparent Introduction To  Algorithms png Download. - CleanPNG / Kiss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7345" y="2977288"/>
            <a:ext cx="3768195" cy="2260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8234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4" name="Picture 3"/>
          <p:cNvPicPr>
            <a:picLocks noChangeAspect="1"/>
          </p:cNvPicPr>
          <p:nvPr/>
        </p:nvPicPr>
        <p:blipFill>
          <a:blip r:embed="rId2"/>
          <a:stretch>
            <a:fillRect/>
          </a:stretch>
        </p:blipFill>
        <p:spPr>
          <a:xfrm>
            <a:off x="2453945" y="1738312"/>
            <a:ext cx="6311232" cy="4697038"/>
          </a:xfrm>
          <a:prstGeom prst="rect">
            <a:avLst/>
          </a:prstGeom>
        </p:spPr>
      </p:pic>
    </p:spTree>
    <p:extLst>
      <p:ext uri="{BB962C8B-B14F-4D97-AF65-F5344CB8AC3E}">
        <p14:creationId xmlns:p14="http://schemas.microsoft.com/office/powerpoint/2010/main" val="424333466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4" name="Picture 3"/>
          <p:cNvPicPr>
            <a:picLocks noChangeAspect="1"/>
          </p:cNvPicPr>
          <p:nvPr/>
        </p:nvPicPr>
        <p:blipFill>
          <a:blip r:embed="rId2"/>
          <a:stretch>
            <a:fillRect/>
          </a:stretch>
        </p:blipFill>
        <p:spPr>
          <a:xfrm>
            <a:off x="2453945" y="1738312"/>
            <a:ext cx="6311232" cy="4697038"/>
          </a:xfrm>
          <a:prstGeom prst="rect">
            <a:avLst/>
          </a:prstGeom>
        </p:spPr>
      </p:pic>
    </p:spTree>
    <p:extLst>
      <p:ext uri="{BB962C8B-B14F-4D97-AF65-F5344CB8AC3E}">
        <p14:creationId xmlns:p14="http://schemas.microsoft.com/office/powerpoint/2010/main" val="13324374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the sum and average of multiple user-entered numbers</a:t>
            </a:r>
          </a:p>
        </p:txBody>
      </p:sp>
      <p:pic>
        <p:nvPicPr>
          <p:cNvPr id="3" name="Picture 2"/>
          <p:cNvPicPr>
            <a:picLocks noChangeAspect="1"/>
          </p:cNvPicPr>
          <p:nvPr/>
        </p:nvPicPr>
        <p:blipFill>
          <a:blip r:embed="rId2"/>
          <a:stretch>
            <a:fillRect/>
          </a:stretch>
        </p:blipFill>
        <p:spPr>
          <a:xfrm>
            <a:off x="1421675" y="2571749"/>
            <a:ext cx="6826975" cy="2718707"/>
          </a:xfrm>
          <a:prstGeom prst="rect">
            <a:avLst/>
          </a:prstGeom>
        </p:spPr>
      </p:pic>
    </p:spTree>
    <p:extLst>
      <p:ext uri="{BB962C8B-B14F-4D97-AF65-F5344CB8AC3E}">
        <p14:creationId xmlns:p14="http://schemas.microsoft.com/office/powerpoint/2010/main" val="3121125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fontScale="90000"/>
          </a:bodyPr>
          <a:lstStyle/>
          <a:p>
            <a:r>
              <a:rPr lang="en-US" b="1" dirty="0"/>
              <a:t>Calculate sum using the built-in sum function in Python</a:t>
            </a:r>
          </a:p>
        </p:txBody>
      </p:sp>
      <p:grpSp>
        <p:nvGrpSpPr>
          <p:cNvPr id="5" name="Group 4"/>
          <p:cNvGrpSpPr/>
          <p:nvPr/>
        </p:nvGrpSpPr>
        <p:grpSpPr>
          <a:xfrm>
            <a:off x="1096330" y="1581926"/>
            <a:ext cx="9562961" cy="808577"/>
            <a:chOff x="0" y="274406"/>
            <a:chExt cx="10156091" cy="1777254"/>
          </a:xfrm>
          <a:scene3d>
            <a:camera prst="orthographicFront"/>
            <a:lightRig rig="flat" dir="t"/>
          </a:scene3d>
        </p:grpSpPr>
        <p:sp>
          <p:nvSpPr>
            <p:cNvPr id="6" name="Rounded Rectangle 5"/>
            <p:cNvSpPr/>
            <p:nvPr/>
          </p:nvSpPr>
          <p:spPr>
            <a:xfrm>
              <a:off x="0" y="291980"/>
              <a:ext cx="10156091" cy="175968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5">
                <a:hueOff val="0"/>
                <a:satOff val="0"/>
                <a:lumOff val="0"/>
                <a:alphaOff val="0"/>
              </a:schemeClr>
            </a:fillRef>
            <a:effectRef idx="2">
              <a:schemeClr val="accent5">
                <a:hueOff val="0"/>
                <a:satOff val="0"/>
                <a:lumOff val="0"/>
                <a:alphaOff val="0"/>
              </a:schemeClr>
            </a:effectRef>
            <a:fontRef idx="minor">
              <a:schemeClr val="lt1"/>
            </a:fontRef>
          </p:style>
        </p:sp>
        <p:sp>
          <p:nvSpPr>
            <p:cNvPr id="7" name="Rounded Rectangle 4"/>
            <p:cNvSpPr txBox="1"/>
            <p:nvPr/>
          </p:nvSpPr>
          <p:spPr>
            <a:xfrm>
              <a:off x="0" y="274406"/>
              <a:ext cx="9635090" cy="168896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2000" dirty="0"/>
                <a:t>Sum of numbers in the list is required everywhere. Python provide an inbuilt function sum() which sums up the numbers in the list</a:t>
              </a:r>
              <a:endParaRPr lang="en-US" sz="2000" kern="1200" dirty="0"/>
            </a:p>
          </p:txBody>
        </p:sp>
      </p:grpSp>
      <p:pic>
        <p:nvPicPr>
          <p:cNvPr id="8" name="Picture 7"/>
          <p:cNvPicPr>
            <a:picLocks noChangeAspect="1"/>
          </p:cNvPicPr>
          <p:nvPr/>
        </p:nvPicPr>
        <p:blipFill>
          <a:blip r:embed="rId2"/>
          <a:stretch>
            <a:fillRect/>
          </a:stretch>
        </p:blipFill>
        <p:spPr>
          <a:xfrm>
            <a:off x="838200" y="2398498"/>
            <a:ext cx="7404463" cy="2226823"/>
          </a:xfrm>
          <a:prstGeom prst="rect">
            <a:avLst/>
          </a:prstGeom>
        </p:spPr>
      </p:pic>
      <p:pic>
        <p:nvPicPr>
          <p:cNvPr id="9" name="Picture 8"/>
          <p:cNvPicPr>
            <a:picLocks noChangeAspect="1"/>
          </p:cNvPicPr>
          <p:nvPr/>
        </p:nvPicPr>
        <p:blipFill>
          <a:blip r:embed="rId3"/>
          <a:stretch>
            <a:fillRect/>
          </a:stretch>
        </p:blipFill>
        <p:spPr>
          <a:xfrm>
            <a:off x="1396776" y="4520770"/>
            <a:ext cx="7976815" cy="2337230"/>
          </a:xfrm>
          <a:prstGeom prst="rect">
            <a:avLst/>
          </a:prstGeom>
        </p:spPr>
      </p:pic>
    </p:spTree>
    <p:extLst>
      <p:ext uri="{BB962C8B-B14F-4D97-AF65-F5344CB8AC3E}">
        <p14:creationId xmlns:p14="http://schemas.microsoft.com/office/powerpoint/2010/main" val="20427681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a:t>sum() function in Python</a:t>
            </a:r>
          </a:p>
        </p:txBody>
      </p:sp>
      <p:pic>
        <p:nvPicPr>
          <p:cNvPr id="3" name="Picture 2"/>
          <p:cNvPicPr>
            <a:picLocks noChangeAspect="1"/>
          </p:cNvPicPr>
          <p:nvPr/>
        </p:nvPicPr>
        <p:blipFill>
          <a:blip r:embed="rId2"/>
          <a:stretch>
            <a:fillRect/>
          </a:stretch>
        </p:blipFill>
        <p:spPr>
          <a:xfrm>
            <a:off x="2677691" y="1864586"/>
            <a:ext cx="5770822" cy="3608751"/>
          </a:xfrm>
          <a:prstGeom prst="rect">
            <a:avLst/>
          </a:prstGeom>
        </p:spPr>
      </p:pic>
    </p:spTree>
    <p:extLst>
      <p:ext uri="{BB962C8B-B14F-4D97-AF65-F5344CB8AC3E}">
        <p14:creationId xmlns:p14="http://schemas.microsoft.com/office/powerpoint/2010/main" val="422716157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b="1" dirty="0" smtClean="0"/>
              <a:t>sum() function in Python</a:t>
            </a:r>
            <a:endParaRPr lang="en-US" b="1" dirty="0"/>
          </a:p>
        </p:txBody>
      </p:sp>
      <p:sp>
        <p:nvSpPr>
          <p:cNvPr id="4" name="Rectangle 3"/>
          <p:cNvSpPr/>
          <p:nvPr/>
        </p:nvSpPr>
        <p:spPr>
          <a:xfrm>
            <a:off x="1963782" y="1647986"/>
            <a:ext cx="7271657" cy="923330"/>
          </a:xfrm>
          <a:prstGeom prst="rect">
            <a:avLst/>
          </a:prstGeom>
        </p:spPr>
        <p:txBody>
          <a:bodyPr wrap="square">
            <a:spAutoFit/>
          </a:bodyPr>
          <a:lstStyle/>
          <a:p>
            <a:r>
              <a:rPr lang="en-US" b="1" dirty="0">
                <a:latin typeface="urw-din"/>
              </a:rPr>
              <a:t>Practical Application:</a:t>
            </a:r>
            <a:r>
              <a:rPr lang="en-US" dirty="0">
                <a:latin typeface="urw-din"/>
              </a:rPr>
              <a:t> Problems where we require sum to be calculated to do further operations such as finding out the average of numbers.</a:t>
            </a:r>
            <a:endParaRPr lang="en-US" dirty="0"/>
          </a:p>
        </p:txBody>
      </p:sp>
      <p:pic>
        <p:nvPicPr>
          <p:cNvPr id="5" name="Picture 4"/>
          <p:cNvPicPr>
            <a:picLocks noChangeAspect="1"/>
          </p:cNvPicPr>
          <p:nvPr/>
        </p:nvPicPr>
        <p:blipFill>
          <a:blip r:embed="rId2"/>
          <a:stretch>
            <a:fillRect/>
          </a:stretch>
        </p:blipFill>
        <p:spPr>
          <a:xfrm>
            <a:off x="2145165" y="3185840"/>
            <a:ext cx="7864708" cy="2810012"/>
          </a:xfrm>
          <a:prstGeom prst="rect">
            <a:avLst/>
          </a:prstGeom>
        </p:spPr>
      </p:pic>
    </p:spTree>
    <p:extLst>
      <p:ext uri="{BB962C8B-B14F-4D97-AF65-F5344CB8AC3E}">
        <p14:creationId xmlns:p14="http://schemas.microsoft.com/office/powerpoint/2010/main" val="19500782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64160"/>
            <a:ext cx="10515600" cy="5912803"/>
          </a:xfrm>
        </p:spPr>
        <p:txBody>
          <a:bodyPr anchor="ctr">
            <a:normAutofit/>
          </a:bodyPr>
          <a:lstStyle/>
          <a:p>
            <a:pPr marL="0" indent="0" algn="ctr">
              <a:buNone/>
            </a:pPr>
            <a:r>
              <a:rPr lang="en-IN" sz="3600" b="1" dirty="0">
                <a:latin typeface="Times New Roman" pitchFamily="18" charset="0"/>
                <a:cs typeface="Times New Roman" pitchFamily="18" charset="0"/>
              </a:rPr>
              <a:t>Factorial Computation</a:t>
            </a:r>
          </a:p>
        </p:txBody>
      </p:sp>
    </p:spTree>
    <p:extLst>
      <p:ext uri="{BB962C8B-B14F-4D97-AF65-F5344CB8AC3E}">
        <p14:creationId xmlns:p14="http://schemas.microsoft.com/office/powerpoint/2010/main" val="1599947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Times New Roman" pitchFamily="18" charset="0"/>
                <a:cs typeface="Times New Roman" pitchFamily="18" charset="0"/>
              </a:rPr>
              <a:t>Algorithm </a:t>
            </a:r>
            <a:r>
              <a:rPr lang="en-IN" sz="3600" b="1" dirty="0" smtClean="0">
                <a:latin typeface="Times New Roman" pitchFamily="18" charset="0"/>
                <a:cs typeface="Times New Roman" pitchFamily="18" charset="0"/>
              </a:rPr>
              <a:t>to </a:t>
            </a:r>
            <a:r>
              <a:rPr lang="en-IN" sz="3600" b="1" dirty="0">
                <a:latin typeface="Times New Roman" pitchFamily="18" charset="0"/>
                <a:cs typeface="Times New Roman" pitchFamily="18" charset="0"/>
              </a:rPr>
              <a:t>calculate factorial value of a number</a:t>
            </a:r>
          </a:p>
        </p:txBody>
      </p:sp>
      <p:sp>
        <p:nvSpPr>
          <p:cNvPr id="3" name="Content Placeholder 2"/>
          <p:cNvSpPr>
            <a:spLocks noGrp="1"/>
          </p:cNvSpPr>
          <p:nvPr>
            <p:ph idx="1"/>
          </p:nvPr>
        </p:nvSpPr>
        <p:spPr/>
        <p:txBody>
          <a:bodyPr/>
          <a:lstStyle/>
          <a:p>
            <a:r>
              <a:rPr lang="en-IN" dirty="0"/>
              <a:t>step 1. Start</a:t>
            </a:r>
            <a:br>
              <a:rPr lang="en-IN" dirty="0"/>
            </a:br>
            <a:r>
              <a:rPr lang="en-IN" dirty="0"/>
              <a:t>step 2. Read the number n</a:t>
            </a:r>
            <a:br>
              <a:rPr lang="en-IN" dirty="0"/>
            </a:br>
            <a:r>
              <a:rPr lang="en-IN" dirty="0"/>
              <a:t>step 3. [Initialize]</a:t>
            </a:r>
            <a:br>
              <a:rPr lang="en-IN" dirty="0"/>
            </a:br>
            <a:r>
              <a:rPr lang="en-IN" dirty="0"/>
              <a:t>        </a:t>
            </a:r>
            <a:r>
              <a:rPr lang="en-IN" dirty="0" smtClean="0"/>
              <a:t>     i=1</a:t>
            </a:r>
            <a:r>
              <a:rPr lang="en-IN" dirty="0"/>
              <a:t>, fact=1</a:t>
            </a:r>
            <a:br>
              <a:rPr lang="en-IN" dirty="0"/>
            </a:br>
            <a:r>
              <a:rPr lang="en-IN" dirty="0"/>
              <a:t>step 4. Repeat step 4 through 6 until i=n</a:t>
            </a:r>
            <a:br>
              <a:rPr lang="en-IN" dirty="0"/>
            </a:br>
            <a:r>
              <a:rPr lang="en-IN" dirty="0"/>
              <a:t>step 5. fact=fact*i</a:t>
            </a:r>
            <a:br>
              <a:rPr lang="en-IN" dirty="0"/>
            </a:br>
            <a:r>
              <a:rPr lang="en-IN" dirty="0"/>
              <a:t>step 6. i=i+1</a:t>
            </a:r>
            <a:br>
              <a:rPr lang="en-IN" dirty="0"/>
            </a:br>
            <a:r>
              <a:rPr lang="en-IN" dirty="0"/>
              <a:t>step 7. Print fact</a:t>
            </a:r>
            <a:br>
              <a:rPr lang="en-IN" dirty="0"/>
            </a:br>
            <a:r>
              <a:rPr lang="en-IN" dirty="0"/>
              <a:t>step 8. Stop</a:t>
            </a:r>
          </a:p>
        </p:txBody>
      </p:sp>
    </p:spTree>
    <p:extLst>
      <p:ext uri="{BB962C8B-B14F-4D97-AF65-F5344CB8AC3E}">
        <p14:creationId xmlns:p14="http://schemas.microsoft.com/office/powerpoint/2010/main" val="14631619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9440"/>
            <a:ext cx="10515600" cy="5577523"/>
          </a:xfrm>
        </p:spPr>
        <p:txBody>
          <a:bodyPr anchor="ctr"/>
          <a:lstStyle/>
          <a:p>
            <a:pPr marL="0" indent="0" algn="ctr">
              <a:buNone/>
            </a:pPr>
            <a:r>
              <a:rPr lang="en-IN" sz="3600" b="1" dirty="0">
                <a:latin typeface="Times New Roman" pitchFamily="18" charset="0"/>
                <a:cs typeface="Times New Roman" pitchFamily="18" charset="0"/>
              </a:rPr>
              <a:t>Fibonacci</a:t>
            </a:r>
            <a:r>
              <a:rPr lang="en-IN" dirty="0"/>
              <a:t> </a:t>
            </a:r>
            <a:r>
              <a:rPr lang="en-IN" sz="3600" b="1" dirty="0">
                <a:latin typeface="Times New Roman" pitchFamily="18" charset="0"/>
                <a:cs typeface="Times New Roman" pitchFamily="18" charset="0"/>
              </a:rPr>
              <a:t>Sequence</a:t>
            </a:r>
          </a:p>
        </p:txBody>
      </p:sp>
    </p:spTree>
    <p:extLst>
      <p:ext uri="{BB962C8B-B14F-4D97-AF65-F5344CB8AC3E}">
        <p14:creationId xmlns:p14="http://schemas.microsoft.com/office/powerpoint/2010/main" val="3840797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latin typeface="Times New Roman" pitchFamily="18" charset="0"/>
                <a:cs typeface="Times New Roman" pitchFamily="18" charset="0"/>
              </a:rPr>
              <a:t>Algorithm</a:t>
            </a:r>
            <a:r>
              <a:rPr lang="en-IN" b="1" dirty="0"/>
              <a:t> </a:t>
            </a:r>
            <a:r>
              <a:rPr lang="en-IN" sz="3600" b="1" dirty="0">
                <a:latin typeface="Times New Roman" pitchFamily="18" charset="0"/>
                <a:cs typeface="Times New Roman" pitchFamily="18" charset="0"/>
              </a:rPr>
              <a:t>to print Fibonacci series up to given number </a:t>
            </a:r>
            <a:r>
              <a:rPr lang="en-IN" sz="3600" b="1" dirty="0" smtClean="0">
                <a:latin typeface="Times New Roman" pitchFamily="18" charset="0"/>
                <a:cs typeface="Times New Roman" pitchFamily="18" charset="0"/>
              </a:rPr>
              <a:t>N</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55000" lnSpcReduction="20000"/>
          </a:bodyPr>
          <a:lstStyle/>
          <a:p>
            <a:r>
              <a:rPr lang="en-IN" dirty="0"/>
              <a:t/>
            </a:r>
            <a:br>
              <a:rPr lang="en-IN" dirty="0"/>
            </a:br>
            <a:r>
              <a:rPr lang="en-IN" dirty="0"/>
              <a:t>Step 1: Start</a:t>
            </a:r>
          </a:p>
          <a:p>
            <a:r>
              <a:rPr lang="en-IN" dirty="0"/>
              <a:t>Step 2: Declare variables N, N1, N2, N3, i.</a:t>
            </a:r>
          </a:p>
          <a:p>
            <a:r>
              <a:rPr lang="en-IN" dirty="0"/>
              <a:t>Step 3: Read value of N from user.</a:t>
            </a:r>
          </a:p>
          <a:p>
            <a:r>
              <a:rPr lang="en-IN" dirty="0"/>
              <a:t>Step 4: if N &lt; 2, display message “Enter number &gt; 2” and go to step 9.</a:t>
            </a:r>
          </a:p>
          <a:p>
            <a:r>
              <a:rPr lang="en-IN" dirty="0"/>
              <a:t>Step 5: Initialize variables N1 = 0, N2 = 1, i = 0</a:t>
            </a:r>
          </a:p>
          <a:p>
            <a:r>
              <a:rPr lang="en-IN" dirty="0"/>
              <a:t>Step 6: Display N1, N2  </a:t>
            </a:r>
          </a:p>
          <a:p>
            <a:r>
              <a:rPr lang="en-IN" dirty="0"/>
              <a:t>Step 7: Compute N3 = N1 + N2</a:t>
            </a:r>
          </a:p>
          <a:p>
            <a:r>
              <a:rPr lang="en-IN" dirty="0"/>
              <a:t>Step 8: Repeat following statements until i &lt;  N - 2</a:t>
            </a:r>
          </a:p>
          <a:p>
            <a:pPr marL="0" indent="0">
              <a:buNone/>
            </a:pPr>
            <a:r>
              <a:rPr lang="en-IN" dirty="0" smtClean="0"/>
              <a:t>	Display </a:t>
            </a:r>
            <a:r>
              <a:rPr lang="en-IN" dirty="0"/>
              <a:t>N3</a:t>
            </a:r>
          </a:p>
          <a:p>
            <a:pPr marL="0" indent="0">
              <a:buNone/>
            </a:pPr>
            <a:r>
              <a:rPr lang="en-IN" dirty="0" smtClean="0"/>
              <a:t>	N1 </a:t>
            </a:r>
            <a:r>
              <a:rPr lang="en-IN" dirty="0"/>
              <a:t>= N2</a:t>
            </a:r>
          </a:p>
          <a:p>
            <a:pPr marL="0" indent="0">
              <a:buNone/>
            </a:pPr>
            <a:r>
              <a:rPr lang="en-IN" dirty="0" smtClean="0"/>
              <a:t>	N2 </a:t>
            </a:r>
            <a:r>
              <a:rPr lang="en-IN" dirty="0"/>
              <a:t>= N3  </a:t>
            </a:r>
          </a:p>
          <a:p>
            <a:pPr marL="0" indent="0">
              <a:buNone/>
            </a:pPr>
            <a:r>
              <a:rPr lang="en-IN" dirty="0" smtClean="0"/>
              <a:t>	N3 </a:t>
            </a:r>
            <a:r>
              <a:rPr lang="en-IN" dirty="0"/>
              <a:t>= N1 + N2</a:t>
            </a:r>
          </a:p>
          <a:p>
            <a:pPr marL="0" indent="0">
              <a:buNone/>
            </a:pPr>
            <a:r>
              <a:rPr lang="en-IN" dirty="0" smtClean="0"/>
              <a:t>	i </a:t>
            </a:r>
            <a:r>
              <a:rPr lang="en-IN" dirty="0"/>
              <a:t> = i + 1</a:t>
            </a:r>
          </a:p>
          <a:p>
            <a:r>
              <a:rPr lang="en-IN" dirty="0"/>
              <a:t>Step 9: Stop</a:t>
            </a:r>
          </a:p>
          <a:p>
            <a:endParaRPr lang="en-IN" dirty="0"/>
          </a:p>
        </p:txBody>
      </p:sp>
    </p:spTree>
    <p:extLst>
      <p:ext uri="{BB962C8B-B14F-4D97-AF65-F5344CB8AC3E}">
        <p14:creationId xmlns:p14="http://schemas.microsoft.com/office/powerpoint/2010/main" val="1139886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Essential properties of an algorithm</a:t>
            </a:r>
            <a:endParaRPr lang="en-GB" dirty="0"/>
          </a:p>
        </p:txBody>
      </p:sp>
      <p:grpSp>
        <p:nvGrpSpPr>
          <p:cNvPr id="6" name="Group 5"/>
          <p:cNvGrpSpPr/>
          <p:nvPr/>
        </p:nvGrpSpPr>
        <p:grpSpPr>
          <a:xfrm>
            <a:off x="1112520" y="2090057"/>
            <a:ext cx="9625149" cy="694534"/>
            <a:chOff x="0" y="98581"/>
            <a:chExt cx="9625149" cy="1216800"/>
          </a:xfrm>
          <a:solidFill>
            <a:schemeClr val="accent1"/>
          </a:solidFill>
        </p:grpSpPr>
        <p:sp>
          <p:nvSpPr>
            <p:cNvPr id="7" name="Rounded Rectangle 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9"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an algorithm is finite (w.r.t.: set of instructions, use of resources, time of computation)</a:t>
              </a:r>
            </a:p>
          </p:txBody>
        </p:sp>
      </p:grpSp>
      <p:grpSp>
        <p:nvGrpSpPr>
          <p:cNvPr id="10" name="Group 9"/>
          <p:cNvGrpSpPr/>
          <p:nvPr/>
        </p:nvGrpSpPr>
        <p:grpSpPr>
          <a:xfrm>
            <a:off x="1112519" y="3026226"/>
            <a:ext cx="9625149" cy="683625"/>
            <a:chOff x="0" y="98581"/>
            <a:chExt cx="9625149" cy="1216800"/>
          </a:xfrm>
          <a:solidFill>
            <a:schemeClr val="accent4"/>
          </a:solidFill>
        </p:grpSpPr>
        <p:sp>
          <p:nvSpPr>
            <p:cNvPr id="11" name="Rounded Rectangle 10"/>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2"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instructions are precise and computable</a:t>
              </a:r>
            </a:p>
          </p:txBody>
        </p:sp>
      </p:grpSp>
      <p:grpSp>
        <p:nvGrpSpPr>
          <p:cNvPr id="16" name="Group 15"/>
          <p:cNvGrpSpPr/>
          <p:nvPr/>
        </p:nvGrpSpPr>
        <p:grpSpPr>
          <a:xfrm>
            <a:off x="1053120" y="3951486"/>
            <a:ext cx="9625149" cy="737473"/>
            <a:chOff x="0" y="98581"/>
            <a:chExt cx="9625149" cy="1216800"/>
          </a:xfrm>
          <a:solidFill>
            <a:schemeClr val="accent3">
              <a:lumMod val="60000"/>
              <a:lumOff val="40000"/>
            </a:schemeClr>
          </a:solidFill>
        </p:grpSpPr>
        <p:sp>
          <p:nvSpPr>
            <p:cNvPr id="17" name="Rounded Rectangle 1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8"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t>• instructions have a specified logical order, however, we can discriminate between</a:t>
              </a:r>
            </a:p>
          </p:txBody>
        </p:sp>
      </p:grpSp>
      <p:grpSp>
        <p:nvGrpSpPr>
          <p:cNvPr id="19" name="Group 18"/>
          <p:cNvGrpSpPr/>
          <p:nvPr/>
        </p:nvGrpSpPr>
        <p:grpSpPr>
          <a:xfrm>
            <a:off x="3594462" y="4876747"/>
            <a:ext cx="7469777" cy="740282"/>
            <a:chOff x="0" y="98581"/>
            <a:chExt cx="9625149" cy="1216800"/>
          </a:xfrm>
          <a:solidFill>
            <a:schemeClr val="accent2">
              <a:lumMod val="40000"/>
              <a:lumOff val="60000"/>
            </a:schemeClr>
          </a:solidFill>
        </p:grpSpPr>
        <p:sp>
          <p:nvSpPr>
            <p:cNvPr id="20" name="Rounded Rectangle 19"/>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1"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endParaRPr lang="en-US" sz="2000" dirty="0" smtClean="0">
                <a:solidFill>
                  <a:srgbClr val="FF0000"/>
                </a:solidFill>
              </a:endParaRPr>
            </a:p>
            <a:p>
              <a:r>
                <a:rPr lang="en-US" sz="2000" dirty="0" smtClean="0">
                  <a:solidFill>
                    <a:srgbClr val="FF0000"/>
                  </a:solidFill>
                </a:rPr>
                <a:t>deterministic algorithms </a:t>
              </a:r>
              <a:r>
                <a:rPr lang="en-US" sz="2000" dirty="0" smtClean="0"/>
                <a:t>(</a:t>
              </a:r>
              <a:r>
                <a:rPr lang="en-US" sz="2000" dirty="0"/>
                <a:t>every step has a well-defined successor)</a:t>
              </a:r>
            </a:p>
            <a:p>
              <a:endParaRPr lang="en-US" sz="2000" dirty="0"/>
            </a:p>
          </p:txBody>
        </p:sp>
      </p:grpSp>
      <p:grpSp>
        <p:nvGrpSpPr>
          <p:cNvPr id="23" name="Group 22"/>
          <p:cNvGrpSpPr/>
          <p:nvPr/>
        </p:nvGrpSpPr>
        <p:grpSpPr>
          <a:xfrm>
            <a:off x="3594462" y="5762979"/>
            <a:ext cx="7469777" cy="740282"/>
            <a:chOff x="0" y="98581"/>
            <a:chExt cx="9625149" cy="1216800"/>
          </a:xfrm>
          <a:solidFill>
            <a:schemeClr val="accent2">
              <a:lumMod val="40000"/>
              <a:lumOff val="60000"/>
            </a:schemeClr>
          </a:solidFill>
        </p:grpSpPr>
        <p:sp>
          <p:nvSpPr>
            <p:cNvPr id="24" name="Rounded Rectangle 23"/>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5"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sz="2000" dirty="0">
                  <a:solidFill>
                    <a:srgbClr val="FF0000"/>
                  </a:solidFill>
                </a:rPr>
                <a:t>non-deterministic </a:t>
              </a:r>
              <a:r>
                <a:rPr lang="en-US" sz="2000" dirty="0" smtClean="0">
                  <a:solidFill>
                    <a:srgbClr val="FF0000"/>
                  </a:solidFill>
                </a:rPr>
                <a:t>algorithms </a:t>
              </a:r>
              <a:r>
                <a:rPr lang="en-US" sz="2000" dirty="0" smtClean="0">
                  <a:solidFill>
                    <a:schemeClr val="tx1"/>
                  </a:solidFill>
                </a:rPr>
                <a:t>(randomized </a:t>
              </a:r>
              <a:r>
                <a:rPr lang="en-US" sz="2000" dirty="0">
                  <a:solidFill>
                    <a:schemeClr val="tx1"/>
                  </a:solidFill>
                </a:rPr>
                <a:t>algorithms, e.g.)</a:t>
              </a:r>
            </a:p>
          </p:txBody>
        </p:sp>
      </p:grpSp>
    </p:spTree>
    <p:extLst>
      <p:ext uri="{BB962C8B-B14F-4D97-AF65-F5344CB8AC3E}">
        <p14:creationId xmlns:p14="http://schemas.microsoft.com/office/powerpoint/2010/main" val="2420279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53440"/>
            <a:ext cx="10515600" cy="5323523"/>
          </a:xfrm>
        </p:spPr>
        <p:txBody>
          <a:bodyPr anchor="ctr"/>
          <a:lstStyle/>
          <a:p>
            <a:pPr marL="0" indent="0" algn="ctr">
              <a:buNone/>
            </a:pPr>
            <a:r>
              <a:rPr lang="en-IN" sz="3600" b="1" dirty="0">
                <a:latin typeface="Times New Roman" pitchFamily="18" charset="0"/>
                <a:cs typeface="Times New Roman" pitchFamily="18" charset="0"/>
              </a:rPr>
              <a:t>Reverse</a:t>
            </a:r>
            <a:r>
              <a:rPr lang="en-IN" dirty="0" smtClean="0"/>
              <a:t> </a:t>
            </a:r>
            <a:r>
              <a:rPr lang="en-IN" sz="3600" b="1" dirty="0">
                <a:latin typeface="Times New Roman" pitchFamily="18" charset="0"/>
                <a:cs typeface="Times New Roman" pitchFamily="18" charset="0"/>
              </a:rPr>
              <a:t>a Number</a:t>
            </a:r>
          </a:p>
        </p:txBody>
      </p:sp>
    </p:spTree>
    <p:extLst>
      <p:ext uri="{BB962C8B-B14F-4D97-AF65-F5344CB8AC3E}">
        <p14:creationId xmlns:p14="http://schemas.microsoft.com/office/powerpoint/2010/main" val="590936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itchFamily="18" charset="0"/>
                <a:cs typeface="Times New Roman" pitchFamily="18" charset="0"/>
              </a:rPr>
              <a:t>Algorithm</a:t>
            </a:r>
            <a:r>
              <a:rPr lang="en-IN" b="1" dirty="0"/>
              <a:t> </a:t>
            </a:r>
            <a:r>
              <a:rPr lang="en-IN" b="1" dirty="0">
                <a:latin typeface="Times New Roman" pitchFamily="18" charset="0"/>
                <a:cs typeface="Times New Roman" pitchFamily="18" charset="0"/>
              </a:rPr>
              <a:t>to </a:t>
            </a:r>
            <a:r>
              <a:rPr lang="en-IN" b="1" dirty="0" smtClean="0">
                <a:latin typeface="Times New Roman" pitchFamily="18" charset="0"/>
                <a:cs typeface="Times New Roman" pitchFamily="18" charset="0"/>
              </a:rPr>
              <a:t>Reverse a Number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Step 1:Start</a:t>
            </a:r>
          </a:p>
          <a:p>
            <a:r>
              <a:rPr lang="en-IN" dirty="0" smtClean="0"/>
              <a:t>Step 2:Intilize reverse=0</a:t>
            </a:r>
          </a:p>
          <a:p>
            <a:r>
              <a:rPr lang="en-IN" dirty="0" smtClean="0"/>
              <a:t>Step 3:Read digit</a:t>
            </a:r>
          </a:p>
          <a:p>
            <a:r>
              <a:rPr lang="en-IN" dirty="0" smtClean="0"/>
              <a:t>Step 4:check whether digit&gt;0 then go to step 5 else go to step 9</a:t>
            </a:r>
          </a:p>
          <a:p>
            <a:r>
              <a:rPr lang="en-IN" dirty="0" smtClean="0"/>
              <a:t>Step 5:reverse=reverse*10</a:t>
            </a:r>
          </a:p>
          <a:p>
            <a:r>
              <a:rPr lang="en-IN" dirty="0" smtClean="0"/>
              <a:t>Step 6:reverse=reverse+digit%10</a:t>
            </a:r>
          </a:p>
          <a:p>
            <a:r>
              <a:rPr lang="en-IN" dirty="0" smtClean="0"/>
              <a:t>Step 7:digit=digit/10</a:t>
            </a:r>
          </a:p>
          <a:p>
            <a:r>
              <a:rPr lang="en-IN" dirty="0" smtClean="0"/>
              <a:t>Step 8: Go to step 4</a:t>
            </a:r>
          </a:p>
          <a:p>
            <a:r>
              <a:rPr lang="en-IN" dirty="0" smtClean="0"/>
              <a:t>Step 9:Print reverse</a:t>
            </a:r>
          </a:p>
          <a:p>
            <a:r>
              <a:rPr lang="en-IN" dirty="0" smtClean="0"/>
              <a:t>Step 10: Stop</a:t>
            </a:r>
            <a:endParaRPr lang="en-IN" dirty="0"/>
          </a:p>
        </p:txBody>
      </p:sp>
    </p:spTree>
    <p:extLst>
      <p:ext uri="{BB962C8B-B14F-4D97-AF65-F5344CB8AC3E}">
        <p14:creationId xmlns:p14="http://schemas.microsoft.com/office/powerpoint/2010/main" val="33743365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Base Conversion</a:t>
            </a:r>
            <a:endParaRPr lang="en-GB" dirty="0"/>
          </a:p>
        </p:txBody>
      </p:sp>
      <p:sp>
        <p:nvSpPr>
          <p:cNvPr id="3" name="Content Placeholder 2"/>
          <p:cNvSpPr>
            <a:spLocks noGrp="1"/>
          </p:cNvSpPr>
          <p:nvPr>
            <p:ph idx="1"/>
          </p:nvPr>
        </p:nvSpPr>
        <p:spPr/>
        <p:txBody>
          <a:bodyPr/>
          <a:lstStyle/>
          <a:p>
            <a:r>
              <a:rPr lang="en-GB" dirty="0"/>
              <a:t>Decimal to Any </a:t>
            </a:r>
            <a:r>
              <a:rPr lang="en-GB" dirty="0" smtClean="0"/>
              <a:t>Base</a:t>
            </a:r>
          </a:p>
          <a:p>
            <a:pPr lvl="1"/>
            <a:r>
              <a:rPr lang="en-GB" dirty="0" smtClean="0"/>
              <a:t>Decimal to Octal</a:t>
            </a:r>
          </a:p>
          <a:p>
            <a:pPr lvl="1"/>
            <a:r>
              <a:rPr lang="en-GB" dirty="0" smtClean="0"/>
              <a:t>Decimal to Binary</a:t>
            </a:r>
          </a:p>
          <a:p>
            <a:pPr lvl="1"/>
            <a:r>
              <a:rPr lang="en-GB" dirty="0" smtClean="0"/>
              <a:t>Decimal to Hexadecimal</a:t>
            </a:r>
          </a:p>
          <a:p>
            <a:r>
              <a:rPr lang="en-GB" dirty="0" smtClean="0"/>
              <a:t>Binary to Any Base</a:t>
            </a:r>
          </a:p>
          <a:p>
            <a:r>
              <a:rPr lang="en-GB" dirty="0" smtClean="0"/>
              <a:t>Octal to any base</a:t>
            </a:r>
          </a:p>
          <a:p>
            <a:r>
              <a:rPr lang="en-GB" dirty="0" smtClean="0"/>
              <a:t>Hexadecimal to any base</a:t>
            </a:r>
            <a:endParaRPr lang="en-GB" dirty="0"/>
          </a:p>
        </p:txBody>
      </p:sp>
    </p:spTree>
    <p:extLst>
      <p:ext uri="{BB962C8B-B14F-4D97-AF65-F5344CB8AC3E}">
        <p14:creationId xmlns:p14="http://schemas.microsoft.com/office/powerpoint/2010/main" val="4158942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Basic Idea</a:t>
            </a:r>
            <a:endParaRPr lang="en-GB" dirty="0"/>
          </a:p>
        </p:txBody>
      </p:sp>
      <p:sp>
        <p:nvSpPr>
          <p:cNvPr id="3" name="Content Placeholder 2"/>
          <p:cNvSpPr>
            <a:spLocks noGrp="1"/>
          </p:cNvSpPr>
          <p:nvPr>
            <p:ph idx="1"/>
          </p:nvPr>
        </p:nvSpPr>
        <p:spPr/>
        <p:txBody>
          <a:bodyPr>
            <a:normAutofit/>
          </a:bodyPr>
          <a:lstStyle/>
          <a:p>
            <a:pPr algn="just"/>
            <a:r>
              <a:rPr lang="en-GB" sz="3200" dirty="0"/>
              <a:t>The basic algorithm for this conversion is to repeatedly divide (integer division) the given decimal number by the target base value until the decimal number becomes 0. </a:t>
            </a:r>
            <a:endParaRPr lang="en-GB" sz="3200" dirty="0" smtClean="0"/>
          </a:p>
          <a:p>
            <a:pPr algn="just"/>
            <a:r>
              <a:rPr lang="en-GB" sz="3200" dirty="0" smtClean="0"/>
              <a:t>The </a:t>
            </a:r>
            <a:r>
              <a:rPr lang="en-GB" sz="3200" dirty="0"/>
              <a:t>remainder in each case forms the digits of the number in the new base system, however, in the reverse order.</a:t>
            </a:r>
          </a:p>
        </p:txBody>
      </p:sp>
    </p:spTree>
    <p:extLst>
      <p:ext uri="{BB962C8B-B14F-4D97-AF65-F5344CB8AC3E}">
        <p14:creationId xmlns:p14="http://schemas.microsoft.com/office/powerpoint/2010/main" val="3219684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 Upper Limit</a:t>
            </a:r>
          </a:p>
        </p:txBody>
      </p:sp>
      <p:sp>
        <p:nvSpPr>
          <p:cNvPr id="3" name="Content Placeholder 2"/>
          <p:cNvSpPr>
            <a:spLocks noGrp="1"/>
          </p:cNvSpPr>
          <p:nvPr>
            <p:ph idx="1"/>
          </p:nvPr>
        </p:nvSpPr>
        <p:spPr/>
        <p:txBody>
          <a:bodyPr/>
          <a:lstStyle/>
          <a:p>
            <a:pPr algn="just"/>
            <a:r>
              <a:rPr lang="en-GB" dirty="0"/>
              <a:t>The algorithm, in general, will work for any base, but we need digits/characters to represent that many numbers of a base system</a:t>
            </a:r>
            <a:r>
              <a:rPr lang="en-GB" dirty="0" smtClean="0"/>
              <a:t>.</a:t>
            </a:r>
          </a:p>
          <a:p>
            <a:pPr algn="just"/>
            <a:r>
              <a:rPr lang="en-GB" dirty="0" smtClean="0"/>
              <a:t>For </a:t>
            </a:r>
            <a:r>
              <a:rPr lang="en-GB" dirty="0"/>
              <a:t>simplicity, we limit ourselves to base 36 </a:t>
            </a:r>
            <a:r>
              <a:rPr lang="en-GB" dirty="0" err="1"/>
              <a:t>i.e</a:t>
            </a:r>
            <a:r>
              <a:rPr lang="en-GB" dirty="0"/>
              <a:t> 10 numbers + 26 alphabets. </a:t>
            </a:r>
            <a:endParaRPr lang="en-GB" dirty="0" smtClean="0"/>
          </a:p>
          <a:p>
            <a:pPr lvl="1" algn="just"/>
            <a:r>
              <a:rPr lang="en-GB" dirty="0" smtClean="0">
                <a:solidFill>
                  <a:srgbClr val="FF0000"/>
                </a:solidFill>
              </a:rPr>
              <a:t>(</a:t>
            </a:r>
            <a:r>
              <a:rPr lang="en-GB" dirty="0">
                <a:solidFill>
                  <a:srgbClr val="FF0000"/>
                </a:solidFill>
              </a:rPr>
              <a:t>We can differentiate lower and upper case, but we intend to focus on the algorithm here!). </a:t>
            </a:r>
            <a:endParaRPr lang="en-GB" dirty="0" smtClean="0">
              <a:solidFill>
                <a:srgbClr val="FF0000"/>
              </a:solidFill>
            </a:endParaRPr>
          </a:p>
          <a:p>
            <a:pPr algn="just"/>
            <a:r>
              <a:rPr lang="en-GB" dirty="0" smtClean="0"/>
              <a:t>It </a:t>
            </a:r>
            <a:r>
              <a:rPr lang="en-GB" dirty="0"/>
              <a:t>will be clear after the implementation that the method has to work for any base.</a:t>
            </a:r>
          </a:p>
        </p:txBody>
      </p:sp>
    </p:spTree>
    <p:extLst>
      <p:ext uri="{BB962C8B-B14F-4D97-AF65-F5344CB8AC3E}">
        <p14:creationId xmlns:p14="http://schemas.microsoft.com/office/powerpoint/2010/main" val="24093354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Decimal to </a:t>
            </a:r>
            <a:r>
              <a:rPr lang="en-GB" dirty="0" err="1"/>
              <a:t>Base</a:t>
            </a:r>
            <a:r>
              <a:rPr lang="en-GB" baseline="-25000" dirty="0" err="1"/>
              <a:t>x</a:t>
            </a:r>
            <a:endParaRPr lang="en-GB" baseline="-25000" dirty="0"/>
          </a:p>
        </p:txBody>
      </p:sp>
      <p:sp>
        <p:nvSpPr>
          <p:cNvPr id="3" name="Content Placeholder 2"/>
          <p:cNvSpPr>
            <a:spLocks noGrp="1"/>
          </p:cNvSpPr>
          <p:nvPr>
            <p:ph idx="1"/>
          </p:nvPr>
        </p:nvSpPr>
        <p:spPr/>
        <p:txBody>
          <a:bodyPr/>
          <a:lstStyle/>
          <a:p>
            <a:pPr algn="just">
              <a:buFont typeface="+mj-lt"/>
              <a:buAutoNum type="arabicPeriod"/>
            </a:pPr>
            <a:r>
              <a:rPr lang="en-GB" dirty="0">
                <a:solidFill>
                  <a:srgbClr val="333333"/>
                </a:solidFill>
                <a:latin typeface="Trebuchet MS" panose="020B0603020202020204" pitchFamily="34" charset="0"/>
              </a:rPr>
              <a:t>Divide the decimal number by the radix of the target base</a:t>
            </a:r>
          </a:p>
          <a:p>
            <a:pPr algn="just">
              <a:buFont typeface="+mj-lt"/>
              <a:buAutoNum type="arabicPeriod"/>
            </a:pPr>
            <a:r>
              <a:rPr lang="en-GB" dirty="0">
                <a:solidFill>
                  <a:srgbClr val="333333"/>
                </a:solidFill>
                <a:latin typeface="Trebuchet MS" panose="020B0603020202020204" pitchFamily="34" charset="0"/>
              </a:rPr>
              <a:t>The remainder from step 1 becomes the value for the current column.</a:t>
            </a:r>
          </a:p>
          <a:p>
            <a:pPr algn="just">
              <a:buFont typeface="+mj-lt"/>
              <a:buAutoNum type="arabicPeriod"/>
            </a:pPr>
            <a:r>
              <a:rPr lang="en-GB" dirty="0">
                <a:solidFill>
                  <a:srgbClr val="333333"/>
                </a:solidFill>
                <a:latin typeface="Trebuchet MS" panose="020B0603020202020204" pitchFamily="34" charset="0"/>
              </a:rPr>
              <a:t>Use the quotient (answer) from step 1 as the decimal value to calculate the next column.</a:t>
            </a:r>
          </a:p>
          <a:p>
            <a:pPr algn="just">
              <a:buFont typeface="+mj-lt"/>
              <a:buAutoNum type="arabicPeriod"/>
            </a:pPr>
            <a:r>
              <a:rPr lang="en-GB" dirty="0">
                <a:solidFill>
                  <a:srgbClr val="333333"/>
                </a:solidFill>
                <a:latin typeface="Trebuchet MS" panose="020B0603020202020204" pitchFamily="34" charset="0"/>
              </a:rPr>
              <a:t>Return to step 1 and repeat until the quotient is zero.</a:t>
            </a:r>
          </a:p>
          <a:p>
            <a:pPr marL="0" indent="0" algn="just">
              <a:buNone/>
            </a:pPr>
            <a:endParaRPr lang="en-GB" dirty="0"/>
          </a:p>
        </p:txBody>
      </p:sp>
    </p:spTree>
    <p:extLst>
      <p:ext uri="{BB962C8B-B14F-4D97-AF65-F5344CB8AC3E}">
        <p14:creationId xmlns:p14="http://schemas.microsoft.com/office/powerpoint/2010/main" val="10628388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Decimal to Binary</a:t>
            </a:r>
            <a:endParaRPr lang="en-GB" dirty="0"/>
          </a:p>
        </p:txBody>
      </p:sp>
      <p:graphicFrame>
        <p:nvGraphicFramePr>
          <p:cNvPr id="4" name="Content Placeholder 3"/>
          <p:cNvGraphicFramePr>
            <a:graphicFrameLocks noGrp="1"/>
          </p:cNvGraphicFramePr>
          <p:nvPr>
            <p:ph idx="1"/>
          </p:nvPr>
        </p:nvGraphicFramePr>
        <p:xfrm>
          <a:off x="883457" y="1811462"/>
          <a:ext cx="10425086" cy="4379664"/>
        </p:xfrm>
        <a:graphic>
          <a:graphicData uri="http://schemas.openxmlformats.org/drawingml/2006/table">
            <a:tbl>
              <a:tblPr/>
              <a:tblGrid>
                <a:gridCol w="1489298">
                  <a:extLst>
                    <a:ext uri="{9D8B030D-6E8A-4147-A177-3AD203B41FA5}">
                      <a16:colId xmlns:a16="http://schemas.microsoft.com/office/drawing/2014/main" val="3485681776"/>
                    </a:ext>
                  </a:extLst>
                </a:gridCol>
                <a:gridCol w="1489298">
                  <a:extLst>
                    <a:ext uri="{9D8B030D-6E8A-4147-A177-3AD203B41FA5}">
                      <a16:colId xmlns:a16="http://schemas.microsoft.com/office/drawing/2014/main" val="895817876"/>
                    </a:ext>
                  </a:extLst>
                </a:gridCol>
                <a:gridCol w="1489298">
                  <a:extLst>
                    <a:ext uri="{9D8B030D-6E8A-4147-A177-3AD203B41FA5}">
                      <a16:colId xmlns:a16="http://schemas.microsoft.com/office/drawing/2014/main" val="3654472084"/>
                    </a:ext>
                  </a:extLst>
                </a:gridCol>
                <a:gridCol w="1489298">
                  <a:extLst>
                    <a:ext uri="{9D8B030D-6E8A-4147-A177-3AD203B41FA5}">
                      <a16:colId xmlns:a16="http://schemas.microsoft.com/office/drawing/2014/main" val="779030103"/>
                    </a:ext>
                  </a:extLst>
                </a:gridCol>
                <a:gridCol w="1489298">
                  <a:extLst>
                    <a:ext uri="{9D8B030D-6E8A-4147-A177-3AD203B41FA5}">
                      <a16:colId xmlns:a16="http://schemas.microsoft.com/office/drawing/2014/main" val="837078783"/>
                    </a:ext>
                  </a:extLst>
                </a:gridCol>
                <a:gridCol w="1489298">
                  <a:extLst>
                    <a:ext uri="{9D8B030D-6E8A-4147-A177-3AD203B41FA5}">
                      <a16:colId xmlns:a16="http://schemas.microsoft.com/office/drawing/2014/main" val="3120023600"/>
                    </a:ext>
                  </a:extLst>
                </a:gridCol>
                <a:gridCol w="1489298">
                  <a:extLst>
                    <a:ext uri="{9D8B030D-6E8A-4147-A177-3AD203B41FA5}">
                      <a16:colId xmlns:a16="http://schemas.microsoft.com/office/drawing/2014/main" val="2905024778"/>
                    </a:ext>
                  </a:extLst>
                </a:gridCol>
              </a:tblGrid>
              <a:tr h="362611">
                <a:tc gridSpan="2">
                  <a:txBody>
                    <a:bodyPr/>
                    <a:lstStyle/>
                    <a:p>
                      <a:r>
                        <a:rPr lang="en-GB" sz="1800" b="1"/>
                        <a:t>decimal:</a:t>
                      </a:r>
                      <a:endParaRPr lang="en-GB" sz="180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a:t>237</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49250629"/>
                  </a:ext>
                </a:extLst>
              </a:tr>
              <a:tr h="362611">
                <a:tc gridSpan="2">
                  <a:txBody>
                    <a:bodyPr/>
                    <a:lstStyle/>
                    <a:p>
                      <a:r>
                        <a:rPr lang="en-GB" sz="1800" b="1" dirty="0"/>
                        <a:t>radix:</a:t>
                      </a:r>
                      <a:endParaRPr lang="en-GB" sz="1800" dirty="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a:t>2</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09717717"/>
                  </a:ext>
                </a:extLst>
              </a:tr>
              <a:tr h="362611">
                <a:tc>
                  <a:txBody>
                    <a:bodyPr/>
                    <a:lstStyle/>
                    <a:p>
                      <a:r>
                        <a:rPr lang="en-GB" sz="1800" b="1"/>
                        <a:t>Decimal</a:t>
                      </a:r>
                      <a:endParaRPr lang="en-GB" sz="1800"/>
                    </a:p>
                  </a:txBody>
                  <a:tcPr marL="90653" marR="90653" marT="45326" marB="45326" anchor="ctr">
                    <a:lnL>
                      <a:noFill/>
                    </a:lnL>
                    <a:lnR>
                      <a:noFill/>
                    </a:lnR>
                    <a:lnT>
                      <a:noFill/>
                    </a:lnT>
                    <a:lnB>
                      <a:noFill/>
                    </a:lnB>
                  </a:tcPr>
                </a:tc>
                <a:tc>
                  <a:txBody>
                    <a:bodyPr/>
                    <a:lstStyle/>
                    <a:p>
                      <a:endParaRPr lang="en-GB" sz="1800"/>
                    </a:p>
                  </a:txBody>
                  <a:tcPr marL="90653" marR="90653" marT="45326" marB="45326" anchor="ctr">
                    <a:lnL>
                      <a:noFill/>
                    </a:lnL>
                    <a:lnR>
                      <a:noFill/>
                    </a:lnR>
                    <a:lnT>
                      <a:noFill/>
                    </a:lnT>
                    <a:lnB>
                      <a:noFill/>
                    </a:lnB>
                  </a:tcPr>
                </a:tc>
                <a:tc>
                  <a:txBody>
                    <a:bodyPr/>
                    <a:lstStyle/>
                    <a:p>
                      <a:r>
                        <a:rPr lang="en-GB" sz="1800" b="1"/>
                        <a:t>Radix</a:t>
                      </a:r>
                      <a:endParaRPr lang="en-GB" sz="1800"/>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b="1"/>
                        <a:t>Quotient</a:t>
                      </a:r>
                      <a:endParaRPr lang="en-GB" sz="1800"/>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b="1"/>
                        <a:t>Remainder</a:t>
                      </a:r>
                      <a:endParaRPr lang="en-GB" sz="1800"/>
                    </a:p>
                  </a:txBody>
                  <a:tcPr marL="90653" marR="90653" marT="45326" marB="45326" anchor="ctr">
                    <a:lnL>
                      <a:noFill/>
                    </a:lnL>
                    <a:lnR>
                      <a:noFill/>
                    </a:lnR>
                    <a:lnT>
                      <a:noFill/>
                    </a:lnT>
                    <a:lnB>
                      <a:noFill/>
                    </a:lnB>
                  </a:tcPr>
                </a:tc>
                <a:extLst>
                  <a:ext uri="{0D108BD9-81ED-4DB2-BD59-A6C34878D82A}">
                    <a16:rowId xmlns:a16="http://schemas.microsoft.com/office/drawing/2014/main" val="387694450"/>
                  </a:ext>
                </a:extLst>
              </a:tr>
              <a:tr h="362611">
                <a:tc>
                  <a:txBody>
                    <a:bodyPr/>
                    <a:lstStyle/>
                    <a:p>
                      <a:r>
                        <a:rPr lang="en-GB" sz="1800"/>
                        <a:t>237</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118</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0</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689644783"/>
                  </a:ext>
                </a:extLst>
              </a:tr>
              <a:tr h="362611">
                <a:tc>
                  <a:txBody>
                    <a:bodyPr/>
                    <a:lstStyle/>
                    <a:p>
                      <a:r>
                        <a:rPr lang="en-GB" sz="1800"/>
                        <a:t>118</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59</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 (2</a:t>
                      </a:r>
                      <a:r>
                        <a:rPr lang="en-GB" sz="1800" baseline="30000">
                          <a:effectLst/>
                        </a:rPr>
                        <a:t>1</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311227286"/>
                  </a:ext>
                </a:extLst>
              </a:tr>
              <a:tr h="362611">
                <a:tc>
                  <a:txBody>
                    <a:bodyPr/>
                    <a:lstStyle/>
                    <a:p>
                      <a:r>
                        <a:rPr lang="en-GB" sz="1800"/>
                        <a:t>59</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29</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2</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736636705"/>
                  </a:ext>
                </a:extLst>
              </a:tr>
              <a:tr h="362611">
                <a:tc>
                  <a:txBody>
                    <a:bodyPr/>
                    <a:lstStyle/>
                    <a:p>
                      <a:r>
                        <a:rPr lang="en-GB" sz="1800"/>
                        <a:t>29</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14</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3</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567913545"/>
                  </a:ext>
                </a:extLst>
              </a:tr>
              <a:tr h="362611">
                <a:tc>
                  <a:txBody>
                    <a:bodyPr/>
                    <a:lstStyle/>
                    <a:p>
                      <a:r>
                        <a:rPr lang="en-GB" sz="1800"/>
                        <a:t>14</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7</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 (2</a:t>
                      </a:r>
                      <a:r>
                        <a:rPr lang="en-GB" sz="1800" baseline="30000">
                          <a:effectLst/>
                        </a:rPr>
                        <a:t>4</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178813162"/>
                  </a:ext>
                </a:extLst>
              </a:tr>
              <a:tr h="362611">
                <a:tc>
                  <a:txBody>
                    <a:bodyPr/>
                    <a:lstStyle/>
                    <a:p>
                      <a:r>
                        <a:rPr lang="en-GB" sz="1800"/>
                        <a:t>7</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3</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5</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3396669617"/>
                  </a:ext>
                </a:extLst>
              </a:tr>
              <a:tr h="362611">
                <a:tc>
                  <a:txBody>
                    <a:bodyPr/>
                    <a:lstStyle/>
                    <a:p>
                      <a:r>
                        <a:rPr lang="en-GB" sz="1800"/>
                        <a:t>3</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6</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124304090"/>
                  </a:ext>
                </a:extLst>
              </a:tr>
              <a:tr h="362611">
                <a:tc>
                  <a:txBody>
                    <a:bodyPr/>
                    <a:lstStyle/>
                    <a:p>
                      <a:r>
                        <a:rPr lang="en-GB" sz="1800"/>
                        <a:t>1</a:t>
                      </a:r>
                    </a:p>
                  </a:txBody>
                  <a:tcPr marL="90653" marR="90653" marT="45326" marB="45326" anchor="ctr">
                    <a:lnL>
                      <a:noFill/>
                    </a:lnL>
                    <a:lnR>
                      <a:noFill/>
                    </a:lnR>
                    <a:lnT>
                      <a:noFill/>
                    </a:lnT>
                    <a:lnB>
                      <a:noFill/>
                    </a:lnB>
                  </a:tcPr>
                </a:tc>
                <a:tc>
                  <a:txBody>
                    <a:bodyPr/>
                    <a:lstStyle/>
                    <a:p>
                      <a:r>
                        <a:rPr lang="en-GB" sz="1800"/>
                        <a:t>/</a:t>
                      </a:r>
                    </a:p>
                  </a:txBody>
                  <a:tcPr marL="90653" marR="90653" marT="45326" marB="45326" anchor="ctr">
                    <a:lnL>
                      <a:noFill/>
                    </a:lnL>
                    <a:lnR>
                      <a:noFill/>
                    </a:lnR>
                    <a:lnT>
                      <a:noFill/>
                    </a:lnT>
                    <a:lnB>
                      <a:noFill/>
                    </a:lnB>
                  </a:tcPr>
                </a:tc>
                <a:tc>
                  <a:txBody>
                    <a:bodyPr/>
                    <a:lstStyle/>
                    <a:p>
                      <a:r>
                        <a:rPr lang="en-GB" sz="1800"/>
                        <a:t>2</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0</a:t>
                      </a:r>
                    </a:p>
                  </a:txBody>
                  <a:tcPr marL="90653" marR="90653" marT="45326" marB="45326" anchor="ctr">
                    <a:lnL>
                      <a:noFill/>
                    </a:lnL>
                    <a:lnR>
                      <a:noFill/>
                    </a:lnR>
                    <a:lnT>
                      <a:noFill/>
                    </a:lnT>
                    <a:lnB>
                      <a:noFill/>
                    </a:lnB>
                  </a:tcPr>
                </a:tc>
                <a:tc>
                  <a:txBody>
                    <a:bodyPr/>
                    <a:lstStyle/>
                    <a:p>
                      <a:r>
                        <a:rPr lang="en-GB" sz="1800"/>
                        <a:t>  </a:t>
                      </a:r>
                    </a:p>
                  </a:txBody>
                  <a:tcPr marL="90653" marR="90653" marT="45326" marB="45326" anchor="ctr">
                    <a:lnL>
                      <a:noFill/>
                    </a:lnL>
                    <a:lnR>
                      <a:noFill/>
                    </a:lnR>
                    <a:lnT>
                      <a:noFill/>
                    </a:lnT>
                    <a:lnB>
                      <a:noFill/>
                    </a:lnB>
                  </a:tcPr>
                </a:tc>
                <a:tc>
                  <a:txBody>
                    <a:bodyPr/>
                    <a:lstStyle/>
                    <a:p>
                      <a:r>
                        <a:rPr lang="en-GB" sz="1800"/>
                        <a:t>1 (2</a:t>
                      </a:r>
                      <a:r>
                        <a:rPr lang="en-GB" sz="1800" baseline="30000">
                          <a:effectLst/>
                        </a:rPr>
                        <a:t>7</a:t>
                      </a:r>
                      <a:r>
                        <a:rPr lang="en-GB" sz="1800"/>
                        <a:t>)</a:t>
                      </a:r>
                    </a:p>
                  </a:txBody>
                  <a:tcPr marL="90653" marR="90653" marT="45326" marB="45326" anchor="ctr">
                    <a:lnL>
                      <a:noFill/>
                    </a:lnL>
                    <a:lnR>
                      <a:noFill/>
                    </a:lnR>
                    <a:lnT>
                      <a:noFill/>
                    </a:lnT>
                    <a:lnB>
                      <a:noFill/>
                    </a:lnB>
                  </a:tcPr>
                </a:tc>
                <a:extLst>
                  <a:ext uri="{0D108BD9-81ED-4DB2-BD59-A6C34878D82A}">
                    <a16:rowId xmlns:a16="http://schemas.microsoft.com/office/drawing/2014/main" val="2345759810"/>
                  </a:ext>
                </a:extLst>
              </a:tr>
              <a:tr h="362611">
                <a:tc gridSpan="2">
                  <a:txBody>
                    <a:bodyPr/>
                    <a:lstStyle/>
                    <a:p>
                      <a:r>
                        <a:rPr lang="en-GB" sz="1800" b="1"/>
                        <a:t>binary:</a:t>
                      </a:r>
                      <a:endParaRPr lang="en-GB" sz="1800"/>
                    </a:p>
                  </a:txBody>
                  <a:tcPr marL="90653" marR="90653" marT="45326" marB="45326" anchor="ctr">
                    <a:lnL>
                      <a:noFill/>
                    </a:lnL>
                    <a:lnR>
                      <a:noFill/>
                    </a:lnR>
                    <a:lnT>
                      <a:noFill/>
                    </a:lnT>
                    <a:lnB>
                      <a:noFill/>
                    </a:lnB>
                  </a:tcPr>
                </a:tc>
                <a:tc hMerge="1">
                  <a:txBody>
                    <a:bodyPr/>
                    <a:lstStyle/>
                    <a:p>
                      <a:endParaRPr lang="en-GB"/>
                    </a:p>
                  </a:txBody>
                  <a:tcPr/>
                </a:tc>
                <a:tc gridSpan="5">
                  <a:txBody>
                    <a:bodyPr/>
                    <a:lstStyle/>
                    <a:p>
                      <a:r>
                        <a:rPr lang="en-GB" sz="1800" dirty="0"/>
                        <a:t>11101101</a:t>
                      </a:r>
                    </a:p>
                  </a:txBody>
                  <a:tcPr marL="90653" marR="90653" marT="45326" marB="45326" anchor="ctr">
                    <a:lnL>
                      <a:noFill/>
                    </a:lnL>
                    <a:lnR>
                      <a:noFill/>
                    </a:lnR>
                    <a:lnT>
                      <a:noFill/>
                    </a:lnT>
                    <a:lnB>
                      <a:noFill/>
                    </a:lnB>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383699811"/>
                  </a:ext>
                </a:extLst>
              </a:tr>
            </a:tbl>
          </a:graphicData>
        </a:graphic>
      </p:graphicFrame>
      <p:sp>
        <p:nvSpPr>
          <p:cNvPr id="5" name="Rectangle 1"/>
          <p:cNvSpPr>
            <a:spLocks noChangeArrowheads="1"/>
          </p:cNvSpPr>
          <p:nvPr/>
        </p:nvSpPr>
        <p:spPr bwMode="auto">
          <a:xfrm>
            <a:off x="0" y="0"/>
            <a:ext cx="12192000" cy="457200"/>
          </a:xfrm>
          <a:prstGeom prst="rect">
            <a:avLst/>
          </a:prstGeom>
          <a:solidFill>
            <a:srgbClr val="FDF9E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smtClean="0">
                <a:ln>
                  <a:noFill/>
                </a:ln>
                <a:solidFill>
                  <a:srgbClr val="333333"/>
                </a:solidFill>
                <a:effectLst/>
                <a:latin typeface="Trebuchet MS" panose="020B0603020202020204" pitchFamily="34" charset="0"/>
              </a:rPr>
              <a:t>Let's return to the number </a:t>
            </a:r>
            <a:r>
              <a:rPr kumimoji="0" lang="en-US" altLang="en-US" sz="900" b="1" i="0" u="none" strike="noStrike" cap="none" normalizeH="0" baseline="0" smtClean="0">
                <a:ln>
                  <a:noFill/>
                </a:ln>
                <a:solidFill>
                  <a:srgbClr val="333333"/>
                </a:solidFill>
                <a:effectLst/>
                <a:latin typeface="Trebuchet MS" panose="020B0603020202020204" pitchFamily="34" charset="0"/>
              </a:rPr>
              <a:t>237</a:t>
            </a:r>
            <a:r>
              <a:rPr kumimoji="0" lang="en-US" altLang="en-US" sz="900" b="0" i="0" u="none" strike="noStrike" cap="none" normalizeH="0" baseline="0" smtClean="0">
                <a:ln>
                  <a:noFill/>
                </a:ln>
                <a:solidFill>
                  <a:srgbClr val="333333"/>
                </a:solidFill>
                <a:effectLst/>
                <a:latin typeface="Trebuchet MS" panose="020B0603020202020204" pitchFamily="34" charset="0"/>
              </a:rPr>
              <a:t> and convert it to a binary number:</a:t>
            </a:r>
            <a:br>
              <a:rPr kumimoji="0" lang="en-US" altLang="en-US" sz="900" b="0" i="0" u="none" strike="noStrike" cap="none" normalizeH="0" baseline="0" smtClean="0">
                <a:ln>
                  <a:noFill/>
                </a:ln>
                <a:solidFill>
                  <a:srgbClr val="333333"/>
                </a:solidFill>
                <a:effectLst/>
                <a:latin typeface="Trebuchet MS" panose="020B0603020202020204" pitchFamily="34" charset="0"/>
              </a:rPr>
            </a:br>
            <a:endParaRPr kumimoji="0" lang="en-US" altLang="en-US" sz="900" b="0" i="0" u="none" strike="noStrike" cap="none" normalizeH="0" baseline="0" smtClean="0">
              <a:ln>
                <a:noFill/>
              </a:ln>
              <a:solidFill>
                <a:srgbClr val="333333"/>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4758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 Decimal to Hexadecimal</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8707505"/>
              </p:ext>
            </p:extLst>
          </p:nvPr>
        </p:nvGraphicFramePr>
        <p:xfrm>
          <a:off x="838202" y="1805354"/>
          <a:ext cx="10163720" cy="4385642"/>
        </p:xfrm>
        <a:graphic>
          <a:graphicData uri="http://schemas.openxmlformats.org/drawingml/2006/table">
            <a:tbl>
              <a:tblPr/>
              <a:tblGrid>
                <a:gridCol w="1451960">
                  <a:extLst>
                    <a:ext uri="{9D8B030D-6E8A-4147-A177-3AD203B41FA5}">
                      <a16:colId xmlns:a16="http://schemas.microsoft.com/office/drawing/2014/main" val="3225628029"/>
                    </a:ext>
                  </a:extLst>
                </a:gridCol>
                <a:gridCol w="1451960">
                  <a:extLst>
                    <a:ext uri="{9D8B030D-6E8A-4147-A177-3AD203B41FA5}">
                      <a16:colId xmlns:a16="http://schemas.microsoft.com/office/drawing/2014/main" val="2080360277"/>
                    </a:ext>
                  </a:extLst>
                </a:gridCol>
                <a:gridCol w="1451960">
                  <a:extLst>
                    <a:ext uri="{9D8B030D-6E8A-4147-A177-3AD203B41FA5}">
                      <a16:colId xmlns:a16="http://schemas.microsoft.com/office/drawing/2014/main" val="586908185"/>
                    </a:ext>
                  </a:extLst>
                </a:gridCol>
                <a:gridCol w="1451960">
                  <a:extLst>
                    <a:ext uri="{9D8B030D-6E8A-4147-A177-3AD203B41FA5}">
                      <a16:colId xmlns:a16="http://schemas.microsoft.com/office/drawing/2014/main" val="789466183"/>
                    </a:ext>
                  </a:extLst>
                </a:gridCol>
                <a:gridCol w="1451960">
                  <a:extLst>
                    <a:ext uri="{9D8B030D-6E8A-4147-A177-3AD203B41FA5}">
                      <a16:colId xmlns:a16="http://schemas.microsoft.com/office/drawing/2014/main" val="2929634112"/>
                    </a:ext>
                  </a:extLst>
                </a:gridCol>
                <a:gridCol w="1451960">
                  <a:extLst>
                    <a:ext uri="{9D8B030D-6E8A-4147-A177-3AD203B41FA5}">
                      <a16:colId xmlns:a16="http://schemas.microsoft.com/office/drawing/2014/main" val="3614510182"/>
                    </a:ext>
                  </a:extLst>
                </a:gridCol>
                <a:gridCol w="1451960">
                  <a:extLst>
                    <a:ext uri="{9D8B030D-6E8A-4147-A177-3AD203B41FA5}">
                      <a16:colId xmlns:a16="http://schemas.microsoft.com/office/drawing/2014/main" val="2304158535"/>
                    </a:ext>
                  </a:extLst>
                </a:gridCol>
              </a:tblGrid>
              <a:tr h="341281">
                <a:tc gridSpan="2">
                  <a:txBody>
                    <a:bodyPr/>
                    <a:lstStyle/>
                    <a:p>
                      <a:r>
                        <a:rPr lang="en-GB" sz="1700" b="1"/>
                        <a:t>decimal:</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a:t>3,134,243,038</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98044672"/>
                  </a:ext>
                </a:extLst>
              </a:tr>
              <a:tr h="341281">
                <a:tc gridSpan="2">
                  <a:txBody>
                    <a:bodyPr/>
                    <a:lstStyle/>
                    <a:p>
                      <a:r>
                        <a:rPr lang="en-GB" sz="1700" b="1"/>
                        <a:t>radix:</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a:t>16</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152765049"/>
                  </a:ext>
                </a:extLst>
              </a:tr>
              <a:tr h="341281">
                <a:tc>
                  <a:txBody>
                    <a:bodyPr/>
                    <a:lstStyle/>
                    <a:p>
                      <a:r>
                        <a:rPr lang="en-GB" sz="1700" b="1"/>
                        <a:t>Decimal</a:t>
                      </a:r>
                      <a:endParaRPr lang="en-GB" sz="1700"/>
                    </a:p>
                  </a:txBody>
                  <a:tcPr marL="85320" marR="85320" marT="42660" marB="42660" anchor="ctr">
                    <a:lnL>
                      <a:noFill/>
                    </a:lnL>
                    <a:lnR>
                      <a:noFill/>
                    </a:lnR>
                    <a:lnT>
                      <a:noFill/>
                    </a:lnT>
                    <a:lnB>
                      <a:noFill/>
                    </a:lnB>
                    <a:solidFill>
                      <a:srgbClr val="FFFFFF"/>
                    </a:solidFill>
                  </a:tcPr>
                </a:tc>
                <a:tc>
                  <a:txBody>
                    <a:bodyPr/>
                    <a:lstStyle/>
                    <a:p>
                      <a:endParaRPr lang="en-GB" sz="1700"/>
                    </a:p>
                  </a:txBody>
                  <a:tcPr marL="85320" marR="85320" marT="42660" marB="42660" anchor="ctr">
                    <a:lnL>
                      <a:noFill/>
                    </a:lnL>
                    <a:lnR>
                      <a:noFill/>
                    </a:lnR>
                    <a:lnT>
                      <a:noFill/>
                    </a:lnT>
                    <a:lnB>
                      <a:noFill/>
                    </a:lnB>
                    <a:solidFill>
                      <a:srgbClr val="FFFFFF"/>
                    </a:solidFill>
                  </a:tcPr>
                </a:tc>
                <a:tc>
                  <a:txBody>
                    <a:bodyPr/>
                    <a:lstStyle/>
                    <a:p>
                      <a:r>
                        <a:rPr lang="en-GB" sz="1700" b="1"/>
                        <a:t>Radix</a:t>
                      </a:r>
                      <a:endParaRPr lang="en-GB" sz="1700"/>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b="1"/>
                        <a:t>Quotient</a:t>
                      </a:r>
                      <a:endParaRPr lang="en-GB" sz="1700"/>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b="1"/>
                        <a:t>Remainder</a:t>
                      </a:r>
                      <a:endParaRPr lang="en-GB" sz="1700"/>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203664849"/>
                  </a:ext>
                </a:extLst>
              </a:tr>
              <a:tr h="597242">
                <a:tc>
                  <a:txBody>
                    <a:bodyPr/>
                    <a:lstStyle/>
                    <a:p>
                      <a:r>
                        <a:rPr lang="en-GB" sz="1700"/>
                        <a:t>3,134,243,038</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195,890,189</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E (14) (16</a:t>
                      </a:r>
                      <a:r>
                        <a:rPr lang="en-GB" sz="1700" baseline="30000">
                          <a:effectLst/>
                        </a:rPr>
                        <a:t>0</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307194858"/>
                  </a:ext>
                </a:extLst>
              </a:tr>
              <a:tr h="341281">
                <a:tc>
                  <a:txBody>
                    <a:bodyPr/>
                    <a:lstStyle/>
                    <a:p>
                      <a:r>
                        <a:rPr lang="en-GB" sz="1700"/>
                        <a:t>195,890,189</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12,243,136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D (13) (16</a:t>
                      </a:r>
                      <a:r>
                        <a:rPr lang="en-GB" sz="1700" baseline="30000">
                          <a:effectLst/>
                        </a:rPr>
                        <a:t>1</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87880141"/>
                  </a:ext>
                </a:extLst>
              </a:tr>
              <a:tr h="341281">
                <a:tc>
                  <a:txBody>
                    <a:bodyPr/>
                    <a:lstStyle/>
                    <a:p>
                      <a:r>
                        <a:rPr lang="en-GB" sz="1700"/>
                        <a:t>12,243,136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765,196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 ( 0) (16</a:t>
                      </a:r>
                      <a:r>
                        <a:rPr lang="en-GB" sz="1700" baseline="30000">
                          <a:effectLst/>
                        </a:rPr>
                        <a:t>2</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951287388"/>
                  </a:ext>
                </a:extLst>
              </a:tr>
              <a:tr h="341281">
                <a:tc>
                  <a:txBody>
                    <a:bodyPr/>
                    <a:lstStyle/>
                    <a:p>
                      <a:r>
                        <a:rPr lang="en-GB" sz="1700"/>
                        <a:t>765,196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47,824</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C (12) (16</a:t>
                      </a:r>
                      <a:r>
                        <a:rPr lang="en-GB" sz="1700" baseline="30000">
                          <a:effectLst/>
                        </a:rPr>
                        <a:t>3</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4168525639"/>
                  </a:ext>
                </a:extLst>
              </a:tr>
              <a:tr h="341281">
                <a:tc>
                  <a:txBody>
                    <a:bodyPr/>
                    <a:lstStyle/>
                    <a:p>
                      <a:r>
                        <a:rPr lang="en-GB" sz="1700"/>
                        <a:t>47,824</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2,989</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 ( 0) (16</a:t>
                      </a:r>
                      <a:r>
                        <a:rPr lang="en-GB" sz="1700" baseline="30000">
                          <a:effectLst/>
                        </a:rPr>
                        <a:t>4</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1082468669"/>
                  </a:ext>
                </a:extLst>
              </a:tr>
              <a:tr h="341281">
                <a:tc>
                  <a:txBody>
                    <a:bodyPr/>
                    <a:lstStyle/>
                    <a:p>
                      <a:r>
                        <a:rPr lang="en-GB" sz="1700"/>
                        <a:t>2,989</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186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D (13) (16</a:t>
                      </a:r>
                      <a:r>
                        <a:rPr lang="en-GB" sz="1700" baseline="30000">
                          <a:effectLst/>
                        </a:rPr>
                        <a:t>5</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3033069264"/>
                  </a:ext>
                </a:extLst>
              </a:tr>
              <a:tr h="341281">
                <a:tc>
                  <a:txBody>
                    <a:bodyPr/>
                    <a:lstStyle/>
                    <a:p>
                      <a:r>
                        <a:rPr lang="en-GB" sz="1700"/>
                        <a:t>186</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11</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A (10) (16</a:t>
                      </a:r>
                      <a:r>
                        <a:rPr lang="en-GB" sz="1700" baseline="30000">
                          <a:effectLst/>
                        </a:rPr>
                        <a:t>6</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244293949"/>
                  </a:ext>
                </a:extLst>
              </a:tr>
              <a:tr h="341281">
                <a:tc>
                  <a:txBody>
                    <a:bodyPr/>
                    <a:lstStyle/>
                    <a:p>
                      <a:r>
                        <a:rPr lang="en-GB" sz="1700"/>
                        <a:t>11</a:t>
                      </a:r>
                    </a:p>
                  </a:txBody>
                  <a:tcPr marL="85320" marR="85320" marT="42660" marB="42660" anchor="ctr">
                    <a:lnL>
                      <a:noFill/>
                    </a:lnL>
                    <a:lnR>
                      <a:noFill/>
                    </a:lnR>
                    <a:lnT>
                      <a:noFill/>
                    </a:lnT>
                    <a:lnB>
                      <a:noFill/>
                    </a:lnB>
                    <a:solidFill>
                      <a:srgbClr val="FFFFFF"/>
                    </a:solidFill>
                  </a:tcPr>
                </a:tc>
                <a:tc>
                  <a:txBody>
                    <a:bodyPr/>
                    <a:lstStyle/>
                    <a:p>
                      <a:r>
                        <a:rPr lang="en-GB" sz="1700"/>
                        <a:t>/</a:t>
                      </a:r>
                    </a:p>
                  </a:txBody>
                  <a:tcPr marL="85320" marR="85320" marT="42660" marB="42660" anchor="ctr">
                    <a:lnL>
                      <a:noFill/>
                    </a:lnL>
                    <a:lnR>
                      <a:noFill/>
                    </a:lnR>
                    <a:lnT>
                      <a:noFill/>
                    </a:lnT>
                    <a:lnB>
                      <a:noFill/>
                    </a:lnB>
                    <a:solidFill>
                      <a:srgbClr val="FFFFFF"/>
                    </a:solidFill>
                  </a:tcPr>
                </a:tc>
                <a:tc>
                  <a:txBody>
                    <a:bodyPr/>
                    <a:lstStyle/>
                    <a:p>
                      <a:r>
                        <a:rPr lang="en-GB" sz="1700"/>
                        <a:t>16</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0</a:t>
                      </a:r>
                    </a:p>
                  </a:txBody>
                  <a:tcPr marL="85320" marR="85320" marT="42660" marB="42660" anchor="ctr">
                    <a:lnL>
                      <a:noFill/>
                    </a:lnL>
                    <a:lnR>
                      <a:noFill/>
                    </a:lnR>
                    <a:lnT>
                      <a:noFill/>
                    </a:lnT>
                    <a:lnB>
                      <a:noFill/>
                    </a:lnB>
                    <a:solidFill>
                      <a:srgbClr val="FFFFFF"/>
                    </a:solidFill>
                  </a:tcPr>
                </a:tc>
                <a:tc>
                  <a:txBody>
                    <a:bodyPr/>
                    <a:lstStyle/>
                    <a:p>
                      <a:r>
                        <a:rPr lang="en-GB" sz="1700"/>
                        <a:t>  </a:t>
                      </a:r>
                    </a:p>
                  </a:txBody>
                  <a:tcPr marL="85320" marR="85320" marT="42660" marB="42660" anchor="ctr">
                    <a:lnL>
                      <a:noFill/>
                    </a:lnL>
                    <a:lnR>
                      <a:noFill/>
                    </a:lnR>
                    <a:lnT>
                      <a:noFill/>
                    </a:lnT>
                    <a:lnB>
                      <a:noFill/>
                    </a:lnB>
                    <a:solidFill>
                      <a:srgbClr val="FFFFFF"/>
                    </a:solidFill>
                  </a:tcPr>
                </a:tc>
                <a:tc>
                  <a:txBody>
                    <a:bodyPr/>
                    <a:lstStyle/>
                    <a:p>
                      <a:r>
                        <a:rPr lang="en-GB" sz="1700"/>
                        <a:t>B (11) (16</a:t>
                      </a:r>
                      <a:r>
                        <a:rPr lang="en-GB" sz="1700" baseline="30000">
                          <a:effectLst/>
                        </a:rPr>
                        <a:t>7</a:t>
                      </a:r>
                      <a:r>
                        <a:rPr lang="en-GB" sz="1700"/>
                        <a:t>)</a:t>
                      </a:r>
                    </a:p>
                  </a:txBody>
                  <a:tcPr marL="85320" marR="85320" marT="42660" marB="42660" anchor="ctr">
                    <a:lnL>
                      <a:noFill/>
                    </a:lnL>
                    <a:lnR>
                      <a:noFill/>
                    </a:lnR>
                    <a:lnT>
                      <a:noFill/>
                    </a:lnT>
                    <a:lnB>
                      <a:noFill/>
                    </a:lnB>
                    <a:solidFill>
                      <a:srgbClr val="FFFFFF"/>
                    </a:solidFill>
                  </a:tcPr>
                </a:tc>
                <a:extLst>
                  <a:ext uri="{0D108BD9-81ED-4DB2-BD59-A6C34878D82A}">
                    <a16:rowId xmlns:a16="http://schemas.microsoft.com/office/drawing/2014/main" val="3309655462"/>
                  </a:ext>
                </a:extLst>
              </a:tr>
              <a:tr h="341281">
                <a:tc gridSpan="2">
                  <a:txBody>
                    <a:bodyPr/>
                    <a:lstStyle/>
                    <a:p>
                      <a:r>
                        <a:rPr lang="en-GB" sz="1700" b="1"/>
                        <a:t>hexadecimal:</a:t>
                      </a:r>
                      <a:endParaRPr lang="en-GB" sz="1700"/>
                    </a:p>
                  </a:txBody>
                  <a:tcPr marL="85320" marR="85320" marT="42660" marB="42660" anchor="ctr">
                    <a:lnL>
                      <a:noFill/>
                    </a:lnL>
                    <a:lnR>
                      <a:noFill/>
                    </a:lnR>
                    <a:lnT>
                      <a:noFill/>
                    </a:lnT>
                    <a:lnB>
                      <a:noFill/>
                    </a:lnB>
                    <a:solidFill>
                      <a:srgbClr val="FFFFFF"/>
                    </a:solidFill>
                  </a:tcPr>
                </a:tc>
                <a:tc hMerge="1">
                  <a:txBody>
                    <a:bodyPr/>
                    <a:lstStyle/>
                    <a:p>
                      <a:endParaRPr lang="en-GB"/>
                    </a:p>
                  </a:txBody>
                  <a:tcPr/>
                </a:tc>
                <a:tc gridSpan="5">
                  <a:txBody>
                    <a:bodyPr/>
                    <a:lstStyle/>
                    <a:p>
                      <a:r>
                        <a:rPr lang="en-GB" sz="1700" dirty="0"/>
                        <a:t>xBAD0C0DE</a:t>
                      </a:r>
                    </a:p>
                  </a:txBody>
                  <a:tcPr marL="85320" marR="85320" marT="42660" marB="42660" anchor="ctr">
                    <a:lnL>
                      <a:noFill/>
                    </a:lnL>
                    <a:lnR>
                      <a:noFill/>
                    </a:lnR>
                    <a:lnT>
                      <a:noFill/>
                    </a:lnT>
                    <a:lnB>
                      <a:noFill/>
                    </a:lnB>
                    <a:solidFill>
                      <a:srgbClr val="FFFF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17153321"/>
                  </a:ext>
                </a:extLst>
              </a:tr>
            </a:tbl>
          </a:graphicData>
        </a:graphic>
      </p:graphicFrame>
    </p:spTree>
    <p:extLst>
      <p:ext uri="{BB962C8B-B14F-4D97-AF65-F5344CB8AC3E}">
        <p14:creationId xmlns:p14="http://schemas.microsoft.com/office/powerpoint/2010/main" val="33624085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Decimal to Any Base – Python Implementation</a:t>
            </a:r>
          </a:p>
        </p:txBody>
      </p:sp>
      <p:sp>
        <p:nvSpPr>
          <p:cNvPr id="3" name="Content Placeholder 2"/>
          <p:cNvSpPr>
            <a:spLocks noGrp="1"/>
          </p:cNvSpPr>
          <p:nvPr>
            <p:ph idx="1"/>
          </p:nvPr>
        </p:nvSpPr>
        <p:spPr/>
        <p:txBody>
          <a:bodyPr>
            <a:normAutofit fontScale="85000" lnSpcReduction="20000"/>
          </a:bodyPr>
          <a:lstStyle/>
          <a:p>
            <a:pPr marL="0" indent="0">
              <a:buNone/>
            </a:pPr>
            <a:r>
              <a:rPr lang="en-GB" dirty="0" err="1"/>
              <a:t>def</a:t>
            </a:r>
            <a:r>
              <a:rPr lang="en-GB" dirty="0"/>
              <a:t> </a:t>
            </a:r>
            <a:r>
              <a:rPr lang="en-GB" dirty="0" err="1"/>
              <a:t>dec_to_base</a:t>
            </a:r>
            <a:r>
              <a:rPr lang="en-GB" dirty="0"/>
              <a:t>(</a:t>
            </a:r>
            <a:r>
              <a:rPr lang="en-GB" dirty="0" err="1"/>
              <a:t>num,base</a:t>
            </a:r>
            <a:r>
              <a:rPr lang="en-GB" dirty="0"/>
              <a:t>):  #Maximum base - 36</a:t>
            </a:r>
          </a:p>
          <a:p>
            <a:pPr marL="0" indent="0">
              <a:buNone/>
            </a:pPr>
            <a:r>
              <a:rPr lang="en-GB" dirty="0"/>
              <a:t>    </a:t>
            </a:r>
            <a:r>
              <a:rPr lang="en-GB" dirty="0" err="1"/>
              <a:t>base_num</a:t>
            </a:r>
            <a:r>
              <a:rPr lang="en-GB" dirty="0"/>
              <a:t> = ""</a:t>
            </a:r>
          </a:p>
          <a:p>
            <a:pPr marL="0" indent="0">
              <a:buNone/>
            </a:pPr>
            <a:r>
              <a:rPr lang="en-GB" dirty="0"/>
              <a:t>    while </a:t>
            </a:r>
            <a:r>
              <a:rPr lang="en-GB" dirty="0" err="1"/>
              <a:t>num</a:t>
            </a:r>
            <a:r>
              <a:rPr lang="en-GB" dirty="0"/>
              <a:t>&gt;0:</a:t>
            </a:r>
          </a:p>
          <a:p>
            <a:pPr marL="0" indent="0">
              <a:buNone/>
            </a:pPr>
            <a:r>
              <a:rPr lang="en-GB" dirty="0"/>
              <a:t>        dig = </a:t>
            </a:r>
            <a:r>
              <a:rPr lang="en-GB" dirty="0" err="1"/>
              <a:t>int</a:t>
            </a:r>
            <a:r>
              <a:rPr lang="en-GB" dirty="0"/>
              <a:t>(</a:t>
            </a:r>
            <a:r>
              <a:rPr lang="en-GB" dirty="0" err="1"/>
              <a:t>num%base</a:t>
            </a:r>
            <a:r>
              <a:rPr lang="en-GB" dirty="0"/>
              <a:t>)</a:t>
            </a:r>
          </a:p>
          <a:p>
            <a:pPr marL="0" indent="0">
              <a:buNone/>
            </a:pPr>
            <a:r>
              <a:rPr lang="en-GB" dirty="0"/>
              <a:t>        if dig&lt;10:</a:t>
            </a:r>
          </a:p>
          <a:p>
            <a:pPr marL="0" indent="0">
              <a:buNone/>
            </a:pPr>
            <a:r>
              <a:rPr lang="en-GB" dirty="0"/>
              <a:t>            </a:t>
            </a:r>
            <a:r>
              <a:rPr lang="en-GB" dirty="0" err="1"/>
              <a:t>base_num</a:t>
            </a:r>
            <a:r>
              <a:rPr lang="en-GB" dirty="0"/>
              <a:t> += </a:t>
            </a:r>
            <a:r>
              <a:rPr lang="en-GB" dirty="0" err="1"/>
              <a:t>str</a:t>
            </a:r>
            <a:r>
              <a:rPr lang="en-GB" dirty="0"/>
              <a:t>(dig)</a:t>
            </a:r>
          </a:p>
          <a:p>
            <a:pPr marL="0" indent="0">
              <a:buNone/>
            </a:pPr>
            <a:r>
              <a:rPr lang="en-GB" dirty="0"/>
              <a:t>        else:</a:t>
            </a:r>
          </a:p>
          <a:p>
            <a:pPr marL="0" indent="0">
              <a:buNone/>
            </a:pPr>
            <a:r>
              <a:rPr lang="en-GB" dirty="0"/>
              <a:t>            </a:t>
            </a:r>
            <a:r>
              <a:rPr lang="en-GB" dirty="0" err="1"/>
              <a:t>base_num</a:t>
            </a:r>
            <a:r>
              <a:rPr lang="en-GB" dirty="0"/>
              <a:t> += </a:t>
            </a:r>
            <a:r>
              <a:rPr lang="en-GB" dirty="0" err="1"/>
              <a:t>chr</a:t>
            </a:r>
            <a:r>
              <a:rPr lang="en-GB" dirty="0"/>
              <a:t>(</a:t>
            </a:r>
            <a:r>
              <a:rPr lang="en-GB" dirty="0" err="1"/>
              <a:t>ord</a:t>
            </a:r>
            <a:r>
              <a:rPr lang="en-GB" dirty="0"/>
              <a:t>('A')+dig-10)  #Using uppercase letters</a:t>
            </a:r>
          </a:p>
          <a:p>
            <a:pPr marL="0" indent="0">
              <a:buNone/>
            </a:pPr>
            <a:r>
              <a:rPr lang="en-GB" dirty="0"/>
              <a:t>        </a:t>
            </a:r>
            <a:r>
              <a:rPr lang="en-GB" dirty="0" err="1"/>
              <a:t>num</a:t>
            </a:r>
            <a:r>
              <a:rPr lang="en-GB" dirty="0"/>
              <a:t> //= base</a:t>
            </a:r>
          </a:p>
          <a:p>
            <a:pPr marL="0" indent="0">
              <a:buNone/>
            </a:pPr>
            <a:r>
              <a:rPr lang="en-GB" dirty="0"/>
              <a:t>    </a:t>
            </a:r>
            <a:r>
              <a:rPr lang="en-GB" dirty="0" err="1"/>
              <a:t>base_num</a:t>
            </a:r>
            <a:r>
              <a:rPr lang="en-GB" dirty="0"/>
              <a:t> = </a:t>
            </a:r>
            <a:r>
              <a:rPr lang="en-GB" dirty="0" err="1"/>
              <a:t>base_num</a:t>
            </a:r>
            <a:r>
              <a:rPr lang="en-GB" dirty="0"/>
              <a:t>[::-1]  #To reverse the string</a:t>
            </a:r>
          </a:p>
          <a:p>
            <a:pPr marL="0" indent="0">
              <a:buNone/>
            </a:pPr>
            <a:r>
              <a:rPr lang="en-GB" dirty="0"/>
              <a:t>    return </a:t>
            </a:r>
            <a:r>
              <a:rPr lang="en-GB" dirty="0" err="1"/>
              <a:t>base_num</a:t>
            </a:r>
            <a:endParaRPr lang="en-GB" dirty="0"/>
          </a:p>
        </p:txBody>
      </p:sp>
    </p:spTree>
    <p:extLst>
      <p:ext uri="{BB962C8B-B14F-4D97-AF65-F5344CB8AC3E}">
        <p14:creationId xmlns:p14="http://schemas.microsoft.com/office/powerpoint/2010/main" val="3270454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Base</a:t>
            </a:r>
            <a:r>
              <a:rPr lang="en-GB" b="1" baseline="-25000" dirty="0" err="1"/>
              <a:t>x</a:t>
            </a:r>
            <a:r>
              <a:rPr lang="en-GB" b="1" dirty="0"/>
              <a:t> to </a:t>
            </a:r>
            <a:r>
              <a:rPr lang="en-GB" b="1" dirty="0" smtClean="0"/>
              <a:t>Decimal</a:t>
            </a:r>
            <a:endParaRPr lang="en-GB" dirty="0"/>
          </a:p>
        </p:txBody>
      </p:sp>
      <p:sp>
        <p:nvSpPr>
          <p:cNvPr id="3" name="Content Placeholder 2"/>
          <p:cNvSpPr>
            <a:spLocks noGrp="1"/>
          </p:cNvSpPr>
          <p:nvPr>
            <p:ph idx="1"/>
          </p:nvPr>
        </p:nvSpPr>
        <p:spPr/>
        <p:txBody>
          <a:bodyPr/>
          <a:lstStyle/>
          <a:p>
            <a:pPr algn="just"/>
            <a:r>
              <a:rPr lang="en-GB" dirty="0"/>
              <a:t>Actually, </a:t>
            </a:r>
            <a:r>
              <a:rPr lang="en-GB" dirty="0" smtClean="0"/>
              <a:t>I have already demonstrated </a:t>
            </a:r>
            <a:r>
              <a:rPr lang="en-GB" dirty="0"/>
              <a:t>how to convert a number from a base different than ten, into decimal. Once again, here is the complete formula, where c</a:t>
            </a:r>
            <a:r>
              <a:rPr lang="en-GB" baseline="-25000" dirty="0"/>
              <a:t>x</a:t>
            </a:r>
            <a:r>
              <a:rPr lang="en-GB" dirty="0"/>
              <a:t> represents the coefficients at each place-column</a:t>
            </a:r>
            <a:r>
              <a:rPr lang="en-GB" dirty="0" smtClean="0"/>
              <a:t>.</a:t>
            </a:r>
            <a:r>
              <a:rPr lang="en-GB" dirty="0">
                <a:solidFill>
                  <a:srgbClr val="B11D0A"/>
                </a:solidFill>
                <a:latin typeface="Trebuchet MS" panose="020B0603020202020204" pitchFamily="34" charset="0"/>
              </a:rPr>
              <a:t> </a:t>
            </a:r>
            <a:endParaRPr lang="en-GB" dirty="0" smtClean="0">
              <a:solidFill>
                <a:srgbClr val="B11D0A"/>
              </a:solidFill>
              <a:latin typeface="Trebuchet MS" panose="020B0603020202020204" pitchFamily="34" charset="0"/>
            </a:endParaRPr>
          </a:p>
          <a:p>
            <a:pPr marL="0" indent="0" algn="ctr">
              <a:buNone/>
            </a:pPr>
            <a:r>
              <a:rPr lang="en-GB" sz="3600" dirty="0" err="1" smtClean="0">
                <a:solidFill>
                  <a:srgbClr val="B11D0A"/>
                </a:solidFill>
                <a:latin typeface="Trebuchet MS" panose="020B0603020202020204" pitchFamily="34" charset="0"/>
              </a:rPr>
              <a:t>c</a:t>
            </a:r>
            <a:r>
              <a:rPr lang="en-GB" sz="3600" baseline="-25000" dirty="0" err="1" smtClean="0">
                <a:solidFill>
                  <a:srgbClr val="B11D0A"/>
                </a:solidFill>
                <a:latin typeface="Trebuchet MS" panose="020B0603020202020204" pitchFamily="34" charset="0"/>
              </a:rPr>
              <a:t>n</a:t>
            </a:r>
            <a:r>
              <a:rPr lang="en-GB" sz="3600" dirty="0" err="1" smtClean="0">
                <a:solidFill>
                  <a:srgbClr val="B11D0A"/>
                </a:solidFill>
                <a:latin typeface="Trebuchet MS" panose="020B0603020202020204" pitchFamily="34" charset="0"/>
              </a:rPr>
              <a:t>·b</a:t>
            </a:r>
            <a:r>
              <a:rPr lang="en-GB" sz="3600" baseline="30000" dirty="0" err="1" smtClean="0">
                <a:solidFill>
                  <a:srgbClr val="B11D0A"/>
                </a:solidFill>
                <a:latin typeface="Trebuchet MS" panose="020B0603020202020204" pitchFamily="34" charset="0"/>
              </a:rPr>
              <a:t>n</a:t>
            </a:r>
            <a:r>
              <a:rPr lang="en-GB" sz="3600" dirty="0">
                <a:solidFill>
                  <a:srgbClr val="B11D0A"/>
                </a:solidFill>
                <a:latin typeface="Trebuchet MS" panose="020B0603020202020204" pitchFamily="34" charset="0"/>
              </a:rPr>
              <a:t> + ... + c</a:t>
            </a:r>
            <a:r>
              <a:rPr lang="en-GB" sz="3600" baseline="-25000" dirty="0">
                <a:solidFill>
                  <a:srgbClr val="B11D0A"/>
                </a:solidFill>
                <a:latin typeface="Trebuchet MS" panose="020B0603020202020204" pitchFamily="34" charset="0"/>
              </a:rPr>
              <a:t>2</a:t>
            </a:r>
            <a:r>
              <a:rPr lang="en-GB" sz="3600" dirty="0">
                <a:solidFill>
                  <a:srgbClr val="B11D0A"/>
                </a:solidFill>
                <a:latin typeface="Trebuchet MS" panose="020B0603020202020204" pitchFamily="34" charset="0"/>
              </a:rPr>
              <a:t>·b</a:t>
            </a:r>
            <a:r>
              <a:rPr lang="en-GB" sz="3600" baseline="30000" dirty="0">
                <a:solidFill>
                  <a:srgbClr val="B11D0A"/>
                </a:solidFill>
                <a:latin typeface="Trebuchet MS" panose="020B0603020202020204" pitchFamily="34" charset="0"/>
              </a:rPr>
              <a:t>2</a:t>
            </a:r>
            <a:r>
              <a:rPr lang="en-GB" sz="3600" dirty="0">
                <a:solidFill>
                  <a:srgbClr val="B11D0A"/>
                </a:solidFill>
                <a:latin typeface="Trebuchet MS" panose="020B0603020202020204" pitchFamily="34" charset="0"/>
              </a:rPr>
              <a:t> + c</a:t>
            </a:r>
            <a:r>
              <a:rPr lang="en-GB" sz="3600" baseline="-25000" dirty="0">
                <a:solidFill>
                  <a:srgbClr val="B11D0A"/>
                </a:solidFill>
                <a:latin typeface="Trebuchet MS" panose="020B0603020202020204" pitchFamily="34" charset="0"/>
              </a:rPr>
              <a:t>1</a:t>
            </a:r>
            <a:r>
              <a:rPr lang="en-GB" sz="3600" dirty="0">
                <a:solidFill>
                  <a:srgbClr val="B11D0A"/>
                </a:solidFill>
                <a:latin typeface="Trebuchet MS" panose="020B0603020202020204" pitchFamily="34" charset="0"/>
              </a:rPr>
              <a:t>·b</a:t>
            </a:r>
            <a:r>
              <a:rPr lang="en-GB" sz="3600" baseline="30000" dirty="0">
                <a:solidFill>
                  <a:srgbClr val="B11D0A"/>
                </a:solidFill>
                <a:latin typeface="Trebuchet MS" panose="020B0603020202020204" pitchFamily="34" charset="0"/>
              </a:rPr>
              <a:t>1</a:t>
            </a:r>
            <a:r>
              <a:rPr lang="en-GB" sz="3600" dirty="0">
                <a:solidFill>
                  <a:srgbClr val="B11D0A"/>
                </a:solidFill>
                <a:latin typeface="Trebuchet MS" panose="020B0603020202020204" pitchFamily="34" charset="0"/>
              </a:rPr>
              <a:t> + </a:t>
            </a:r>
            <a:r>
              <a:rPr lang="en-GB" sz="3600" dirty="0" smtClean="0">
                <a:solidFill>
                  <a:srgbClr val="B11D0A"/>
                </a:solidFill>
                <a:latin typeface="Trebuchet MS" panose="020B0603020202020204" pitchFamily="34" charset="0"/>
              </a:rPr>
              <a:t>c</a:t>
            </a:r>
            <a:r>
              <a:rPr lang="en-GB" sz="3600" baseline="-25000" dirty="0" smtClean="0">
                <a:solidFill>
                  <a:srgbClr val="B11D0A"/>
                </a:solidFill>
                <a:latin typeface="Trebuchet MS" panose="020B0603020202020204" pitchFamily="34" charset="0"/>
              </a:rPr>
              <a:t>0</a:t>
            </a:r>
            <a:r>
              <a:rPr lang="en-GB" sz="3600" dirty="0" smtClean="0">
                <a:solidFill>
                  <a:srgbClr val="B11D0A"/>
                </a:solidFill>
                <a:latin typeface="Trebuchet MS" panose="020B0603020202020204" pitchFamily="34" charset="0"/>
              </a:rPr>
              <a:t>·b</a:t>
            </a:r>
            <a:r>
              <a:rPr lang="en-GB" sz="3600" baseline="30000" dirty="0" smtClean="0">
                <a:solidFill>
                  <a:srgbClr val="B11D0A"/>
                </a:solidFill>
                <a:latin typeface="Trebuchet MS" panose="020B0603020202020204" pitchFamily="34" charset="0"/>
              </a:rPr>
              <a:t>0</a:t>
            </a:r>
          </a:p>
          <a:p>
            <a:pPr marL="0" indent="0" algn="ctr">
              <a:buNone/>
            </a:pPr>
            <a:endParaRPr lang="en-GB" sz="3600" dirty="0"/>
          </a:p>
        </p:txBody>
      </p:sp>
      <p:sp>
        <p:nvSpPr>
          <p:cNvPr id="5" name="Rectangle 2"/>
          <p:cNvSpPr>
            <a:spLocks noChangeArrowheads="1"/>
          </p:cNvSpPr>
          <p:nvPr/>
        </p:nvSpPr>
        <p:spPr bwMode="auto">
          <a:xfrm>
            <a:off x="1110982" y="4348258"/>
            <a:ext cx="9001206" cy="19636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1415" rIns="0" bIns="4443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333333"/>
                </a:solidFill>
                <a:effectLst/>
                <a:latin typeface="Trebuchet MS" panose="020B0603020202020204" pitchFamily="34" charset="0"/>
              </a:rPr>
              <a:t>As an example, let's convert the binary answer back into decimal:</a:t>
            </a:r>
            <a:endParaRPr kumimoji="0" lang="en-US" altLang="en-US" sz="2000" b="1" i="0" u="none" strike="noStrike" cap="none" normalizeH="0" baseline="0" dirty="0" smtClean="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11D0A"/>
                </a:solidFill>
                <a:effectLst/>
                <a:latin typeface="Trebuchet MS" panose="020B0603020202020204" pitchFamily="34" charset="0"/>
              </a:rPr>
              <a:t>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7</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6</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5</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+ 0·2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4</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3</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2</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+ 0·2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1</a:t>
            </a:r>
            <a:r>
              <a:rPr kumimoji="0" lang="en-US" altLang="en-US" sz="2000" b="1" i="0" u="none" strike="noStrike" cap="none" normalizeH="0" baseline="0" dirty="0" smtClean="0">
                <a:ln>
                  <a:noFill/>
                </a:ln>
                <a:solidFill>
                  <a:srgbClr val="B11D0A"/>
                </a:solidFill>
                <a:effectLst/>
                <a:latin typeface="Trebuchet MS" panose="020B0603020202020204" pitchFamily="34" charset="0"/>
              </a:rPr>
              <a:t> + 1·2</a:t>
            </a:r>
            <a:r>
              <a:rPr kumimoji="0" lang="en-US" altLang="en-US" sz="2000" b="1" i="0" u="none" strike="noStrike" cap="none" normalizeH="0" baseline="30000" dirty="0" smtClean="0">
                <a:ln>
                  <a:noFill/>
                </a:ln>
                <a:solidFill>
                  <a:srgbClr val="B11D0A"/>
                </a:solidFill>
                <a:effectLst/>
                <a:latin typeface="Trebuchet MS" panose="020B0603020202020204" pitchFamily="34" charset="0"/>
              </a:rPr>
              <a:t>0</a:t>
            </a:r>
            <a:endParaRPr kumimoji="0" lang="en-US" altLang="en-US" sz="2000" b="1" i="0" u="none" strike="noStrike" cap="none" normalizeH="0" baseline="0" dirty="0" smtClean="0">
              <a:ln>
                <a:noFill/>
              </a:ln>
              <a:solidFill>
                <a:srgbClr val="B11D0A"/>
              </a:solidFill>
              <a:effectLst/>
              <a:latin typeface="Trebuchet MS" panose="020B06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11D0A"/>
                </a:solidFill>
                <a:effectLst/>
                <a:latin typeface="Trebuchet MS" panose="020B0603020202020204" pitchFamily="34" charset="0"/>
              </a:rPr>
              <a:t>1·128 + 1·64 + 1·32 + 0·16 + 1·8 + 1·4 + 0·2 + 1·1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11D0A"/>
                </a:solidFill>
                <a:effectLst/>
                <a:latin typeface="Trebuchet MS" panose="020B0603020202020204" pitchFamily="34" charset="0"/>
              </a:rPr>
              <a:t>128 + 64 + 32 + 8 + 4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rgbClr val="B11D0A"/>
                </a:solidFill>
                <a:effectLst/>
                <a:latin typeface="Trebuchet MS" panose="020B0603020202020204" pitchFamily="34" charset="0"/>
              </a:rPr>
              <a:t>237</a:t>
            </a:r>
            <a:endParaRPr kumimoji="0" lang="en-US" altLang="en-US" sz="3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545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912531"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Basic Questions About Algorithms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1702262"/>
              </p:ext>
            </p:extLst>
          </p:nvPr>
        </p:nvGraphicFramePr>
        <p:xfrm>
          <a:off x="838200" y="1867988"/>
          <a:ext cx="9912532" cy="7010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155516" y="2746373"/>
            <a:ext cx="4412567" cy="3787383"/>
          </a:xfrm>
          <a:prstGeom prst="rect">
            <a:avLst/>
          </a:prstGeom>
        </p:spPr>
        <p:txBody>
          <a:bodyPr wrap="square">
            <a:spAutoFit/>
          </a:bodyPr>
          <a:lstStyle/>
          <a:p>
            <a:pPr marL="622300" marR="0">
              <a:lnSpc>
                <a:spcPct val="150000"/>
              </a:lnSpc>
              <a:spcBef>
                <a:spcPts val="0"/>
              </a:spcBef>
              <a:spcAft>
                <a:spcPts val="0"/>
              </a:spcAft>
            </a:pPr>
            <a:r>
              <a:rPr lang="en-US" dirty="0"/>
              <a:t>• does it terminate? </a:t>
            </a:r>
            <a:endParaRPr lang="en-US" dirty="0" smtClean="0"/>
          </a:p>
          <a:p>
            <a:pPr marL="622300" marR="0">
              <a:lnSpc>
                <a:spcPct val="150000"/>
              </a:lnSpc>
              <a:spcBef>
                <a:spcPts val="0"/>
              </a:spcBef>
              <a:spcAft>
                <a:spcPts val="0"/>
              </a:spcAft>
            </a:pPr>
            <a:r>
              <a:rPr lang="en-US" dirty="0" smtClean="0"/>
              <a:t>• </a:t>
            </a:r>
            <a:r>
              <a:rPr lang="en-US" dirty="0"/>
              <a:t>is it correct? </a:t>
            </a:r>
            <a:endParaRPr lang="en-US" dirty="0" smtClean="0"/>
          </a:p>
          <a:p>
            <a:pPr marL="622300" marR="0">
              <a:lnSpc>
                <a:spcPct val="150000"/>
              </a:lnSpc>
              <a:spcBef>
                <a:spcPts val="0"/>
              </a:spcBef>
              <a:spcAft>
                <a:spcPts val="0"/>
              </a:spcAft>
            </a:pPr>
            <a:r>
              <a:rPr lang="en-US" dirty="0" smtClean="0"/>
              <a:t>• </a:t>
            </a:r>
            <a:r>
              <a:rPr lang="en-US" dirty="0"/>
              <a:t>is the result of the algorithm determined? </a:t>
            </a:r>
            <a:endParaRPr lang="en-US" dirty="0" smtClean="0"/>
          </a:p>
          <a:p>
            <a:pPr marL="622300" marR="0">
              <a:lnSpc>
                <a:spcPct val="150000"/>
              </a:lnSpc>
              <a:spcBef>
                <a:spcPts val="0"/>
              </a:spcBef>
              <a:spcAft>
                <a:spcPts val="0"/>
              </a:spcAft>
            </a:pPr>
            <a:r>
              <a:rPr lang="en-US" dirty="0" smtClean="0"/>
              <a:t>• </a:t>
            </a:r>
            <a:r>
              <a:rPr lang="en-US" dirty="0"/>
              <a:t>how much resources will it use in terms of </a:t>
            </a:r>
            <a:endParaRPr lang="en-US" dirty="0" smtClean="0"/>
          </a:p>
          <a:p>
            <a:pPr marL="622300" marR="0">
              <a:lnSpc>
                <a:spcPct val="150000"/>
              </a:lnSpc>
              <a:spcBef>
                <a:spcPts val="0"/>
              </a:spcBef>
              <a:spcAft>
                <a:spcPts val="0"/>
              </a:spcAft>
            </a:pPr>
            <a:r>
              <a:rPr lang="en-US" dirty="0" smtClean="0"/>
              <a:t>• </a:t>
            </a:r>
            <a:r>
              <a:rPr lang="en-US" dirty="0"/>
              <a:t>memory? (and memory bandwidth?) • operations? </a:t>
            </a:r>
            <a:endParaRPr lang="en-US" dirty="0" smtClean="0"/>
          </a:p>
          <a:p>
            <a:pPr marL="622300" marR="0">
              <a:lnSpc>
                <a:spcPct val="150000"/>
              </a:lnSpc>
              <a:spcBef>
                <a:spcPts val="0"/>
              </a:spcBef>
              <a:spcAft>
                <a:spcPts val="0"/>
              </a:spcAft>
            </a:pPr>
            <a:r>
              <a:rPr lang="en-US" dirty="0" smtClean="0"/>
              <a:t>• </a:t>
            </a:r>
            <a:r>
              <a:rPr lang="en-US" dirty="0"/>
              <a:t>run-time</a:t>
            </a:r>
            <a:endParaRPr lang="en-US" sz="1400" dirty="0">
              <a:effectLst/>
              <a:latin typeface="Times New Roman" panose="02020603050405020304" pitchFamily="18" charset="0"/>
              <a:ea typeface="Times New Roman" panose="02020603050405020304" pitchFamily="18" charset="0"/>
            </a:endParaRPr>
          </a:p>
        </p:txBody>
      </p:sp>
      <p:pic>
        <p:nvPicPr>
          <p:cNvPr id="2050" name="Picture 2" descr="Monster Coding | Teaching kids to code, Coding for kids, Programming for  kid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9396" y="3063557"/>
            <a:ext cx="4379529" cy="3128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43812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err="1"/>
              <a:t>Base</a:t>
            </a:r>
            <a:r>
              <a:rPr lang="en-GB" b="1" baseline="-25000" dirty="0" err="1"/>
              <a:t>x</a:t>
            </a:r>
            <a:r>
              <a:rPr lang="en-GB" b="1" dirty="0"/>
              <a:t> to </a:t>
            </a:r>
            <a:r>
              <a:rPr lang="en-GB" b="1" dirty="0" err="1" smtClean="0"/>
              <a:t>Base</a:t>
            </a:r>
            <a:r>
              <a:rPr lang="en-GB" b="1" baseline="-25000" dirty="0" err="1" smtClean="0"/>
              <a:t>y</a:t>
            </a:r>
            <a:endParaRPr lang="en-GB" dirty="0"/>
          </a:p>
        </p:txBody>
      </p:sp>
      <p:sp>
        <p:nvSpPr>
          <p:cNvPr id="3" name="Content Placeholder 2"/>
          <p:cNvSpPr>
            <a:spLocks noGrp="1"/>
          </p:cNvSpPr>
          <p:nvPr>
            <p:ph idx="1"/>
          </p:nvPr>
        </p:nvSpPr>
        <p:spPr/>
        <p:txBody>
          <a:bodyPr/>
          <a:lstStyle/>
          <a:p>
            <a:pPr algn="just"/>
            <a:r>
              <a:rPr lang="en-GB" dirty="0">
                <a:solidFill>
                  <a:srgbClr val="333333"/>
                </a:solidFill>
                <a:latin typeface="Trebuchet MS" panose="020B0603020202020204" pitchFamily="34" charset="0"/>
              </a:rPr>
              <a:t>Is it possible to convert a number from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x</a:t>
            </a:r>
            <a:r>
              <a:rPr lang="en-GB" dirty="0">
                <a:solidFill>
                  <a:srgbClr val="333333"/>
                </a:solidFill>
                <a:latin typeface="Trebuchet MS" panose="020B0603020202020204" pitchFamily="34" charset="0"/>
              </a:rPr>
              <a:t> directly to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y</a:t>
            </a:r>
            <a:r>
              <a:rPr lang="en-GB" dirty="0">
                <a:solidFill>
                  <a:srgbClr val="333333"/>
                </a:solidFill>
                <a:latin typeface="Trebuchet MS" panose="020B0603020202020204" pitchFamily="34" charset="0"/>
              </a:rPr>
              <a:t> without converting to decimal (base-10) first?</a:t>
            </a:r>
          </a:p>
          <a:p>
            <a:pPr algn="just"/>
            <a:r>
              <a:rPr lang="en-GB" dirty="0">
                <a:solidFill>
                  <a:srgbClr val="FF0000"/>
                </a:solidFill>
                <a:latin typeface="Trebuchet MS" panose="020B0603020202020204" pitchFamily="34" charset="0"/>
              </a:rPr>
              <a:t>Yes</a:t>
            </a:r>
            <a:r>
              <a:rPr lang="en-GB" dirty="0">
                <a:solidFill>
                  <a:srgbClr val="333333"/>
                </a:solidFill>
                <a:latin typeface="Trebuchet MS" panose="020B0603020202020204" pitchFamily="34" charset="0"/>
              </a:rPr>
              <a:t>, however, you will need to perform all of your math operations in either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x</a:t>
            </a:r>
            <a:r>
              <a:rPr lang="en-GB" dirty="0">
                <a:solidFill>
                  <a:srgbClr val="333333"/>
                </a:solidFill>
                <a:latin typeface="Trebuchet MS" panose="020B0603020202020204" pitchFamily="34" charset="0"/>
              </a:rPr>
              <a:t> or </a:t>
            </a:r>
            <a:r>
              <a:rPr lang="en-GB" dirty="0" err="1">
                <a:solidFill>
                  <a:srgbClr val="333333"/>
                </a:solidFill>
                <a:latin typeface="Trebuchet MS" panose="020B0603020202020204" pitchFamily="34" charset="0"/>
              </a:rPr>
              <a:t>Base</a:t>
            </a:r>
            <a:r>
              <a:rPr lang="en-GB" baseline="-25000" dirty="0" err="1">
                <a:solidFill>
                  <a:srgbClr val="333333"/>
                </a:solidFill>
                <a:latin typeface="Trebuchet MS" panose="020B0603020202020204" pitchFamily="34" charset="0"/>
              </a:rPr>
              <a:t>y</a:t>
            </a:r>
            <a:r>
              <a:rPr lang="en-GB" dirty="0">
                <a:solidFill>
                  <a:srgbClr val="333333"/>
                </a:solidFill>
                <a:latin typeface="Trebuchet MS" panose="020B0603020202020204" pitchFamily="34" charset="0"/>
              </a:rPr>
              <a:t>. The algorithms that I have presented are performed with base-10 since that is the number system most people are familiar with.</a:t>
            </a:r>
          </a:p>
          <a:p>
            <a:pPr algn="just"/>
            <a:endParaRPr lang="en-GB" dirty="0"/>
          </a:p>
        </p:txBody>
      </p:sp>
    </p:spTree>
    <p:extLst>
      <p:ext uri="{BB962C8B-B14F-4D97-AF65-F5344CB8AC3E}">
        <p14:creationId xmlns:p14="http://schemas.microsoft.com/office/powerpoint/2010/main" val="61184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72928"/>
            <a:ext cx="10515600" cy="4351338"/>
          </a:xfrm>
        </p:spPr>
        <p:txBody>
          <a:bodyPr/>
          <a:lstStyle/>
          <a:p>
            <a:pPr marL="0" indent="0" algn="just">
              <a:buNone/>
            </a:pPr>
            <a:r>
              <a:rPr lang="en-US" dirty="0" smtClean="0"/>
              <a:t>Boolean </a:t>
            </a:r>
            <a:r>
              <a:rPr lang="en-US" dirty="0"/>
              <a:t>values and operators, conditional (if), alternative (if-else</a:t>
            </a:r>
            <a:r>
              <a:rPr lang="en-US" dirty="0" smtClean="0"/>
              <a:t>), chained </a:t>
            </a:r>
            <a:r>
              <a:rPr lang="en-US" dirty="0"/>
              <a:t>conditional (if-</a:t>
            </a:r>
            <a:r>
              <a:rPr lang="en-US" dirty="0" err="1"/>
              <a:t>elif</a:t>
            </a:r>
            <a:r>
              <a:rPr lang="en-US" dirty="0"/>
              <a:t>-else); Iteration: state, while, for, break, continue, </a:t>
            </a:r>
            <a:r>
              <a:rPr lang="en-US" dirty="0" smtClean="0"/>
              <a:t>pass</a:t>
            </a:r>
          </a:p>
          <a:p>
            <a:pPr marL="0" indent="0" algn="just">
              <a:buNone/>
            </a:pPr>
            <a:endParaRPr lang="en-US" dirty="0"/>
          </a:p>
          <a:p>
            <a:pPr marL="0" indent="0" algn="just">
              <a:buNone/>
            </a:pPr>
            <a:endParaRPr lang="en-US" dirty="0"/>
          </a:p>
        </p:txBody>
      </p:sp>
      <p:sp>
        <p:nvSpPr>
          <p:cNvPr id="5" name="Title 4"/>
          <p:cNvSpPr>
            <a:spLocks noGrp="1"/>
          </p:cNvSpPr>
          <p:nvPr>
            <p:ph type="title"/>
          </p:nvPr>
        </p:nvSpPr>
        <p:spPr/>
        <p:txBody>
          <a:bodyPr/>
          <a:lstStyle/>
          <a:p>
            <a:r>
              <a:rPr lang="en-US" dirty="0"/>
              <a:t>Conditionals</a:t>
            </a:r>
            <a:br>
              <a:rPr lang="en-US" dirty="0"/>
            </a:br>
            <a:endParaRPr lang="en-US" dirty="0"/>
          </a:p>
        </p:txBody>
      </p:sp>
      <p:pic>
        <p:nvPicPr>
          <p:cNvPr id="1028" name="Picture 4" descr="python tutorial - Python If Else | Python If Else Statements - By Microsoft  Award MVP - learn python - python programming - Learn in 30sec | wikite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6688" y="2708070"/>
            <a:ext cx="6295324" cy="3861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377074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Boolean</a:t>
            </a:r>
            <a:endParaRPr lang="en-IN" dirty="0"/>
          </a:p>
        </p:txBody>
      </p:sp>
      <p:sp>
        <p:nvSpPr>
          <p:cNvPr id="16" name="Rectangle 15"/>
          <p:cNvSpPr/>
          <p:nvPr/>
        </p:nvSpPr>
        <p:spPr>
          <a:xfrm>
            <a:off x="1000835" y="2054115"/>
            <a:ext cx="10163033" cy="1938992"/>
          </a:xfrm>
          <a:prstGeom prst="rect">
            <a:avLst/>
          </a:prstGeom>
        </p:spPr>
        <p:txBody>
          <a:bodyPr wrap="square">
            <a:spAutoFit/>
          </a:bodyPr>
          <a:lstStyle/>
          <a:p>
            <a:pPr marR="0" lvl="0">
              <a:lnSpc>
                <a:spcPct val="75000"/>
              </a:lnSpc>
              <a:spcBef>
                <a:spcPts val="0"/>
              </a:spcBef>
              <a:spcAft>
                <a:spcPts val="0"/>
              </a:spcAft>
              <a:tabLst>
                <a:tab pos="457200" algn="l"/>
              </a:tabLst>
            </a:pPr>
            <a:r>
              <a:rPr lang="en-US" sz="2400" dirty="0">
                <a:latin typeface="Cambria" panose="02040503050406030204" pitchFamily="18" charset="0"/>
                <a:ea typeface="Cambria" panose="02040503050406030204" pitchFamily="18" charset="0"/>
                <a:cs typeface="Cambria" panose="02040503050406030204" pitchFamily="18" charset="0"/>
              </a:rPr>
              <a:t>Boolean data type have two values. They are 0 and 1</a:t>
            </a:r>
            <a:r>
              <a:rPr lang="en-US" sz="2400" dirty="0" smtClean="0">
                <a:latin typeface="Cambria" panose="02040503050406030204" pitchFamily="18" charset="0"/>
                <a:ea typeface="Cambria" panose="02040503050406030204" pitchFamily="18" charset="0"/>
                <a:cs typeface="Cambria" panose="02040503050406030204" pitchFamily="18" charset="0"/>
              </a:rPr>
              <a:t>.</a:t>
            </a:r>
          </a:p>
          <a:p>
            <a:pPr marR="0" lvl="0">
              <a:lnSpc>
                <a:spcPct val="75000"/>
              </a:lnSpc>
              <a:spcBef>
                <a:spcPts val="0"/>
              </a:spcBef>
              <a:spcAft>
                <a:spcPts val="0"/>
              </a:spcAft>
              <a:tabLst>
                <a:tab pos="457200" algn="l"/>
              </a:tabLst>
            </a:pPr>
            <a:endParaRPr lang="en-US" sz="2400" dirty="0">
              <a:latin typeface="Times New Roman" panose="02020603050405020304" pitchFamily="18" charset="0"/>
              <a:ea typeface="Times New Roman" panose="02020603050405020304" pitchFamily="18" charset="0"/>
            </a:endParaRPr>
          </a:p>
          <a:p>
            <a:pPr>
              <a:lnSpc>
                <a:spcPts val="280"/>
              </a:lnSpc>
            </a:pPr>
            <a:r>
              <a:rPr lang="en-US" sz="4400" baseline="30000" dirty="0">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0 represents </a:t>
            </a:r>
            <a:r>
              <a:rPr lang="en-US" dirty="0" smtClean="0">
                <a:latin typeface="Cambria" panose="02040503050406030204" pitchFamily="18" charset="0"/>
                <a:ea typeface="Cambria" panose="02040503050406030204" pitchFamily="18" charset="0"/>
                <a:cs typeface="Cambria" panose="02040503050406030204" pitchFamily="18" charset="0"/>
              </a:rPr>
              <a:t>False</a:t>
            </a:r>
          </a:p>
          <a:p>
            <a:pPr marR="0" lvl="0">
              <a:lnSpc>
                <a:spcPct val="75000"/>
              </a:lnSpc>
              <a:spcBef>
                <a:spcPts val="0"/>
              </a:spcBef>
              <a:spcAft>
                <a:spcPts val="0"/>
              </a:spcAft>
              <a:tabLst>
                <a:tab pos="457200" algn="l"/>
              </a:tabLst>
            </a:pPr>
            <a:endParaRPr lang="en-US" sz="2400" dirty="0">
              <a:latin typeface="Times New Roman" panose="02020603050405020304" pitchFamily="18" charset="0"/>
              <a:ea typeface="Times New Roman" panose="02020603050405020304" pitchFamily="18" charset="0"/>
            </a:endParaRPr>
          </a:p>
          <a:p>
            <a:pPr>
              <a:lnSpc>
                <a:spcPts val="250"/>
              </a:lnSpc>
            </a:pPr>
            <a:r>
              <a:rPr lang="en-US" sz="4000" baseline="30000" dirty="0">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1 represents </a:t>
            </a:r>
            <a:r>
              <a:rPr lang="en-US" dirty="0" smtClean="0">
                <a:latin typeface="Cambria" panose="02040503050406030204" pitchFamily="18" charset="0"/>
                <a:ea typeface="Cambria" panose="02040503050406030204" pitchFamily="18" charset="0"/>
                <a:cs typeface="Cambria" panose="02040503050406030204" pitchFamily="18" charset="0"/>
              </a:rPr>
              <a:t>True</a:t>
            </a:r>
          </a:p>
          <a:p>
            <a:pPr marR="0" lvl="0">
              <a:lnSpc>
                <a:spcPct val="75000"/>
              </a:lnSpc>
              <a:spcBef>
                <a:spcPts val="0"/>
              </a:spcBef>
              <a:spcAft>
                <a:spcPts val="0"/>
              </a:spcAft>
              <a:tabLst>
                <a:tab pos="457200" algn="l"/>
              </a:tabLst>
            </a:pPr>
            <a:endParaRPr lang="en-US" sz="2400" dirty="0">
              <a:latin typeface="Times New Roman" panose="02020603050405020304" pitchFamily="18" charset="0"/>
              <a:ea typeface="Times New Roman" panose="02020603050405020304" pitchFamily="18" charset="0"/>
            </a:endParaRPr>
          </a:p>
          <a:p>
            <a:pPr>
              <a:lnSpc>
                <a:spcPts val="250"/>
              </a:lnSpc>
            </a:pPr>
            <a:r>
              <a:rPr lang="en-US" sz="4000" baseline="30000" dirty="0">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True and False are keyword.</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9964345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Boolean</a:t>
            </a:r>
            <a:endParaRPr lang="en-IN" dirty="0"/>
          </a:p>
        </p:txBody>
      </p:sp>
      <p:sp>
        <p:nvSpPr>
          <p:cNvPr id="8" name="Rectangle 7"/>
          <p:cNvSpPr/>
          <p:nvPr/>
        </p:nvSpPr>
        <p:spPr>
          <a:xfrm>
            <a:off x="1000835" y="1999613"/>
            <a:ext cx="7324299" cy="3728906"/>
          </a:xfrm>
          <a:prstGeom prst="rect">
            <a:avLst/>
          </a:prstGeom>
        </p:spPr>
        <p:txBody>
          <a:bodyPr wrap="square">
            <a:spAutoFit/>
          </a:bodyPr>
          <a:lstStyle/>
          <a:p>
            <a:pPr marL="63500" marR="0">
              <a:spcBef>
                <a:spcPts val="0"/>
              </a:spcBef>
              <a:spcAft>
                <a:spcPts val="0"/>
              </a:spcAft>
            </a:pPr>
            <a:r>
              <a:rPr lang="en-US" b="1" dirty="0">
                <a:latin typeface="Cambria" panose="02040503050406030204" pitchFamily="18" charset="0"/>
                <a:ea typeface="Cambria" panose="02040503050406030204" pitchFamily="18" charset="0"/>
                <a:cs typeface="Cambria" panose="02040503050406030204" pitchFamily="18" charset="0"/>
              </a:rPr>
              <a:t>Example:</a:t>
            </a:r>
            <a:endParaRPr lang="en-US" sz="1400" dirty="0">
              <a:latin typeface="Times New Roman" panose="02020603050405020304" pitchFamily="18" charset="0"/>
              <a:ea typeface="Times New Roman" panose="02020603050405020304" pitchFamily="18" charset="0"/>
            </a:endParaRPr>
          </a:p>
          <a:p>
            <a:pPr>
              <a:lnSpc>
                <a:spcPts val="270"/>
              </a:lnSpc>
            </a:pPr>
            <a:r>
              <a:rPr lang="en-US" sz="1600" dirty="0">
                <a:latin typeface="Times New Roman" panose="02020603050405020304" pitchFamily="18" charset="0"/>
                <a:ea typeface="Times New Roman" panose="02020603050405020304" pitchFamily="18" charset="0"/>
              </a:rPr>
              <a:t> </a:t>
            </a:r>
            <a:endParaRPr lang="en-US" sz="1400" dirty="0">
              <a:latin typeface="Times New Roman" panose="02020603050405020304" pitchFamily="18" charset="0"/>
              <a:ea typeface="Times New Roman" panose="02020603050405020304" pitchFamily="18" charset="0"/>
            </a:endParaRPr>
          </a:p>
          <a:p>
            <a:pPr marL="342900" marR="5867400" lvl="0" indent="-342900">
              <a:lnSpc>
                <a:spcPct val="95000"/>
              </a:lnSpc>
              <a:spcBef>
                <a:spcPts val="0"/>
              </a:spcBef>
              <a:spcAft>
                <a:spcPts val="0"/>
              </a:spcAft>
              <a:buFont typeface="Arial" panose="020B0604020202020204" pitchFamily="34" charset="0"/>
              <a:buChar char="&gt;&gt;&gt;"/>
              <a:tabLst>
                <a:tab pos="395605" algn="l"/>
              </a:tabLst>
            </a:pPr>
            <a:r>
              <a:rPr lang="en-US" dirty="0">
                <a:latin typeface="Cambria" panose="02040503050406030204" pitchFamily="18" charset="0"/>
                <a:ea typeface="Cambria" panose="02040503050406030204" pitchFamily="18" charset="0"/>
                <a:cs typeface="Cambria" panose="02040503050406030204" pitchFamily="18" charset="0"/>
              </a:rPr>
              <a:t>3==5 False</a:t>
            </a:r>
            <a:endParaRPr lang="en-US" sz="1400" dirty="0">
              <a:latin typeface="Times New Roman" panose="02020603050405020304" pitchFamily="18" charset="0"/>
              <a:ea typeface="Times New Roman" panose="02020603050405020304" pitchFamily="18" charset="0"/>
            </a:endParaRPr>
          </a:p>
          <a:p>
            <a:pPr>
              <a:lnSpc>
                <a:spcPts val="255"/>
              </a:lnSpc>
            </a:pP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5867400" lvl="0" indent="-342900">
              <a:lnSpc>
                <a:spcPct val="95000"/>
              </a:lnSpc>
              <a:spcBef>
                <a:spcPts val="0"/>
              </a:spcBef>
              <a:spcAft>
                <a:spcPts val="0"/>
              </a:spcAft>
              <a:buFont typeface="Arial" panose="020B0604020202020204" pitchFamily="34" charset="0"/>
              <a:buChar char="&gt;&gt;&gt;"/>
              <a:tabLst>
                <a:tab pos="395605" algn="l"/>
              </a:tabLst>
            </a:pPr>
            <a:r>
              <a:rPr lang="en-US" dirty="0">
                <a:latin typeface="Cambria" panose="02040503050406030204" pitchFamily="18" charset="0"/>
                <a:ea typeface="Cambria" panose="02040503050406030204" pitchFamily="18" charset="0"/>
                <a:cs typeface="Cambria" panose="02040503050406030204" pitchFamily="18" charset="0"/>
              </a:rPr>
              <a:t>6==6 True</a:t>
            </a:r>
            <a:endParaRPr lang="en-US" sz="1400" dirty="0">
              <a:latin typeface="Times New Roman" panose="02020603050405020304" pitchFamily="18" charset="0"/>
              <a:ea typeface="Times New Roman" panose="02020603050405020304" pitchFamily="18" charset="0"/>
            </a:endParaRPr>
          </a:p>
          <a:p>
            <a:pPr>
              <a:lnSpc>
                <a:spcPts val="5"/>
              </a:lnSpc>
            </a:pP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lnSpc>
                <a:spcPct val="99000"/>
              </a:lnSpc>
              <a:spcBef>
                <a:spcPts val="0"/>
              </a:spcBef>
              <a:spcAft>
                <a:spcPts val="0"/>
              </a:spcAft>
              <a:buFont typeface="Arial" panose="020B0604020202020204" pitchFamily="34" charset="0"/>
              <a:buChar char="&gt;&gt;&gt;"/>
              <a:tabLst>
                <a:tab pos="393700" algn="l"/>
              </a:tabLst>
            </a:pPr>
            <a:r>
              <a:rPr lang="en-US" dirty="0" err="1">
                <a:latin typeface="Cambria" panose="02040503050406030204" pitchFamily="18" charset="0"/>
                <a:ea typeface="Cambria" panose="02040503050406030204" pitchFamily="18" charset="0"/>
                <a:cs typeface="Cambria" panose="02040503050406030204" pitchFamily="18" charset="0"/>
              </a:rPr>
              <a:t>True+True</a:t>
            </a:r>
            <a:endParaRPr lang="en-US" sz="1400" dirty="0">
              <a:latin typeface="Times New Roman" panose="02020603050405020304" pitchFamily="18" charset="0"/>
              <a:ea typeface="Times New Roman" panose="02020603050405020304" pitchFamily="18" charset="0"/>
            </a:endParaRPr>
          </a:p>
          <a:p>
            <a:pPr>
              <a:lnSpc>
                <a:spcPts val="15"/>
              </a:lnSpc>
            </a:pP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63500" marR="0">
              <a:spcBef>
                <a:spcPts val="0"/>
              </a:spcBef>
              <a:spcAft>
                <a:spcPts val="0"/>
              </a:spcAft>
            </a:pPr>
            <a:r>
              <a:rPr lang="en-US" dirty="0">
                <a:latin typeface="Cambria" panose="02040503050406030204" pitchFamily="18" charset="0"/>
                <a:ea typeface="Cambria" panose="02040503050406030204" pitchFamily="18" charset="0"/>
                <a:cs typeface="Cambria" panose="02040503050406030204" pitchFamily="18" charset="0"/>
              </a:rPr>
              <a:t>2</a:t>
            </a:r>
            <a:endParaRPr lang="en-US" sz="1400" dirty="0">
              <a:latin typeface="Times New Roman" panose="02020603050405020304" pitchFamily="18" charset="0"/>
              <a:ea typeface="Times New Roman" panose="02020603050405020304" pitchFamily="18" charset="0"/>
            </a:endParaRPr>
          </a:p>
          <a:p>
            <a:pPr marL="342900" marR="0" lvl="0" indent="-342900">
              <a:lnSpc>
                <a:spcPct val="99000"/>
              </a:lnSpc>
              <a:spcBef>
                <a:spcPts val="0"/>
              </a:spcBef>
              <a:spcAft>
                <a:spcPts val="0"/>
              </a:spcAft>
              <a:buFont typeface="Arial" panose="020B0604020202020204" pitchFamily="34" charset="0"/>
              <a:buChar char="&gt;&gt;&gt;"/>
              <a:tabLst>
                <a:tab pos="393700" algn="l"/>
              </a:tabLst>
            </a:pPr>
            <a:r>
              <a:rPr lang="en-US" dirty="0" err="1">
                <a:latin typeface="Cambria" panose="02040503050406030204" pitchFamily="18" charset="0"/>
                <a:ea typeface="Cambria" panose="02040503050406030204" pitchFamily="18" charset="0"/>
                <a:cs typeface="Cambria" panose="02040503050406030204" pitchFamily="18" charset="0"/>
              </a:rPr>
              <a:t>False+True</a:t>
            </a:r>
            <a:endParaRPr lang="en-US" sz="1400" dirty="0">
              <a:latin typeface="Times New Roman" panose="02020603050405020304" pitchFamily="18" charset="0"/>
              <a:ea typeface="Times New Roman" panose="02020603050405020304" pitchFamily="18" charset="0"/>
            </a:endParaRPr>
          </a:p>
          <a:p>
            <a:pPr marL="63500" marR="0">
              <a:lnSpc>
                <a:spcPct val="99000"/>
              </a:lnSpc>
              <a:spcBef>
                <a:spcPts val="0"/>
              </a:spcBef>
              <a:spcAft>
                <a:spcPts val="0"/>
              </a:spcAft>
            </a:pPr>
            <a:r>
              <a:rPr lang="en-US" dirty="0">
                <a:latin typeface="Cambria" panose="02040503050406030204" pitchFamily="18" charset="0"/>
                <a:ea typeface="Cambria" panose="02040503050406030204" pitchFamily="18" charset="0"/>
                <a:cs typeface="Cambria" panose="02040503050406030204" pitchFamily="18" charset="0"/>
              </a:rPr>
              <a:t>1</a:t>
            </a:r>
            <a:endParaRPr lang="en-US" sz="1400" dirty="0">
              <a:latin typeface="Times New Roman" panose="02020603050405020304" pitchFamily="18" charset="0"/>
              <a:ea typeface="Times New Roman" panose="02020603050405020304" pitchFamily="18" charset="0"/>
            </a:endParaRPr>
          </a:p>
          <a:p>
            <a:pPr>
              <a:lnSpc>
                <a:spcPts val="20"/>
              </a:lnSpc>
            </a:pP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Arial" panose="020B0604020202020204" pitchFamily="34" charset="0"/>
              <a:buChar char="&gt;&gt;&gt;"/>
              <a:tabLst>
                <a:tab pos="393700" algn="l"/>
              </a:tabLst>
            </a:pPr>
            <a:r>
              <a:rPr lang="en-US" dirty="0">
                <a:latin typeface="Cambria" panose="02040503050406030204" pitchFamily="18" charset="0"/>
                <a:ea typeface="Cambria" panose="02040503050406030204" pitchFamily="18" charset="0"/>
                <a:cs typeface="Cambria" panose="02040503050406030204" pitchFamily="18" charset="0"/>
              </a:rPr>
              <a:t>False*True</a:t>
            </a:r>
            <a:endParaRPr lang="en-US" sz="1400" dirty="0">
              <a:latin typeface="Times New Roman" panose="02020603050405020304" pitchFamily="18" charset="0"/>
              <a:ea typeface="Times New Roman" panose="02020603050405020304" pitchFamily="18" charset="0"/>
            </a:endParaRPr>
          </a:p>
          <a:p>
            <a:pPr marL="63500" marR="0">
              <a:lnSpc>
                <a:spcPct val="99000"/>
              </a:lnSpc>
              <a:spcBef>
                <a:spcPts val="0"/>
              </a:spcBef>
              <a:spcAft>
                <a:spcPts val="0"/>
              </a:spcAft>
            </a:pPr>
            <a:r>
              <a:rPr lang="en-US" dirty="0" smtClean="0">
                <a:latin typeface="Cambria" panose="02040503050406030204" pitchFamily="18" charset="0"/>
                <a:ea typeface="Cambria" panose="02040503050406030204" pitchFamily="18" charset="0"/>
                <a:cs typeface="Cambria" panose="02040503050406030204" pitchFamily="18" charset="0"/>
              </a:rPr>
              <a:t>0</a:t>
            </a:r>
          </a:p>
          <a:p>
            <a:pPr marL="63500" marR="0">
              <a:lnSpc>
                <a:spcPct val="99000"/>
              </a:lnSpc>
              <a:spcBef>
                <a:spcPts val="0"/>
              </a:spcBef>
              <a:spcAft>
                <a:spcPts val="0"/>
              </a:spcAft>
            </a:pPr>
            <a:endParaRPr lang="en-US" sz="1400" dirty="0">
              <a:effectLst/>
              <a:latin typeface="Cambria" panose="02040503050406030204" pitchFamily="18" charset="0"/>
              <a:ea typeface="Cambria" panose="02040503050406030204" pitchFamily="18" charset="0"/>
            </a:endParaRPr>
          </a:p>
          <a:p>
            <a:pPr marL="63500" marR="0">
              <a:lnSpc>
                <a:spcPct val="99000"/>
              </a:lnSpc>
              <a:spcBef>
                <a:spcPts val="0"/>
              </a:spcBef>
              <a:spcAft>
                <a:spcPts val="0"/>
              </a:spcAft>
            </a:pPr>
            <a:r>
              <a:rPr lang="en-US" sz="2400" b="1" dirty="0" smtClean="0">
                <a:latin typeface="Cambria" panose="02040503050406030204" pitchFamily="18" charset="0"/>
                <a:ea typeface="Cambria" panose="02040503050406030204" pitchFamily="18" charset="0"/>
              </a:rPr>
              <a:t>Other Examples …….</a:t>
            </a:r>
            <a:endParaRPr lang="en-US" sz="2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6008716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Operators and Types</a:t>
            </a:r>
            <a:endParaRPr lang="en-US" dirty="0"/>
          </a:p>
        </p:txBody>
      </p:sp>
      <p:sp>
        <p:nvSpPr>
          <p:cNvPr id="4" name="Rectangle 3"/>
          <p:cNvSpPr/>
          <p:nvPr/>
        </p:nvSpPr>
        <p:spPr>
          <a:xfrm>
            <a:off x="838200" y="2258333"/>
            <a:ext cx="10515600" cy="3568349"/>
          </a:xfrm>
          <a:prstGeom prst="rect">
            <a:avLst/>
          </a:prstGeom>
        </p:spPr>
        <p:txBody>
          <a:bodyPr wrap="square">
            <a:spAutoFit/>
          </a:bodyPr>
          <a:lstStyle/>
          <a:p>
            <a:r>
              <a:rPr lang="en-US" sz="2000" b="1" u="sng" dirty="0">
                <a:latin typeface="Cambria" panose="02040503050406030204" pitchFamily="18" charset="0"/>
                <a:ea typeface="Cambria" panose="02040503050406030204" pitchFamily="18" charset="0"/>
                <a:cs typeface="Cambria" panose="02040503050406030204" pitchFamily="18" charset="0"/>
              </a:rPr>
              <a:t>OPERATORS</a:t>
            </a:r>
            <a:r>
              <a:rPr lang="en-US" sz="2000" b="1" u="sng" dirty="0" smtClean="0">
                <a:latin typeface="Cambria" panose="02040503050406030204" pitchFamily="18" charset="0"/>
                <a:ea typeface="Cambria" panose="02040503050406030204" pitchFamily="18" charset="0"/>
                <a:cs typeface="Cambria" panose="02040503050406030204" pitchFamily="18" charset="0"/>
              </a:rPr>
              <a:t>: (Discussed in Unit-2)</a:t>
            </a:r>
            <a:endParaRPr lang="en-US" sz="20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Operators are the constructs which can manipulate the value of operands.</a:t>
            </a:r>
            <a:endParaRPr lang="en-US" sz="2000" dirty="0">
              <a:latin typeface="Times New Roman" panose="02020603050405020304" pitchFamily="18" charset="0"/>
              <a:ea typeface="Times New Roman" panose="02020603050405020304" pitchFamily="18" charset="0"/>
            </a:endParaRPr>
          </a:p>
          <a:p>
            <a:pPr>
              <a:lnSpc>
                <a:spcPts val="280"/>
              </a:lnSpc>
            </a:pPr>
            <a:r>
              <a:rPr lang="en-US" sz="2000" baseline="30000" dirty="0">
                <a:latin typeface="Wingdings" panose="05000000000000000000" pitchFamily="2" charset="2"/>
                <a:ea typeface="Wingdings" panose="05000000000000000000" pitchFamily="2" charset="2"/>
                <a:cs typeface="Wingdings" panose="05000000000000000000" pitchFamily="2" charset="2"/>
              </a:rPr>
              <a:t> </a:t>
            </a:r>
            <a:endParaRPr lang="en-US" sz="2000" dirty="0">
              <a:latin typeface="Times New Roman" panose="02020603050405020304" pitchFamily="18" charset="0"/>
              <a:ea typeface="Times New Roman" panose="02020603050405020304" pitchFamily="18" charset="0"/>
            </a:endParaRPr>
          </a:p>
          <a:p>
            <a:pPr marL="342900" marR="12700" lvl="0" indent="-342900">
              <a:lnSpc>
                <a:spcPct val="75000"/>
              </a:lnSpc>
              <a:spcBef>
                <a:spcPts val="0"/>
              </a:spcBef>
              <a:spcAft>
                <a:spcPts val="0"/>
              </a:spcAft>
              <a:buFont typeface="Wingdings" panose="05000000000000000000" pitchFamily="2" charset="2"/>
              <a:buChar char=""/>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Consider the expression </a:t>
            </a:r>
            <a:r>
              <a:rPr lang="en-US" sz="2000" i="1" dirty="0">
                <a:latin typeface="Cambria" panose="02040503050406030204" pitchFamily="18" charset="0"/>
                <a:ea typeface="Cambria" panose="02040503050406030204" pitchFamily="18" charset="0"/>
                <a:cs typeface="Cambria" panose="02040503050406030204" pitchFamily="18" charset="0"/>
              </a:rPr>
              <a:t>4 + 5 = 9.</a:t>
            </a:r>
            <a:r>
              <a:rPr lang="en-US" sz="2000" dirty="0">
                <a:latin typeface="Cambria" panose="02040503050406030204" pitchFamily="18" charset="0"/>
                <a:ea typeface="Cambria" panose="02040503050406030204" pitchFamily="18" charset="0"/>
                <a:cs typeface="Cambria" panose="02040503050406030204" pitchFamily="18" charset="0"/>
              </a:rPr>
              <a:t> Here, 4 and 5 are called operands and + is called operator.</a:t>
            </a:r>
            <a:endParaRPr lang="en-US" sz="2000" dirty="0">
              <a:latin typeface="Times New Roman" panose="02020603050405020304" pitchFamily="18" charset="0"/>
              <a:ea typeface="Times New Roman" panose="02020603050405020304" pitchFamily="18" charset="0"/>
            </a:endParaRPr>
          </a:p>
          <a:p>
            <a:pPr>
              <a:lnSpc>
                <a:spcPts val="1650"/>
              </a:lnSpc>
            </a:pPr>
            <a:r>
              <a:rPr lang="en-US" sz="2000" dirty="0">
                <a:latin typeface="Times New Roman" panose="02020603050405020304" pitchFamily="18" charset="0"/>
                <a:ea typeface="Times New Roman" panose="02020603050405020304" pitchFamily="18" charset="0"/>
              </a:rPr>
              <a:t> </a:t>
            </a:r>
          </a:p>
          <a:p>
            <a:r>
              <a:rPr lang="en-US" sz="2000" b="1" u="sng" dirty="0">
                <a:latin typeface="Cambria" panose="02040503050406030204" pitchFamily="18" charset="0"/>
                <a:ea typeface="Cambria" panose="02040503050406030204" pitchFamily="18" charset="0"/>
                <a:cs typeface="Cambria" panose="02040503050406030204" pitchFamily="18" charset="0"/>
              </a:rPr>
              <a:t>Types of Operators:</a:t>
            </a:r>
            <a:endParaRPr lang="en-US" sz="2000" dirty="0">
              <a:latin typeface="Times New Roman" panose="02020603050405020304" pitchFamily="18" charset="0"/>
              <a:ea typeface="Times New Roman" panose="02020603050405020304" pitchFamily="18" charset="0"/>
            </a:endParaRPr>
          </a:p>
          <a:p>
            <a:pPr marR="0" lvl="0">
              <a:lnSpc>
                <a:spcPct val="99000"/>
              </a:lnSpc>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Arithmetic Operators</a:t>
            </a:r>
            <a:endParaRPr lang="en-US" sz="2000" dirty="0">
              <a:latin typeface="Times New Roman" panose="02020603050405020304" pitchFamily="18" charset="0"/>
              <a:ea typeface="Times New Roman" panose="02020603050405020304" pitchFamily="18" charset="0"/>
            </a:endParaRPr>
          </a:p>
          <a:p>
            <a:pPr>
              <a:lnSpc>
                <a:spcPts val="20"/>
              </a:lnSpc>
            </a:pPr>
            <a:r>
              <a:rPr lang="en-US" sz="2000" dirty="0">
                <a:latin typeface="Cambria" panose="02040503050406030204" pitchFamily="18" charset="0"/>
                <a:ea typeface="Cambria" panose="02040503050406030204" pitchFamily="18" charset="0"/>
                <a:cs typeface="Cambria" panose="02040503050406030204" pitchFamily="18" charset="0"/>
              </a:rPr>
              <a:t> </a:t>
            </a:r>
            <a:endParaRPr lang="en-US" sz="2000" dirty="0">
              <a:latin typeface="Times New Roman" panose="02020603050405020304" pitchFamily="18" charset="0"/>
              <a:ea typeface="Times New Roman" panose="02020603050405020304" pitchFamily="18" charset="0"/>
            </a:endParaRPr>
          </a:p>
          <a:p>
            <a:pPr marR="0" lvl="0">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Comparison (Relational) Operators</a:t>
            </a:r>
            <a:endParaRPr lang="en-US" sz="2000" dirty="0">
              <a:latin typeface="Times New Roman" panose="02020603050405020304" pitchFamily="18" charset="0"/>
              <a:ea typeface="Times New Roman" panose="02020603050405020304" pitchFamily="18" charset="0"/>
            </a:endParaRPr>
          </a:p>
          <a:p>
            <a:pPr marR="0" lvl="0">
              <a:lnSpc>
                <a:spcPct val="99000"/>
              </a:lnSpc>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Assignment Operators</a:t>
            </a:r>
            <a:endParaRPr lang="en-US" sz="2000" dirty="0">
              <a:latin typeface="Times New Roman" panose="02020603050405020304" pitchFamily="18" charset="0"/>
              <a:ea typeface="Times New Roman" panose="02020603050405020304" pitchFamily="18" charset="0"/>
            </a:endParaRPr>
          </a:p>
          <a:p>
            <a:pPr marR="0" lvl="0">
              <a:lnSpc>
                <a:spcPct val="99000"/>
              </a:lnSpc>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Logical Operators</a:t>
            </a:r>
            <a:endParaRPr lang="en-US" sz="2000" dirty="0">
              <a:latin typeface="Times New Roman" panose="02020603050405020304" pitchFamily="18" charset="0"/>
              <a:ea typeface="Times New Roman" panose="02020603050405020304" pitchFamily="18" charset="0"/>
            </a:endParaRPr>
          </a:p>
          <a:p>
            <a:pPr>
              <a:lnSpc>
                <a:spcPts val="15"/>
              </a:lnSpc>
            </a:pPr>
            <a:r>
              <a:rPr lang="en-US" sz="2000" dirty="0">
                <a:latin typeface="Cambria" panose="02040503050406030204" pitchFamily="18" charset="0"/>
                <a:ea typeface="Cambria" panose="02040503050406030204" pitchFamily="18" charset="0"/>
                <a:cs typeface="Cambria" panose="02040503050406030204" pitchFamily="18" charset="0"/>
              </a:rPr>
              <a:t> </a:t>
            </a:r>
            <a:endParaRPr lang="en-US" sz="2000" dirty="0">
              <a:latin typeface="Times New Roman" panose="02020603050405020304" pitchFamily="18" charset="0"/>
              <a:ea typeface="Times New Roman" panose="02020603050405020304" pitchFamily="18" charset="0"/>
            </a:endParaRPr>
          </a:p>
          <a:p>
            <a:pPr marR="0" lvl="0">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Bitwise Operators</a:t>
            </a:r>
            <a:endParaRPr lang="en-US" sz="2000" dirty="0">
              <a:latin typeface="Times New Roman" panose="02020603050405020304" pitchFamily="18" charset="0"/>
              <a:ea typeface="Times New Roman" panose="02020603050405020304" pitchFamily="18" charset="0"/>
            </a:endParaRPr>
          </a:p>
          <a:p>
            <a:pPr marR="0" lvl="0">
              <a:lnSpc>
                <a:spcPct val="99000"/>
              </a:lnSpc>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Membership Operators</a:t>
            </a:r>
            <a:endParaRPr lang="en-US" sz="2000" dirty="0">
              <a:latin typeface="Times New Roman" panose="02020603050405020304" pitchFamily="18" charset="0"/>
              <a:ea typeface="Times New Roman" panose="02020603050405020304" pitchFamily="18" charset="0"/>
            </a:endParaRPr>
          </a:p>
          <a:p>
            <a:pPr>
              <a:lnSpc>
                <a:spcPts val="20"/>
              </a:lnSpc>
            </a:pPr>
            <a:r>
              <a:rPr lang="en-US" sz="2000" dirty="0">
                <a:latin typeface="Cambria" panose="02040503050406030204" pitchFamily="18" charset="0"/>
                <a:ea typeface="Cambria" panose="02040503050406030204" pitchFamily="18" charset="0"/>
                <a:cs typeface="Cambria" panose="02040503050406030204" pitchFamily="18" charset="0"/>
              </a:rPr>
              <a:t> </a:t>
            </a:r>
            <a:endParaRPr lang="en-US" sz="2000" dirty="0">
              <a:latin typeface="Times New Roman" panose="02020603050405020304" pitchFamily="18" charset="0"/>
              <a:ea typeface="Times New Roman" panose="02020603050405020304" pitchFamily="18" charset="0"/>
            </a:endParaRPr>
          </a:p>
          <a:p>
            <a:pPr marR="0" lvl="0">
              <a:spcBef>
                <a:spcPts val="0"/>
              </a:spcBef>
              <a:spcAft>
                <a:spcPts val="0"/>
              </a:spcAft>
              <a:tabLst>
                <a:tab pos="457200" algn="l"/>
              </a:tabLst>
            </a:pPr>
            <a:r>
              <a:rPr lang="en-US" sz="2000" dirty="0">
                <a:latin typeface="Cambria" panose="02040503050406030204" pitchFamily="18" charset="0"/>
                <a:ea typeface="Cambria" panose="02040503050406030204" pitchFamily="18" charset="0"/>
                <a:cs typeface="Cambria" panose="02040503050406030204" pitchFamily="18" charset="0"/>
              </a:rPr>
              <a:t>Identity Operators</a:t>
            </a:r>
            <a:endParaRPr lang="en-US"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742392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Conditionals</a:t>
            </a:r>
            <a:endParaRPr lang="en-US" dirty="0"/>
          </a:p>
        </p:txBody>
      </p:sp>
      <p:sp>
        <p:nvSpPr>
          <p:cNvPr id="4" name="Rectangle 3"/>
          <p:cNvSpPr/>
          <p:nvPr/>
        </p:nvSpPr>
        <p:spPr>
          <a:xfrm>
            <a:off x="838200" y="2345295"/>
            <a:ext cx="7952096" cy="1277273"/>
          </a:xfrm>
          <a:prstGeom prst="rect">
            <a:avLst/>
          </a:prstGeom>
        </p:spPr>
        <p:txBody>
          <a:bodyPr wrap="square">
            <a:spAutoFit/>
          </a:bodyPr>
          <a:lstStyle/>
          <a:p>
            <a:pPr marL="342900" marR="0" lvl="0" indent="-342900">
              <a:lnSpc>
                <a:spcPct val="75000"/>
              </a:lnSpc>
              <a:spcBef>
                <a:spcPts val="0"/>
              </a:spcBef>
              <a:spcAft>
                <a:spcPts val="0"/>
              </a:spcAft>
              <a:buFont typeface="Wingdings" panose="05000000000000000000" pitchFamily="2" charset="2"/>
              <a:buChar char=""/>
              <a:tabLst>
                <a:tab pos="520700" algn="l"/>
              </a:tabLst>
            </a:pPr>
            <a:r>
              <a:rPr lang="en-US" sz="2400" dirty="0">
                <a:latin typeface="Cambria" panose="02040503050406030204" pitchFamily="18" charset="0"/>
                <a:ea typeface="Cambria" panose="02040503050406030204" pitchFamily="18" charset="0"/>
                <a:cs typeface="Cambria" panose="02040503050406030204" pitchFamily="18" charset="0"/>
              </a:rPr>
              <a:t>Conditional if</a:t>
            </a:r>
            <a:endParaRPr lang="en-US" sz="2400" dirty="0">
              <a:latin typeface="Times New Roman" panose="02020603050405020304" pitchFamily="18" charset="0"/>
              <a:ea typeface="Times New Roman" panose="02020603050405020304" pitchFamily="18" charset="0"/>
            </a:endParaRPr>
          </a:p>
          <a:p>
            <a:pPr>
              <a:lnSpc>
                <a:spcPts val="250"/>
              </a:lnSpc>
            </a:pPr>
            <a:r>
              <a:rPr lang="en-US" sz="2400" baseline="30000" dirty="0">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520700" algn="l"/>
              </a:tabLst>
            </a:pPr>
            <a:r>
              <a:rPr lang="en-US" sz="2400" dirty="0">
                <a:latin typeface="Cambria" panose="02040503050406030204" pitchFamily="18" charset="0"/>
                <a:ea typeface="Cambria" panose="02040503050406030204" pitchFamily="18" charset="0"/>
                <a:cs typeface="Cambria" panose="02040503050406030204" pitchFamily="18" charset="0"/>
              </a:rPr>
              <a:t>Alternative if… else</a:t>
            </a:r>
            <a:endParaRPr lang="en-US" sz="2400" dirty="0">
              <a:latin typeface="Times New Roman" panose="02020603050405020304" pitchFamily="18" charset="0"/>
              <a:ea typeface="Times New Roman" panose="02020603050405020304" pitchFamily="18" charset="0"/>
            </a:endParaRPr>
          </a:p>
          <a:p>
            <a:pPr>
              <a:lnSpc>
                <a:spcPts val="270"/>
              </a:lnSpc>
            </a:pPr>
            <a:r>
              <a:rPr lang="en-US" sz="2400" baseline="30000" dirty="0">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nSpc>
                <a:spcPct val="75000"/>
              </a:lnSpc>
              <a:spcBef>
                <a:spcPts val="0"/>
              </a:spcBef>
              <a:spcAft>
                <a:spcPts val="0"/>
              </a:spcAft>
              <a:buFont typeface="Wingdings" panose="05000000000000000000" pitchFamily="2" charset="2"/>
              <a:buChar char=""/>
              <a:tabLst>
                <a:tab pos="520700" algn="l"/>
              </a:tabLst>
            </a:pPr>
            <a:r>
              <a:rPr lang="en-US" sz="2400" dirty="0">
                <a:latin typeface="Cambria" panose="02040503050406030204" pitchFamily="18" charset="0"/>
                <a:ea typeface="Cambria" panose="02040503050406030204" pitchFamily="18" charset="0"/>
                <a:cs typeface="Cambria" panose="02040503050406030204" pitchFamily="18" charset="0"/>
              </a:rPr>
              <a:t>Chained </a:t>
            </a:r>
            <a:r>
              <a:rPr lang="en-US" sz="2400" dirty="0" smtClean="0">
                <a:latin typeface="Cambria" panose="02040503050406030204" pitchFamily="18" charset="0"/>
                <a:ea typeface="Cambria" panose="02040503050406030204" pitchFamily="18" charset="0"/>
                <a:cs typeface="Cambria" panose="02040503050406030204" pitchFamily="18" charset="0"/>
              </a:rPr>
              <a:t>if…</a:t>
            </a:r>
            <a:r>
              <a:rPr lang="en-US" sz="2400" dirty="0" err="1" smtClean="0">
                <a:latin typeface="Cambria" panose="02040503050406030204" pitchFamily="18" charset="0"/>
                <a:ea typeface="Cambria" panose="02040503050406030204" pitchFamily="18" charset="0"/>
                <a:cs typeface="Cambria" panose="02040503050406030204" pitchFamily="18" charset="0"/>
              </a:rPr>
              <a:t>elif</a:t>
            </a:r>
            <a:r>
              <a:rPr lang="en-US" sz="2400" dirty="0" smtClean="0">
                <a:latin typeface="Cambria" panose="02040503050406030204" pitchFamily="18" charset="0"/>
                <a:ea typeface="Cambria" panose="02040503050406030204" pitchFamily="18" charset="0"/>
                <a:cs typeface="Cambria" panose="02040503050406030204" pitchFamily="18" charset="0"/>
              </a:rPr>
              <a:t>…else</a:t>
            </a:r>
            <a:endParaRPr lang="en-US" sz="2400" dirty="0" smtClean="0">
              <a:latin typeface="Times New Roman" panose="02020603050405020304" pitchFamily="18" charset="0"/>
              <a:ea typeface="Cambria" panose="02040503050406030204" pitchFamily="18" charset="0"/>
            </a:endParaRPr>
          </a:p>
          <a:p>
            <a:pPr marL="342900" marR="0" lvl="0" indent="-342900">
              <a:lnSpc>
                <a:spcPct val="75000"/>
              </a:lnSpc>
              <a:spcBef>
                <a:spcPts val="0"/>
              </a:spcBef>
              <a:spcAft>
                <a:spcPts val="0"/>
              </a:spcAft>
              <a:buFont typeface="Wingdings" panose="05000000000000000000" pitchFamily="2" charset="2"/>
              <a:buChar char=""/>
              <a:tabLst>
                <a:tab pos="520700" algn="l"/>
              </a:tabLst>
            </a:pPr>
            <a:r>
              <a:rPr lang="en-US" sz="2400" dirty="0" smtClean="0">
                <a:latin typeface="Cambria" panose="02040503050406030204" pitchFamily="18" charset="0"/>
                <a:ea typeface="Cambria" panose="02040503050406030204" pitchFamily="18" charset="0"/>
                <a:cs typeface="Cambria" panose="02040503050406030204" pitchFamily="18" charset="0"/>
              </a:rPr>
              <a:t>Nested </a:t>
            </a:r>
            <a:r>
              <a:rPr lang="en-US" sz="2400" dirty="0">
                <a:latin typeface="Cambria" panose="02040503050406030204" pitchFamily="18" charset="0"/>
                <a:ea typeface="Cambria" panose="02040503050406030204" pitchFamily="18" charset="0"/>
                <a:cs typeface="Cambria" panose="02040503050406030204" pitchFamily="18" charset="0"/>
              </a:rPr>
              <a:t>if….else</a:t>
            </a:r>
            <a:endParaRPr lang="en-US" sz="2400" dirty="0"/>
          </a:p>
        </p:txBody>
      </p:sp>
      <p:pic>
        <p:nvPicPr>
          <p:cNvPr id="2050" name="Picture 2" descr="elif - &gt;&gt;&gt; Computer Scien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1320041"/>
            <a:ext cx="4085230" cy="5290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3343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342900" marR="0" lvl="0" indent="-342900">
              <a:lnSpc>
                <a:spcPct val="75000"/>
              </a:lnSpc>
              <a:spcBef>
                <a:spcPts val="0"/>
              </a:spcBef>
              <a:spcAft>
                <a:spcPts val="0"/>
              </a:spcAft>
              <a:tabLst>
                <a:tab pos="520700" algn="l"/>
              </a:tabLst>
            </a:pPr>
            <a:r>
              <a:rPr lang="en-US" dirty="0">
                <a:latin typeface="Cambria" panose="02040503050406030204" pitchFamily="18" charset="0"/>
                <a:ea typeface="Cambria" panose="02040503050406030204" pitchFamily="18" charset="0"/>
                <a:cs typeface="Cambria" panose="02040503050406030204" pitchFamily="18" charset="0"/>
              </a:rPr>
              <a:t>Conditional if</a:t>
            </a:r>
            <a:endParaRPr lang="en-US" dirty="0">
              <a:latin typeface="Times New Roman" panose="02020603050405020304" pitchFamily="18" charset="0"/>
              <a:ea typeface="Times New Roman" panose="02020603050405020304" pitchFamily="18" charset="0"/>
            </a:endParaRPr>
          </a:p>
        </p:txBody>
      </p:sp>
      <p:sp>
        <p:nvSpPr>
          <p:cNvPr id="6" name="Rectangle 5"/>
          <p:cNvSpPr>
            <a:spLocks noChangeArrowheads="1"/>
          </p:cNvSpPr>
          <p:nvPr/>
        </p:nvSpPr>
        <p:spPr bwMode="auto">
          <a:xfrm>
            <a:off x="436728" y="1906771"/>
            <a:ext cx="958467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conditional (if) is used to test a condition, if the condition is true the statements </a:t>
            </a:r>
          </a:p>
          <a:p>
            <a:pPr marL="0" marR="0" lvl="0" indent="457200" algn="l" defTabSz="914400" rtl="0" eaLnBrk="0" fontAlgn="base" latinLnBrk="0" hangingPunct="0">
              <a:lnSpc>
                <a:spcPct val="100000"/>
              </a:lnSpc>
              <a:spcBef>
                <a:spcPct val="0"/>
              </a:spcBef>
              <a:spcAft>
                <a:spcPct val="0"/>
              </a:spcAft>
              <a:buClrTx/>
              <a:buSzTx/>
              <a:buFontTx/>
              <a:buNone/>
              <a:tabLst/>
            </a:pPr>
            <a:endParaRPr lang="en-US" altLang="en-US" sz="2000" dirty="0">
              <a:ea typeface="Cambria" panose="02040503050406030204" pitchFamily="18" charset="0"/>
              <a:cs typeface="Cambria" panose="02040503050406030204" pitchFamily="18"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inside if will be executed.</a:t>
            </a: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smtClean="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syntax:</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45720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pic>
        <p:nvPicPr>
          <p:cNvPr id="3076" name="Picture 4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840" y="4519045"/>
            <a:ext cx="2076450" cy="8080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436728" y="310486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p:cNvPicPr/>
          <p:nvPr/>
        </p:nvPicPr>
        <p:blipFill>
          <a:blip r:embed="rId3">
            <a:extLst/>
          </a:blip>
          <a:srcRect/>
          <a:stretch>
            <a:fillRect/>
          </a:stretch>
        </p:blipFill>
        <p:spPr bwMode="auto">
          <a:xfrm>
            <a:off x="7012995" y="2947444"/>
            <a:ext cx="3008408" cy="2955711"/>
          </a:xfrm>
          <a:prstGeom prst="rect">
            <a:avLst/>
          </a:prstGeom>
          <a:noFill/>
        </p:spPr>
      </p:pic>
    </p:spTree>
    <p:extLst>
      <p:ext uri="{BB962C8B-B14F-4D97-AF65-F5344CB8AC3E}">
        <p14:creationId xmlns:p14="http://schemas.microsoft.com/office/powerpoint/2010/main" val="352263226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ea typeface="Cambria" panose="02040503050406030204" pitchFamily="18" charset="0"/>
                <a:cs typeface="Cambria" panose="02040503050406030204" pitchFamily="18" charset="0"/>
              </a:rPr>
              <a:t>Conditional if</a:t>
            </a:r>
            <a:endParaRPr lang="en-US" dirty="0"/>
          </a:p>
        </p:txBody>
      </p:sp>
      <p:sp>
        <p:nvSpPr>
          <p:cNvPr id="13" name="Rectangle 12"/>
          <p:cNvSpPr/>
          <p:nvPr/>
        </p:nvSpPr>
        <p:spPr>
          <a:xfrm>
            <a:off x="838199" y="2175261"/>
            <a:ext cx="10216487" cy="1200329"/>
          </a:xfrm>
          <a:prstGeom prst="rect">
            <a:avLst/>
          </a:prstGeom>
        </p:spPr>
        <p:txBody>
          <a:bodyPr wrap="square">
            <a:spAutoFit/>
          </a:bodyPr>
          <a:lstStyle/>
          <a:p>
            <a:pPr marR="0" lvl="0">
              <a:spcBef>
                <a:spcPts val="0"/>
              </a:spcBef>
              <a:spcAft>
                <a:spcPts val="0"/>
              </a:spcAft>
              <a:tabLst>
                <a:tab pos="533400" algn="l"/>
              </a:tabLs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R="0" lvl="0">
              <a:spcBef>
                <a:spcPts val="0"/>
              </a:spcBef>
              <a:spcAft>
                <a:spcPts val="0"/>
              </a:spcAft>
              <a:tabLst>
                <a:tab pos="533400" algn="l"/>
              </a:tabLs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Program </a:t>
            </a:r>
            <a:r>
              <a:rPr lang="en-US" dirty="0">
                <a:latin typeface="Cambria" panose="02040503050406030204" pitchFamily="18" charset="0"/>
                <a:ea typeface="Cambria" panose="02040503050406030204" pitchFamily="18" charset="0"/>
                <a:cs typeface="Cambria" panose="02040503050406030204" pitchFamily="18" charset="0"/>
              </a:rPr>
              <a:t>to provide flat </a:t>
            </a:r>
            <a:r>
              <a:rPr lang="en-US" dirty="0" err="1">
                <a:latin typeface="Cambria" panose="02040503050406030204" pitchFamily="18" charset="0"/>
                <a:ea typeface="Cambria" panose="02040503050406030204" pitchFamily="18" charset="0"/>
                <a:cs typeface="Cambria" panose="02040503050406030204" pitchFamily="18" charset="0"/>
              </a:rPr>
              <a:t>rs</a:t>
            </a:r>
            <a:r>
              <a:rPr lang="en-US" dirty="0">
                <a:latin typeface="Cambria" panose="02040503050406030204" pitchFamily="18" charset="0"/>
                <a:ea typeface="Cambria" panose="02040503050406030204" pitchFamily="18" charset="0"/>
                <a:cs typeface="Cambria" panose="02040503050406030204" pitchFamily="18" charset="0"/>
              </a:rPr>
              <a:t> 500, if the purchase amount is greater than </a:t>
            </a:r>
            <a:r>
              <a:rPr lang="en-US" dirty="0" smtClean="0">
                <a:latin typeface="Cambria" panose="02040503050406030204" pitchFamily="18" charset="0"/>
                <a:ea typeface="Cambria" panose="02040503050406030204" pitchFamily="18" charset="0"/>
                <a:cs typeface="Cambria" panose="02040503050406030204" pitchFamily="18" charset="0"/>
              </a:rPr>
              <a:t>2000.</a:t>
            </a:r>
            <a:endParaRPr lang="en-US" sz="1400" dirty="0" smtClean="0">
              <a:latin typeface="Times New Roman" panose="02020603050405020304" pitchFamily="18" charset="0"/>
              <a:ea typeface="Cambria" panose="02040503050406030204" pitchFamily="18" charset="0"/>
            </a:endParaRP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Program </a:t>
            </a:r>
            <a:r>
              <a:rPr lang="en-US" dirty="0">
                <a:latin typeface="Cambria" panose="02040503050406030204" pitchFamily="18" charset="0"/>
                <a:ea typeface="Cambria" panose="02040503050406030204" pitchFamily="18" charset="0"/>
                <a:cs typeface="Cambria" panose="02040503050406030204" pitchFamily="18" charset="0"/>
              </a:rPr>
              <a:t>to provide bonus mark if the category is sports.</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65224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 - Else</a:t>
            </a:r>
            <a:endParaRPr lang="en-US" dirty="0"/>
          </a:p>
        </p:txBody>
      </p:sp>
      <p:sp>
        <p:nvSpPr>
          <p:cNvPr id="4" name="Rectangle 3"/>
          <p:cNvSpPr/>
          <p:nvPr/>
        </p:nvSpPr>
        <p:spPr>
          <a:xfrm>
            <a:off x="838200" y="2206502"/>
            <a:ext cx="10515600" cy="1155957"/>
          </a:xfrm>
          <a:prstGeom prst="rect">
            <a:avLst/>
          </a:prstGeom>
        </p:spPr>
        <p:txBody>
          <a:bodyPr wrap="square">
            <a:spAutoFit/>
          </a:bodyPr>
          <a:lstStyle/>
          <a:p>
            <a:pPr marL="76200" marR="88900" indent="457200" algn="just">
              <a:lnSpc>
                <a:spcPct val="96000"/>
              </a:lnSpc>
              <a:spcBef>
                <a:spcPts val="0"/>
              </a:spcBef>
              <a:spcAft>
                <a:spcPts val="0"/>
              </a:spcAft>
            </a:pPr>
            <a:r>
              <a:rPr lang="en-US" dirty="0">
                <a:latin typeface="Cambria" panose="02040503050406030204" pitchFamily="18" charset="0"/>
                <a:ea typeface="Cambria" panose="02040503050406030204" pitchFamily="18" charset="0"/>
                <a:cs typeface="Cambria" panose="02040503050406030204" pitchFamily="18" charset="0"/>
              </a:rPr>
              <a:t>In the alternative the condition must be true or false. In this </a:t>
            </a:r>
            <a:r>
              <a:rPr lang="en-US" b="1" dirty="0">
                <a:latin typeface="Cambria" panose="02040503050406030204" pitchFamily="18" charset="0"/>
                <a:ea typeface="Cambria" panose="02040503050406030204" pitchFamily="18" charset="0"/>
                <a:cs typeface="Cambria" panose="02040503050406030204" pitchFamily="18" charset="0"/>
              </a:rPr>
              <a:t>else</a:t>
            </a:r>
            <a:r>
              <a:rPr lang="en-US" dirty="0">
                <a:latin typeface="Cambria" panose="02040503050406030204" pitchFamily="18" charset="0"/>
                <a:ea typeface="Cambria" panose="02040503050406030204" pitchFamily="18" charset="0"/>
                <a:cs typeface="Cambria" panose="02040503050406030204" pitchFamily="18" charset="0"/>
              </a:rPr>
              <a:t> statement can be combined with </a:t>
            </a:r>
            <a:r>
              <a:rPr lang="en-US" b="1" dirty="0">
                <a:latin typeface="Cambria" panose="02040503050406030204" pitchFamily="18" charset="0"/>
                <a:ea typeface="Cambria" panose="02040503050406030204" pitchFamily="18" charset="0"/>
                <a:cs typeface="Cambria" panose="02040503050406030204" pitchFamily="18" charset="0"/>
              </a:rPr>
              <a:t>if</a:t>
            </a:r>
            <a:r>
              <a:rPr lang="en-US" dirty="0">
                <a:latin typeface="Cambria" panose="02040503050406030204" pitchFamily="18" charset="0"/>
                <a:ea typeface="Cambria" panose="02040503050406030204" pitchFamily="18" charset="0"/>
                <a:cs typeface="Cambria" panose="02040503050406030204" pitchFamily="18" charset="0"/>
              </a:rPr>
              <a:t> statement. The </a:t>
            </a:r>
            <a:r>
              <a:rPr lang="en-US" b="1" dirty="0">
                <a:latin typeface="Cambria" panose="02040503050406030204" pitchFamily="18" charset="0"/>
                <a:ea typeface="Cambria" panose="02040503050406030204" pitchFamily="18" charset="0"/>
                <a:cs typeface="Cambria" panose="02040503050406030204" pitchFamily="18" charset="0"/>
              </a:rPr>
              <a:t>else</a:t>
            </a:r>
            <a:r>
              <a:rPr lang="en-US" dirty="0">
                <a:latin typeface="Cambria" panose="02040503050406030204" pitchFamily="18" charset="0"/>
                <a:ea typeface="Cambria" panose="02040503050406030204" pitchFamily="18" charset="0"/>
                <a:cs typeface="Cambria" panose="02040503050406030204" pitchFamily="18" charset="0"/>
              </a:rPr>
              <a:t> statement contains the block of code that executes when the condition is false. If the condition is true statements inside the if get executed otherwise else part gets executed. The alternatives are called branches, because they are branches in the flow of execution.</a:t>
            </a:r>
            <a:endParaRPr lang="en-US" sz="1400" dirty="0">
              <a:effectLst/>
              <a:latin typeface="Times New Roman" panose="02020603050405020304" pitchFamily="18" charset="0"/>
              <a:ea typeface="Times New Roman" panose="02020603050405020304" pitchFamily="18" charset="0"/>
            </a:endParaRPr>
          </a:p>
        </p:txBody>
      </p:sp>
      <p:sp>
        <p:nvSpPr>
          <p:cNvPr id="5" name="Rectangle 2"/>
          <p:cNvSpPr>
            <a:spLocks noChangeArrowheads="1"/>
          </p:cNvSpPr>
          <p:nvPr/>
        </p:nvSpPr>
        <p:spPr bwMode="auto">
          <a:xfrm>
            <a:off x="2238232" y="372583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smtClean="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syntax:</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5121" name="Picture 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7420" y="4183039"/>
            <a:ext cx="2017712" cy="10541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2238232" y="41830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p:nvPr/>
        </p:nvPicPr>
        <p:blipFill>
          <a:blip r:embed="rId3">
            <a:extLst/>
          </a:blip>
          <a:srcRect/>
          <a:stretch>
            <a:fillRect/>
          </a:stretch>
        </p:blipFill>
        <p:spPr bwMode="auto">
          <a:xfrm>
            <a:off x="7464302" y="3362459"/>
            <a:ext cx="3459480" cy="3020367"/>
          </a:xfrm>
          <a:prstGeom prst="rect">
            <a:avLst/>
          </a:prstGeom>
          <a:noFill/>
        </p:spPr>
      </p:pic>
    </p:spTree>
    <p:extLst>
      <p:ext uri="{BB962C8B-B14F-4D97-AF65-F5344CB8AC3E}">
        <p14:creationId xmlns:p14="http://schemas.microsoft.com/office/powerpoint/2010/main" val="162845987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 - Else</a:t>
            </a:r>
          </a:p>
        </p:txBody>
      </p:sp>
      <p:sp>
        <p:nvSpPr>
          <p:cNvPr id="4" name="Rectangle 3"/>
          <p:cNvSpPr/>
          <p:nvPr/>
        </p:nvSpPr>
        <p:spPr>
          <a:xfrm>
            <a:off x="1014484" y="2389365"/>
            <a:ext cx="6096000" cy="2185214"/>
          </a:xfrm>
          <a:prstGeom prst="rect">
            <a:avLst/>
          </a:prstGeom>
        </p:spPr>
        <p:txBody>
          <a:bodyPr>
            <a:spAutoFit/>
          </a:bodyPr>
          <a:lstStyle/>
          <a:p>
            <a:pPr marR="0" lvl="0">
              <a:spcBef>
                <a:spcPts val="0"/>
              </a:spcBef>
              <a:spcAft>
                <a:spcPts val="0"/>
              </a:spcAft>
              <a:tabLst>
                <a:tab pos="533400" algn="l"/>
              </a:tabLs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R="0" lvl="0">
              <a:spcBef>
                <a:spcPts val="0"/>
              </a:spcBef>
              <a:spcAft>
                <a:spcPts val="0"/>
              </a:spcAft>
              <a:tabLst>
                <a:tab pos="533400" algn="l"/>
              </a:tabLs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odd </a:t>
            </a:r>
            <a:r>
              <a:rPr lang="en-US" dirty="0">
                <a:latin typeface="Cambria" panose="02040503050406030204" pitchFamily="18" charset="0"/>
                <a:ea typeface="Cambria" panose="02040503050406030204" pitchFamily="18" charset="0"/>
                <a:cs typeface="Cambria" panose="02040503050406030204" pitchFamily="18" charset="0"/>
              </a:rPr>
              <a:t>or even </a:t>
            </a:r>
            <a:r>
              <a:rPr lang="en-US" dirty="0" smtClean="0">
                <a:latin typeface="Cambria" panose="02040503050406030204" pitchFamily="18" charset="0"/>
                <a:ea typeface="Cambria" panose="02040503050406030204" pitchFamily="18" charset="0"/>
                <a:cs typeface="Cambria" panose="02040503050406030204" pitchFamily="18" charset="0"/>
              </a:rPr>
              <a:t>number</a:t>
            </a: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positive </a:t>
            </a:r>
            <a:r>
              <a:rPr lang="en-US" dirty="0">
                <a:latin typeface="Cambria" panose="02040503050406030204" pitchFamily="18" charset="0"/>
                <a:ea typeface="Cambria" panose="02040503050406030204" pitchFamily="18" charset="0"/>
                <a:cs typeface="Cambria" panose="02040503050406030204" pitchFamily="18" charset="0"/>
              </a:rPr>
              <a:t>or negative </a:t>
            </a:r>
            <a:r>
              <a:rPr lang="en-US" dirty="0" smtClean="0">
                <a:latin typeface="Cambria" panose="02040503050406030204" pitchFamily="18" charset="0"/>
                <a:ea typeface="Cambria" panose="02040503050406030204" pitchFamily="18" charset="0"/>
                <a:cs typeface="Cambria" panose="02040503050406030204" pitchFamily="18" charset="0"/>
              </a:rPr>
              <a:t>number</a:t>
            </a: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Eligibility for Voting</a:t>
            </a: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Greatest or Smallest Number </a:t>
            </a:r>
          </a:p>
          <a:p>
            <a:pPr marL="342900" marR="0" lvl="0" indent="-342900">
              <a:spcBef>
                <a:spcPts val="0"/>
              </a:spcBef>
              <a:spcAft>
                <a:spcPts val="0"/>
              </a:spcAft>
              <a:buFont typeface="+mj-lt"/>
              <a:buAutoNum type="arabicPeriod"/>
              <a:tabLst>
                <a:tab pos="533400" algn="l"/>
              </a:tabLst>
            </a:pPr>
            <a:r>
              <a:rPr lang="en-US" sz="1400" dirty="0" smtClean="0">
                <a:effectLst/>
                <a:latin typeface="Cambria" panose="02040503050406030204" pitchFamily="18" charset="0"/>
                <a:ea typeface="Cambria" panose="02040503050406030204" pitchFamily="18" charset="0"/>
              </a:rPr>
              <a:t>,…….</a:t>
            </a:r>
          </a:p>
          <a:p>
            <a:pPr marL="342900" marR="0" lvl="0" indent="-342900">
              <a:spcBef>
                <a:spcPts val="0"/>
              </a:spcBef>
              <a:spcAft>
                <a:spcPts val="0"/>
              </a:spcAft>
              <a:buFont typeface="+mj-lt"/>
              <a:buAutoNum type="arabicPeriod"/>
              <a:tabLst>
                <a:tab pos="533400" algn="l"/>
              </a:tabLst>
            </a:pPr>
            <a:r>
              <a:rPr lang="en-US" sz="1400" dirty="0" smtClean="0">
                <a:latin typeface="Cambria" panose="02040503050406030204" pitchFamily="18" charset="0"/>
                <a:ea typeface="Cambria" panose="02040503050406030204" pitchFamily="18" charset="0"/>
              </a:rPr>
              <a: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911886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Swapping Two Numbers Using Variable</a:t>
            </a:r>
          </a:p>
        </p:txBody>
      </p:sp>
      <p:grpSp>
        <p:nvGrpSpPr>
          <p:cNvPr id="6" name="Group 5"/>
          <p:cNvGrpSpPr/>
          <p:nvPr/>
        </p:nvGrpSpPr>
        <p:grpSpPr>
          <a:xfrm>
            <a:off x="1308463" y="2246812"/>
            <a:ext cx="9546772" cy="1541417"/>
            <a:chOff x="0" y="98581"/>
            <a:chExt cx="9625149" cy="1216800"/>
          </a:xfrm>
          <a:solidFill>
            <a:schemeClr val="accent3"/>
          </a:solidFill>
        </p:grpSpPr>
        <p:sp>
          <p:nvSpPr>
            <p:cNvPr id="7" name="Rounded Rectangle 6"/>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9"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In many case, programmers are required to swap values of two variables. Here, we shall learn how to swap values of two integer variables, that may lead to swapping of values of any type. Values between variables can be swapped in two ways −</a:t>
              </a:r>
            </a:p>
          </p:txBody>
        </p:sp>
      </p:grpSp>
      <p:grpSp>
        <p:nvGrpSpPr>
          <p:cNvPr id="18" name="Group 17"/>
          <p:cNvGrpSpPr/>
          <p:nvPr/>
        </p:nvGrpSpPr>
        <p:grpSpPr>
          <a:xfrm>
            <a:off x="5279574" y="4171352"/>
            <a:ext cx="5562599" cy="740282"/>
            <a:chOff x="0" y="98581"/>
            <a:chExt cx="9625149" cy="1216800"/>
          </a:xfrm>
          <a:solidFill>
            <a:schemeClr val="accent2">
              <a:lumMod val="40000"/>
              <a:lumOff val="60000"/>
            </a:schemeClr>
          </a:solidFill>
        </p:grpSpPr>
        <p:sp>
          <p:nvSpPr>
            <p:cNvPr id="19" name="Rounded Rectangle 18"/>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0"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With help of a third (temp) variable</a:t>
              </a:r>
            </a:p>
          </p:txBody>
        </p:sp>
      </p:grpSp>
      <p:grpSp>
        <p:nvGrpSpPr>
          <p:cNvPr id="21" name="Group 20"/>
          <p:cNvGrpSpPr/>
          <p:nvPr/>
        </p:nvGrpSpPr>
        <p:grpSpPr>
          <a:xfrm>
            <a:off x="5279574" y="5057584"/>
            <a:ext cx="5562599" cy="740282"/>
            <a:chOff x="0" y="98581"/>
            <a:chExt cx="9625149" cy="1216800"/>
          </a:xfrm>
          <a:solidFill>
            <a:schemeClr val="accent2">
              <a:lumMod val="40000"/>
              <a:lumOff val="60000"/>
            </a:schemeClr>
          </a:solidFill>
        </p:grpSpPr>
        <p:sp>
          <p:nvSpPr>
            <p:cNvPr id="22" name="Rounded Rectangle 21"/>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3"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r>
                <a:rPr lang="en-US" dirty="0"/>
                <a:t>Without using any temporary variable</a:t>
              </a:r>
            </a:p>
          </p:txBody>
        </p:sp>
      </p:grpSp>
    </p:spTree>
    <p:extLst>
      <p:ext uri="{BB962C8B-B14F-4D97-AF65-F5344CB8AC3E}">
        <p14:creationId xmlns:p14="http://schemas.microsoft.com/office/powerpoint/2010/main" val="40024431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Chained Conditionals</a:t>
            </a:r>
            <a:endParaRPr lang="en-US" dirty="0"/>
          </a:p>
        </p:txBody>
      </p:sp>
      <p:sp>
        <p:nvSpPr>
          <p:cNvPr id="4" name="Rectangle 3"/>
          <p:cNvSpPr/>
          <p:nvPr/>
        </p:nvSpPr>
        <p:spPr>
          <a:xfrm>
            <a:off x="838200" y="2204509"/>
            <a:ext cx="10515600" cy="3919406"/>
          </a:xfrm>
          <a:prstGeom prst="rect">
            <a:avLst/>
          </a:prstGeom>
        </p:spPr>
        <p:txBody>
          <a:bodyPr wrap="square">
            <a:spAutoFit/>
          </a:bodyPr>
          <a:lstStyle/>
          <a:p>
            <a:pPr marL="342900" marR="0" lvl="0" indent="-342900">
              <a:spcBef>
                <a:spcPts val="0"/>
              </a:spcBef>
              <a:spcAft>
                <a:spcPts val="0"/>
              </a:spcAft>
              <a:buFont typeface="Wingdings" panose="05000000000000000000" pitchFamily="2" charset="2"/>
              <a:buChar char="q"/>
              <a:tabLst>
                <a:tab pos="990600" algn="l"/>
              </a:tabLst>
            </a:pPr>
            <a:r>
              <a:rPr lang="en-US" dirty="0">
                <a:ea typeface="Cambria" panose="02040503050406030204" pitchFamily="18" charset="0"/>
                <a:cs typeface="Cambria" panose="02040503050406030204" pitchFamily="18" charset="0"/>
              </a:rPr>
              <a:t>The </a:t>
            </a:r>
            <a:r>
              <a:rPr lang="en-US" dirty="0" err="1">
                <a:ea typeface="Cambria" panose="02040503050406030204" pitchFamily="18" charset="0"/>
                <a:cs typeface="Cambria" panose="02040503050406030204" pitchFamily="18" charset="0"/>
              </a:rPr>
              <a:t>elif</a:t>
            </a:r>
            <a:r>
              <a:rPr lang="en-US" dirty="0">
                <a:ea typeface="Cambria" panose="02040503050406030204" pitchFamily="18" charset="0"/>
                <a:cs typeface="Cambria" panose="02040503050406030204" pitchFamily="18" charset="0"/>
              </a:rPr>
              <a:t> is short for else if</a:t>
            </a:r>
            <a:r>
              <a:rPr lang="en-US" dirty="0" smtClean="0">
                <a:ea typeface="Cambria" panose="02040503050406030204" pitchFamily="18" charset="0"/>
                <a:cs typeface="Cambria" panose="02040503050406030204" pitchFamily="18" charset="0"/>
              </a:rPr>
              <a:t>.</a:t>
            </a:r>
          </a:p>
          <a:p>
            <a:pPr marR="0" lvl="0">
              <a:spcBef>
                <a:spcPts val="0"/>
              </a:spcBef>
              <a:spcAft>
                <a:spcPts val="0"/>
              </a:spcAft>
              <a:tabLst>
                <a:tab pos="990600" algn="l"/>
              </a:tabLst>
            </a:pPr>
            <a:r>
              <a:rPr lang="en-US" dirty="0">
                <a:ea typeface="Symbol" panose="05050102010706020507" pitchFamily="18" charset="2"/>
                <a:cs typeface="Symbol" panose="05050102010706020507" pitchFamily="18" charset="2"/>
              </a:rPr>
              <a:t> </a:t>
            </a:r>
            <a:endParaRPr lang="en-US" dirty="0">
              <a:ea typeface="Times New Roman" panose="02020603050405020304" pitchFamily="18" charset="0"/>
            </a:endParaRPr>
          </a:p>
          <a:p>
            <a:pPr marL="342900" marR="0" lvl="0" indent="-342900">
              <a:spcBef>
                <a:spcPts val="0"/>
              </a:spcBef>
              <a:spcAft>
                <a:spcPts val="0"/>
              </a:spcAft>
              <a:buFont typeface="Wingdings" panose="05000000000000000000" pitchFamily="2" charset="2"/>
              <a:buChar char="q"/>
              <a:tabLst>
                <a:tab pos="990600" algn="l"/>
              </a:tabLst>
            </a:pPr>
            <a:r>
              <a:rPr lang="en-US" dirty="0">
                <a:ea typeface="Cambria" panose="02040503050406030204" pitchFamily="18" charset="0"/>
                <a:cs typeface="Cambria" panose="02040503050406030204" pitchFamily="18" charset="0"/>
              </a:rPr>
              <a:t>This is used to check more than one condition.</a:t>
            </a:r>
            <a:endParaRPr lang="en-US" dirty="0">
              <a:ea typeface="Times New Roman" panose="02020603050405020304" pitchFamily="18" charset="0"/>
            </a:endParaRPr>
          </a:p>
          <a:p>
            <a:pPr>
              <a:lnSpc>
                <a:spcPts val="1155"/>
              </a:lnSpc>
            </a:pPr>
            <a:endParaRPr lang="en-US" dirty="0">
              <a:ea typeface="Times New Roman" panose="02020603050405020304" pitchFamily="18" charset="0"/>
            </a:endParaRPr>
          </a:p>
          <a:p>
            <a:pPr marL="342900" marR="88900" lvl="0" indent="-342900">
              <a:lnSpc>
                <a:spcPct val="128000"/>
              </a:lnSpc>
              <a:spcBef>
                <a:spcPts val="0"/>
              </a:spcBef>
              <a:spcAft>
                <a:spcPts val="0"/>
              </a:spcAft>
              <a:buFont typeface="Wingdings" panose="05000000000000000000" pitchFamily="2" charset="2"/>
              <a:buChar char="q"/>
              <a:tabLst>
                <a:tab pos="990600" algn="l"/>
              </a:tabLst>
            </a:pPr>
            <a:r>
              <a:rPr lang="en-US" dirty="0">
                <a:ea typeface="Cambria" panose="02040503050406030204" pitchFamily="18" charset="0"/>
                <a:cs typeface="Cambria" panose="02040503050406030204" pitchFamily="18" charset="0"/>
              </a:rPr>
              <a:t>If the condition1 is False, it checks the condition2 of the </a:t>
            </a:r>
            <a:r>
              <a:rPr lang="en-US" dirty="0" err="1">
                <a:ea typeface="Cambria" panose="02040503050406030204" pitchFamily="18" charset="0"/>
                <a:cs typeface="Cambria" panose="02040503050406030204" pitchFamily="18" charset="0"/>
              </a:rPr>
              <a:t>elif</a:t>
            </a:r>
            <a:r>
              <a:rPr lang="en-US" dirty="0">
                <a:ea typeface="Cambria" panose="02040503050406030204" pitchFamily="18" charset="0"/>
                <a:cs typeface="Cambria" panose="02040503050406030204" pitchFamily="18" charset="0"/>
              </a:rPr>
              <a:t> block. If all the conditions are False, then the else part is </a:t>
            </a:r>
            <a:r>
              <a:rPr lang="en-US" dirty="0" smtClean="0">
                <a:ea typeface="Cambria" panose="02040503050406030204" pitchFamily="18" charset="0"/>
                <a:cs typeface="Cambria" panose="02040503050406030204" pitchFamily="18" charset="0"/>
              </a:rPr>
              <a:t>executed.</a:t>
            </a:r>
          </a:p>
          <a:p>
            <a:pPr marR="88900" lvl="0">
              <a:lnSpc>
                <a:spcPct val="128000"/>
              </a:lnSpc>
              <a:spcBef>
                <a:spcPts val="0"/>
              </a:spcBef>
              <a:spcAft>
                <a:spcPts val="0"/>
              </a:spcAft>
              <a:tabLst>
                <a:tab pos="990600" algn="l"/>
              </a:tabLst>
            </a:pPr>
            <a:endParaRPr lang="en-US" dirty="0" smtClean="0">
              <a:ea typeface="Cambria" panose="02040503050406030204" pitchFamily="18" charset="0"/>
              <a:cs typeface="Cambria" panose="02040503050406030204" pitchFamily="18" charset="0"/>
            </a:endParaRPr>
          </a:p>
          <a:p>
            <a:pPr marL="342900" marR="88900" lvl="0" indent="-342900">
              <a:lnSpc>
                <a:spcPct val="128000"/>
              </a:lnSpc>
              <a:spcBef>
                <a:spcPts val="0"/>
              </a:spcBef>
              <a:spcAft>
                <a:spcPts val="0"/>
              </a:spcAft>
              <a:buFont typeface="Wingdings" panose="05000000000000000000" pitchFamily="2" charset="2"/>
              <a:buChar char="q"/>
              <a:tabLst>
                <a:tab pos="990600" algn="l"/>
              </a:tabLst>
            </a:pPr>
            <a:r>
              <a:rPr lang="en-US" dirty="0" smtClean="0">
                <a:ea typeface="Cambria" panose="02040503050406030204" pitchFamily="18" charset="0"/>
                <a:cs typeface="Cambria" panose="02040503050406030204" pitchFamily="18" charset="0"/>
              </a:rPr>
              <a:t>Among </a:t>
            </a:r>
            <a:r>
              <a:rPr lang="en-US" dirty="0">
                <a:ea typeface="Cambria" panose="02040503050406030204" pitchFamily="18" charset="0"/>
                <a:cs typeface="Cambria" panose="02040503050406030204" pitchFamily="18" charset="0"/>
              </a:rPr>
              <a:t>the several if...</a:t>
            </a:r>
            <a:r>
              <a:rPr lang="en-US" dirty="0" err="1">
                <a:ea typeface="Cambria" panose="02040503050406030204" pitchFamily="18" charset="0"/>
                <a:cs typeface="Cambria" panose="02040503050406030204" pitchFamily="18" charset="0"/>
              </a:rPr>
              <a:t>elif</a:t>
            </a:r>
            <a:r>
              <a:rPr lang="en-US" dirty="0">
                <a:ea typeface="Cambria" panose="02040503050406030204" pitchFamily="18" charset="0"/>
                <a:cs typeface="Cambria" panose="02040503050406030204" pitchFamily="18" charset="0"/>
              </a:rPr>
              <a:t>...else part, only one part is executed according to the condition</a:t>
            </a:r>
            <a:r>
              <a:rPr lang="en-US" dirty="0" smtClean="0">
                <a:ea typeface="Cambria" panose="02040503050406030204" pitchFamily="18" charset="0"/>
                <a:cs typeface="Cambria" panose="02040503050406030204" pitchFamily="18" charset="0"/>
              </a:rPr>
              <a:t>.</a:t>
            </a:r>
            <a:r>
              <a:rPr lang="en-US" dirty="0" smtClean="0">
                <a:ea typeface="Cambria" panose="02040503050406030204" pitchFamily="18" charset="0"/>
              </a:rPr>
              <a:t> </a:t>
            </a:r>
          </a:p>
          <a:p>
            <a:pPr marR="88900" lvl="0">
              <a:lnSpc>
                <a:spcPct val="128000"/>
              </a:lnSpc>
              <a:spcBef>
                <a:spcPts val="0"/>
              </a:spcBef>
              <a:spcAft>
                <a:spcPts val="0"/>
              </a:spcAft>
              <a:tabLst>
                <a:tab pos="990600" algn="l"/>
              </a:tabLst>
            </a:pPr>
            <a:endParaRPr lang="en-US" dirty="0" smtClean="0">
              <a:ea typeface="Cambria" panose="02040503050406030204" pitchFamily="18" charset="0"/>
            </a:endParaRPr>
          </a:p>
          <a:p>
            <a:pPr marL="342900" marR="88900" lvl="0" indent="-342900">
              <a:lnSpc>
                <a:spcPct val="128000"/>
              </a:lnSpc>
              <a:spcBef>
                <a:spcPts val="0"/>
              </a:spcBef>
              <a:spcAft>
                <a:spcPts val="0"/>
              </a:spcAft>
              <a:buFont typeface="Wingdings" panose="05000000000000000000" pitchFamily="2" charset="2"/>
              <a:buChar char="q"/>
              <a:tabLst>
                <a:tab pos="990600" algn="l"/>
              </a:tabLst>
            </a:pPr>
            <a:r>
              <a:rPr lang="en-US" dirty="0" smtClean="0"/>
              <a:t>The </a:t>
            </a:r>
            <a:r>
              <a:rPr lang="en-US" dirty="0"/>
              <a:t>if block can	</a:t>
            </a:r>
            <a:r>
              <a:rPr lang="en-US" dirty="0" smtClean="0"/>
              <a:t>have only</a:t>
            </a:r>
            <a:r>
              <a:rPr lang="en-US" dirty="0"/>
              <a:t>	one else </a:t>
            </a:r>
            <a:r>
              <a:rPr lang="en-US" dirty="0" smtClean="0"/>
              <a:t>block. But</a:t>
            </a:r>
            <a:r>
              <a:rPr lang="en-US" dirty="0"/>
              <a:t>	</a:t>
            </a:r>
            <a:r>
              <a:rPr lang="en-US" dirty="0" smtClean="0"/>
              <a:t>it can</a:t>
            </a:r>
            <a:r>
              <a:rPr lang="en-US" dirty="0"/>
              <a:t> </a:t>
            </a:r>
            <a:r>
              <a:rPr lang="en-US" dirty="0" smtClean="0"/>
              <a:t>have multiple </a:t>
            </a:r>
            <a:r>
              <a:rPr lang="en-US" dirty="0" err="1"/>
              <a:t>elif</a:t>
            </a:r>
            <a:r>
              <a:rPr lang="en-US" dirty="0"/>
              <a:t> blocks</a:t>
            </a:r>
            <a:r>
              <a:rPr lang="en-US" dirty="0" smtClean="0"/>
              <a:t>.</a:t>
            </a:r>
          </a:p>
          <a:p>
            <a:pPr marR="88900" lvl="0">
              <a:lnSpc>
                <a:spcPct val="128000"/>
              </a:lnSpc>
              <a:spcBef>
                <a:spcPts val="0"/>
              </a:spcBef>
              <a:spcAft>
                <a:spcPts val="0"/>
              </a:spcAft>
              <a:tabLst>
                <a:tab pos="990600" algn="l"/>
              </a:tabLst>
            </a:pPr>
            <a:endParaRPr lang="en-US" dirty="0"/>
          </a:p>
          <a:p>
            <a:pPr marL="342900" marR="88900" lvl="0" indent="-342900">
              <a:lnSpc>
                <a:spcPct val="130000"/>
              </a:lnSpc>
              <a:spcBef>
                <a:spcPts val="0"/>
              </a:spcBef>
              <a:spcAft>
                <a:spcPts val="0"/>
              </a:spcAft>
              <a:buFont typeface="Wingdings" panose="05000000000000000000" pitchFamily="2" charset="2"/>
              <a:buChar char="q"/>
              <a:tabLst>
                <a:tab pos="990600" algn="l"/>
              </a:tabLst>
            </a:pPr>
            <a:r>
              <a:rPr lang="en-US" dirty="0"/>
              <a:t>The way to express a computation like that is a chained conditional</a:t>
            </a:r>
            <a:endParaRPr lang="en-US" dirty="0" smtClean="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40240765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Conditionals</a:t>
            </a:r>
          </a:p>
        </p:txBody>
      </p:sp>
      <p:sp>
        <p:nvSpPr>
          <p:cNvPr id="4" name="Rectangle 2"/>
          <p:cNvSpPr>
            <a:spLocks noChangeArrowheads="1"/>
          </p:cNvSpPr>
          <p:nvPr/>
        </p:nvSpPr>
        <p:spPr bwMode="auto">
          <a:xfrm>
            <a:off x="838200" y="21972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sng" strike="noStrike" cap="none" normalizeH="0" baseline="0" smtClean="0">
                <a:ln>
                  <a:noFill/>
                </a:ln>
                <a:solidFill>
                  <a:schemeClr val="tx1"/>
                </a:solidFill>
                <a:effectLst/>
                <a:latin typeface="Arial" panose="020B0604020202020204" pitchFamily="34" charset="0"/>
                <a:ea typeface="Cambria" panose="02040503050406030204" pitchFamily="18" charset="0"/>
                <a:cs typeface="Cambria" panose="02040503050406030204" pitchFamily="18" charset="0"/>
              </a:rPr>
              <a:t>syntax:</a:t>
            </a:r>
            <a:endParaRPr kumimoji="0" lang="en-US" altLang="en-US" sz="11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pic>
        <p:nvPicPr>
          <p:cNvPr id="6145"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2583" y="2657663"/>
            <a:ext cx="2343150" cy="2136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38200" y="26544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Picture 6"/>
          <p:cNvPicPr/>
          <p:nvPr/>
        </p:nvPicPr>
        <p:blipFill>
          <a:blip r:embed="rId3">
            <a:extLst/>
          </a:blip>
          <a:srcRect/>
          <a:stretch>
            <a:fillRect/>
          </a:stretch>
        </p:blipFill>
        <p:spPr bwMode="auto">
          <a:xfrm>
            <a:off x="5344226" y="2197290"/>
            <a:ext cx="5818505" cy="3898265"/>
          </a:xfrm>
          <a:prstGeom prst="rect">
            <a:avLst/>
          </a:prstGeom>
          <a:noFill/>
        </p:spPr>
      </p:pic>
    </p:spTree>
    <p:extLst>
      <p:ext uri="{BB962C8B-B14F-4D97-AF65-F5344CB8AC3E}">
        <p14:creationId xmlns:p14="http://schemas.microsoft.com/office/powerpoint/2010/main" val="8877338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Conditionals</a:t>
            </a:r>
          </a:p>
        </p:txBody>
      </p:sp>
      <p:sp>
        <p:nvSpPr>
          <p:cNvPr id="4" name="Rectangle 3"/>
          <p:cNvSpPr/>
          <p:nvPr/>
        </p:nvSpPr>
        <p:spPr>
          <a:xfrm>
            <a:off x="838200" y="2761911"/>
            <a:ext cx="6096000" cy="1751570"/>
          </a:xfrm>
          <a:prstGeom prst="rect">
            <a:avLst/>
          </a:prstGeom>
        </p:spPr>
        <p:txBody>
          <a:bodyPr>
            <a:spAutoFit/>
          </a:bodyPr>
          <a:lstStyle/>
          <a:p>
            <a:pPr marR="0" lvl="0">
              <a:spcBef>
                <a:spcPts val="0"/>
              </a:spcBef>
              <a:spcAft>
                <a:spcPts val="0"/>
              </a:spcAft>
              <a:tabLst>
                <a:tab pos="457200" algn="l"/>
              </a:tabLs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R="0" lvl="0">
              <a:spcBef>
                <a:spcPts val="0"/>
              </a:spcBef>
              <a:spcAft>
                <a:spcPts val="0"/>
              </a:spcAft>
              <a:tabLst>
                <a:tab pos="457200" algn="l"/>
              </a:tabLs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342900" marR="0" lvl="0" indent="-342900">
              <a:spcBef>
                <a:spcPts val="0"/>
              </a:spcBef>
              <a:spcAft>
                <a:spcPts val="0"/>
              </a:spcAft>
              <a:buFont typeface="+mj-lt"/>
              <a:buAutoNum type="arabicPeriod"/>
              <a:tabLst>
                <a:tab pos="457200" algn="l"/>
              </a:tabLst>
            </a:pPr>
            <a:r>
              <a:rPr lang="en-US" dirty="0" smtClean="0">
                <a:latin typeface="Cambria" panose="02040503050406030204" pitchFamily="18" charset="0"/>
                <a:ea typeface="Cambria" panose="02040503050406030204" pitchFamily="18" charset="0"/>
                <a:cs typeface="Cambria" panose="02040503050406030204" pitchFamily="18" charset="0"/>
              </a:rPr>
              <a:t>student </a:t>
            </a:r>
            <a:r>
              <a:rPr lang="en-US" dirty="0">
                <a:latin typeface="Cambria" panose="02040503050406030204" pitchFamily="18" charset="0"/>
                <a:ea typeface="Cambria" panose="02040503050406030204" pitchFamily="18" charset="0"/>
                <a:cs typeface="Cambria" panose="02040503050406030204" pitchFamily="18" charset="0"/>
              </a:rPr>
              <a:t>mark </a:t>
            </a:r>
            <a:r>
              <a:rPr lang="en-US" dirty="0" smtClean="0">
                <a:latin typeface="Cambria" panose="02040503050406030204" pitchFamily="18" charset="0"/>
                <a:ea typeface="Cambria" panose="02040503050406030204" pitchFamily="18" charset="0"/>
                <a:cs typeface="Cambria" panose="02040503050406030204" pitchFamily="18" charset="0"/>
              </a:rPr>
              <a:t>system</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traffic light system</a:t>
            </a:r>
            <a:endParaRPr lang="en-US" sz="1400" dirty="0">
              <a:latin typeface="Times New Roman" panose="02020603050405020304" pitchFamily="18" charset="0"/>
              <a:ea typeface="Times New Roman" panose="02020603050405020304" pitchFamily="18" charset="0"/>
            </a:endParaRPr>
          </a:p>
          <a:p>
            <a:pPr marL="342900" marR="0" lvl="0" indent="-342900">
              <a:lnSpc>
                <a:spcPct val="99000"/>
              </a:lnSpc>
              <a:spcBef>
                <a:spcPts val="0"/>
              </a:spcBef>
              <a:spcAft>
                <a:spcPts val="0"/>
              </a:spcAft>
              <a:buFont typeface="+mj-lt"/>
              <a:buAutoNum type="arabicPeriod"/>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compare two </a:t>
            </a:r>
            <a:r>
              <a:rPr lang="en-US" dirty="0" smtClean="0">
                <a:latin typeface="Cambria" panose="02040503050406030204" pitchFamily="18" charset="0"/>
                <a:ea typeface="Cambria" panose="02040503050406030204" pitchFamily="18" charset="0"/>
                <a:cs typeface="Cambria" panose="02040503050406030204" pitchFamily="18" charset="0"/>
              </a:rPr>
              <a:t>numbers</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dirty="0">
                <a:latin typeface="Cambria" panose="02040503050406030204" pitchFamily="18" charset="0"/>
                <a:ea typeface="Cambria" panose="02040503050406030204" pitchFamily="18" charset="0"/>
                <a:cs typeface="Cambria" panose="02040503050406030204" pitchFamily="18" charset="0"/>
              </a:rPr>
              <a:t>roots of quadratic equation</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410018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Conditionals</a:t>
            </a:r>
            <a:endParaRPr lang="en-US" dirty="0"/>
          </a:p>
        </p:txBody>
      </p:sp>
      <p:sp>
        <p:nvSpPr>
          <p:cNvPr id="4" name="Rectangle 3"/>
          <p:cNvSpPr/>
          <p:nvPr/>
        </p:nvSpPr>
        <p:spPr>
          <a:xfrm>
            <a:off x="838200" y="2102016"/>
            <a:ext cx="10407555" cy="1937518"/>
          </a:xfrm>
          <a:prstGeom prst="rect">
            <a:avLst/>
          </a:prstGeom>
        </p:spPr>
        <p:txBody>
          <a:bodyPr wrap="square">
            <a:spAutoFit/>
          </a:bodyPr>
          <a:lstStyle/>
          <a:p>
            <a:pPr marL="76200" marR="88900" indent="457200" algn="just">
              <a:lnSpc>
                <a:spcPct val="109000"/>
              </a:lnSpc>
              <a:spcBef>
                <a:spcPts val="0"/>
              </a:spcBef>
              <a:spcAft>
                <a:spcPts val="0"/>
              </a:spcAft>
            </a:pPr>
            <a:r>
              <a:rPr lang="en-US" dirty="0">
                <a:latin typeface="Cambria" panose="02040503050406030204" pitchFamily="18" charset="0"/>
                <a:ea typeface="Cambria" panose="02040503050406030204" pitchFamily="18" charset="0"/>
                <a:cs typeface="Cambria" panose="02040503050406030204" pitchFamily="18" charset="0"/>
              </a:rPr>
              <a:t>One conditional can also be nested within another. </a:t>
            </a:r>
            <a:r>
              <a:rPr lang="en-US" dirty="0">
                <a:solidFill>
                  <a:srgbClr val="252830"/>
                </a:solidFill>
                <a:latin typeface="Cambria" panose="02040503050406030204" pitchFamily="18" charset="0"/>
                <a:ea typeface="Cambria" panose="02040503050406030204" pitchFamily="18" charset="0"/>
                <a:cs typeface="Cambria" panose="02040503050406030204" pitchFamily="18" charset="0"/>
              </a:rPr>
              <a:t>Any number of condition can</a:t>
            </a:r>
            <a:r>
              <a:rPr lang="en-US" dirty="0">
                <a:latin typeface="Cambria" panose="02040503050406030204" pitchFamily="18" charset="0"/>
                <a:ea typeface="Cambria" panose="02040503050406030204" pitchFamily="18" charset="0"/>
                <a:cs typeface="Cambria" panose="02040503050406030204" pitchFamily="18" charset="0"/>
              </a:rPr>
              <a:t> </a:t>
            </a:r>
            <a:r>
              <a:rPr lang="en-US" dirty="0">
                <a:solidFill>
                  <a:srgbClr val="252830"/>
                </a:solidFill>
                <a:latin typeface="Cambria" panose="02040503050406030204" pitchFamily="18" charset="0"/>
                <a:ea typeface="Cambria" panose="02040503050406030204" pitchFamily="18" charset="0"/>
                <a:cs typeface="Cambria" panose="02040503050406030204" pitchFamily="18" charset="0"/>
              </a:rPr>
              <a:t>be nested inside one another. In this, if the condition is true it checks another if condition1. If both the conditions are true statement1 get executed otherwise statement2 get execute. if the condition is false statement3 gets </a:t>
            </a:r>
            <a:r>
              <a:rPr lang="en-US" dirty="0" smtClean="0">
                <a:solidFill>
                  <a:srgbClr val="252830"/>
                </a:solidFill>
                <a:latin typeface="Cambria" panose="02040503050406030204" pitchFamily="18" charset="0"/>
                <a:ea typeface="Cambria" panose="02040503050406030204" pitchFamily="18" charset="0"/>
                <a:cs typeface="Cambria" panose="02040503050406030204" pitchFamily="18" charset="0"/>
              </a:rPr>
              <a:t>executed.</a:t>
            </a:r>
            <a:endParaRPr lang="en-US" sz="1400" dirty="0" smtClean="0">
              <a:latin typeface="Times New Roman" panose="02020603050405020304" pitchFamily="18" charset="0"/>
              <a:ea typeface="Cambria" panose="02040503050406030204" pitchFamily="18" charset="0"/>
            </a:endParaRPr>
          </a:p>
          <a:p>
            <a:pPr marL="76200" marR="88900" indent="457200" algn="just">
              <a:lnSpc>
                <a:spcPct val="109000"/>
              </a:lnSpc>
              <a:spcBef>
                <a:spcPts val="0"/>
              </a:spcBef>
              <a:spcAft>
                <a:spcPts val="0"/>
              </a:spcAft>
            </a:pPr>
            <a:endParaRPr lang="en-US" dirty="0">
              <a:solidFill>
                <a:srgbClr val="252830"/>
              </a:solidFill>
              <a:latin typeface="Cambria" panose="02040503050406030204" pitchFamily="18" charset="0"/>
              <a:ea typeface="Cambria" panose="02040503050406030204" pitchFamily="18" charset="0"/>
              <a:cs typeface="Cambria" panose="02040503050406030204" pitchFamily="18" charset="0"/>
            </a:endParaRPr>
          </a:p>
          <a:p>
            <a:pPr marL="76200" marR="88900" indent="457200" algn="just">
              <a:lnSpc>
                <a:spcPct val="109000"/>
              </a:lnSpc>
              <a:spcBef>
                <a:spcPts val="0"/>
              </a:spcBef>
              <a:spcAft>
                <a:spcPts val="0"/>
              </a:spcAft>
            </a:pPr>
            <a:r>
              <a:rPr lang="en-US" sz="2000" b="1" dirty="0" smtClean="0">
                <a:solidFill>
                  <a:srgbClr val="252830"/>
                </a:solidFill>
                <a:latin typeface="Cambria" panose="02040503050406030204" pitchFamily="18" charset="0"/>
                <a:ea typeface="Cambria" panose="02040503050406030204" pitchFamily="18" charset="0"/>
                <a:cs typeface="Cambria" panose="02040503050406030204" pitchFamily="18" charset="0"/>
              </a:rPr>
              <a:t>Syntax:</a:t>
            </a:r>
            <a:endParaRPr lang="en-US" sz="2000" b="1" dirty="0">
              <a:solidFill>
                <a:srgbClr val="252830"/>
              </a:solidFill>
              <a:latin typeface="Times New Roman" panose="02020603050405020304" pitchFamily="18" charset="0"/>
              <a:ea typeface="Cambria" panose="02040503050406030204" pitchFamily="18" charset="0"/>
              <a:cs typeface="Cambria" panose="02040503050406030204" pitchFamily="18" charset="0"/>
            </a:endParaRPr>
          </a:p>
        </p:txBody>
      </p:sp>
      <p:pic>
        <p:nvPicPr>
          <p:cNvPr id="12" name="Picture 11"/>
          <p:cNvPicPr/>
          <p:nvPr/>
        </p:nvPicPr>
        <p:blipFill>
          <a:blip r:embed="rId2">
            <a:extLst/>
          </a:blip>
          <a:srcRect/>
          <a:stretch>
            <a:fillRect/>
          </a:stretch>
        </p:blipFill>
        <p:spPr bwMode="auto">
          <a:xfrm>
            <a:off x="3330479" y="3852780"/>
            <a:ext cx="2953385" cy="2477770"/>
          </a:xfrm>
          <a:prstGeom prst="rect">
            <a:avLst/>
          </a:prstGeom>
          <a:noFill/>
        </p:spPr>
      </p:pic>
      <p:pic>
        <p:nvPicPr>
          <p:cNvPr id="13" name="Picture 12"/>
          <p:cNvPicPr/>
          <p:nvPr/>
        </p:nvPicPr>
        <p:blipFill>
          <a:blip r:embed="rId3">
            <a:extLst/>
          </a:blip>
          <a:srcRect/>
          <a:stretch>
            <a:fillRect/>
          </a:stretch>
        </p:blipFill>
        <p:spPr bwMode="auto">
          <a:xfrm>
            <a:off x="6600732" y="3254699"/>
            <a:ext cx="4961890" cy="3404870"/>
          </a:xfrm>
          <a:prstGeom prst="rect">
            <a:avLst/>
          </a:prstGeom>
          <a:noFill/>
        </p:spPr>
      </p:pic>
    </p:spTree>
    <p:extLst>
      <p:ext uri="{BB962C8B-B14F-4D97-AF65-F5344CB8AC3E}">
        <p14:creationId xmlns:p14="http://schemas.microsoft.com/office/powerpoint/2010/main" val="589838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Nested Conditionals</a:t>
            </a:r>
          </a:p>
        </p:txBody>
      </p:sp>
      <p:sp>
        <p:nvSpPr>
          <p:cNvPr id="4" name="Rectangle 3"/>
          <p:cNvSpPr/>
          <p:nvPr/>
        </p:nvSpPr>
        <p:spPr>
          <a:xfrm>
            <a:off x="838200" y="2554336"/>
            <a:ext cx="6096000" cy="1200329"/>
          </a:xfrm>
          <a:prstGeom prst="rect">
            <a:avLst/>
          </a:prstGeom>
        </p:spPr>
        <p:txBody>
          <a:bodyPr>
            <a:spAutoFit/>
          </a:bodyPr>
          <a:lstStyle/>
          <a:p>
            <a:pPr marL="228600" marR="0">
              <a:spcBef>
                <a:spcPts val="0"/>
              </a:spcBef>
              <a:spcAft>
                <a:spcPts val="0"/>
              </a:spcAf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L="228600" marR="0">
              <a:spcBef>
                <a:spcPts val="0"/>
              </a:spcBef>
              <a:spcAft>
                <a:spcPts val="0"/>
              </a:spcAf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228600" marR="0">
              <a:spcBef>
                <a:spcPts val="0"/>
              </a:spcBef>
              <a:spcAft>
                <a:spcPts val="0"/>
              </a:spcAft>
            </a:pPr>
            <a:r>
              <a:rPr lang="en-US" dirty="0" smtClean="0">
                <a:latin typeface="Cambria" panose="02040503050406030204" pitchFamily="18" charset="0"/>
                <a:ea typeface="Cambria" panose="02040503050406030204" pitchFamily="18" charset="0"/>
                <a:cs typeface="Cambria" panose="02040503050406030204" pitchFamily="18" charset="0"/>
              </a:rPr>
              <a:t>1. greatest </a:t>
            </a:r>
            <a:r>
              <a:rPr lang="en-US" dirty="0">
                <a:latin typeface="Cambria" panose="02040503050406030204" pitchFamily="18" charset="0"/>
                <a:ea typeface="Cambria" panose="02040503050406030204" pitchFamily="18" charset="0"/>
                <a:cs typeface="Cambria" panose="02040503050406030204" pitchFamily="18" charset="0"/>
              </a:rPr>
              <a:t>of three </a:t>
            </a:r>
            <a:r>
              <a:rPr lang="en-US" dirty="0" smtClean="0">
                <a:latin typeface="Cambria" panose="02040503050406030204" pitchFamily="18" charset="0"/>
                <a:ea typeface="Cambria" panose="02040503050406030204" pitchFamily="18" charset="0"/>
                <a:cs typeface="Cambria" panose="02040503050406030204" pitchFamily="18" charset="0"/>
              </a:rPr>
              <a:t>numbers</a:t>
            </a:r>
          </a:p>
          <a:p>
            <a:pPr marL="228600" marR="0">
              <a:spcBef>
                <a:spcPts val="0"/>
              </a:spcBef>
              <a:spcAft>
                <a:spcPts val="0"/>
              </a:spcAft>
            </a:pPr>
            <a:r>
              <a:rPr lang="en-US" b="1" dirty="0" smtClean="0">
                <a:latin typeface="Cambria" panose="02040503050406030204" pitchFamily="18" charset="0"/>
                <a:ea typeface="Cambria" panose="02040503050406030204" pitchFamily="18" charset="0"/>
                <a:cs typeface="Cambria" panose="02040503050406030204" pitchFamily="18" charset="0"/>
              </a:rPr>
              <a:t>2</a:t>
            </a:r>
            <a:r>
              <a:rPr lang="en-US" b="1" dirty="0">
                <a:latin typeface="Cambria" panose="02040503050406030204" pitchFamily="18" charset="0"/>
                <a:ea typeface="Cambria" panose="02040503050406030204" pitchFamily="18" charset="0"/>
                <a:cs typeface="Cambria" panose="02040503050406030204" pitchFamily="18" charset="0"/>
              </a:rPr>
              <a:t>. </a:t>
            </a:r>
            <a:r>
              <a:rPr lang="en-US" dirty="0">
                <a:latin typeface="Cambria" panose="02040503050406030204" pitchFamily="18" charset="0"/>
                <a:ea typeface="Cambria" panose="02040503050406030204" pitchFamily="18" charset="0"/>
                <a:cs typeface="Cambria" panose="02040503050406030204" pitchFamily="18" charset="0"/>
              </a:rPr>
              <a:t>positive negative or zero</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07042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Iterations and Control Statements</a:t>
            </a:r>
            <a:endParaRPr lang="en-US" dirty="0"/>
          </a:p>
        </p:txBody>
      </p:sp>
      <p:sp>
        <p:nvSpPr>
          <p:cNvPr id="3" name="Content Placeholder 2"/>
          <p:cNvSpPr>
            <a:spLocks noGrp="1"/>
          </p:cNvSpPr>
          <p:nvPr>
            <p:ph idx="1"/>
          </p:nvPr>
        </p:nvSpPr>
        <p:spPr/>
        <p:txBody>
          <a:bodyPr/>
          <a:lstStyle/>
          <a:p>
            <a:r>
              <a:rPr lang="en-US" dirty="0" smtClean="0"/>
              <a:t>State ?</a:t>
            </a:r>
          </a:p>
          <a:p>
            <a:pPr marL="0" indent="0">
              <a:buNone/>
            </a:pPr>
            <a:endParaRPr lang="en-US" dirty="0" smtClean="0"/>
          </a:p>
          <a:p>
            <a:r>
              <a:rPr lang="en-US" dirty="0" smtClean="0"/>
              <a:t>While</a:t>
            </a:r>
          </a:p>
          <a:p>
            <a:r>
              <a:rPr lang="en-US" dirty="0" smtClean="0"/>
              <a:t>For</a:t>
            </a:r>
          </a:p>
          <a:p>
            <a:r>
              <a:rPr lang="en-US" dirty="0" smtClean="0"/>
              <a:t>Break</a:t>
            </a:r>
          </a:p>
          <a:p>
            <a:r>
              <a:rPr lang="en-US" dirty="0" smtClean="0"/>
              <a:t>Continue</a:t>
            </a:r>
          </a:p>
          <a:p>
            <a:r>
              <a:rPr lang="en-US" dirty="0" smtClean="0"/>
              <a:t>Pass</a:t>
            </a:r>
            <a:endParaRPr lang="en-US" dirty="0"/>
          </a:p>
        </p:txBody>
      </p:sp>
    </p:spTree>
    <p:extLst>
      <p:ext uri="{BB962C8B-B14F-4D97-AF65-F5344CB8AC3E}">
        <p14:creationId xmlns:p14="http://schemas.microsoft.com/office/powerpoint/2010/main" val="27872588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a:t>
            </a:r>
            <a:endParaRPr lang="en-US" dirty="0"/>
          </a:p>
        </p:txBody>
      </p:sp>
      <p:sp>
        <p:nvSpPr>
          <p:cNvPr id="3" name="Content Placeholder 2"/>
          <p:cNvSpPr>
            <a:spLocks noGrp="1"/>
          </p:cNvSpPr>
          <p:nvPr>
            <p:ph idx="1"/>
          </p:nvPr>
        </p:nvSpPr>
        <p:spPr/>
        <p:txBody>
          <a:bodyPr/>
          <a:lstStyle/>
          <a:p>
            <a:pPr marL="0" indent="0" algn="just">
              <a:buNone/>
            </a:pPr>
            <a:r>
              <a:rPr lang="en-US" dirty="0"/>
              <a:t>Transition from one process to another process under specified condition with in a time is called state.</a:t>
            </a:r>
          </a:p>
          <a:p>
            <a:pPr marL="0" indent="0">
              <a:buNone/>
            </a:pPr>
            <a:endParaRPr lang="en-US" dirty="0"/>
          </a:p>
        </p:txBody>
      </p:sp>
      <p:pic>
        <p:nvPicPr>
          <p:cNvPr id="3074" name="Picture 2" descr="3 Programming Jokes Of The Week | Developers, Designers &amp; Freelancers -  FreelancingGi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3299" y="3175085"/>
            <a:ext cx="5336669" cy="3001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738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Rectangle 3"/>
          <p:cNvSpPr/>
          <p:nvPr/>
        </p:nvSpPr>
        <p:spPr>
          <a:xfrm>
            <a:off x="871750" y="2057591"/>
            <a:ext cx="10257430" cy="3017429"/>
          </a:xfrm>
          <a:prstGeom prst="rect">
            <a:avLst/>
          </a:prstGeom>
        </p:spPr>
        <p:txBody>
          <a:bodyPr wrap="square">
            <a:spAutoFit/>
          </a:bodyPr>
          <a:lstStyle/>
          <a:p>
            <a:pPr marL="342900" marR="88900" lvl="0" indent="-342900" algn="just">
              <a:lnSpc>
                <a:spcPct val="97000"/>
              </a:lnSpc>
              <a:spcBef>
                <a:spcPts val="0"/>
              </a:spcBef>
              <a:spcAft>
                <a:spcPts val="0"/>
              </a:spcAft>
              <a:buFont typeface="Wingdings" panose="05000000000000000000" pitchFamily="2" charset="2"/>
              <a:buChar char="v"/>
              <a:tabLst>
                <a:tab pos="927100" algn="l"/>
              </a:tabLst>
            </a:pPr>
            <a:r>
              <a:rPr lang="en-US" dirty="0">
                <a:latin typeface="Cambria" panose="02040503050406030204" pitchFamily="18" charset="0"/>
                <a:ea typeface="Cambria" panose="02040503050406030204" pitchFamily="18" charset="0"/>
                <a:cs typeface="Cambria" panose="02040503050406030204" pitchFamily="18" charset="0"/>
              </a:rPr>
              <a:t>While loop statement in Python is used to repeatedly executes set of statement as long as a </a:t>
            </a:r>
            <a:r>
              <a:rPr lang="en-US" dirty="0" smtClean="0">
                <a:latin typeface="Cambria" panose="02040503050406030204" pitchFamily="18" charset="0"/>
                <a:ea typeface="Cambria" panose="02040503050406030204" pitchFamily="18" charset="0"/>
                <a:cs typeface="Cambria" panose="02040503050406030204" pitchFamily="18" charset="0"/>
              </a:rPr>
              <a:t>given condition </a:t>
            </a:r>
            <a:r>
              <a:rPr lang="en-US" dirty="0">
                <a:latin typeface="Cambria" panose="02040503050406030204" pitchFamily="18" charset="0"/>
                <a:ea typeface="Cambria" panose="02040503050406030204" pitchFamily="18" charset="0"/>
                <a:cs typeface="Cambria" panose="02040503050406030204" pitchFamily="18" charset="0"/>
              </a:rPr>
              <a:t>is true</a:t>
            </a:r>
            <a:r>
              <a:rPr lang="en-US" dirty="0" smtClean="0">
                <a:latin typeface="Cambria" panose="02040503050406030204" pitchFamily="18" charset="0"/>
                <a:ea typeface="Cambria" panose="02040503050406030204" pitchFamily="18" charset="0"/>
                <a:cs typeface="Cambria" panose="02040503050406030204" pitchFamily="18" charset="0"/>
              </a:rPr>
              <a:t>.</a:t>
            </a:r>
          </a:p>
          <a:p>
            <a:pPr marL="342900" marR="88900" lvl="0" indent="-342900" algn="just">
              <a:lnSpc>
                <a:spcPct val="97000"/>
              </a:lnSpc>
              <a:spcBef>
                <a:spcPts val="0"/>
              </a:spcBef>
              <a:spcAft>
                <a:spcPts val="0"/>
              </a:spcAft>
              <a:buFont typeface="Wingdings" panose="05000000000000000000" pitchFamily="2" charset="2"/>
              <a:buChar char="v"/>
              <a:tabLst>
                <a:tab pos="927100" algn="l"/>
              </a:tabLst>
            </a:pPr>
            <a:endParaRPr lang="en-US" sz="1400" dirty="0">
              <a:latin typeface="Times New Roman" panose="02020603050405020304" pitchFamily="18" charset="0"/>
              <a:ea typeface="Times New Roman" panose="02020603050405020304" pitchFamily="18" charset="0"/>
            </a:endParaRPr>
          </a:p>
          <a:p>
            <a:pPr algn="just">
              <a:lnSpc>
                <a:spcPts val="225"/>
              </a:lnSpc>
            </a:pPr>
            <a:endParaRPr lang="en-US" sz="1400" dirty="0">
              <a:latin typeface="Times New Roman" panose="02020603050405020304" pitchFamily="18" charset="0"/>
              <a:ea typeface="Times New Roman" panose="02020603050405020304" pitchFamily="18" charset="0"/>
            </a:endParaRPr>
          </a:p>
          <a:p>
            <a:pPr marL="342900" marR="0" lvl="0" indent="-342900" algn="just">
              <a:spcBef>
                <a:spcPts val="0"/>
              </a:spcBef>
              <a:spcAft>
                <a:spcPts val="0"/>
              </a:spcAft>
              <a:buFont typeface="Wingdings" panose="05000000000000000000" pitchFamily="2" charset="2"/>
              <a:buChar char="v"/>
              <a:tabLst>
                <a:tab pos="927100" algn="l"/>
              </a:tabLst>
            </a:pPr>
            <a:r>
              <a:rPr lang="en-US" dirty="0">
                <a:latin typeface="Cambria" panose="02040503050406030204" pitchFamily="18" charset="0"/>
                <a:ea typeface="Cambria" panose="02040503050406030204" pitchFamily="18" charset="0"/>
                <a:cs typeface="Cambria" panose="02040503050406030204" pitchFamily="18" charset="0"/>
              </a:rPr>
              <a:t>In while loop, test expression is checked first. The body of the loop </a:t>
            </a:r>
            <a:r>
              <a:rPr lang="en-US" dirty="0" smtClean="0">
                <a:latin typeface="Cambria" panose="02040503050406030204" pitchFamily="18" charset="0"/>
                <a:ea typeface="Cambria" panose="02040503050406030204" pitchFamily="18" charset="0"/>
                <a:cs typeface="Cambria" panose="02040503050406030204" pitchFamily="18" charset="0"/>
              </a:rPr>
              <a:t>is</a:t>
            </a:r>
            <a:r>
              <a:rPr lang="en-US" sz="1400" dirty="0">
                <a:latin typeface="Times New Roman" panose="020206030504050203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cs typeface="Cambria" panose="02040503050406030204" pitchFamily="18" charset="0"/>
              </a:rPr>
              <a:t>entered </a:t>
            </a:r>
            <a:r>
              <a:rPr lang="en-US" dirty="0">
                <a:latin typeface="Cambria" panose="02040503050406030204" pitchFamily="18" charset="0"/>
                <a:ea typeface="Cambria" panose="02040503050406030204" pitchFamily="18" charset="0"/>
                <a:cs typeface="Cambria" panose="02040503050406030204" pitchFamily="18" charset="0"/>
              </a:rPr>
              <a:t>only if the </a:t>
            </a:r>
            <a:r>
              <a:rPr lang="en-US" dirty="0" err="1">
                <a:latin typeface="Cambria" panose="02040503050406030204" pitchFamily="18" charset="0"/>
                <a:ea typeface="Cambria" panose="02040503050406030204" pitchFamily="18" charset="0"/>
                <a:cs typeface="Cambria" panose="02040503050406030204" pitchFamily="18" charset="0"/>
              </a:rPr>
              <a:t>test_expression</a:t>
            </a:r>
            <a:r>
              <a:rPr lang="en-US" dirty="0">
                <a:latin typeface="Cambria" panose="02040503050406030204" pitchFamily="18" charset="0"/>
                <a:ea typeface="Cambria" panose="02040503050406030204" pitchFamily="18" charset="0"/>
                <a:cs typeface="Cambria" panose="02040503050406030204" pitchFamily="18" charset="0"/>
              </a:rPr>
              <a:t> is True. After one iteration, the test expression is checked again. This </a:t>
            </a:r>
            <a:r>
              <a:rPr lang="en-US" dirty="0" smtClean="0">
                <a:latin typeface="Cambria" panose="02040503050406030204" pitchFamily="18" charset="0"/>
                <a:ea typeface="Cambria" panose="02040503050406030204" pitchFamily="18" charset="0"/>
                <a:cs typeface="Cambria" panose="02040503050406030204" pitchFamily="18" charset="0"/>
              </a:rPr>
              <a:t>process continues </a:t>
            </a:r>
            <a:r>
              <a:rPr lang="en-US" dirty="0">
                <a:latin typeface="Cambria" panose="02040503050406030204" pitchFamily="18" charset="0"/>
                <a:ea typeface="Cambria" panose="02040503050406030204" pitchFamily="18" charset="0"/>
                <a:cs typeface="Cambria" panose="02040503050406030204" pitchFamily="18" charset="0"/>
              </a:rPr>
              <a:t>until the </a:t>
            </a:r>
            <a:r>
              <a:rPr lang="en-US" dirty="0" err="1">
                <a:latin typeface="Cambria" panose="02040503050406030204" pitchFamily="18" charset="0"/>
                <a:ea typeface="Cambria" panose="02040503050406030204" pitchFamily="18" charset="0"/>
                <a:cs typeface="Cambria" panose="02040503050406030204" pitchFamily="18" charset="0"/>
              </a:rPr>
              <a:t>test_expression</a:t>
            </a:r>
            <a:r>
              <a:rPr lang="en-US" dirty="0">
                <a:latin typeface="Cambria" panose="02040503050406030204" pitchFamily="18" charset="0"/>
                <a:ea typeface="Cambria" panose="02040503050406030204" pitchFamily="18" charset="0"/>
                <a:cs typeface="Cambria" panose="02040503050406030204" pitchFamily="18" charset="0"/>
              </a:rPr>
              <a:t> evaluates to </a:t>
            </a:r>
            <a:r>
              <a:rPr lang="en-US" dirty="0" smtClean="0">
                <a:latin typeface="Cambria" panose="02040503050406030204" pitchFamily="18" charset="0"/>
                <a:ea typeface="Cambria" panose="02040503050406030204" pitchFamily="18" charset="0"/>
                <a:cs typeface="Cambria" panose="02040503050406030204" pitchFamily="18" charset="0"/>
              </a:rPr>
              <a:t>False.</a:t>
            </a:r>
          </a:p>
          <a:p>
            <a:pPr marR="0" lvl="0" algn="just">
              <a:spcBef>
                <a:spcPts val="0"/>
              </a:spcBef>
              <a:spcAft>
                <a:spcPts val="0"/>
              </a:spcAft>
              <a:tabLst>
                <a:tab pos="927100" algn="l"/>
              </a:tabLst>
            </a:pPr>
            <a:endParaRPr lang="en-US" sz="1400" dirty="0" smtClean="0">
              <a:latin typeface="Times New Roman" panose="02020603050405020304" pitchFamily="18" charset="0"/>
              <a:ea typeface="Cambria" panose="02040503050406030204" pitchFamily="18" charset="0"/>
            </a:endParaRPr>
          </a:p>
          <a:p>
            <a:pPr marL="342900" marR="0" lvl="0" indent="-342900" algn="just">
              <a:spcBef>
                <a:spcPts val="0"/>
              </a:spcBef>
              <a:spcAft>
                <a:spcPts val="0"/>
              </a:spcAft>
              <a:buFont typeface="Wingdings" panose="05000000000000000000" pitchFamily="2" charset="2"/>
              <a:buChar char="v"/>
              <a:tabLst>
                <a:tab pos="927100" algn="l"/>
              </a:tabLst>
            </a:pPr>
            <a:r>
              <a:rPr lang="en-US" dirty="0" smtClean="0">
                <a:latin typeface="Cambria" panose="02040503050406030204" pitchFamily="18" charset="0"/>
                <a:ea typeface="Cambria" panose="02040503050406030204" pitchFamily="18" charset="0"/>
                <a:cs typeface="Cambria" panose="02040503050406030204" pitchFamily="18" charset="0"/>
              </a:rPr>
              <a:t>In </a:t>
            </a:r>
            <a:r>
              <a:rPr lang="en-US" dirty="0">
                <a:latin typeface="Cambria" panose="02040503050406030204" pitchFamily="18" charset="0"/>
                <a:ea typeface="Cambria" panose="02040503050406030204" pitchFamily="18" charset="0"/>
                <a:cs typeface="Cambria" panose="02040503050406030204" pitchFamily="18" charset="0"/>
              </a:rPr>
              <a:t>Python, the body of the while loop is determined through indentation</a:t>
            </a:r>
            <a:r>
              <a:rPr lang="en-US" dirty="0" smtClean="0">
                <a:latin typeface="Cambria" panose="02040503050406030204" pitchFamily="18" charset="0"/>
                <a:ea typeface="Cambria" panose="02040503050406030204" pitchFamily="18" charset="0"/>
                <a:cs typeface="Cambria" panose="02040503050406030204" pitchFamily="18" charset="0"/>
              </a:rPr>
              <a:t>.</a:t>
            </a:r>
          </a:p>
          <a:p>
            <a:pPr marR="0" lvl="0" algn="just">
              <a:spcBef>
                <a:spcPts val="0"/>
              </a:spcBef>
              <a:spcAft>
                <a:spcPts val="0"/>
              </a:spcAft>
              <a:tabLst>
                <a:tab pos="927100" algn="l"/>
              </a:tabLst>
            </a:pPr>
            <a:endParaRPr lang="en-US" sz="1400" dirty="0">
              <a:latin typeface="Times New Roman" panose="02020603050405020304" pitchFamily="18" charset="0"/>
              <a:ea typeface="Times New Roman" panose="02020603050405020304" pitchFamily="18" charset="0"/>
            </a:endParaRPr>
          </a:p>
          <a:p>
            <a:pPr algn="just">
              <a:lnSpc>
                <a:spcPts val="585"/>
              </a:lnSpc>
            </a:pPr>
            <a:endParaRPr lang="en-US" sz="1400" dirty="0">
              <a:latin typeface="Times New Roman" panose="02020603050405020304" pitchFamily="18" charset="0"/>
              <a:ea typeface="Times New Roman" panose="02020603050405020304" pitchFamily="18" charset="0"/>
            </a:endParaRPr>
          </a:p>
          <a:p>
            <a:pPr marL="342900" marR="88900" lvl="0" indent="-342900" algn="just">
              <a:lnSpc>
                <a:spcPct val="97000"/>
              </a:lnSpc>
              <a:spcBef>
                <a:spcPts val="0"/>
              </a:spcBef>
              <a:spcAft>
                <a:spcPts val="0"/>
              </a:spcAft>
              <a:buFont typeface="Wingdings" panose="05000000000000000000" pitchFamily="2" charset="2"/>
              <a:buChar char="v"/>
              <a:tabLst>
                <a:tab pos="927100" algn="l"/>
              </a:tabLst>
            </a:pPr>
            <a:r>
              <a:rPr lang="en-US" dirty="0">
                <a:latin typeface="Cambria" panose="02040503050406030204" pitchFamily="18" charset="0"/>
                <a:ea typeface="Cambria" panose="02040503050406030204" pitchFamily="18" charset="0"/>
                <a:cs typeface="Cambria" panose="02040503050406030204" pitchFamily="18" charset="0"/>
              </a:rPr>
              <a:t>The statements inside the while starts with indentation and the first </a:t>
            </a:r>
            <a:r>
              <a:rPr lang="en-US" dirty="0" err="1">
                <a:latin typeface="Cambria" panose="02040503050406030204" pitchFamily="18" charset="0"/>
                <a:ea typeface="Cambria" panose="02040503050406030204" pitchFamily="18" charset="0"/>
                <a:cs typeface="Cambria" panose="02040503050406030204" pitchFamily="18" charset="0"/>
              </a:rPr>
              <a:t>unindented</a:t>
            </a:r>
            <a:r>
              <a:rPr lang="en-US" dirty="0">
                <a:latin typeface="Cambria" panose="02040503050406030204" pitchFamily="18" charset="0"/>
                <a:ea typeface="Cambria" panose="02040503050406030204" pitchFamily="18" charset="0"/>
                <a:cs typeface="Cambria" panose="02040503050406030204" pitchFamily="18" charset="0"/>
              </a:rPr>
              <a:t> line marks the end.</a:t>
            </a:r>
            <a:endParaRPr lang="en-US" sz="14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extLst/>
          </a:blip>
          <a:srcRect/>
          <a:stretch>
            <a:fillRect/>
          </a:stretch>
        </p:blipFill>
        <p:spPr bwMode="auto">
          <a:xfrm>
            <a:off x="2606708" y="5075020"/>
            <a:ext cx="6787515" cy="1621155"/>
          </a:xfrm>
          <a:prstGeom prst="rect">
            <a:avLst/>
          </a:prstGeom>
          <a:noFill/>
        </p:spPr>
      </p:pic>
    </p:spTree>
    <p:extLst>
      <p:ext uri="{BB962C8B-B14F-4D97-AF65-F5344CB8AC3E}">
        <p14:creationId xmlns:p14="http://schemas.microsoft.com/office/powerpoint/2010/main" val="57815822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pic>
        <p:nvPicPr>
          <p:cNvPr id="4" name="Picture 3"/>
          <p:cNvPicPr/>
          <p:nvPr/>
        </p:nvPicPr>
        <p:blipFill>
          <a:blip r:embed="rId2">
            <a:extLst/>
          </a:blip>
          <a:srcRect/>
          <a:stretch>
            <a:fillRect/>
          </a:stretch>
        </p:blipFill>
        <p:spPr bwMode="auto">
          <a:xfrm>
            <a:off x="3275462" y="1446662"/>
            <a:ext cx="4435523" cy="4981433"/>
          </a:xfrm>
          <a:prstGeom prst="rect">
            <a:avLst/>
          </a:prstGeom>
          <a:noFill/>
        </p:spPr>
      </p:pic>
    </p:spTree>
    <p:extLst>
      <p:ext uri="{BB962C8B-B14F-4D97-AF65-F5344CB8AC3E}">
        <p14:creationId xmlns:p14="http://schemas.microsoft.com/office/powerpoint/2010/main" val="168985548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While</a:t>
            </a:r>
            <a:endParaRPr lang="en-US" dirty="0"/>
          </a:p>
        </p:txBody>
      </p:sp>
      <p:sp>
        <p:nvSpPr>
          <p:cNvPr id="4" name="Rectangle 3"/>
          <p:cNvSpPr/>
          <p:nvPr/>
        </p:nvSpPr>
        <p:spPr>
          <a:xfrm>
            <a:off x="1000834" y="2482129"/>
            <a:ext cx="10352965" cy="2308324"/>
          </a:xfrm>
          <a:prstGeom prst="rect">
            <a:avLst/>
          </a:prstGeom>
        </p:spPr>
        <p:txBody>
          <a:bodyPr wrap="square">
            <a:spAutoFit/>
          </a:bodyPr>
          <a:lstStyle/>
          <a:p>
            <a:pPr marR="0" lvl="0">
              <a:spcBef>
                <a:spcPts val="0"/>
              </a:spcBef>
              <a:spcAft>
                <a:spcPts val="0"/>
              </a:spcAft>
              <a:tabLst>
                <a:tab pos="533400" algn="l"/>
              </a:tabLs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R="0" lvl="0">
              <a:spcBef>
                <a:spcPts val="0"/>
              </a:spcBef>
              <a:spcAft>
                <a:spcPts val="0"/>
              </a:spcAft>
              <a:tabLst>
                <a:tab pos="533400" algn="l"/>
              </a:tabLs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program </a:t>
            </a:r>
            <a:r>
              <a:rPr lang="en-US" dirty="0">
                <a:latin typeface="Cambria" panose="02040503050406030204" pitchFamily="18" charset="0"/>
                <a:ea typeface="Cambria" panose="02040503050406030204" pitchFamily="18" charset="0"/>
                <a:cs typeface="Cambria" panose="02040503050406030204" pitchFamily="18" charset="0"/>
              </a:rPr>
              <a:t>to find sum of n numbers</a:t>
            </a:r>
            <a:r>
              <a:rPr lang="en-US" dirty="0" smtClean="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find factorial of a </a:t>
            </a:r>
            <a:r>
              <a:rPr lang="en-US" dirty="0" smtClean="0">
                <a:latin typeface="Cambria" panose="02040503050406030204" pitchFamily="18" charset="0"/>
                <a:ea typeface="Cambria" panose="02040503050406030204" pitchFamily="18" charset="0"/>
                <a:cs typeface="Cambria" panose="02040503050406030204" pitchFamily="18" charset="0"/>
              </a:rPr>
              <a:t>number</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find sum of digits of a number</a:t>
            </a:r>
            <a:r>
              <a:rPr lang="en-US" dirty="0" smtClean="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Reverse the given number</a:t>
            </a:r>
            <a:r>
              <a:rPr lang="en-US" dirty="0" smtClean="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find number is Armstrong number or </a:t>
            </a:r>
            <a:r>
              <a:rPr lang="en-US" dirty="0" smtClean="0">
                <a:latin typeface="Cambria" panose="02040503050406030204" pitchFamily="18" charset="0"/>
                <a:ea typeface="Cambria" panose="02040503050406030204" pitchFamily="18" charset="0"/>
                <a:cs typeface="Cambria" panose="02040503050406030204" pitchFamily="18" charset="0"/>
              </a:rPr>
              <a:t>not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check the number is palindrome or not</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22725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899469" cy="1325563"/>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normAutofit/>
          </a:bodyPr>
          <a:lstStyle/>
          <a:p>
            <a:r>
              <a:rPr lang="en-US" dirty="0"/>
              <a:t>Swapping Two Numbers Using </a:t>
            </a:r>
            <a:r>
              <a:rPr lang="en-US" dirty="0" smtClean="0"/>
              <a:t>Variable With </a:t>
            </a:r>
            <a:r>
              <a:rPr lang="en-US" dirty="0"/>
              <a:t>help of a third (temp) </a:t>
            </a:r>
            <a:r>
              <a:rPr lang="en-US" dirty="0" smtClean="0"/>
              <a:t>variable</a:t>
            </a:r>
            <a:endParaRPr lang="en-US" dirty="0"/>
          </a:p>
        </p:txBody>
      </p:sp>
      <p:pic>
        <p:nvPicPr>
          <p:cNvPr id="13" name="Picture 12"/>
          <p:cNvPicPr/>
          <p:nvPr/>
        </p:nvPicPr>
        <p:blipFill>
          <a:blip r:embed="rId2">
            <a:extLst/>
          </a:blip>
          <a:srcRect/>
          <a:stretch>
            <a:fillRect/>
          </a:stretch>
        </p:blipFill>
        <p:spPr bwMode="auto">
          <a:xfrm>
            <a:off x="1084218" y="2116186"/>
            <a:ext cx="8948057" cy="3749040"/>
          </a:xfrm>
          <a:prstGeom prst="rect">
            <a:avLst/>
          </a:prstGeom>
          <a:noFill/>
        </p:spPr>
      </p:pic>
      <p:sp>
        <p:nvSpPr>
          <p:cNvPr id="14" name="Content Placeholder 2"/>
          <p:cNvSpPr>
            <a:spLocks noGrp="1"/>
          </p:cNvSpPr>
          <p:nvPr>
            <p:ph idx="1"/>
          </p:nvPr>
        </p:nvSpPr>
        <p:spPr>
          <a:xfrm>
            <a:off x="1349880" y="2220688"/>
            <a:ext cx="7454485" cy="3513755"/>
          </a:xfrm>
        </p:spPr>
        <p:txBody>
          <a:bodyPr>
            <a:normAutofit fontScale="77500" lnSpcReduction="20000"/>
          </a:bodyPr>
          <a:lstStyle/>
          <a:p>
            <a:pPr marL="0" indent="0">
              <a:buNone/>
            </a:pPr>
            <a:r>
              <a:rPr lang="en-US" b="1" dirty="0" smtClean="0"/>
              <a:t>Logic</a:t>
            </a:r>
            <a:r>
              <a:rPr lang="en-US" b="1" dirty="0"/>
              <a:t>:</a:t>
            </a:r>
            <a:endParaRPr lang="en-US" dirty="0"/>
          </a:p>
          <a:p>
            <a:r>
              <a:rPr lang="en-US" dirty="0"/>
              <a:t>Suppose we take two values in a and b, a=10, b=20 respectively.</a:t>
            </a:r>
          </a:p>
          <a:p>
            <a:r>
              <a:rPr lang="en-US" dirty="0"/>
              <a:t>temp=a;</a:t>
            </a:r>
          </a:p>
          <a:p>
            <a:r>
              <a:rPr lang="en-US" dirty="0"/>
              <a:t>a=b;</a:t>
            </a:r>
          </a:p>
          <a:p>
            <a:r>
              <a:rPr lang="en-US" dirty="0"/>
              <a:t>b=temp;</a:t>
            </a:r>
          </a:p>
          <a:p>
            <a:r>
              <a:rPr lang="en-US" dirty="0"/>
              <a:t>After the operation of this statement, the value of two variable a and b will be interchanged.</a:t>
            </a:r>
          </a:p>
          <a:p>
            <a:r>
              <a:rPr lang="en-US" dirty="0"/>
              <a:t>Output:</a:t>
            </a:r>
          </a:p>
          <a:p>
            <a:r>
              <a:rPr lang="en-US" dirty="0"/>
              <a:t>A=20, B=10;</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6180240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4" name="Rectangle 3"/>
          <p:cNvSpPr/>
          <p:nvPr/>
        </p:nvSpPr>
        <p:spPr>
          <a:xfrm>
            <a:off x="838200" y="1925303"/>
            <a:ext cx="10393907" cy="1694438"/>
          </a:xfrm>
          <a:prstGeom prst="rect">
            <a:avLst/>
          </a:prstGeom>
        </p:spPr>
        <p:txBody>
          <a:bodyPr wrap="square">
            <a:spAutoFit/>
          </a:bodyPr>
          <a:lstStyle/>
          <a:p>
            <a:pPr marL="342900" marR="0" lvl="0" indent="-342900">
              <a:lnSpc>
                <a:spcPct val="75000"/>
              </a:lnSpc>
              <a:spcBef>
                <a:spcPts val="0"/>
              </a:spcBef>
              <a:spcAft>
                <a:spcPts val="0"/>
              </a:spcAft>
              <a:buFont typeface="Wingdings" panose="05000000000000000000" pitchFamily="2" charset="2"/>
              <a:buChar char=""/>
              <a:tabLst>
                <a:tab pos="533400" algn="l"/>
              </a:tabLst>
            </a:pPr>
            <a:r>
              <a:rPr lang="en-US" sz="2400" b="1" i="1" u="sng" dirty="0">
                <a:latin typeface="Cambria" panose="02040503050406030204" pitchFamily="18" charset="0"/>
                <a:ea typeface="Cambria" panose="02040503050406030204" pitchFamily="18" charset="0"/>
                <a:cs typeface="Cambria" panose="02040503050406030204" pitchFamily="18" charset="0"/>
              </a:rPr>
              <a:t>for in range:</a:t>
            </a:r>
            <a:endParaRPr lang="en-US" sz="2400" dirty="0">
              <a:latin typeface="Times New Roman" panose="02020603050405020304" pitchFamily="18" charset="0"/>
              <a:ea typeface="Times New Roman" panose="02020603050405020304" pitchFamily="18" charset="0"/>
            </a:endParaRPr>
          </a:p>
          <a:p>
            <a:pPr>
              <a:lnSpc>
                <a:spcPts val="485"/>
              </a:lnSpc>
            </a:pPr>
            <a:r>
              <a:rPr lang="en-US" sz="2400" baseline="30000" dirty="0">
                <a:solidFill>
                  <a:srgbClr val="252830"/>
                </a:solidFill>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742950" marR="1003300" lvl="1" indent="-285750" algn="just">
              <a:lnSpc>
                <a:spcPct val="75000"/>
              </a:lnSpc>
              <a:spcBef>
                <a:spcPts val="0"/>
              </a:spcBef>
              <a:spcAft>
                <a:spcPts val="0"/>
              </a:spcAft>
              <a:buFont typeface="Wingdings" panose="05000000000000000000" pitchFamily="2" charset="2"/>
              <a:buChar char=""/>
              <a:tabLst>
                <a:tab pos="989330" algn="l"/>
              </a:tabLst>
            </a:pP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We can generate a sequence of numbers using range() function. range(10) will generate numbers from 0 to 9 (10 numbers).</a:t>
            </a:r>
            <a:endParaRPr lang="en-US" sz="2400" dirty="0">
              <a:latin typeface="Times New Roman" panose="02020603050405020304" pitchFamily="18" charset="0"/>
              <a:ea typeface="Times New Roman" panose="02020603050405020304" pitchFamily="18" charset="0"/>
            </a:endParaRPr>
          </a:p>
          <a:p>
            <a:pPr>
              <a:lnSpc>
                <a:spcPts val="5"/>
              </a:lnSpc>
            </a:pPr>
            <a:r>
              <a:rPr lang="en-US" sz="2400" baseline="30000" dirty="0">
                <a:solidFill>
                  <a:srgbClr val="252830"/>
                </a:solidFill>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742950" marR="0" lvl="1" indent="-285750" algn="just">
              <a:lnSpc>
                <a:spcPct val="97000"/>
              </a:lnSpc>
              <a:spcBef>
                <a:spcPts val="0"/>
              </a:spcBef>
              <a:spcAft>
                <a:spcPts val="0"/>
              </a:spcAft>
              <a:buFont typeface="Wingdings" panose="05000000000000000000" pitchFamily="2" charset="2"/>
              <a:buChar char=""/>
              <a:tabLst>
                <a:tab pos="990600" algn="l"/>
              </a:tabLst>
            </a:pP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In range function have to define the start, stop and step size</a:t>
            </a:r>
            <a:endParaRPr lang="en-US" sz="2400" dirty="0">
              <a:latin typeface="Times New Roman" panose="02020603050405020304" pitchFamily="18" charset="0"/>
              <a:ea typeface="Times New Roman" panose="02020603050405020304" pitchFamily="18" charset="0"/>
            </a:endParaRPr>
          </a:p>
          <a:p>
            <a:pPr>
              <a:lnSpc>
                <a:spcPts val="280"/>
              </a:lnSpc>
            </a:pPr>
            <a:r>
              <a:rPr lang="en-US" sz="2400" baseline="30000" dirty="0">
                <a:solidFill>
                  <a:srgbClr val="252830"/>
                </a:solidFill>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990600" marR="0">
              <a:lnSpc>
                <a:spcPct val="84000"/>
              </a:lnSpc>
              <a:spcBef>
                <a:spcPts val="0"/>
              </a:spcBef>
              <a:spcAft>
                <a:spcPts val="0"/>
              </a:spcAft>
            </a:pP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as range(</a:t>
            </a:r>
            <a:r>
              <a:rPr lang="en-US" sz="2400" dirty="0" err="1">
                <a:solidFill>
                  <a:srgbClr val="252830"/>
                </a:solidFill>
                <a:latin typeface="Cambria" panose="02040503050406030204" pitchFamily="18" charset="0"/>
                <a:ea typeface="Cambria" panose="02040503050406030204" pitchFamily="18" charset="0"/>
                <a:cs typeface="Cambria" panose="02040503050406030204" pitchFamily="18" charset="0"/>
              </a:rPr>
              <a:t>start,stop,step</a:t>
            </a: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 size). step size defaults to 1 if not provided.</a:t>
            </a:r>
            <a:endParaRPr lang="en-US" sz="24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extLst/>
          </a:blip>
          <a:srcRect/>
          <a:stretch>
            <a:fillRect/>
          </a:stretch>
        </p:blipFill>
        <p:spPr bwMode="auto">
          <a:xfrm>
            <a:off x="7519698" y="3854356"/>
            <a:ext cx="2475230" cy="2630170"/>
          </a:xfrm>
          <a:prstGeom prst="rect">
            <a:avLst/>
          </a:prstGeom>
          <a:noFill/>
        </p:spPr>
      </p:pic>
      <p:pic>
        <p:nvPicPr>
          <p:cNvPr id="6" name="Picture 5"/>
          <p:cNvPicPr/>
          <p:nvPr/>
        </p:nvPicPr>
        <p:blipFill>
          <a:blip r:embed="rId3">
            <a:extLst/>
          </a:blip>
          <a:srcRect/>
          <a:stretch>
            <a:fillRect/>
          </a:stretch>
        </p:blipFill>
        <p:spPr bwMode="auto">
          <a:xfrm>
            <a:off x="2775044" y="4218211"/>
            <a:ext cx="4267200" cy="951230"/>
          </a:xfrm>
          <a:prstGeom prst="rect">
            <a:avLst/>
          </a:prstGeom>
          <a:noFill/>
        </p:spPr>
      </p:pic>
    </p:spTree>
    <p:extLst>
      <p:ext uri="{BB962C8B-B14F-4D97-AF65-F5344CB8AC3E}">
        <p14:creationId xmlns:p14="http://schemas.microsoft.com/office/powerpoint/2010/main" val="2550863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4" name="Rectangle 3"/>
          <p:cNvSpPr/>
          <p:nvPr/>
        </p:nvSpPr>
        <p:spPr>
          <a:xfrm>
            <a:off x="946244" y="2447900"/>
            <a:ext cx="10407555" cy="1966244"/>
          </a:xfrm>
          <a:prstGeom prst="rect">
            <a:avLst/>
          </a:prstGeom>
        </p:spPr>
        <p:txBody>
          <a:bodyPr wrap="square">
            <a:spAutoFit/>
          </a:bodyPr>
          <a:lstStyle/>
          <a:p>
            <a:pPr marL="76200" marR="0">
              <a:spcBef>
                <a:spcPts val="0"/>
              </a:spcBef>
              <a:spcAft>
                <a:spcPts val="0"/>
              </a:spcAft>
            </a:pPr>
            <a:r>
              <a:rPr lang="en-US" sz="2400" b="1" i="1" u="sng" dirty="0">
                <a:latin typeface="Cambria" panose="02040503050406030204" pitchFamily="18" charset="0"/>
                <a:ea typeface="Cambria" panose="02040503050406030204" pitchFamily="18" charset="0"/>
                <a:cs typeface="Cambria" panose="02040503050406030204" pitchFamily="18" charset="0"/>
              </a:rPr>
              <a:t>For in sequence</a:t>
            </a:r>
            <a:endParaRPr lang="en-US" sz="2400" dirty="0">
              <a:latin typeface="Times New Roman" panose="02020603050405020304" pitchFamily="18" charset="0"/>
              <a:ea typeface="Times New Roman" panose="02020603050405020304" pitchFamily="18" charset="0"/>
            </a:endParaRPr>
          </a:p>
          <a:p>
            <a:pPr>
              <a:lnSpc>
                <a:spcPts val="490"/>
              </a:lnSpc>
            </a:pPr>
            <a:r>
              <a:rPr lang="en-US" sz="2400" dirty="0">
                <a:latin typeface="Times New Roman" panose="02020603050405020304" pitchFamily="18" charset="0"/>
                <a:ea typeface="Times New Roman" panose="02020603050405020304" pitchFamily="18" charset="0"/>
              </a:rPr>
              <a:t> </a:t>
            </a:r>
          </a:p>
          <a:p>
            <a:pPr marL="342900" marR="342900" lvl="0" indent="-342900" algn="just">
              <a:lnSpc>
                <a:spcPct val="80000"/>
              </a:lnSpc>
              <a:spcBef>
                <a:spcPts val="0"/>
              </a:spcBef>
              <a:spcAft>
                <a:spcPts val="0"/>
              </a:spcAft>
              <a:buFont typeface="Wingdings" panose="05000000000000000000" pitchFamily="2" charset="2"/>
              <a:buChar char=""/>
              <a:tabLst>
                <a:tab pos="533400" algn="l"/>
              </a:tabLst>
            </a:pP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The for loop in Python is used to iterate over a sequence </a:t>
            </a:r>
            <a:r>
              <a:rPr lang="en-US" sz="2400" dirty="0">
                <a:solidFill>
                  <a:srgbClr val="000000"/>
                </a:solidFill>
                <a:latin typeface="Cambria" panose="02040503050406030204" pitchFamily="18" charset="0"/>
                <a:ea typeface="Cambria" panose="02040503050406030204" pitchFamily="18" charset="0"/>
                <a:cs typeface="Cambria" panose="02040503050406030204" pitchFamily="18" charset="0"/>
              </a:rPr>
              <a:t>(list, tuple, string).</a:t>
            </a: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 Iterating over a sequence is called traversal. Loop continues until we reach the last element in the sequence.</a:t>
            </a:r>
            <a:endParaRPr lang="en-US" sz="2400" dirty="0">
              <a:latin typeface="Times New Roman" panose="02020603050405020304" pitchFamily="18" charset="0"/>
              <a:ea typeface="Times New Roman" panose="02020603050405020304" pitchFamily="18" charset="0"/>
            </a:endParaRPr>
          </a:p>
          <a:p>
            <a:pPr>
              <a:lnSpc>
                <a:spcPts val="15"/>
              </a:lnSpc>
            </a:pPr>
            <a:r>
              <a:rPr lang="en-US" sz="2400" baseline="30000" dirty="0">
                <a:solidFill>
                  <a:srgbClr val="252830"/>
                </a:solidFill>
                <a:latin typeface="Wingdings" panose="05000000000000000000" pitchFamily="2" charset="2"/>
                <a:ea typeface="Wingdings" panose="05000000000000000000" pitchFamily="2" charset="2"/>
                <a:cs typeface="Wingdings" panose="05000000000000000000" pitchFamily="2" charset="2"/>
              </a:rPr>
              <a:t> </a:t>
            </a:r>
            <a:endParaRPr lang="en-US" sz="2400" dirty="0">
              <a:latin typeface="Times New Roman" panose="02020603050405020304" pitchFamily="18" charset="0"/>
              <a:ea typeface="Times New Roman" panose="02020603050405020304" pitchFamily="18" charset="0"/>
            </a:endParaRPr>
          </a:p>
          <a:p>
            <a:pPr marL="342900" marR="0" lvl="0" indent="-342900" algn="just">
              <a:lnSpc>
                <a:spcPct val="75000"/>
              </a:lnSpc>
              <a:spcBef>
                <a:spcPts val="0"/>
              </a:spcBef>
              <a:spcAft>
                <a:spcPts val="0"/>
              </a:spcAft>
              <a:buFont typeface="Wingdings" panose="05000000000000000000" pitchFamily="2" charset="2"/>
              <a:buChar char=""/>
              <a:tabLst>
                <a:tab pos="533400" algn="l"/>
              </a:tabLst>
            </a:pPr>
            <a:r>
              <a:rPr lang="en-US" sz="2400" dirty="0">
                <a:solidFill>
                  <a:srgbClr val="252830"/>
                </a:solidFill>
                <a:latin typeface="Cambria" panose="02040503050406030204" pitchFamily="18" charset="0"/>
                <a:ea typeface="Cambria" panose="02040503050406030204" pitchFamily="18" charset="0"/>
                <a:cs typeface="Cambria" panose="02040503050406030204" pitchFamily="18" charset="0"/>
              </a:rPr>
              <a:t>The body of for loop is separated from the rest of the code using indentation.</a:t>
            </a:r>
            <a:endParaRPr lang="en-US" sz="24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extLst/>
          </a:blip>
          <a:srcRect/>
          <a:stretch>
            <a:fillRect/>
          </a:stretch>
        </p:blipFill>
        <p:spPr bwMode="auto">
          <a:xfrm>
            <a:off x="4917168" y="4765908"/>
            <a:ext cx="2465705" cy="810895"/>
          </a:xfrm>
          <a:prstGeom prst="rect">
            <a:avLst/>
          </a:prstGeom>
          <a:noFill/>
        </p:spPr>
      </p:pic>
    </p:spTree>
    <p:extLst>
      <p:ext uri="{BB962C8B-B14F-4D97-AF65-F5344CB8AC3E}">
        <p14:creationId xmlns:p14="http://schemas.microsoft.com/office/powerpoint/2010/main" val="25990501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a:t>
            </a:r>
            <a:endParaRPr lang="en-US" dirty="0"/>
          </a:p>
        </p:txBody>
      </p:sp>
      <p:sp>
        <p:nvSpPr>
          <p:cNvPr id="4" name="Rectangle 3"/>
          <p:cNvSpPr/>
          <p:nvPr/>
        </p:nvSpPr>
        <p:spPr>
          <a:xfrm>
            <a:off x="838200" y="2338041"/>
            <a:ext cx="6096000" cy="2585323"/>
          </a:xfrm>
          <a:prstGeom prst="rect">
            <a:avLst/>
          </a:prstGeom>
        </p:spPr>
        <p:txBody>
          <a:bodyPr>
            <a:spAutoFit/>
          </a:bodyPr>
          <a:lstStyle/>
          <a:p>
            <a:pPr marR="0" lvl="0">
              <a:spcBef>
                <a:spcPts val="0"/>
              </a:spcBef>
              <a:spcAft>
                <a:spcPts val="0"/>
              </a:spcAft>
              <a:tabLst>
                <a:tab pos="533400" algn="l"/>
              </a:tabLst>
            </a:pPr>
            <a:r>
              <a:rPr lang="en-US" b="1" dirty="0" smtClean="0">
                <a:latin typeface="Cambria" panose="02040503050406030204" pitchFamily="18" charset="0"/>
                <a:ea typeface="Cambria" panose="02040503050406030204" pitchFamily="18" charset="0"/>
                <a:cs typeface="Cambria" panose="02040503050406030204" pitchFamily="18" charset="0"/>
              </a:rPr>
              <a:t>Examples ……</a:t>
            </a:r>
          </a:p>
          <a:p>
            <a:pPr marR="0" lvl="0">
              <a:spcBef>
                <a:spcPts val="0"/>
              </a:spcBef>
              <a:spcAft>
                <a:spcPts val="0"/>
              </a:spcAft>
              <a:tabLst>
                <a:tab pos="533400" algn="l"/>
              </a:tabLst>
            </a:pPr>
            <a:endParaRPr lang="en-US" dirty="0" smtClean="0">
              <a:latin typeface="Cambria" panose="02040503050406030204" pitchFamily="18" charset="0"/>
              <a:ea typeface="Cambria" panose="02040503050406030204" pitchFamily="18" charset="0"/>
              <a:cs typeface="Cambria" panose="02040503050406030204" pitchFamily="18" charset="0"/>
            </a:endParaRPr>
          </a:p>
          <a:p>
            <a:pPr marL="342900" marR="0" lvl="0" indent="-342900">
              <a:spcBef>
                <a:spcPts val="0"/>
              </a:spcBef>
              <a:spcAft>
                <a:spcPts val="0"/>
              </a:spcAft>
              <a:buFont typeface="+mj-lt"/>
              <a:buAutoNum type="arabicPeriod"/>
              <a:tabLst>
                <a:tab pos="533400" algn="l"/>
              </a:tabLst>
            </a:pPr>
            <a:r>
              <a:rPr lang="en-US" dirty="0" smtClean="0">
                <a:latin typeface="Cambria" panose="02040503050406030204" pitchFamily="18" charset="0"/>
                <a:ea typeface="Cambria" panose="02040503050406030204" pitchFamily="18" charset="0"/>
                <a:cs typeface="Cambria" panose="02040503050406030204" pitchFamily="18" charset="0"/>
              </a:rPr>
              <a:t>print </a:t>
            </a:r>
            <a:r>
              <a:rPr lang="en-US" dirty="0" err="1">
                <a:latin typeface="Cambria" panose="02040503050406030204" pitchFamily="18" charset="0"/>
                <a:ea typeface="Cambria" panose="02040503050406030204" pitchFamily="18" charset="0"/>
                <a:cs typeface="Cambria" panose="02040503050406030204" pitchFamily="18" charset="0"/>
              </a:rPr>
              <a:t>nos</a:t>
            </a:r>
            <a:r>
              <a:rPr lang="en-US" dirty="0">
                <a:latin typeface="Cambria" panose="02040503050406030204" pitchFamily="18" charset="0"/>
                <a:ea typeface="Cambria" panose="02040503050406030204" pitchFamily="18" charset="0"/>
                <a:cs typeface="Cambria" panose="02040503050406030204" pitchFamily="18" charset="0"/>
              </a:rPr>
              <a:t> divisible by 5 not by 10</a:t>
            </a:r>
            <a:r>
              <a:rPr lang="en-US" dirty="0" smtClean="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print </a:t>
            </a:r>
            <a:r>
              <a:rPr lang="en-US" dirty="0" err="1">
                <a:latin typeface="Cambria" panose="02040503050406030204" pitchFamily="18" charset="0"/>
                <a:ea typeface="Cambria" panose="02040503050406030204" pitchFamily="18" charset="0"/>
                <a:cs typeface="Cambria" panose="02040503050406030204" pitchFamily="18" charset="0"/>
              </a:rPr>
              <a:t>fibonacci</a:t>
            </a:r>
            <a:r>
              <a:rPr lang="en-US" dirty="0">
                <a:latin typeface="Cambria" panose="02040503050406030204" pitchFamily="18" charset="0"/>
                <a:ea typeface="Cambria" panose="02040503050406030204" pitchFamily="18" charset="0"/>
                <a:cs typeface="Cambria" panose="02040503050406030204" pitchFamily="18" charset="0"/>
              </a:rPr>
              <a:t> series</a:t>
            </a:r>
            <a:r>
              <a:rPr lang="en-US" dirty="0" smtClean="0">
                <a:latin typeface="Cambria" panose="02040503050406030204" pitchFamily="18" charset="0"/>
                <a:ea typeface="Cambria" panose="02040503050406030204" pitchFamily="18" charset="0"/>
                <a:cs typeface="Cambria" panose="02040503050406030204" pitchFamily="18" charset="0"/>
              </a:rPr>
              <a: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find factors of a given </a:t>
            </a:r>
            <a:r>
              <a:rPr lang="en-US" dirty="0" smtClean="0">
                <a:latin typeface="Cambria" panose="02040503050406030204" pitchFamily="18" charset="0"/>
                <a:ea typeface="Cambria" panose="02040503050406030204" pitchFamily="18" charset="0"/>
                <a:cs typeface="Cambria" panose="02040503050406030204" pitchFamily="18" charset="0"/>
              </a:rPr>
              <a:t>number</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check the given number is perfect number or </a:t>
            </a:r>
            <a:r>
              <a:rPr lang="en-US" dirty="0" smtClean="0">
                <a:latin typeface="Cambria" panose="02040503050406030204" pitchFamily="18" charset="0"/>
                <a:ea typeface="Cambria" panose="02040503050406030204" pitchFamily="18" charset="0"/>
                <a:cs typeface="Cambria" panose="02040503050406030204" pitchFamily="18" charset="0"/>
              </a:rPr>
              <a:t>not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check the no is prime or </a:t>
            </a:r>
            <a:r>
              <a:rPr lang="en-US" dirty="0" smtClean="0">
                <a:latin typeface="Cambria" panose="02040503050406030204" pitchFamily="18" charset="0"/>
                <a:ea typeface="Cambria" panose="02040503050406030204" pitchFamily="18" charset="0"/>
                <a:cs typeface="Cambria" panose="02040503050406030204" pitchFamily="18" charset="0"/>
              </a:rPr>
              <a:t>not</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Print first n prime </a:t>
            </a:r>
            <a:r>
              <a:rPr lang="en-US" dirty="0" smtClean="0">
                <a:latin typeface="Cambria" panose="02040503050406030204" pitchFamily="18" charset="0"/>
                <a:ea typeface="Cambria" panose="02040503050406030204" pitchFamily="18" charset="0"/>
                <a:cs typeface="Cambria" panose="02040503050406030204" pitchFamily="18" charset="0"/>
              </a:rPr>
              <a:t>numbers</a:t>
            </a:r>
            <a:r>
              <a:rPr lang="en-US" dirty="0">
                <a:latin typeface="Cambria" panose="02040503050406030204" pitchFamily="18" charset="0"/>
                <a:ea typeface="Cambria" panose="02040503050406030204" pitchFamily="18" charset="0"/>
                <a:cs typeface="Cambria" panose="02040503050406030204" pitchFamily="18" charset="0"/>
              </a:rPr>
              <a:t> </a:t>
            </a:r>
            <a:endParaRPr lang="en-US" sz="1400" dirty="0">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mj-lt"/>
              <a:buAutoNum type="arabicPeriod"/>
              <a:tabLst>
                <a:tab pos="533400" algn="l"/>
              </a:tabLst>
            </a:pPr>
            <a:r>
              <a:rPr lang="en-US" dirty="0">
                <a:latin typeface="Cambria" panose="02040503050406030204" pitchFamily="18" charset="0"/>
                <a:ea typeface="Cambria" panose="02040503050406030204" pitchFamily="18" charset="0"/>
                <a:cs typeface="Cambria" panose="02040503050406030204" pitchFamily="18" charset="0"/>
              </a:rPr>
              <a:t>Program to print prime numbers in range</a:t>
            </a:r>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01740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 Control Structures</a:t>
            </a:r>
            <a:endParaRPr lang="en-US" dirty="0"/>
          </a:p>
        </p:txBody>
      </p:sp>
      <p:sp>
        <p:nvSpPr>
          <p:cNvPr id="3" name="Content Placeholder 2"/>
          <p:cNvSpPr>
            <a:spLocks noGrp="1"/>
          </p:cNvSpPr>
          <p:nvPr>
            <p:ph idx="1"/>
          </p:nvPr>
        </p:nvSpPr>
        <p:spPr/>
        <p:txBody>
          <a:bodyPr/>
          <a:lstStyle/>
          <a:p>
            <a:r>
              <a:rPr lang="en-US" dirty="0" smtClean="0"/>
              <a:t>Break</a:t>
            </a:r>
          </a:p>
          <a:p>
            <a:r>
              <a:rPr lang="en-US" dirty="0" smtClean="0"/>
              <a:t>Continue</a:t>
            </a:r>
          </a:p>
          <a:p>
            <a:r>
              <a:rPr lang="en-US" dirty="0" smtClean="0"/>
              <a:t>Pass</a:t>
            </a:r>
            <a:endParaRPr lang="en-US" dirty="0"/>
          </a:p>
        </p:txBody>
      </p:sp>
    </p:spTree>
    <p:extLst>
      <p:ext uri="{BB962C8B-B14F-4D97-AF65-F5344CB8AC3E}">
        <p14:creationId xmlns:p14="http://schemas.microsoft.com/office/powerpoint/2010/main" val="24940101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4" name="Rectangle 3"/>
          <p:cNvSpPr/>
          <p:nvPr/>
        </p:nvSpPr>
        <p:spPr>
          <a:xfrm>
            <a:off x="973539" y="2159602"/>
            <a:ext cx="10258567" cy="1620957"/>
          </a:xfrm>
          <a:prstGeom prst="rect">
            <a:avLst/>
          </a:prstGeom>
        </p:spPr>
        <p:txBody>
          <a:bodyPr wrap="square">
            <a:spAutoFit/>
          </a:bodyPr>
          <a:lstStyle/>
          <a:p>
            <a:pPr marL="342900" marR="0" lvl="0" indent="-342900" algn="just">
              <a:lnSpc>
                <a:spcPct val="76000"/>
              </a:lnSpc>
              <a:spcBef>
                <a:spcPts val="0"/>
              </a:spcBef>
              <a:spcAft>
                <a:spcPts val="0"/>
              </a:spcAft>
              <a:buFont typeface="Wingdings" panose="05000000000000000000" pitchFamily="2" charset="2"/>
              <a:buChar char=""/>
              <a:tabLst>
                <a:tab pos="533400" algn="l"/>
              </a:tabLst>
            </a:pPr>
            <a:r>
              <a:rPr lang="en-US" sz="2000" dirty="0">
                <a:solidFill>
                  <a:srgbClr val="252830"/>
                </a:solidFill>
                <a:latin typeface="Cambria" panose="02040503050406030204" pitchFamily="18" charset="0"/>
                <a:ea typeface="Cambria" panose="02040503050406030204" pitchFamily="18" charset="0"/>
                <a:cs typeface="Cambria" panose="02040503050406030204" pitchFamily="18" charset="0"/>
              </a:rPr>
              <a:t>Break statements can alter the flow of a loop.</a:t>
            </a:r>
            <a:endParaRPr lang="en-US" sz="2000" dirty="0">
              <a:latin typeface="Times New Roman" panose="02020603050405020304" pitchFamily="18" charset="0"/>
              <a:ea typeface="Times New Roman" panose="02020603050405020304" pitchFamily="18" charset="0"/>
            </a:endParaRPr>
          </a:p>
          <a:p>
            <a:pPr algn="just">
              <a:lnSpc>
                <a:spcPts val="520"/>
              </a:lnSpc>
            </a:pPr>
            <a:r>
              <a:rPr lang="en-US" sz="2000" baseline="30000" dirty="0">
                <a:latin typeface="Wingdings" panose="05000000000000000000" pitchFamily="2" charset="2"/>
                <a:ea typeface="Wingdings" panose="05000000000000000000" pitchFamily="2" charset="2"/>
                <a:cs typeface="Wingdings" panose="05000000000000000000" pitchFamily="2" charset="2"/>
              </a:rPr>
              <a:t> </a:t>
            </a:r>
            <a:endParaRPr lang="en-US" sz="2000" dirty="0">
              <a:latin typeface="Times New Roman" panose="02020603050405020304" pitchFamily="18" charset="0"/>
              <a:ea typeface="Times New Roman" panose="02020603050405020304" pitchFamily="18" charset="0"/>
            </a:endParaRPr>
          </a:p>
          <a:p>
            <a:pPr marL="342900" marR="0" lvl="0" indent="-342900" algn="just">
              <a:lnSpc>
                <a:spcPct val="75000"/>
              </a:lnSpc>
              <a:spcBef>
                <a:spcPts val="0"/>
              </a:spcBef>
              <a:spcAft>
                <a:spcPts val="0"/>
              </a:spcAft>
              <a:buFont typeface="Wingdings" panose="05000000000000000000" pitchFamily="2" charset="2"/>
              <a:buChar char=""/>
              <a:tabLst>
                <a:tab pos="533400" algn="l"/>
              </a:tabLst>
            </a:pPr>
            <a:r>
              <a:rPr lang="en-US" sz="2000" dirty="0">
                <a:latin typeface="Cambria" panose="02040503050406030204" pitchFamily="18" charset="0"/>
                <a:ea typeface="Cambria" panose="02040503050406030204" pitchFamily="18" charset="0"/>
                <a:cs typeface="Cambria" panose="02040503050406030204" pitchFamily="18" charset="0"/>
              </a:rPr>
              <a:t>It terminates the </a:t>
            </a:r>
            <a:r>
              <a:rPr lang="en-US" sz="2000" dirty="0" smtClean="0">
                <a:latin typeface="Cambria" panose="02040503050406030204" pitchFamily="18" charset="0"/>
                <a:ea typeface="Cambria" panose="02040503050406030204" pitchFamily="18" charset="0"/>
                <a:cs typeface="Cambria" panose="02040503050406030204" pitchFamily="18" charset="0"/>
              </a:rPr>
              <a:t>current loop </a:t>
            </a:r>
            <a:r>
              <a:rPr lang="en-US" sz="2000" dirty="0">
                <a:latin typeface="Cambria" panose="02040503050406030204" pitchFamily="18" charset="0"/>
                <a:ea typeface="Cambria" panose="02040503050406030204" pitchFamily="18" charset="0"/>
                <a:cs typeface="Cambria" panose="02040503050406030204" pitchFamily="18" charset="0"/>
              </a:rPr>
              <a:t>and executes the remaining statement outside the loop.</a:t>
            </a:r>
            <a:endParaRPr lang="en-US" sz="2000" dirty="0">
              <a:latin typeface="Times New Roman" panose="02020603050405020304" pitchFamily="18" charset="0"/>
              <a:ea typeface="Times New Roman" panose="02020603050405020304" pitchFamily="18" charset="0"/>
            </a:endParaRPr>
          </a:p>
          <a:p>
            <a:pPr algn="just">
              <a:lnSpc>
                <a:spcPts val="490"/>
              </a:lnSpc>
            </a:pPr>
            <a:r>
              <a:rPr lang="en-US" sz="2000" baseline="30000" dirty="0">
                <a:latin typeface="Wingdings" panose="05000000000000000000" pitchFamily="2" charset="2"/>
                <a:ea typeface="Wingdings" panose="05000000000000000000" pitchFamily="2" charset="2"/>
                <a:cs typeface="Wingdings" panose="05000000000000000000" pitchFamily="2" charset="2"/>
              </a:rPr>
              <a:t> </a:t>
            </a:r>
            <a:endParaRPr lang="en-US" sz="2000" dirty="0">
              <a:latin typeface="Times New Roman" panose="02020603050405020304" pitchFamily="18" charset="0"/>
              <a:ea typeface="Times New Roman" panose="02020603050405020304" pitchFamily="18" charset="0"/>
            </a:endParaRPr>
          </a:p>
          <a:p>
            <a:pPr marL="342900" marR="101600" lvl="0" indent="-342900" algn="just">
              <a:lnSpc>
                <a:spcPct val="76000"/>
              </a:lnSpc>
              <a:spcBef>
                <a:spcPts val="0"/>
              </a:spcBef>
              <a:spcAft>
                <a:spcPts val="0"/>
              </a:spcAft>
              <a:buFont typeface="Wingdings" panose="05000000000000000000" pitchFamily="2" charset="2"/>
              <a:buChar char=""/>
              <a:tabLst>
                <a:tab pos="533400" algn="l"/>
              </a:tabLst>
            </a:pPr>
            <a:r>
              <a:rPr lang="en-US" sz="2000" dirty="0">
                <a:latin typeface="Cambria" panose="02040503050406030204" pitchFamily="18" charset="0"/>
                <a:ea typeface="Cambria" panose="02040503050406030204" pitchFamily="18" charset="0"/>
                <a:cs typeface="Cambria" panose="02040503050406030204" pitchFamily="18" charset="0"/>
              </a:rPr>
              <a:t>If the loop has else statement, that will also gets terminated and come out of the loop completely</a:t>
            </a:r>
            <a:r>
              <a:rPr lang="en-US" sz="2000" dirty="0" smtClean="0">
                <a:latin typeface="Cambria" panose="02040503050406030204" pitchFamily="18" charset="0"/>
                <a:ea typeface="Cambria" panose="02040503050406030204" pitchFamily="18" charset="0"/>
                <a:cs typeface="Cambria" panose="02040503050406030204" pitchFamily="18" charset="0"/>
              </a:rPr>
              <a:t>.</a:t>
            </a:r>
          </a:p>
          <a:p>
            <a:pPr marL="342900" marR="101600" lvl="0" indent="-342900" algn="just">
              <a:lnSpc>
                <a:spcPct val="76000"/>
              </a:lnSpc>
              <a:spcBef>
                <a:spcPts val="0"/>
              </a:spcBef>
              <a:spcAft>
                <a:spcPts val="0"/>
              </a:spcAft>
              <a:buFont typeface="Wingdings" panose="05000000000000000000" pitchFamily="2" charset="2"/>
              <a:buChar char=""/>
              <a:tabLst>
                <a:tab pos="533400" algn="l"/>
              </a:tabLst>
            </a:pPr>
            <a:endParaRPr lang="en-US" sz="2000" dirty="0">
              <a:effectLst/>
              <a:latin typeface="Cambria" panose="02040503050406030204" pitchFamily="18" charset="0"/>
              <a:ea typeface="Cambria" panose="02040503050406030204" pitchFamily="18" charset="0"/>
            </a:endParaRPr>
          </a:p>
          <a:p>
            <a:pPr marR="101600" lvl="0" algn="just">
              <a:lnSpc>
                <a:spcPct val="76000"/>
              </a:lnSpc>
              <a:spcBef>
                <a:spcPts val="0"/>
              </a:spcBef>
              <a:spcAft>
                <a:spcPts val="0"/>
              </a:spcAft>
              <a:tabLst>
                <a:tab pos="533400" algn="l"/>
              </a:tabLst>
            </a:pPr>
            <a:r>
              <a:rPr lang="en-US" sz="2000" dirty="0" smtClean="0">
                <a:latin typeface="Cambria" panose="02040503050406030204" pitchFamily="18" charset="0"/>
                <a:ea typeface="Cambria" panose="02040503050406030204" pitchFamily="18" charset="0"/>
              </a:rPr>
              <a:t>Syntax:  break</a:t>
            </a:r>
            <a:endParaRPr lang="en-US" sz="2000"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extLst/>
          </a:blip>
          <a:srcRect/>
          <a:stretch>
            <a:fillRect/>
          </a:stretch>
        </p:blipFill>
        <p:spPr bwMode="auto">
          <a:xfrm>
            <a:off x="2584194" y="3780559"/>
            <a:ext cx="3011170" cy="2173605"/>
          </a:xfrm>
          <a:prstGeom prst="rect">
            <a:avLst/>
          </a:prstGeom>
          <a:noFill/>
        </p:spPr>
      </p:pic>
      <p:pic>
        <p:nvPicPr>
          <p:cNvPr id="6" name="Picture 5"/>
          <p:cNvPicPr/>
          <p:nvPr/>
        </p:nvPicPr>
        <p:blipFill>
          <a:blip r:embed="rId3">
            <a:extLst/>
          </a:blip>
          <a:srcRect/>
          <a:stretch>
            <a:fillRect/>
          </a:stretch>
        </p:blipFill>
        <p:spPr bwMode="auto">
          <a:xfrm>
            <a:off x="7206019" y="3392587"/>
            <a:ext cx="2759710" cy="3157220"/>
          </a:xfrm>
          <a:prstGeom prst="rect">
            <a:avLst/>
          </a:prstGeom>
          <a:noFill/>
        </p:spPr>
      </p:pic>
    </p:spTree>
    <p:extLst>
      <p:ext uri="{BB962C8B-B14F-4D97-AF65-F5344CB8AC3E}">
        <p14:creationId xmlns:p14="http://schemas.microsoft.com/office/powerpoint/2010/main" val="3303736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Break</a:t>
            </a:r>
            <a:endParaRPr lang="en-US" dirty="0"/>
          </a:p>
        </p:txBody>
      </p:sp>
      <p:sp>
        <p:nvSpPr>
          <p:cNvPr id="3" name="Content Placeholder 2"/>
          <p:cNvSpPr>
            <a:spLocks noGrp="1"/>
          </p:cNvSpPr>
          <p:nvPr>
            <p:ph idx="1"/>
          </p:nvPr>
        </p:nvSpPr>
        <p:spPr/>
        <p:txBody>
          <a:bodyPr/>
          <a:lstStyle/>
          <a:p>
            <a:r>
              <a:rPr lang="en-US" dirty="0" smtClean="0"/>
              <a:t>Examples ………</a:t>
            </a:r>
            <a:endParaRPr lang="en-US" dirty="0"/>
          </a:p>
        </p:txBody>
      </p:sp>
    </p:spTree>
    <p:extLst>
      <p:ext uri="{BB962C8B-B14F-4D97-AF65-F5344CB8AC3E}">
        <p14:creationId xmlns:p14="http://schemas.microsoft.com/office/powerpoint/2010/main" val="16180097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4" name="Rectangle 3"/>
          <p:cNvSpPr/>
          <p:nvPr/>
        </p:nvSpPr>
        <p:spPr>
          <a:xfrm>
            <a:off x="838200" y="2221486"/>
            <a:ext cx="10352964" cy="945452"/>
          </a:xfrm>
          <a:prstGeom prst="rect">
            <a:avLst/>
          </a:prstGeom>
        </p:spPr>
        <p:txBody>
          <a:bodyPr wrap="square">
            <a:spAutoFit/>
          </a:bodyPr>
          <a:lstStyle/>
          <a:p>
            <a:pPr marL="76200" marR="88900" indent="457200">
              <a:lnSpc>
                <a:spcPct val="99000"/>
              </a:lnSpc>
              <a:spcBef>
                <a:spcPts val="0"/>
              </a:spcBef>
              <a:spcAft>
                <a:spcPts val="0"/>
              </a:spcAft>
            </a:pPr>
            <a:r>
              <a:rPr lang="en-US" dirty="0">
                <a:latin typeface="Cambria" panose="02040503050406030204" pitchFamily="18" charset="0"/>
                <a:ea typeface="Cambria" panose="02040503050406030204" pitchFamily="18" charset="0"/>
                <a:cs typeface="Cambria" panose="02040503050406030204" pitchFamily="18" charset="0"/>
              </a:rPr>
              <a:t>It terminates the current iteration and transfer the control to the next iteration in the loop</a:t>
            </a:r>
            <a:r>
              <a:rPr lang="en-US" dirty="0" smtClean="0">
                <a:latin typeface="Cambria" panose="02040503050406030204" pitchFamily="18" charset="0"/>
                <a:ea typeface="Cambria" panose="02040503050406030204" pitchFamily="18" charset="0"/>
                <a:cs typeface="Cambria" panose="02040503050406030204" pitchFamily="18" charset="0"/>
              </a:rPr>
              <a:t>.</a:t>
            </a:r>
          </a:p>
          <a:p>
            <a:pPr marL="76200" marR="88900" indent="457200">
              <a:lnSpc>
                <a:spcPct val="99000"/>
              </a:lnSpc>
              <a:spcBef>
                <a:spcPts val="0"/>
              </a:spcBef>
              <a:spcAft>
                <a:spcPts val="0"/>
              </a:spcAft>
            </a:pPr>
            <a:endParaRPr lang="en-US" sz="1400" dirty="0">
              <a:effectLst/>
              <a:latin typeface="Cambria" panose="02040503050406030204" pitchFamily="18" charset="0"/>
              <a:ea typeface="Cambria" panose="02040503050406030204" pitchFamily="18" charset="0"/>
            </a:endParaRPr>
          </a:p>
          <a:p>
            <a:pPr marL="76200" marR="88900" indent="457200">
              <a:lnSpc>
                <a:spcPct val="99000"/>
              </a:lnSpc>
              <a:spcBef>
                <a:spcPts val="0"/>
              </a:spcBef>
              <a:spcAft>
                <a:spcPts val="0"/>
              </a:spcAft>
            </a:pPr>
            <a:r>
              <a:rPr lang="en-US" sz="2400" dirty="0" smtClean="0">
                <a:latin typeface="Cambria" panose="02040503050406030204" pitchFamily="18" charset="0"/>
                <a:ea typeface="Cambria" panose="02040503050406030204" pitchFamily="18" charset="0"/>
              </a:rPr>
              <a:t>Syntax: continue</a:t>
            </a:r>
            <a:endParaRPr lang="en-US" sz="2400" dirty="0">
              <a:effectLst/>
              <a:latin typeface="Times New Roman" panose="02020603050405020304" pitchFamily="18" charset="0"/>
              <a:ea typeface="Times New Roman" panose="02020603050405020304" pitchFamily="18" charset="0"/>
            </a:endParaRPr>
          </a:p>
        </p:txBody>
      </p:sp>
      <p:pic>
        <p:nvPicPr>
          <p:cNvPr id="6" name="Picture 5"/>
          <p:cNvPicPr/>
          <p:nvPr/>
        </p:nvPicPr>
        <p:blipFill>
          <a:blip r:embed="rId2">
            <a:extLst/>
          </a:blip>
          <a:srcRect/>
          <a:stretch>
            <a:fillRect/>
          </a:stretch>
        </p:blipFill>
        <p:spPr bwMode="auto">
          <a:xfrm>
            <a:off x="1878292" y="3697736"/>
            <a:ext cx="4136390" cy="1633855"/>
          </a:xfrm>
          <a:prstGeom prst="rect">
            <a:avLst/>
          </a:prstGeom>
          <a:noFill/>
        </p:spPr>
      </p:pic>
      <p:pic>
        <p:nvPicPr>
          <p:cNvPr id="7" name="Picture 6"/>
          <p:cNvPicPr/>
          <p:nvPr/>
        </p:nvPicPr>
        <p:blipFill>
          <a:blip r:embed="rId3">
            <a:extLst/>
          </a:blip>
          <a:srcRect/>
          <a:stretch>
            <a:fillRect/>
          </a:stretch>
        </p:blipFill>
        <p:spPr bwMode="auto">
          <a:xfrm>
            <a:off x="7365000" y="2761644"/>
            <a:ext cx="3221355" cy="3715385"/>
          </a:xfrm>
          <a:prstGeom prst="rect">
            <a:avLst/>
          </a:prstGeom>
          <a:noFill/>
        </p:spPr>
      </p:pic>
    </p:spTree>
    <p:extLst>
      <p:ext uri="{BB962C8B-B14F-4D97-AF65-F5344CB8AC3E}">
        <p14:creationId xmlns:p14="http://schemas.microsoft.com/office/powerpoint/2010/main" val="262725625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dirty="0" smtClean="0"/>
              <a:t>Examples ……</a:t>
            </a:r>
            <a:endParaRPr lang="en-US" dirty="0"/>
          </a:p>
        </p:txBody>
      </p:sp>
    </p:spTree>
    <p:extLst>
      <p:ext uri="{BB962C8B-B14F-4D97-AF65-F5344CB8AC3E}">
        <p14:creationId xmlns:p14="http://schemas.microsoft.com/office/powerpoint/2010/main" val="145696991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a:t>
            </a:r>
            <a:endParaRPr lang="en-US" dirty="0"/>
          </a:p>
        </p:txBody>
      </p:sp>
      <p:sp>
        <p:nvSpPr>
          <p:cNvPr id="4" name="Rectangle 3"/>
          <p:cNvSpPr/>
          <p:nvPr/>
        </p:nvSpPr>
        <p:spPr>
          <a:xfrm>
            <a:off x="946244" y="2154671"/>
            <a:ext cx="10012907" cy="2377574"/>
          </a:xfrm>
          <a:prstGeom prst="rect">
            <a:avLst/>
          </a:prstGeom>
        </p:spPr>
        <p:txBody>
          <a:bodyPr wrap="square">
            <a:spAutoFit/>
          </a:bodyPr>
          <a:lstStyle/>
          <a:p>
            <a:pPr marL="342900" marR="88900" lvl="0" indent="-342900">
              <a:lnSpc>
                <a:spcPct val="75000"/>
              </a:lnSpc>
              <a:spcBef>
                <a:spcPts val="0"/>
              </a:spcBef>
              <a:spcAft>
                <a:spcPts val="0"/>
              </a:spcAft>
              <a:buFont typeface="Wingdings" panose="05000000000000000000" pitchFamily="2" charset="2"/>
              <a:buChar char=""/>
              <a:tabLst>
                <a:tab pos="419100" algn="l"/>
              </a:tabLst>
            </a:pPr>
            <a:r>
              <a:rPr lang="en-US" dirty="0">
                <a:latin typeface="Cambria" panose="02040503050406030204" pitchFamily="18" charset="0"/>
                <a:ea typeface="Cambria" panose="02040503050406030204" pitchFamily="18" charset="0"/>
                <a:cs typeface="Cambria" panose="02040503050406030204" pitchFamily="18" charset="0"/>
              </a:rPr>
              <a:t>It is used when a statement is required syntactically but you don’t want any code to </a:t>
            </a:r>
            <a:r>
              <a:rPr lang="en-US" dirty="0" smtClean="0">
                <a:latin typeface="Cambria" panose="02040503050406030204" pitchFamily="18" charset="0"/>
                <a:ea typeface="Cambria" panose="02040503050406030204" pitchFamily="18" charset="0"/>
                <a:cs typeface="Cambria" panose="02040503050406030204" pitchFamily="18" charset="0"/>
              </a:rPr>
              <a:t>execute.</a:t>
            </a:r>
          </a:p>
          <a:p>
            <a:pPr marL="342900" marR="88900" lvl="0" indent="-342900">
              <a:lnSpc>
                <a:spcPct val="75000"/>
              </a:lnSpc>
              <a:spcBef>
                <a:spcPts val="0"/>
              </a:spcBef>
              <a:spcAft>
                <a:spcPts val="0"/>
              </a:spcAft>
              <a:buFont typeface="Wingdings" panose="05000000000000000000" pitchFamily="2" charset="2"/>
              <a:buChar char=""/>
              <a:tabLst>
                <a:tab pos="419100" algn="l"/>
              </a:tabLst>
            </a:pPr>
            <a:endParaRPr lang="en-US" dirty="0">
              <a:latin typeface="Cambria" panose="02040503050406030204" pitchFamily="18" charset="0"/>
              <a:ea typeface="Cambria" panose="02040503050406030204" pitchFamily="18" charset="0"/>
              <a:cs typeface="Cambria" panose="02040503050406030204" pitchFamily="18" charset="0"/>
            </a:endParaRPr>
          </a:p>
          <a:p>
            <a:pPr marL="342900" marR="88900" lvl="0" indent="-342900">
              <a:lnSpc>
                <a:spcPct val="75000"/>
              </a:lnSpc>
              <a:spcBef>
                <a:spcPts val="0"/>
              </a:spcBef>
              <a:spcAft>
                <a:spcPts val="0"/>
              </a:spcAft>
              <a:buFont typeface="Wingdings" panose="05000000000000000000" pitchFamily="2" charset="2"/>
              <a:buChar char=""/>
              <a:tabLst>
                <a:tab pos="419100" algn="l"/>
              </a:tabLst>
            </a:pPr>
            <a:r>
              <a:rPr lang="en-US" dirty="0" smtClean="0">
                <a:latin typeface="Cambria" panose="02040503050406030204" pitchFamily="18" charset="0"/>
                <a:ea typeface="Cambria" panose="02040503050406030204" pitchFamily="18" charset="0"/>
                <a:cs typeface="Cambria" panose="02040503050406030204" pitchFamily="18" charset="0"/>
              </a:rPr>
              <a:t>It </a:t>
            </a:r>
            <a:r>
              <a:rPr lang="en-US" dirty="0">
                <a:latin typeface="Cambria" panose="02040503050406030204" pitchFamily="18" charset="0"/>
                <a:ea typeface="Cambria" panose="02040503050406030204" pitchFamily="18" charset="0"/>
                <a:cs typeface="Cambria" panose="02040503050406030204" pitchFamily="18" charset="0"/>
              </a:rPr>
              <a:t>is a null statement, nothing happens when it is executed</a:t>
            </a:r>
            <a:r>
              <a:rPr lang="en-US" dirty="0" smtClean="0">
                <a:latin typeface="Cambria" panose="02040503050406030204" pitchFamily="18" charset="0"/>
                <a:ea typeface="Cambria" panose="02040503050406030204" pitchFamily="18" charset="0"/>
                <a:cs typeface="Cambria" panose="02040503050406030204" pitchFamily="18" charset="0"/>
              </a:rPr>
              <a:t>.</a:t>
            </a:r>
          </a:p>
          <a:p>
            <a:pPr marL="342900" marR="88900" lvl="0" indent="-342900">
              <a:lnSpc>
                <a:spcPct val="75000"/>
              </a:lnSpc>
              <a:spcBef>
                <a:spcPts val="0"/>
              </a:spcBef>
              <a:spcAft>
                <a:spcPts val="0"/>
              </a:spcAft>
              <a:buFont typeface="Wingdings" panose="05000000000000000000" pitchFamily="2" charset="2"/>
              <a:buChar char=""/>
              <a:tabLst>
                <a:tab pos="419100" algn="l"/>
              </a:tabLst>
            </a:pPr>
            <a:endParaRPr lang="en-US" dirty="0">
              <a:effectLst/>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r>
              <a:rPr lang="en-US" dirty="0" smtClean="0">
                <a:latin typeface="Cambria" panose="02040503050406030204" pitchFamily="18" charset="0"/>
                <a:ea typeface="Cambria" panose="02040503050406030204" pitchFamily="18" charset="0"/>
              </a:rPr>
              <a:t>Syntax: pass</a:t>
            </a:r>
          </a:p>
          <a:p>
            <a:pPr marR="88900" lvl="0">
              <a:lnSpc>
                <a:spcPct val="75000"/>
              </a:lnSpc>
              <a:spcBef>
                <a:spcPts val="0"/>
              </a:spcBef>
              <a:spcAft>
                <a:spcPts val="0"/>
              </a:spcAft>
              <a:tabLst>
                <a:tab pos="419100" algn="l"/>
              </a:tabLst>
            </a:pPr>
            <a:endParaRPr lang="en-US" dirty="0">
              <a:effectLst/>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endParaRPr lang="en-US" dirty="0" smtClean="0">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endParaRPr lang="en-US" dirty="0">
              <a:effectLst/>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endParaRPr lang="en-US" dirty="0" smtClean="0">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endParaRPr lang="en-US" dirty="0">
              <a:effectLst/>
              <a:latin typeface="Cambria" panose="02040503050406030204" pitchFamily="18" charset="0"/>
              <a:ea typeface="Cambria" panose="02040503050406030204" pitchFamily="18" charset="0"/>
            </a:endParaRPr>
          </a:p>
          <a:p>
            <a:pPr marR="88900" lvl="0">
              <a:lnSpc>
                <a:spcPct val="75000"/>
              </a:lnSpc>
              <a:spcBef>
                <a:spcPts val="0"/>
              </a:spcBef>
              <a:spcAft>
                <a:spcPts val="0"/>
              </a:spcAft>
              <a:tabLst>
                <a:tab pos="419100" algn="l"/>
              </a:tabLst>
            </a:pPr>
            <a:r>
              <a:rPr lang="en-US" b="1" dirty="0" smtClean="0">
                <a:latin typeface="Cambria" panose="02040503050406030204" pitchFamily="18" charset="0"/>
                <a:ea typeface="Cambria" panose="02040503050406030204" pitchFamily="18" charset="0"/>
              </a:rPr>
              <a:t>Examples ……</a:t>
            </a:r>
            <a:endParaRPr lang="en-US"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380711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Break and Continue </a:t>
            </a:r>
            <a:endParaRPr lang="en-US" dirty="0"/>
          </a:p>
        </p:txBody>
      </p:sp>
      <p:graphicFrame>
        <p:nvGraphicFramePr>
          <p:cNvPr id="4" name="Table 3"/>
          <p:cNvGraphicFramePr>
            <a:graphicFrameLocks noGrp="1"/>
          </p:cNvGraphicFramePr>
          <p:nvPr>
            <p:extLst/>
          </p:nvPr>
        </p:nvGraphicFramePr>
        <p:xfrm>
          <a:off x="1506654" y="1826201"/>
          <a:ext cx="8619984" cy="4438120"/>
        </p:xfrm>
        <a:graphic>
          <a:graphicData uri="http://schemas.openxmlformats.org/drawingml/2006/table">
            <a:tbl>
              <a:tblPr firstRow="1" firstCol="1" bandRow="1">
                <a:tableStyleId>{5C22544A-7EE6-4342-B048-85BDC9FD1C3A}</a:tableStyleId>
              </a:tblPr>
              <a:tblGrid>
                <a:gridCol w="607504">
                  <a:extLst>
                    <a:ext uri="{9D8B030D-6E8A-4147-A177-3AD203B41FA5}">
                      <a16:colId xmlns:a16="http://schemas.microsoft.com/office/drawing/2014/main" val="289748682"/>
                    </a:ext>
                  </a:extLst>
                </a:gridCol>
                <a:gridCol w="1017979">
                  <a:extLst>
                    <a:ext uri="{9D8B030D-6E8A-4147-A177-3AD203B41FA5}">
                      <a16:colId xmlns:a16="http://schemas.microsoft.com/office/drawing/2014/main" val="1368907775"/>
                    </a:ext>
                  </a:extLst>
                </a:gridCol>
                <a:gridCol w="870208">
                  <a:extLst>
                    <a:ext uri="{9D8B030D-6E8A-4147-A177-3AD203B41FA5}">
                      <a16:colId xmlns:a16="http://schemas.microsoft.com/office/drawing/2014/main" val="1509615945"/>
                    </a:ext>
                  </a:extLst>
                </a:gridCol>
                <a:gridCol w="1674740">
                  <a:extLst>
                    <a:ext uri="{9D8B030D-6E8A-4147-A177-3AD203B41FA5}">
                      <a16:colId xmlns:a16="http://schemas.microsoft.com/office/drawing/2014/main" val="766372452"/>
                    </a:ext>
                  </a:extLst>
                </a:gridCol>
                <a:gridCol w="131352">
                  <a:extLst>
                    <a:ext uri="{9D8B030D-6E8A-4147-A177-3AD203B41FA5}">
                      <a16:colId xmlns:a16="http://schemas.microsoft.com/office/drawing/2014/main" val="472516287"/>
                    </a:ext>
                  </a:extLst>
                </a:gridCol>
                <a:gridCol w="82095">
                  <a:extLst>
                    <a:ext uri="{9D8B030D-6E8A-4147-A177-3AD203B41FA5}">
                      <a16:colId xmlns:a16="http://schemas.microsoft.com/office/drawing/2014/main" val="2583720839"/>
                    </a:ext>
                  </a:extLst>
                </a:gridCol>
                <a:gridCol w="919465">
                  <a:extLst>
                    <a:ext uri="{9D8B030D-6E8A-4147-A177-3AD203B41FA5}">
                      <a16:colId xmlns:a16="http://schemas.microsoft.com/office/drawing/2014/main" val="3319617840"/>
                    </a:ext>
                  </a:extLst>
                </a:gridCol>
                <a:gridCol w="3316641">
                  <a:extLst>
                    <a:ext uri="{9D8B030D-6E8A-4147-A177-3AD203B41FA5}">
                      <a16:colId xmlns:a16="http://schemas.microsoft.com/office/drawing/2014/main" val="463781057"/>
                    </a:ext>
                  </a:extLst>
                </a:gridCol>
              </a:tblGrid>
              <a:tr h="210416">
                <a:tc gridSpan="5">
                  <a:txBody>
                    <a:bodyPr/>
                    <a:lstStyle/>
                    <a:p>
                      <a:pPr marL="0" marR="0">
                        <a:lnSpc>
                          <a:spcPts val="1365"/>
                        </a:lnSpc>
                        <a:spcBef>
                          <a:spcPts val="0"/>
                        </a:spcBef>
                        <a:spcAft>
                          <a:spcPts val="0"/>
                        </a:spcAft>
                      </a:pPr>
                      <a:r>
                        <a:rPr lang="en-US" sz="1400">
                          <a:solidFill>
                            <a:schemeClr val="tx1"/>
                          </a:solidFill>
                          <a:effectLst/>
                        </a:rPr>
                        <a:t>break</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15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lnSpc>
                          <a:spcPts val="1365"/>
                        </a:lnSpc>
                        <a:spcBef>
                          <a:spcPts val="0"/>
                        </a:spcBef>
                        <a:spcAft>
                          <a:spcPts val="0"/>
                        </a:spcAft>
                      </a:pPr>
                      <a:r>
                        <a:rPr lang="en-US" sz="1400">
                          <a:solidFill>
                            <a:schemeClr val="tx1"/>
                          </a:solidFill>
                          <a:effectLst/>
                        </a:rPr>
                        <a:t>continue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821381688"/>
                  </a:ext>
                </a:extLst>
              </a:tr>
              <a:tr h="53704">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3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extLst>
                  <a:ext uri="{0D108BD9-81ED-4DB2-BD59-A6C34878D82A}">
                    <a16:rowId xmlns:a16="http://schemas.microsoft.com/office/drawing/2014/main" val="3488346028"/>
                  </a:ext>
                </a:extLst>
              </a:tr>
              <a:tr h="238685">
                <a:tc gridSpan="5">
                  <a:txBody>
                    <a:bodyPr/>
                    <a:lstStyle/>
                    <a:p>
                      <a:pPr marL="0" marR="0">
                        <a:lnSpc>
                          <a:spcPts val="1570"/>
                        </a:lnSpc>
                        <a:spcBef>
                          <a:spcPts val="0"/>
                        </a:spcBef>
                        <a:spcAft>
                          <a:spcPts val="0"/>
                        </a:spcAft>
                      </a:pPr>
                      <a:r>
                        <a:rPr lang="en-US" sz="1400">
                          <a:solidFill>
                            <a:schemeClr val="tx1"/>
                          </a:solidFill>
                          <a:effectLst/>
                        </a:rPr>
                        <a:t>It  terminates  the  current  loop  and</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lnSpc>
                          <a:spcPts val="1570"/>
                        </a:lnSpc>
                        <a:spcBef>
                          <a:spcPts val="0"/>
                        </a:spcBef>
                        <a:spcAft>
                          <a:spcPts val="0"/>
                        </a:spcAft>
                      </a:pPr>
                      <a:r>
                        <a:rPr lang="en-US" sz="1400">
                          <a:solidFill>
                            <a:schemeClr val="tx1"/>
                          </a:solidFill>
                          <a:effectLst/>
                        </a:rPr>
                        <a:t>It terminates the current iteration and</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806986719"/>
                  </a:ext>
                </a:extLst>
              </a:tr>
              <a:tr h="282692">
                <a:tc gridSpan="5">
                  <a:txBody>
                    <a:bodyPr/>
                    <a:lstStyle/>
                    <a:p>
                      <a:pPr marL="0" marR="0">
                        <a:spcBef>
                          <a:spcPts val="0"/>
                        </a:spcBef>
                        <a:spcAft>
                          <a:spcPts val="0"/>
                        </a:spcAft>
                      </a:pPr>
                      <a:r>
                        <a:rPr lang="en-US" sz="1400">
                          <a:solidFill>
                            <a:schemeClr val="tx1"/>
                          </a:solidFill>
                          <a:effectLst/>
                        </a:rPr>
                        <a:t>executes the remaining statement outside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transfer the control to the next iteration in</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821445855"/>
                  </a:ext>
                </a:extLst>
              </a:tr>
              <a:tr h="282692">
                <a:tc gridSpan="5">
                  <a:txBody>
                    <a:bodyPr/>
                    <a:lstStyle/>
                    <a:p>
                      <a:pPr marL="0" marR="0">
                        <a:spcBef>
                          <a:spcPts val="0"/>
                        </a:spcBef>
                        <a:spcAft>
                          <a:spcPts val="0"/>
                        </a:spcAft>
                      </a:pPr>
                      <a:r>
                        <a:rPr lang="en-US" sz="1400">
                          <a:solidFill>
                            <a:schemeClr val="tx1"/>
                          </a:solidFill>
                          <a:effectLst/>
                        </a:rPr>
                        <a:t>the loop.</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the loop.</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3407130897"/>
                  </a:ext>
                </a:extLst>
              </a:tr>
              <a:tr h="37295">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465279777"/>
                  </a:ext>
                </a:extLst>
              </a:tr>
              <a:tr h="238685">
                <a:tc gridSpan="5">
                  <a:txBody>
                    <a:bodyPr/>
                    <a:lstStyle/>
                    <a:p>
                      <a:pPr marL="0" marR="0">
                        <a:lnSpc>
                          <a:spcPts val="1570"/>
                        </a:lnSpc>
                        <a:spcBef>
                          <a:spcPts val="0"/>
                        </a:spcBef>
                        <a:spcAft>
                          <a:spcPts val="0"/>
                        </a:spcAft>
                      </a:pPr>
                      <a:r>
                        <a:rPr lang="en-US" sz="1400">
                          <a:solidFill>
                            <a:schemeClr val="tx1"/>
                          </a:solidFill>
                          <a:effectLst/>
                        </a:rPr>
                        <a:t>syntax:</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lnSpc>
                          <a:spcPts val="1570"/>
                        </a:lnSpc>
                        <a:spcBef>
                          <a:spcPts val="0"/>
                        </a:spcBef>
                        <a:spcAft>
                          <a:spcPts val="0"/>
                        </a:spcAft>
                      </a:pPr>
                      <a:r>
                        <a:rPr lang="en-US" sz="1400">
                          <a:solidFill>
                            <a:schemeClr val="tx1"/>
                          </a:solidFill>
                          <a:effectLst/>
                        </a:rPr>
                        <a:t>syntax:</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789749672"/>
                  </a:ext>
                </a:extLst>
              </a:tr>
              <a:tr h="282692">
                <a:tc gridSpan="5">
                  <a:txBody>
                    <a:bodyPr/>
                    <a:lstStyle/>
                    <a:p>
                      <a:pPr marL="0" marR="0">
                        <a:spcBef>
                          <a:spcPts val="0"/>
                        </a:spcBef>
                        <a:spcAft>
                          <a:spcPts val="0"/>
                        </a:spcAft>
                      </a:pPr>
                      <a:r>
                        <a:rPr lang="en-US" sz="1400">
                          <a:solidFill>
                            <a:schemeClr val="tx1"/>
                          </a:solidFill>
                          <a:effectLst/>
                        </a:rPr>
                        <a:t>break</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continue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148213195"/>
                  </a:ext>
                </a:extLst>
              </a:tr>
              <a:tr h="41770">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54075902"/>
                  </a:ext>
                </a:extLst>
              </a:tr>
              <a:tr h="238685">
                <a:tc gridSpan="5">
                  <a:txBody>
                    <a:bodyPr/>
                    <a:lstStyle/>
                    <a:p>
                      <a:pPr marL="0" marR="0">
                        <a:lnSpc>
                          <a:spcPts val="1570"/>
                        </a:lnSpc>
                        <a:spcBef>
                          <a:spcPts val="0"/>
                        </a:spcBef>
                        <a:spcAft>
                          <a:spcPts val="0"/>
                        </a:spcAft>
                      </a:pPr>
                      <a:r>
                        <a:rPr lang="en-US" sz="1400">
                          <a:solidFill>
                            <a:schemeClr val="tx1"/>
                          </a:solidFill>
                          <a:effectLst/>
                        </a:rPr>
                        <a:t>for i in "welcome":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lnSpc>
                          <a:spcPts val="1570"/>
                        </a:lnSpc>
                        <a:spcBef>
                          <a:spcPts val="0"/>
                        </a:spcBef>
                        <a:spcAft>
                          <a:spcPts val="0"/>
                        </a:spcAft>
                      </a:pPr>
                      <a:r>
                        <a:rPr lang="en-US" sz="1400">
                          <a:solidFill>
                            <a:schemeClr val="tx1"/>
                          </a:solidFill>
                          <a:effectLst/>
                        </a:rPr>
                        <a:t>for i in "welcome":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475026756"/>
                  </a:ext>
                </a:extLst>
              </a:tr>
              <a:tr h="278963">
                <a:tc gridSpan="5">
                  <a:txBody>
                    <a:bodyPr/>
                    <a:lstStyle/>
                    <a:p>
                      <a:pPr marL="0" marR="2273300" algn="ctr">
                        <a:spcBef>
                          <a:spcPts val="0"/>
                        </a:spcBef>
                        <a:spcAft>
                          <a:spcPts val="0"/>
                        </a:spcAft>
                      </a:pPr>
                      <a:r>
                        <a:rPr lang="en-US" sz="1400">
                          <a:solidFill>
                            <a:schemeClr val="tx1"/>
                          </a:solidFill>
                          <a:effectLst/>
                        </a:rPr>
                        <a:t>if(i=="c"):</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152400" marR="0">
                        <a:spcBef>
                          <a:spcPts val="0"/>
                        </a:spcBef>
                        <a:spcAft>
                          <a:spcPts val="0"/>
                        </a:spcAft>
                      </a:pPr>
                      <a:r>
                        <a:rPr lang="en-US" sz="1400">
                          <a:solidFill>
                            <a:schemeClr val="tx1"/>
                          </a:solidFill>
                          <a:effectLst/>
                        </a:rPr>
                        <a:t>if(i=="c"):</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3403048416"/>
                  </a:ext>
                </a:extLst>
              </a:tr>
              <a:tr h="282692">
                <a:tc gridSpan="5">
                  <a:txBody>
                    <a:bodyPr/>
                    <a:lstStyle/>
                    <a:p>
                      <a:pPr marL="0" marR="2260600" algn="ctr">
                        <a:spcBef>
                          <a:spcPts val="0"/>
                        </a:spcBef>
                        <a:spcAft>
                          <a:spcPts val="0"/>
                        </a:spcAft>
                      </a:pPr>
                      <a:r>
                        <a:rPr lang="en-US" sz="1400">
                          <a:solidFill>
                            <a:schemeClr val="tx1"/>
                          </a:solidFill>
                          <a:effectLst/>
                        </a:rPr>
                        <a:t>break</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304800" marR="0">
                        <a:spcBef>
                          <a:spcPts val="0"/>
                        </a:spcBef>
                        <a:spcAft>
                          <a:spcPts val="0"/>
                        </a:spcAft>
                      </a:pPr>
                      <a:r>
                        <a:rPr lang="en-US" sz="1400">
                          <a:solidFill>
                            <a:schemeClr val="tx1"/>
                          </a:solidFill>
                          <a:effectLst/>
                        </a:rPr>
                        <a:t>continue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3648544752"/>
                  </a:ext>
                </a:extLst>
              </a:tr>
              <a:tr h="282692">
                <a:tc gridSpan="5">
                  <a:txBody>
                    <a:bodyPr/>
                    <a:lstStyle/>
                    <a:p>
                      <a:pPr marL="152400" marR="0">
                        <a:spcBef>
                          <a:spcPts val="0"/>
                        </a:spcBef>
                        <a:spcAft>
                          <a:spcPts val="0"/>
                        </a:spcAft>
                      </a:pPr>
                      <a:r>
                        <a:rPr lang="en-US" sz="1400">
                          <a:solidFill>
                            <a:schemeClr val="tx1"/>
                          </a:solidFill>
                          <a:effectLst/>
                        </a:rPr>
                        <a:t>print(i)</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152400" marR="0">
                        <a:spcBef>
                          <a:spcPts val="0"/>
                        </a:spcBef>
                        <a:spcAft>
                          <a:spcPts val="0"/>
                        </a:spcAft>
                      </a:pPr>
                      <a:r>
                        <a:rPr lang="en-US" sz="1400">
                          <a:solidFill>
                            <a:schemeClr val="tx1"/>
                          </a:solidFill>
                          <a:effectLst/>
                        </a:rPr>
                        <a:t>print(i)</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637889559"/>
                  </a:ext>
                </a:extLst>
              </a:tr>
              <a:tr h="37295">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3105495422"/>
                  </a:ext>
                </a:extLst>
              </a:tr>
              <a:tr h="238685">
                <a:tc gridSpan="5">
                  <a:txBody>
                    <a:bodyPr/>
                    <a:lstStyle/>
                    <a:p>
                      <a:pPr marL="0" marR="0">
                        <a:lnSpc>
                          <a:spcPts val="1570"/>
                        </a:lnSpc>
                        <a:spcBef>
                          <a:spcPts val="0"/>
                        </a:spcBef>
                        <a:spcAft>
                          <a:spcPts val="0"/>
                        </a:spcAft>
                      </a:pPr>
                      <a:r>
                        <a:rPr lang="en-US" sz="1400">
                          <a:solidFill>
                            <a:schemeClr val="tx1"/>
                          </a:solidFill>
                          <a:effectLst/>
                        </a:rPr>
                        <a:t>w</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lnSpc>
                          <a:spcPts val="1570"/>
                        </a:lnSpc>
                        <a:spcBef>
                          <a:spcPts val="0"/>
                        </a:spcBef>
                        <a:spcAft>
                          <a:spcPts val="0"/>
                        </a:spcAft>
                      </a:pPr>
                      <a:r>
                        <a:rPr lang="en-US" sz="1400">
                          <a:solidFill>
                            <a:schemeClr val="tx1"/>
                          </a:solidFill>
                          <a:effectLst/>
                        </a:rPr>
                        <a:t>w</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236100712"/>
                  </a:ext>
                </a:extLst>
              </a:tr>
              <a:tr h="282692">
                <a:tc gridSpan="5">
                  <a:txBody>
                    <a:bodyPr/>
                    <a:lstStyle/>
                    <a:p>
                      <a:pPr marL="0" marR="0">
                        <a:spcBef>
                          <a:spcPts val="0"/>
                        </a:spcBef>
                        <a:spcAft>
                          <a:spcPts val="0"/>
                        </a:spcAft>
                      </a:pPr>
                      <a:r>
                        <a:rPr lang="en-US" sz="1400">
                          <a:solidFill>
                            <a:schemeClr val="tx1"/>
                          </a:solidFill>
                          <a:effectLst/>
                        </a:rPr>
                        <a:t>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e</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925195715"/>
                  </a:ext>
                </a:extLst>
              </a:tr>
              <a:tr h="282692">
                <a:tc gridSpan="5">
                  <a:txBody>
                    <a:bodyPr/>
                    <a:lstStyle/>
                    <a:p>
                      <a:pPr marL="0" marR="0">
                        <a:spcBef>
                          <a:spcPts val="0"/>
                        </a:spcBef>
                        <a:spcAft>
                          <a:spcPts val="0"/>
                        </a:spcAft>
                      </a:pPr>
                      <a:r>
                        <a:rPr lang="en-US" sz="1400">
                          <a:solidFill>
                            <a:schemeClr val="tx1"/>
                          </a:solidFill>
                          <a:effectLst/>
                        </a:rPr>
                        <a:t>l</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l</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834810007"/>
                  </a:ext>
                </a:extLst>
              </a:tr>
              <a:tr h="278963">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o</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3597553932"/>
                  </a:ext>
                </a:extLst>
              </a:tr>
              <a:tr h="283438">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a:solidFill>
                            <a:schemeClr val="tx1"/>
                          </a:solidFill>
                          <a:effectLst/>
                        </a:rPr>
                        <a:t>m</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1028890089"/>
                  </a:ext>
                </a:extLst>
              </a:tr>
              <a:tr h="282692">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a:txBody>
                    <a:bodyPr/>
                    <a:lstStyle/>
                    <a:p>
                      <a:pPr marL="0" marR="0">
                        <a:spcBef>
                          <a:spcPts val="0"/>
                        </a:spcBef>
                        <a:spcAft>
                          <a:spcPts val="0"/>
                        </a:spcAft>
                      </a:pPr>
                      <a:r>
                        <a:rPr lang="en-US" sz="1200">
                          <a:solidFill>
                            <a:schemeClr val="tx1"/>
                          </a:solidFill>
                          <a:effectLst/>
                        </a:rPr>
                        <a:t> </a:t>
                      </a:r>
                      <a:endParaRPr lang="en-US" sz="110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gridSpan="2">
                  <a:txBody>
                    <a:bodyPr/>
                    <a:lstStyle/>
                    <a:p>
                      <a:pPr marL="0" marR="0">
                        <a:spcBef>
                          <a:spcPts val="0"/>
                        </a:spcBef>
                        <a:spcAft>
                          <a:spcPts val="0"/>
                        </a:spcAft>
                      </a:pPr>
                      <a:r>
                        <a:rPr lang="en-US" sz="1400" dirty="0">
                          <a:solidFill>
                            <a:schemeClr val="tx1"/>
                          </a:solidFill>
                          <a:effectLst/>
                        </a:rPr>
                        <a:t>e</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0" marR="0" marT="0" marB="0" anchor="b"/>
                </a:tc>
                <a:tc hMerge="1">
                  <a:txBody>
                    <a:bodyPr/>
                    <a:lstStyle/>
                    <a:p>
                      <a:endParaRPr lang="en-US"/>
                    </a:p>
                  </a:txBody>
                  <a:tcPr/>
                </a:tc>
                <a:extLst>
                  <a:ext uri="{0D108BD9-81ED-4DB2-BD59-A6C34878D82A}">
                    <a16:rowId xmlns:a16="http://schemas.microsoft.com/office/drawing/2014/main" val="2560894082"/>
                  </a:ext>
                </a:extLst>
              </a:tr>
            </a:tbl>
          </a:graphicData>
        </a:graphic>
      </p:graphicFrame>
    </p:spTree>
    <p:extLst>
      <p:ext uri="{BB962C8B-B14F-4D97-AF65-F5344CB8AC3E}">
        <p14:creationId xmlns:p14="http://schemas.microsoft.com/office/powerpoint/2010/main" val="3087353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b="1" dirty="0"/>
              <a:t>Algorithm:</a:t>
            </a:r>
            <a:endParaRPr lang="en-GB" dirty="0"/>
          </a:p>
        </p:txBody>
      </p:sp>
      <p:grpSp>
        <p:nvGrpSpPr>
          <p:cNvPr id="4" name="Group 3"/>
          <p:cNvGrpSpPr/>
          <p:nvPr/>
        </p:nvGrpSpPr>
        <p:grpSpPr>
          <a:xfrm>
            <a:off x="171992" y="1489300"/>
            <a:ext cx="9625149" cy="729816"/>
            <a:chOff x="0" y="98581"/>
            <a:chExt cx="9625149" cy="1216800"/>
          </a:xfrm>
          <a:solidFill>
            <a:schemeClr val="accent6">
              <a:lumMod val="40000"/>
              <a:lumOff val="6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1"/>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Using the temporary variable</a:t>
              </a:r>
            </a:p>
          </p:txBody>
        </p:sp>
      </p:grpSp>
      <p:grpSp>
        <p:nvGrpSpPr>
          <p:cNvPr id="8" name="Group 7"/>
          <p:cNvGrpSpPr/>
          <p:nvPr/>
        </p:nvGrpSpPr>
        <p:grpSpPr>
          <a:xfrm>
            <a:off x="1627889" y="2429691"/>
            <a:ext cx="7921060" cy="503992"/>
            <a:chOff x="0" y="98581"/>
            <a:chExt cx="9625149" cy="1216800"/>
          </a:xfrm>
        </p:grpSpPr>
        <p:sp>
          <p:nvSpPr>
            <p:cNvPr id="9" name="Rounded Rectangle 8"/>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0"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1: Start</a:t>
              </a:r>
            </a:p>
          </p:txBody>
        </p:sp>
      </p:grpSp>
      <p:grpSp>
        <p:nvGrpSpPr>
          <p:cNvPr id="11" name="Group 10"/>
          <p:cNvGrpSpPr/>
          <p:nvPr/>
        </p:nvGrpSpPr>
        <p:grpSpPr>
          <a:xfrm>
            <a:off x="1627889" y="2969235"/>
            <a:ext cx="7921060" cy="544673"/>
            <a:chOff x="0" y="98581"/>
            <a:chExt cx="9625149" cy="1216800"/>
          </a:xfrm>
        </p:grpSpPr>
        <p:sp>
          <p:nvSpPr>
            <p:cNvPr id="12" name="Rounded Rectangle 11"/>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13"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2: Take the value of variables a and b.</a:t>
              </a:r>
            </a:p>
          </p:txBody>
        </p:sp>
      </p:grpSp>
      <p:grpSp>
        <p:nvGrpSpPr>
          <p:cNvPr id="30" name="Group 29"/>
          <p:cNvGrpSpPr/>
          <p:nvPr/>
        </p:nvGrpSpPr>
        <p:grpSpPr>
          <a:xfrm>
            <a:off x="1603474" y="3576004"/>
            <a:ext cx="7945475" cy="525732"/>
            <a:chOff x="0" y="98581"/>
            <a:chExt cx="9625149" cy="1216800"/>
          </a:xfrm>
        </p:grpSpPr>
        <p:sp>
          <p:nvSpPr>
            <p:cNvPr id="31" name="Rounded Rectangle 3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2"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3: Assign the value of variable a into the temp variable.</a:t>
              </a:r>
            </a:p>
          </p:txBody>
        </p:sp>
      </p:grpSp>
      <p:grpSp>
        <p:nvGrpSpPr>
          <p:cNvPr id="33" name="Group 32"/>
          <p:cNvGrpSpPr/>
          <p:nvPr/>
        </p:nvGrpSpPr>
        <p:grpSpPr>
          <a:xfrm>
            <a:off x="1603474" y="4180245"/>
            <a:ext cx="7932886" cy="554681"/>
            <a:chOff x="0" y="98581"/>
            <a:chExt cx="9625149" cy="1216800"/>
          </a:xfrm>
        </p:grpSpPr>
        <p:sp>
          <p:nvSpPr>
            <p:cNvPr id="34" name="Rounded Rectangle 33"/>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5" name="Rounded Rectangle 4"/>
            <p:cNvSpPr txBox="1"/>
            <p:nvPr/>
          </p:nvSpPr>
          <p:spPr>
            <a:xfrm>
              <a:off x="59399" y="157980"/>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4: Assign the value of variable b into a variable.</a:t>
              </a:r>
            </a:p>
          </p:txBody>
        </p:sp>
      </p:grpSp>
      <p:grpSp>
        <p:nvGrpSpPr>
          <p:cNvPr id="37" name="Group 36"/>
          <p:cNvGrpSpPr/>
          <p:nvPr/>
        </p:nvGrpSpPr>
        <p:grpSpPr>
          <a:xfrm>
            <a:off x="1602992" y="4796042"/>
            <a:ext cx="7932886" cy="580150"/>
            <a:chOff x="0" y="98581"/>
            <a:chExt cx="9625149" cy="1216800"/>
          </a:xfrm>
        </p:grpSpPr>
        <p:sp>
          <p:nvSpPr>
            <p:cNvPr id="38" name="Rounded Rectangle 37"/>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39" name="Rounded Rectangle 4"/>
            <p:cNvSpPr txBox="1"/>
            <p:nvPr/>
          </p:nvSpPr>
          <p:spPr>
            <a:xfrm>
              <a:off x="59399" y="157979"/>
              <a:ext cx="9506351" cy="1098002"/>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5: Assign the value of variable temp into the b variable.</a:t>
              </a:r>
            </a:p>
          </p:txBody>
        </p:sp>
      </p:grpSp>
      <p:grpSp>
        <p:nvGrpSpPr>
          <p:cNvPr id="40" name="Group 39"/>
          <p:cNvGrpSpPr/>
          <p:nvPr/>
        </p:nvGrpSpPr>
        <p:grpSpPr>
          <a:xfrm>
            <a:off x="1616063" y="5441832"/>
            <a:ext cx="7932886" cy="563351"/>
            <a:chOff x="0" y="98581"/>
            <a:chExt cx="9625149" cy="1216800"/>
          </a:xfrm>
        </p:grpSpPr>
        <p:sp>
          <p:nvSpPr>
            <p:cNvPr id="41" name="Rounded Rectangle 40"/>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42"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6: Print the value of a and b.</a:t>
              </a:r>
            </a:p>
          </p:txBody>
        </p:sp>
      </p:grpSp>
      <p:grpSp>
        <p:nvGrpSpPr>
          <p:cNvPr id="26" name="Group 25"/>
          <p:cNvGrpSpPr/>
          <p:nvPr/>
        </p:nvGrpSpPr>
        <p:grpSpPr>
          <a:xfrm>
            <a:off x="1609768" y="6054777"/>
            <a:ext cx="7932886" cy="563351"/>
            <a:chOff x="0" y="98581"/>
            <a:chExt cx="9625149" cy="1216800"/>
          </a:xfrm>
        </p:grpSpPr>
        <p:sp>
          <p:nvSpPr>
            <p:cNvPr id="27" name="Rounded Rectangle 26"/>
            <p:cNvSpPr/>
            <p:nvPr/>
          </p:nvSpPr>
          <p:spPr>
            <a:xfrm>
              <a:off x="0" y="98581"/>
              <a:ext cx="9625149" cy="1216800"/>
            </a:xfrm>
            <a:prstGeom prst="roundRect">
              <a:avLst/>
            </a:prstGeom>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28" name="Rounded Rectangle 4"/>
            <p:cNvSpPr txBox="1"/>
            <p:nvPr/>
          </p:nvSpPr>
          <p:spPr>
            <a:xfrm>
              <a:off x="59398" y="157980"/>
              <a:ext cx="9506352" cy="109800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lvl="0"/>
              <a:r>
                <a:rPr lang="en-US" dirty="0"/>
                <a:t>Step 7: Stop</a:t>
              </a:r>
            </a:p>
          </p:txBody>
        </p:sp>
      </p:grpSp>
    </p:spTree>
    <p:extLst>
      <p:ext uri="{BB962C8B-B14F-4D97-AF65-F5344CB8AC3E}">
        <p14:creationId xmlns:p14="http://schemas.microsoft.com/office/powerpoint/2010/main" val="156087741"/>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and Exercises </a:t>
            </a:r>
            <a:endParaRPr lang="en-US" dirty="0"/>
          </a:p>
        </p:txBody>
      </p:sp>
      <p:sp>
        <p:nvSpPr>
          <p:cNvPr id="3" name="Content Placeholder 2"/>
          <p:cNvSpPr>
            <a:spLocks noGrp="1"/>
          </p:cNvSpPr>
          <p:nvPr>
            <p:ph idx="1"/>
          </p:nvPr>
        </p:nvSpPr>
        <p:spPr/>
        <p:txBody>
          <a:bodyPr/>
          <a:lstStyle/>
          <a:p>
            <a:r>
              <a:rPr lang="en-US" dirty="0" smtClean="0"/>
              <a:t>Few more to learn</a:t>
            </a:r>
            <a:endParaRPr lang="en-US" dirty="0"/>
          </a:p>
        </p:txBody>
      </p:sp>
    </p:spTree>
    <p:extLst>
      <p:ext uri="{BB962C8B-B14F-4D97-AF65-F5344CB8AC3E}">
        <p14:creationId xmlns:p14="http://schemas.microsoft.com/office/powerpoint/2010/main" val="8045209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9821091" cy="1045664"/>
          </a:xfr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a:lstStyle/>
          <a:p>
            <a:r>
              <a:rPr lang="en-US" dirty="0"/>
              <a:t>Pseudocode</a:t>
            </a:r>
            <a:endParaRPr lang="en-GB" dirty="0"/>
          </a:p>
        </p:txBody>
      </p:sp>
      <p:grpSp>
        <p:nvGrpSpPr>
          <p:cNvPr id="4" name="Group 3"/>
          <p:cNvGrpSpPr/>
          <p:nvPr/>
        </p:nvGrpSpPr>
        <p:grpSpPr>
          <a:xfrm>
            <a:off x="1034142" y="1775227"/>
            <a:ext cx="9625149" cy="679019"/>
            <a:chOff x="0" y="98581"/>
            <a:chExt cx="9625149" cy="1216800"/>
          </a:xfrm>
          <a:solidFill>
            <a:schemeClr val="accent4">
              <a:lumMod val="60000"/>
              <a:lumOff val="40000"/>
            </a:schemeClr>
          </a:solidFill>
        </p:grpSpPr>
        <p:sp>
          <p:nvSpPr>
            <p:cNvPr id="5" name="Rounded Rectangle 4"/>
            <p:cNvSpPr/>
            <p:nvPr/>
          </p:nvSpPr>
          <p:spPr>
            <a:xfrm>
              <a:off x="0" y="98581"/>
              <a:ext cx="9625149" cy="1216800"/>
            </a:xfrm>
            <a:prstGeom prst="roundRect">
              <a:avLst/>
            </a:prstGeom>
            <a:grpFill/>
          </p:spPr>
          <p:style>
            <a:lnRef idx="0">
              <a:schemeClr val="accent1">
                <a:shade val="80000"/>
                <a:hueOff val="0"/>
                <a:satOff val="0"/>
                <a:lumOff val="0"/>
                <a:alphaOff val="0"/>
              </a:schemeClr>
            </a:lnRef>
            <a:fillRef idx="3">
              <a:schemeClr val="lt1">
                <a:hueOff val="0"/>
                <a:satOff val="0"/>
                <a:lumOff val="0"/>
                <a:alphaOff val="0"/>
              </a:schemeClr>
            </a:fillRef>
            <a:effectRef idx="3">
              <a:schemeClr val="lt1">
                <a:hueOff val="0"/>
                <a:satOff val="0"/>
                <a:lumOff val="0"/>
                <a:alphaOff val="0"/>
              </a:schemeClr>
            </a:effectRef>
            <a:fontRef idx="minor">
              <a:schemeClr val="dk1">
                <a:hueOff val="0"/>
                <a:satOff val="0"/>
                <a:lumOff val="0"/>
                <a:alphaOff val="0"/>
              </a:schemeClr>
            </a:fontRef>
          </p:style>
        </p:sp>
        <p:sp>
          <p:nvSpPr>
            <p:cNvPr id="6" name="Rounded Rectangle 4"/>
            <p:cNvSpPr txBox="1"/>
            <p:nvPr/>
          </p:nvSpPr>
          <p:spPr>
            <a:xfrm>
              <a:off x="59399" y="157980"/>
              <a:ext cx="9506351" cy="1098002"/>
            </a:xfrm>
            <a:prstGeom prst="rect">
              <a:avLst/>
            </a:prstGeom>
            <a:grp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marL="342900" indent="-342900">
                <a:buFont typeface="Arial" panose="020B0604020202020204" pitchFamily="34" charset="0"/>
                <a:buChar char="•"/>
              </a:pPr>
              <a:r>
                <a:rPr lang="en-US" sz="2000" dirty="0"/>
                <a:t>Using the temporary variable</a:t>
              </a:r>
            </a:p>
          </p:txBody>
        </p:sp>
      </p:grpSp>
      <p:pic>
        <p:nvPicPr>
          <p:cNvPr id="3" name="Picture 2"/>
          <p:cNvPicPr>
            <a:picLocks noChangeAspect="1"/>
          </p:cNvPicPr>
          <p:nvPr/>
        </p:nvPicPr>
        <p:blipFill>
          <a:blip r:embed="rId2"/>
          <a:stretch>
            <a:fillRect/>
          </a:stretch>
        </p:blipFill>
        <p:spPr>
          <a:xfrm>
            <a:off x="2613252" y="2818683"/>
            <a:ext cx="7144704" cy="2735937"/>
          </a:xfrm>
          <a:prstGeom prst="rect">
            <a:avLst/>
          </a:prstGeom>
        </p:spPr>
      </p:pic>
    </p:spTree>
    <p:extLst>
      <p:ext uri="{BB962C8B-B14F-4D97-AF65-F5344CB8AC3E}">
        <p14:creationId xmlns:p14="http://schemas.microsoft.com/office/powerpoint/2010/main" val="37253276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TotalTime>
  <Words>2164</Words>
  <Application>Microsoft Office PowerPoint</Application>
  <PresentationFormat>Widescreen</PresentationFormat>
  <Paragraphs>604</Paragraphs>
  <Slides>80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80</vt:i4>
      </vt:variant>
    </vt:vector>
  </HeadingPairs>
  <TitlesOfParts>
    <vt:vector size="92" baseType="lpstr">
      <vt:lpstr>Arial</vt:lpstr>
      <vt:lpstr>Calibri</vt:lpstr>
      <vt:lpstr>Calibri Light</vt:lpstr>
      <vt:lpstr>Cambria</vt:lpstr>
      <vt:lpstr>Symbol</vt:lpstr>
      <vt:lpstr>Times New Roman</vt:lpstr>
      <vt:lpstr>Trebuchet MS</vt:lpstr>
      <vt:lpstr>urw-din</vt:lpstr>
      <vt:lpstr>Wingdings</vt:lpstr>
      <vt:lpstr>Office Theme</vt:lpstr>
      <vt:lpstr>1_Office Theme</vt:lpstr>
      <vt:lpstr>2_Office Theme</vt:lpstr>
      <vt:lpstr>CSE1021- Problem Solving and Programming</vt:lpstr>
      <vt:lpstr>Unit-3</vt:lpstr>
      <vt:lpstr>Algorithms</vt:lpstr>
      <vt:lpstr>Essential properties of an algorithm</vt:lpstr>
      <vt:lpstr>Basic Questions About Algorithms</vt:lpstr>
      <vt:lpstr>Swapping Two Numbers Using Variable</vt:lpstr>
      <vt:lpstr>Swapping Two Numbers Using Variable With help of a third (temp) variable</vt:lpstr>
      <vt:lpstr>Algorithm:</vt:lpstr>
      <vt:lpstr>Pseudocode</vt:lpstr>
      <vt:lpstr>Flow Chart</vt:lpstr>
      <vt:lpstr>Python Program</vt:lpstr>
      <vt:lpstr>Swapping Two Numbers without Using Variable</vt:lpstr>
      <vt:lpstr>Algorithm:</vt:lpstr>
      <vt:lpstr>Pseudocode</vt:lpstr>
      <vt:lpstr>Flow Chart</vt:lpstr>
      <vt:lpstr>Python Program</vt:lpstr>
      <vt:lpstr>Without using third variable and without using arithmetic operator</vt:lpstr>
      <vt:lpstr>Algorithm:</vt:lpstr>
      <vt:lpstr>Python Program</vt:lpstr>
      <vt:lpstr>Program to count digits in an integer</vt:lpstr>
      <vt:lpstr>Program to count digits in an integer</vt:lpstr>
      <vt:lpstr>Program to count digits in an integer</vt:lpstr>
      <vt:lpstr>Program to count digits in an integer</vt:lpstr>
      <vt:lpstr>Program to count digits in an integer</vt:lpstr>
      <vt:lpstr>Algorithm: calculate the sum and average of first n natural numbers</vt:lpstr>
      <vt:lpstr>Python Program to calculate the Sum</vt:lpstr>
      <vt:lpstr>Python Program to calculate average</vt:lpstr>
      <vt:lpstr>Calculate the sum and average of first n natural numbers using formula</vt:lpstr>
      <vt:lpstr>Calculate the sum and average of first n natural numbers using formula</vt:lpstr>
      <vt:lpstr>Calculate the sum and average of multiple user-entered numbers</vt:lpstr>
      <vt:lpstr>Calculate the sum and average of multiple user-entered numbers</vt:lpstr>
      <vt:lpstr>Calculate the sum and average of multiple user-entered numbers</vt:lpstr>
      <vt:lpstr>Calculate sum using the built-in sum function in Python</vt:lpstr>
      <vt:lpstr>sum() function in Python</vt:lpstr>
      <vt:lpstr>sum() function in Python</vt:lpstr>
      <vt:lpstr>PowerPoint Presentation</vt:lpstr>
      <vt:lpstr>Algorithm to calculate factorial value of a number</vt:lpstr>
      <vt:lpstr>PowerPoint Presentation</vt:lpstr>
      <vt:lpstr>Algorithm to print Fibonacci series up to given number N</vt:lpstr>
      <vt:lpstr>PowerPoint Presentation</vt:lpstr>
      <vt:lpstr>Algorithm to Reverse a Number </vt:lpstr>
      <vt:lpstr>Base Conversion</vt:lpstr>
      <vt:lpstr>The Basic Idea</vt:lpstr>
      <vt:lpstr>An Upper Limit</vt:lpstr>
      <vt:lpstr>Decimal to Basex</vt:lpstr>
      <vt:lpstr>Example – Decimal to Binary</vt:lpstr>
      <vt:lpstr>Example – Decimal to Hexadecimal</vt:lpstr>
      <vt:lpstr>Decimal to Any Base – Python Implementation</vt:lpstr>
      <vt:lpstr>Basex to Decimal</vt:lpstr>
      <vt:lpstr>Basex to Basey</vt:lpstr>
      <vt:lpstr>Conditionals </vt:lpstr>
      <vt:lpstr>Boolean</vt:lpstr>
      <vt:lpstr>Boolean</vt:lpstr>
      <vt:lpstr>Operators and Types</vt:lpstr>
      <vt:lpstr>Conditionals</vt:lpstr>
      <vt:lpstr>Conditional if</vt:lpstr>
      <vt:lpstr>Conditional if</vt:lpstr>
      <vt:lpstr>If - Else</vt:lpstr>
      <vt:lpstr>If - Else</vt:lpstr>
      <vt:lpstr>Chained Conditionals</vt:lpstr>
      <vt:lpstr>Chained Conditionals</vt:lpstr>
      <vt:lpstr>Chained Conditionals</vt:lpstr>
      <vt:lpstr>Nested Conditionals</vt:lpstr>
      <vt:lpstr>Nested Conditionals</vt:lpstr>
      <vt:lpstr>Iterations and Control Statements</vt:lpstr>
      <vt:lpstr>State</vt:lpstr>
      <vt:lpstr>While</vt:lpstr>
      <vt:lpstr>While</vt:lpstr>
      <vt:lpstr>While</vt:lpstr>
      <vt:lpstr>For</vt:lpstr>
      <vt:lpstr>For</vt:lpstr>
      <vt:lpstr>For</vt:lpstr>
      <vt:lpstr>Loop Control Structures</vt:lpstr>
      <vt:lpstr>Break</vt:lpstr>
      <vt:lpstr>Break</vt:lpstr>
      <vt:lpstr>Continue</vt:lpstr>
      <vt:lpstr>Continue</vt:lpstr>
      <vt:lpstr>Pass</vt:lpstr>
      <vt:lpstr>Difference: Break and Continue </vt:lpstr>
      <vt:lpstr>Examples and Exercises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Problem Solving and Programming using PYTHON</dc:title>
  <dc:creator>Admin</dc:creator>
  <cp:lastModifiedBy>Admin</cp:lastModifiedBy>
  <cp:revision>166</cp:revision>
  <dcterms:created xsi:type="dcterms:W3CDTF">2020-09-16T13:19:18Z</dcterms:created>
  <dcterms:modified xsi:type="dcterms:W3CDTF">2020-12-01T04:09:12Z</dcterms:modified>
</cp:coreProperties>
</file>