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70"/>
  </p:notesMasterIdLst>
  <p:sldIdLst>
    <p:sldId id="256" r:id="rId4"/>
    <p:sldId id="486" r:id="rId5"/>
    <p:sldId id="548" r:id="rId6"/>
    <p:sldId id="549" r:id="rId7"/>
    <p:sldId id="550" r:id="rId8"/>
    <p:sldId id="551" r:id="rId9"/>
    <p:sldId id="552" r:id="rId10"/>
    <p:sldId id="553" r:id="rId11"/>
    <p:sldId id="554" r:id="rId12"/>
    <p:sldId id="555" r:id="rId13"/>
    <p:sldId id="556" r:id="rId14"/>
    <p:sldId id="557" r:id="rId15"/>
    <p:sldId id="558" r:id="rId16"/>
    <p:sldId id="559" r:id="rId17"/>
    <p:sldId id="560" r:id="rId18"/>
    <p:sldId id="561" r:id="rId19"/>
    <p:sldId id="562" r:id="rId20"/>
    <p:sldId id="563" r:id="rId21"/>
    <p:sldId id="273" r:id="rId22"/>
    <p:sldId id="442" r:id="rId23"/>
    <p:sldId id="259" r:id="rId24"/>
    <p:sldId id="443" r:id="rId25"/>
    <p:sldId id="473" r:id="rId26"/>
    <p:sldId id="445" r:id="rId27"/>
    <p:sldId id="446" r:id="rId28"/>
    <p:sldId id="474" r:id="rId29"/>
    <p:sldId id="475" r:id="rId30"/>
    <p:sldId id="477" r:id="rId31"/>
    <p:sldId id="476" r:id="rId32"/>
    <p:sldId id="478" r:id="rId33"/>
    <p:sldId id="479" r:id="rId34"/>
    <p:sldId id="480" r:id="rId35"/>
    <p:sldId id="481" r:id="rId36"/>
    <p:sldId id="482" r:id="rId37"/>
    <p:sldId id="485"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499" r:id="rId51"/>
    <p:sldId id="500" r:id="rId52"/>
    <p:sldId id="501" r:id="rId53"/>
    <p:sldId id="502" r:id="rId54"/>
    <p:sldId id="503" r:id="rId55"/>
    <p:sldId id="504" r:id="rId56"/>
    <p:sldId id="505" r:id="rId57"/>
    <p:sldId id="506" r:id="rId58"/>
    <p:sldId id="507" r:id="rId59"/>
    <p:sldId id="508" r:id="rId60"/>
    <p:sldId id="539" r:id="rId61"/>
    <p:sldId id="540" r:id="rId62"/>
    <p:sldId id="541" r:id="rId63"/>
    <p:sldId id="543" r:id="rId64"/>
    <p:sldId id="544" r:id="rId65"/>
    <p:sldId id="545" r:id="rId66"/>
    <p:sldId id="542" r:id="rId67"/>
    <p:sldId id="546" r:id="rId68"/>
    <p:sldId id="54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3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B3E8D-FAB5-4056-B2C6-6DACE8FD78F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B74B89E1-A294-48B2-986D-56FEB1D89EA3}">
      <dgm:prSet phldrT="[Text]"/>
      <dgm:spPr>
        <a:solidFill>
          <a:schemeClr val="accent1"/>
        </a:solidFill>
      </dgm:spPr>
      <dgm:t>
        <a:bodyPr/>
        <a:lstStyle/>
        <a:p>
          <a:pPr algn="just"/>
          <a:r>
            <a:rPr lang="en-US" dirty="0"/>
            <a:t>An algorithm is a set of rules that specify the order and kind of arithmetic operations that are used on a specified set of data.</a:t>
          </a:r>
        </a:p>
      </dgm:t>
    </dgm:pt>
    <dgm:pt modelId="{EFAB9B08-9842-4C2F-9A18-2BA56453EACA}" type="sibTrans" cxnId="{EA5E9C03-5E0D-4267-946A-12E243F099D7}">
      <dgm:prSet/>
      <dgm:spPr/>
      <dgm:t>
        <a:bodyPr/>
        <a:lstStyle/>
        <a:p>
          <a:endParaRPr lang="en-US"/>
        </a:p>
      </dgm:t>
    </dgm:pt>
    <dgm:pt modelId="{7AC9ECFA-9326-4E68-90AB-6262421AFBE7}" type="parTrans" cxnId="{EA5E9C03-5E0D-4267-946A-12E243F099D7}">
      <dgm:prSet/>
      <dgm:spPr/>
      <dgm:t>
        <a:bodyPr/>
        <a:lstStyle/>
        <a:p>
          <a:endParaRPr lang="en-US"/>
        </a:p>
      </dgm:t>
    </dgm:pt>
    <dgm:pt modelId="{7D7773BE-8F06-494E-B140-7BBFF3185208}">
      <dgm:prSet phldrT="[Text]"/>
      <dgm:spPr>
        <a:solidFill>
          <a:schemeClr val="accent3"/>
        </a:solidFill>
      </dgm:spPr>
      <dgm:t>
        <a:bodyPr/>
        <a:lstStyle/>
        <a:p>
          <a:pPr algn="just"/>
          <a:r>
            <a:rPr lang="en-US" dirty="0"/>
            <a:t>An algorithm is an effective method expressed as a finite list of well-defined instructions for calculating a function.</a:t>
          </a:r>
        </a:p>
      </dgm:t>
    </dgm:pt>
    <dgm:pt modelId="{5AB844B8-DAB5-412C-A4C5-5659E3E27526}" type="sibTrans" cxnId="{5157B208-DAC9-4CFB-9A66-6D8A98795209}">
      <dgm:prSet/>
      <dgm:spPr/>
      <dgm:t>
        <a:bodyPr/>
        <a:lstStyle/>
        <a:p>
          <a:endParaRPr lang="en-US"/>
        </a:p>
      </dgm:t>
    </dgm:pt>
    <dgm:pt modelId="{1DDA7A32-F3E1-4253-9BF5-0F4E7F8A4691}" type="parTrans" cxnId="{5157B208-DAC9-4CFB-9A66-6D8A98795209}">
      <dgm:prSet/>
      <dgm:spPr/>
      <dgm:t>
        <a:bodyPr/>
        <a:lstStyle/>
        <a:p>
          <a:endParaRPr lang="en-US"/>
        </a:p>
      </dgm:t>
    </dgm:pt>
    <dgm:pt modelId="{6E41EC66-05B9-420B-924F-2A7690B423D2}">
      <dgm:prSet phldrT="[Text]"/>
      <dgm:spPr>
        <a:solidFill>
          <a:schemeClr val="accent4">
            <a:lumMod val="40000"/>
            <a:lumOff val="60000"/>
          </a:schemeClr>
        </a:solidFill>
      </dgm:spPr>
      <dgm:t>
        <a:bodyPr/>
        <a:lstStyle/>
        <a:p>
          <a:pPr algn="just"/>
          <a:r>
            <a:rPr lang="en-US" dirty="0"/>
            <a:t>An algorithm is a finite, definite, effective procedure, with some output</a:t>
          </a:r>
        </a:p>
      </dgm:t>
    </dgm:pt>
    <dgm:pt modelId="{952AB118-E634-4564-9DAA-8724A7BFA27D}" type="sibTrans" cxnId="{21B8068E-595B-4999-BF38-D6A5B1BD79E1}">
      <dgm:prSet/>
      <dgm:spPr/>
      <dgm:t>
        <a:bodyPr/>
        <a:lstStyle/>
        <a:p>
          <a:endParaRPr lang="en-US"/>
        </a:p>
      </dgm:t>
    </dgm:pt>
    <dgm:pt modelId="{14513442-455B-41E9-931D-647E4D543546}" type="parTrans" cxnId="{21B8068E-595B-4999-BF38-D6A5B1BD79E1}">
      <dgm:prSet/>
      <dgm:spPr/>
      <dgm:t>
        <a:bodyPr/>
        <a:lstStyle/>
        <a:p>
          <a:endParaRPr lang="en-US"/>
        </a:p>
      </dgm:t>
    </dgm:pt>
    <dgm:pt modelId="{F2BD920A-0006-4135-B726-9CD63F6229D6}">
      <dgm:prSet phldrT="[Text]"/>
      <dgm:spPr>
        <a:solidFill>
          <a:schemeClr val="accent6">
            <a:lumMod val="60000"/>
            <a:lumOff val="40000"/>
          </a:schemeClr>
        </a:solidFill>
        <a:ln>
          <a:solidFill>
            <a:schemeClr val="accent6">
              <a:lumMod val="40000"/>
              <a:lumOff val="60000"/>
            </a:schemeClr>
          </a:solidFill>
        </a:ln>
      </dgm:spPr>
      <dgm:t>
        <a:bodyPr/>
        <a:lstStyle/>
        <a:p>
          <a:pPr algn="just"/>
          <a:r>
            <a:rPr lang="en-US" dirty="0"/>
            <a:t>Systematic procedure that produces – in a finite number of steps –</a:t>
          </a:r>
        </a:p>
        <a:p>
          <a:pPr algn="just"/>
          <a:r>
            <a:rPr lang="en-US" dirty="0"/>
            <a:t>the answer to a question or the solution of a problem. </a:t>
          </a:r>
          <a:endParaRPr lang="en-US" b="1" i="1" dirty="0"/>
        </a:p>
      </dgm:t>
    </dgm:pt>
    <dgm:pt modelId="{53C201E1-6940-419F-A1E6-1F32F7FE0F5A}" type="sibTrans" cxnId="{ABAEA9B9-C281-45CE-A8AA-0B1547C0B2F6}">
      <dgm:prSet/>
      <dgm:spPr/>
      <dgm:t>
        <a:bodyPr/>
        <a:lstStyle/>
        <a:p>
          <a:endParaRPr lang="en-US"/>
        </a:p>
      </dgm:t>
    </dgm:pt>
    <dgm:pt modelId="{A6241E40-9CF6-45BB-B87F-612AA0BDB956}" type="parTrans" cxnId="{ABAEA9B9-C281-45CE-A8AA-0B1547C0B2F6}">
      <dgm:prSet/>
      <dgm:spPr/>
      <dgm:t>
        <a:bodyPr/>
        <a:lstStyle/>
        <a:p>
          <a:endParaRPr lang="en-US"/>
        </a:p>
      </dgm:t>
    </dgm:pt>
    <dgm:pt modelId="{086D0E3A-875C-4B16-857E-67BB9AEAD2ED}" type="pres">
      <dgm:prSet presAssocID="{413B3E8D-FAB5-4056-B2C6-6DACE8FD78F9}" presName="linear" presStyleCnt="0">
        <dgm:presLayoutVars>
          <dgm:animLvl val="lvl"/>
          <dgm:resizeHandles val="exact"/>
        </dgm:presLayoutVars>
      </dgm:prSet>
      <dgm:spPr/>
      <dgm:t>
        <a:bodyPr/>
        <a:lstStyle/>
        <a:p>
          <a:endParaRPr lang="en-US"/>
        </a:p>
      </dgm:t>
    </dgm:pt>
    <dgm:pt modelId="{1F3F3776-9C57-4292-B20F-9F121E302D1F}" type="pres">
      <dgm:prSet presAssocID="{B74B89E1-A294-48B2-986D-56FEB1D89EA3}" presName="parentText" presStyleLbl="node1" presStyleIdx="0" presStyleCnt="4">
        <dgm:presLayoutVars>
          <dgm:chMax val="0"/>
          <dgm:bulletEnabled val="1"/>
        </dgm:presLayoutVars>
      </dgm:prSet>
      <dgm:spPr/>
      <dgm:t>
        <a:bodyPr/>
        <a:lstStyle/>
        <a:p>
          <a:endParaRPr lang="en-US"/>
        </a:p>
      </dgm:t>
    </dgm:pt>
    <dgm:pt modelId="{BF4D0DB2-11BE-4710-A544-E2887F2C4C58}" type="pres">
      <dgm:prSet presAssocID="{EFAB9B08-9842-4C2F-9A18-2BA56453EACA}" presName="spacer" presStyleCnt="0"/>
      <dgm:spPr/>
    </dgm:pt>
    <dgm:pt modelId="{2A116D46-6093-4953-92D8-20BBF82C1552}" type="pres">
      <dgm:prSet presAssocID="{7D7773BE-8F06-494E-B140-7BBFF3185208}" presName="parentText" presStyleLbl="node1" presStyleIdx="1" presStyleCnt="4">
        <dgm:presLayoutVars>
          <dgm:chMax val="0"/>
          <dgm:bulletEnabled val="1"/>
        </dgm:presLayoutVars>
      </dgm:prSet>
      <dgm:spPr/>
      <dgm:t>
        <a:bodyPr/>
        <a:lstStyle/>
        <a:p>
          <a:endParaRPr lang="en-US"/>
        </a:p>
      </dgm:t>
    </dgm:pt>
    <dgm:pt modelId="{451A4BE0-0800-4941-BDA0-39F993B3A8C2}" type="pres">
      <dgm:prSet presAssocID="{5AB844B8-DAB5-412C-A4C5-5659E3E27526}" presName="spacer" presStyleCnt="0"/>
      <dgm:spPr/>
    </dgm:pt>
    <dgm:pt modelId="{09A0A675-A9FF-4B48-861F-B8CEE8D7D6D9}" type="pres">
      <dgm:prSet presAssocID="{6E41EC66-05B9-420B-924F-2A7690B423D2}" presName="parentText" presStyleLbl="node1" presStyleIdx="2" presStyleCnt="4">
        <dgm:presLayoutVars>
          <dgm:chMax val="0"/>
          <dgm:bulletEnabled val="1"/>
        </dgm:presLayoutVars>
      </dgm:prSet>
      <dgm:spPr/>
      <dgm:t>
        <a:bodyPr/>
        <a:lstStyle/>
        <a:p>
          <a:endParaRPr lang="en-US"/>
        </a:p>
      </dgm:t>
    </dgm:pt>
    <dgm:pt modelId="{D9F0E6ED-77E2-4277-9C31-E69C27154846}" type="pres">
      <dgm:prSet presAssocID="{952AB118-E634-4564-9DAA-8724A7BFA27D}" presName="spacer" presStyleCnt="0"/>
      <dgm:spPr/>
    </dgm:pt>
    <dgm:pt modelId="{1CAA4D50-4C0F-4EB8-B3D7-4E8BFB8D7D60}" type="pres">
      <dgm:prSet presAssocID="{F2BD920A-0006-4135-B726-9CD63F6229D6}" presName="parentText" presStyleLbl="node1" presStyleIdx="3" presStyleCnt="4">
        <dgm:presLayoutVars>
          <dgm:chMax val="0"/>
          <dgm:bulletEnabled val="1"/>
        </dgm:presLayoutVars>
      </dgm:prSet>
      <dgm:spPr/>
      <dgm:t>
        <a:bodyPr/>
        <a:lstStyle/>
        <a:p>
          <a:endParaRPr lang="en-US"/>
        </a:p>
      </dgm:t>
    </dgm:pt>
  </dgm:ptLst>
  <dgm:cxnLst>
    <dgm:cxn modelId="{21B8068E-595B-4999-BF38-D6A5B1BD79E1}" srcId="{413B3E8D-FAB5-4056-B2C6-6DACE8FD78F9}" destId="{6E41EC66-05B9-420B-924F-2A7690B423D2}" srcOrd="2" destOrd="0" parTransId="{14513442-455B-41E9-931D-647E4D543546}" sibTransId="{952AB118-E634-4564-9DAA-8724A7BFA27D}"/>
    <dgm:cxn modelId="{EA5E9C03-5E0D-4267-946A-12E243F099D7}" srcId="{413B3E8D-FAB5-4056-B2C6-6DACE8FD78F9}" destId="{B74B89E1-A294-48B2-986D-56FEB1D89EA3}" srcOrd="0" destOrd="0" parTransId="{7AC9ECFA-9326-4E68-90AB-6262421AFBE7}" sibTransId="{EFAB9B08-9842-4C2F-9A18-2BA56453EACA}"/>
    <dgm:cxn modelId="{A10BE97A-5608-40AB-B925-BBB0683F1900}" type="presOf" srcId="{6E41EC66-05B9-420B-924F-2A7690B423D2}" destId="{09A0A675-A9FF-4B48-861F-B8CEE8D7D6D9}" srcOrd="0" destOrd="0" presId="urn:microsoft.com/office/officeart/2005/8/layout/vList2"/>
    <dgm:cxn modelId="{B67C04FD-237D-45E8-9D68-E488E7E9F3C9}" type="presOf" srcId="{413B3E8D-FAB5-4056-B2C6-6DACE8FD78F9}" destId="{086D0E3A-875C-4B16-857E-67BB9AEAD2ED}" srcOrd="0" destOrd="0" presId="urn:microsoft.com/office/officeart/2005/8/layout/vList2"/>
    <dgm:cxn modelId="{47AE49D4-EF4C-4826-88F9-924DF1338985}" type="presOf" srcId="{B74B89E1-A294-48B2-986D-56FEB1D89EA3}" destId="{1F3F3776-9C57-4292-B20F-9F121E302D1F}" srcOrd="0" destOrd="0" presId="urn:microsoft.com/office/officeart/2005/8/layout/vList2"/>
    <dgm:cxn modelId="{BB3B67F5-3DDE-4E23-B181-D5DFADC7F854}" type="presOf" srcId="{F2BD920A-0006-4135-B726-9CD63F6229D6}" destId="{1CAA4D50-4C0F-4EB8-B3D7-4E8BFB8D7D60}" srcOrd="0" destOrd="0" presId="urn:microsoft.com/office/officeart/2005/8/layout/vList2"/>
    <dgm:cxn modelId="{2004C81A-E5AC-4D80-8554-D92EE6E6EF29}" type="presOf" srcId="{7D7773BE-8F06-494E-B140-7BBFF3185208}" destId="{2A116D46-6093-4953-92D8-20BBF82C1552}" srcOrd="0" destOrd="0" presId="urn:microsoft.com/office/officeart/2005/8/layout/vList2"/>
    <dgm:cxn modelId="{ABAEA9B9-C281-45CE-A8AA-0B1547C0B2F6}" srcId="{413B3E8D-FAB5-4056-B2C6-6DACE8FD78F9}" destId="{F2BD920A-0006-4135-B726-9CD63F6229D6}" srcOrd="3" destOrd="0" parTransId="{A6241E40-9CF6-45BB-B87F-612AA0BDB956}" sibTransId="{53C201E1-6940-419F-A1E6-1F32F7FE0F5A}"/>
    <dgm:cxn modelId="{5157B208-DAC9-4CFB-9A66-6D8A98795209}" srcId="{413B3E8D-FAB5-4056-B2C6-6DACE8FD78F9}" destId="{7D7773BE-8F06-494E-B140-7BBFF3185208}" srcOrd="1" destOrd="0" parTransId="{1DDA7A32-F3E1-4253-9BF5-0F4E7F8A4691}" sibTransId="{5AB844B8-DAB5-412C-A4C5-5659E3E27526}"/>
    <dgm:cxn modelId="{F11B3CF3-7292-4AB4-8CD2-E183044E9854}" type="presParOf" srcId="{086D0E3A-875C-4B16-857E-67BB9AEAD2ED}" destId="{1F3F3776-9C57-4292-B20F-9F121E302D1F}" srcOrd="0" destOrd="0" presId="urn:microsoft.com/office/officeart/2005/8/layout/vList2"/>
    <dgm:cxn modelId="{9E9F90F3-7FBF-489E-B58A-F9B83057B864}" type="presParOf" srcId="{086D0E3A-875C-4B16-857E-67BB9AEAD2ED}" destId="{BF4D0DB2-11BE-4710-A544-E2887F2C4C58}" srcOrd="1" destOrd="0" presId="urn:microsoft.com/office/officeart/2005/8/layout/vList2"/>
    <dgm:cxn modelId="{E8BDEF2E-F281-4834-8FE7-9CB5060DC12A}" type="presParOf" srcId="{086D0E3A-875C-4B16-857E-67BB9AEAD2ED}" destId="{2A116D46-6093-4953-92D8-20BBF82C1552}" srcOrd="2" destOrd="0" presId="urn:microsoft.com/office/officeart/2005/8/layout/vList2"/>
    <dgm:cxn modelId="{79C50ED4-FC5D-4D14-B5E6-6922ADC94846}" type="presParOf" srcId="{086D0E3A-875C-4B16-857E-67BB9AEAD2ED}" destId="{451A4BE0-0800-4941-BDA0-39F993B3A8C2}" srcOrd="3" destOrd="0" presId="urn:microsoft.com/office/officeart/2005/8/layout/vList2"/>
    <dgm:cxn modelId="{AF9BA66A-D840-4AEF-ABF9-7BE94A905698}" type="presParOf" srcId="{086D0E3A-875C-4B16-857E-67BB9AEAD2ED}" destId="{09A0A675-A9FF-4B48-861F-B8CEE8D7D6D9}" srcOrd="4" destOrd="0" presId="urn:microsoft.com/office/officeart/2005/8/layout/vList2"/>
    <dgm:cxn modelId="{3F288C3B-3403-408A-812C-DCE2ABF112BF}" type="presParOf" srcId="{086D0E3A-875C-4B16-857E-67BB9AEAD2ED}" destId="{D9F0E6ED-77E2-4277-9C31-E69C27154846}" srcOrd="5" destOrd="0" presId="urn:microsoft.com/office/officeart/2005/8/layout/vList2"/>
    <dgm:cxn modelId="{66267D8E-D5EE-4252-8A31-36DFB300EFDB}" type="presParOf" srcId="{086D0E3A-875C-4B16-857E-67BB9AEAD2ED}" destId="{1CAA4D50-4C0F-4EB8-B3D7-4E8BFB8D7D6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384BC-68E5-4AF4-A050-0143CFDD8FF6}" type="doc">
      <dgm:prSet loTypeId="urn:microsoft.com/office/officeart/2005/8/layout/vList2" loCatId="list" qsTypeId="urn:microsoft.com/office/officeart/2005/8/quickstyle/simple5" qsCatId="simple" csTypeId="urn:microsoft.com/office/officeart/2005/8/colors/accent1_1" csCatId="accent1" phldr="1"/>
      <dgm:spPr/>
      <dgm:t>
        <a:bodyPr/>
        <a:lstStyle/>
        <a:p>
          <a:endParaRPr lang="en-US"/>
        </a:p>
      </dgm:t>
    </dgm:pt>
    <dgm:pt modelId="{D1F8A8E4-1EBF-40F0-A748-FDEC52154E0B}">
      <dgm:prSet custT="1"/>
      <dgm:spPr>
        <a:solidFill>
          <a:schemeClr val="accent6">
            <a:lumMod val="60000"/>
            <a:lumOff val="40000"/>
          </a:schemeClr>
        </a:solidFill>
      </dgm:spPr>
      <dgm:t>
        <a:bodyPr/>
        <a:lstStyle/>
        <a:p>
          <a:pPr algn="just"/>
          <a:r>
            <a:rPr lang="en-US" sz="2000" dirty="0"/>
            <a:t>For each algorithm, we should answer the following basic questions: </a:t>
          </a:r>
          <a:endParaRPr lang="en-GB" sz="2000" b="1" dirty="0"/>
        </a:p>
      </dgm:t>
    </dgm:pt>
    <dgm:pt modelId="{7F76A49F-C27F-44C0-BFAD-62733CA1B4D7}" type="parTrans" cxnId="{CAABE058-C040-485C-93EA-9081C248B38D}">
      <dgm:prSet/>
      <dgm:spPr/>
      <dgm:t>
        <a:bodyPr/>
        <a:lstStyle/>
        <a:p>
          <a:pPr algn="just"/>
          <a:endParaRPr lang="en-US"/>
        </a:p>
      </dgm:t>
    </dgm:pt>
    <dgm:pt modelId="{0EE135B1-4ABA-4D86-8FC9-AF16B6AB9F71}" type="sibTrans" cxnId="{CAABE058-C040-485C-93EA-9081C248B38D}">
      <dgm:prSet/>
      <dgm:spPr/>
      <dgm:t>
        <a:bodyPr/>
        <a:lstStyle/>
        <a:p>
          <a:pPr algn="just"/>
          <a:endParaRPr lang="en-US"/>
        </a:p>
      </dgm:t>
    </dgm:pt>
    <dgm:pt modelId="{0B620BDC-40BB-4ABD-AF39-93B501E22CB5}" type="pres">
      <dgm:prSet presAssocID="{FF3384BC-68E5-4AF4-A050-0143CFDD8FF6}" presName="linear" presStyleCnt="0">
        <dgm:presLayoutVars>
          <dgm:animLvl val="lvl"/>
          <dgm:resizeHandles val="exact"/>
        </dgm:presLayoutVars>
      </dgm:prSet>
      <dgm:spPr/>
      <dgm:t>
        <a:bodyPr/>
        <a:lstStyle/>
        <a:p>
          <a:endParaRPr lang="en-US"/>
        </a:p>
      </dgm:t>
    </dgm:pt>
    <dgm:pt modelId="{9B45D5EE-1C4D-4BC0-987D-B8D84F37C615}" type="pres">
      <dgm:prSet presAssocID="{D1F8A8E4-1EBF-40F0-A748-FDEC52154E0B}" presName="parentText" presStyleLbl="node1" presStyleIdx="0" presStyleCnt="1" custLinFactNeighborY="29121">
        <dgm:presLayoutVars>
          <dgm:chMax val="0"/>
          <dgm:bulletEnabled val="1"/>
        </dgm:presLayoutVars>
      </dgm:prSet>
      <dgm:spPr/>
      <dgm:t>
        <a:bodyPr/>
        <a:lstStyle/>
        <a:p>
          <a:endParaRPr lang="en-US"/>
        </a:p>
      </dgm:t>
    </dgm:pt>
  </dgm:ptLst>
  <dgm:cxnLst>
    <dgm:cxn modelId="{CAABE058-C040-485C-93EA-9081C248B38D}" srcId="{FF3384BC-68E5-4AF4-A050-0143CFDD8FF6}" destId="{D1F8A8E4-1EBF-40F0-A748-FDEC52154E0B}" srcOrd="0" destOrd="0" parTransId="{7F76A49F-C27F-44C0-BFAD-62733CA1B4D7}" sibTransId="{0EE135B1-4ABA-4D86-8FC9-AF16B6AB9F71}"/>
    <dgm:cxn modelId="{33BDBEB3-8BC9-41E1-BF91-178A70D86A98}" type="presOf" srcId="{D1F8A8E4-1EBF-40F0-A748-FDEC52154E0B}" destId="{9B45D5EE-1C4D-4BC0-987D-B8D84F37C615}" srcOrd="0" destOrd="0" presId="urn:microsoft.com/office/officeart/2005/8/layout/vList2"/>
    <dgm:cxn modelId="{F94FA085-1B23-4357-B9F5-D7D768BB0BC4}" type="presOf" srcId="{FF3384BC-68E5-4AF4-A050-0143CFDD8FF6}" destId="{0B620BDC-40BB-4ABD-AF39-93B501E22CB5}" srcOrd="0" destOrd="0" presId="urn:microsoft.com/office/officeart/2005/8/layout/vList2"/>
    <dgm:cxn modelId="{F5E4C14D-42F9-4439-985B-596474D1A4E1}" type="presParOf" srcId="{0B620BDC-40BB-4ABD-AF39-93B501E22CB5}" destId="{9B45D5EE-1C4D-4BC0-987D-B8D84F37C6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F3776-9C57-4292-B20F-9F121E302D1F}">
      <dsp:nvSpPr>
        <dsp:cNvPr id="0" name=""/>
        <dsp:cNvSpPr/>
      </dsp:nvSpPr>
      <dsp:spPr>
        <a:xfrm>
          <a:off x="0" y="320587"/>
          <a:ext cx="7299959" cy="919912"/>
        </a:xfrm>
        <a:prstGeom prst="roundRect">
          <a:avLst/>
        </a:prstGeom>
        <a:solidFill>
          <a:schemeClr val="accent1"/>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t>An algorithm is a set of rules that specify the order and kind of arithmetic operations that are used on a specified set of data.</a:t>
          </a:r>
        </a:p>
      </dsp:txBody>
      <dsp:txXfrm>
        <a:off x="44906" y="365493"/>
        <a:ext cx="7210147" cy="830100"/>
      </dsp:txXfrm>
    </dsp:sp>
    <dsp:sp modelId="{2A116D46-6093-4953-92D8-20BBF82C1552}">
      <dsp:nvSpPr>
        <dsp:cNvPr id="0" name=""/>
        <dsp:cNvSpPr/>
      </dsp:nvSpPr>
      <dsp:spPr>
        <a:xfrm>
          <a:off x="0" y="1298099"/>
          <a:ext cx="7299959" cy="919912"/>
        </a:xfrm>
        <a:prstGeom prst="roundRect">
          <a:avLst/>
        </a:prstGeom>
        <a:solidFill>
          <a:schemeClr val="accent3"/>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t>An algorithm is an effective method expressed as a finite list of well-defined instructions for calculating a function.</a:t>
          </a:r>
        </a:p>
      </dsp:txBody>
      <dsp:txXfrm>
        <a:off x="44906" y="1343005"/>
        <a:ext cx="7210147" cy="830100"/>
      </dsp:txXfrm>
    </dsp:sp>
    <dsp:sp modelId="{09A0A675-A9FF-4B48-861F-B8CEE8D7D6D9}">
      <dsp:nvSpPr>
        <dsp:cNvPr id="0" name=""/>
        <dsp:cNvSpPr/>
      </dsp:nvSpPr>
      <dsp:spPr>
        <a:xfrm>
          <a:off x="0" y="2275612"/>
          <a:ext cx="7299959" cy="919912"/>
        </a:xfrm>
        <a:prstGeom prst="roundRect">
          <a:avLst/>
        </a:prstGeom>
        <a:solidFill>
          <a:schemeClr val="accent4">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t>An algorithm is a finite, definite, effective procedure, with some output</a:t>
          </a:r>
        </a:p>
      </dsp:txBody>
      <dsp:txXfrm>
        <a:off x="44906" y="2320518"/>
        <a:ext cx="7210147" cy="830100"/>
      </dsp:txXfrm>
    </dsp:sp>
    <dsp:sp modelId="{1CAA4D50-4C0F-4EB8-B3D7-4E8BFB8D7D60}">
      <dsp:nvSpPr>
        <dsp:cNvPr id="0" name=""/>
        <dsp:cNvSpPr/>
      </dsp:nvSpPr>
      <dsp:spPr>
        <a:xfrm>
          <a:off x="0" y="3253125"/>
          <a:ext cx="7299959" cy="919912"/>
        </a:xfrm>
        <a:prstGeom prst="roundRect">
          <a:avLst/>
        </a:prstGeom>
        <a:solidFill>
          <a:schemeClr val="accent6">
            <a:lumMod val="60000"/>
            <a:lumOff val="4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t>Systematic procedure that produces – in a finite number of steps –</a:t>
          </a:r>
        </a:p>
        <a:p>
          <a:pPr lvl="0" algn="just" defTabSz="889000">
            <a:lnSpc>
              <a:spcPct val="90000"/>
            </a:lnSpc>
            <a:spcBef>
              <a:spcPct val="0"/>
            </a:spcBef>
            <a:spcAft>
              <a:spcPct val="35000"/>
            </a:spcAft>
          </a:pPr>
          <a:r>
            <a:rPr lang="en-US" sz="2000" kern="1200" dirty="0"/>
            <a:t>the answer to a question or the solution of a problem. </a:t>
          </a:r>
          <a:endParaRPr lang="en-US" sz="2000" b="1" i="1" kern="1200" dirty="0"/>
        </a:p>
      </dsp:txBody>
      <dsp:txXfrm>
        <a:off x="44906" y="3298031"/>
        <a:ext cx="7210147" cy="830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5D5EE-1C4D-4BC0-987D-B8D84F37C615}">
      <dsp:nvSpPr>
        <dsp:cNvPr id="0" name=""/>
        <dsp:cNvSpPr/>
      </dsp:nvSpPr>
      <dsp:spPr>
        <a:xfrm>
          <a:off x="0" y="8444"/>
          <a:ext cx="9912532" cy="692640"/>
        </a:xfrm>
        <a:prstGeom prst="roundRect">
          <a:avLst/>
        </a:prstGeom>
        <a:solidFill>
          <a:schemeClr val="accent6">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t>For each algorithm, we should answer the following basic questions: </a:t>
          </a:r>
          <a:endParaRPr lang="en-GB" sz="2000" b="1" kern="1200" dirty="0"/>
        </a:p>
      </dsp:txBody>
      <dsp:txXfrm>
        <a:off x="33812" y="42256"/>
        <a:ext cx="9844908" cy="6250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4-17T05:29:49.798"/>
    </inkml:context>
    <inkml:brush xml:id="br0">
      <inkml:brushProperty name="width" value="0.05292" units="cm"/>
      <inkml:brushProperty name="height" value="0.05292" units="cm"/>
      <inkml:brushProperty name="color" value="#FF0000"/>
    </inkml:brush>
  </inkml:definitions>
  <inkml:trace contextRef="#ctx0" brushRef="#br0">6821 10137 123 0,'0'0'22'0,"0"0"7"16,0 0-17-16,0 0-3 0,0 0 18 16,0 0-11-1,0 0-10-15,0 0-6 0,23-19-3 16,-5 9-2-16,11-4 5 16,11-6-3-16,12-3-1 15,6-4 4-15,6 2 3 16,1-2 0-16,-1-1-3 15,1 2 0-15,-7 0 0 16,-10-1 0-16,-5 8-2 16,-12 2 2-16,-13 7 3 15,-9 6 0-15,-7 4-1 16,-2 0-2-16,0 0-4 0,0 0 4 16,0 0 12-1,0 0 2-15,0 0-4 0,0 0-6 16,0 0-4-16,7-3-16 15,-5-6-91-15</inkml:trace>
  <inkml:trace contextRef="#ctx0" brushRef="#br0" timeOffset="1544.8799">4565 16517 111 0,'0'0'93'15,"0"0"-72"-15,0 0 24 16,0 0-6-16,0 0 5 16,0 0-8-16,-29-50 11 15,29 50-16-15,0 0-5 16,0 0-8-16,0 0-4 15,0 0-11-15,0 0-3 0,0 0-1 16,0 0-2 0,0 0-7-16,6 18-2 0,14 9 4 15,9 4 8-15,3 1 0 16,-3-2 0-16,-2-2 1 16,-3-6 2-16,-9-8-3 15,-1-6 1-15,-7-4-1 16,-3-4 0-16,-2 0 0 15,0 0 0-15,3 0 1 16,9-8 2-16,7-32-1 16,18-26 17-16,14-28 33 15,9-14-24-15,6-5-16 16,-2 11-4-16,-6 22-7 16,-11 22 9-16,-10 19-8 15,-16 20-2-15,-5 7-2 0,-9 7-2 16,-5 5-4-16,-4 0-12 15,0 0-8-15,0 0-7 16,0 0 7-16,3 9 1 16,-3 0-18-16,-7-9-16 15,-39-1-243-15</inkml:trace>
  <inkml:trace contextRef="#ctx0" brushRef="#br0" timeOffset="11544.3799">6652 11464 19 0,'0'0'30'0,"0"0"-13"15,0 0-11-15,0 0-4 16,0 0-2-16,0 0 1 16,0 0 3-16,0 0 4 15,0 4 5-15,0-4-9 16,0 0-3-16,0 0 1 15,0 0 1-15,0 0-1 16,0 0-1-16,0 0 10 16,0 0 16-16,0 0-27 15,0 0 0-15,17-15 16 0,2-2 23 16,8-10-10-16,4 0-29 16,2 1 0-16,-1-5 0 15,-3 6-9-15,-3-2-5 16,-1 3 14-16,-5 8-11 15,-7 4 11-15,-4 5 0 16,-7 5 3-16,-2 2 5 16,0 0 17-16,0 0 21 15,0 0 10-15,0 0-24 16,0 0-12-16,0 0-13 16,0 0-7-16,0 0-1 15,0 0-1-15,0 0-4 16,0 0-11-16,0 0-16 0,0 0-33 15,0 0 9 1,0 0 27-16,0 0 12 0,0 0 7 16,0 0-10-16,0 0-15 15,0 9 12-15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67032-418F-4D5C-B0AA-0A250F5A3039}" type="datetimeFigureOut">
              <a:rPr lang="en-GB" smtClean="0"/>
              <a:t>26/01/2024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91B0D-C30F-4E2F-B60B-EB57C6653D05}" type="slidenum">
              <a:rPr lang="en-GB" smtClean="0"/>
              <a:t>‹#›</a:t>
            </a:fld>
            <a:endParaRPr lang="en-GB"/>
          </a:p>
        </p:txBody>
      </p:sp>
    </p:spTree>
    <p:extLst>
      <p:ext uri="{BB962C8B-B14F-4D97-AF65-F5344CB8AC3E}">
        <p14:creationId xmlns:p14="http://schemas.microsoft.com/office/powerpoint/2010/main" val="332327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14</a:t>
            </a:fld>
            <a:endParaRPr lang="en-US"/>
          </a:p>
        </p:txBody>
      </p:sp>
    </p:spTree>
    <p:extLst>
      <p:ext uri="{BB962C8B-B14F-4D97-AF65-F5344CB8AC3E}">
        <p14:creationId xmlns:p14="http://schemas.microsoft.com/office/powerpoint/2010/main" val="1052101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146024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156984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1328263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24538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3669471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563090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423272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696BADC-4AA9-4F78-A3D5-08FDAE5209C5}" type="datetimeFigureOut">
              <a:rPr lang="en-GB" smtClean="0"/>
              <a:t>26/01/2024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E7F50B-1018-4C2F-B10B-1000C662F82E}" type="slidenum">
              <a:rPr lang="en-GB" smtClean="0"/>
              <a:t>‹#›</a:t>
            </a:fld>
            <a:endParaRPr lang="en-GB"/>
          </a:p>
        </p:txBody>
      </p:sp>
      <p:pic>
        <p:nvPicPr>
          <p:cNvPr id="10" name="Picture 9"/>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3453921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96BADC-4AA9-4F78-A3D5-08FDAE5209C5}" type="datetimeFigureOut">
              <a:rPr lang="en-GB" smtClean="0"/>
              <a:t>26/01/2024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E7F50B-1018-4C2F-B10B-1000C662F82E}" type="slidenum">
              <a:rPr lang="en-GB" smtClean="0"/>
              <a:t>‹#›</a:t>
            </a:fld>
            <a:endParaRPr lang="en-GB"/>
          </a:p>
        </p:txBody>
      </p:sp>
      <p:pic>
        <p:nvPicPr>
          <p:cNvPr id="6" name="Picture 5"/>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1848726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6BADC-4AA9-4F78-A3D5-08FDAE5209C5}" type="datetimeFigureOut">
              <a:rPr lang="en-GB" smtClean="0"/>
              <a:t>26/01/2024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E7F50B-1018-4C2F-B10B-1000C662F82E}" type="slidenum">
              <a:rPr lang="en-GB" smtClean="0"/>
              <a:t>‹#›</a:t>
            </a:fld>
            <a:endParaRPr lang="en-GB"/>
          </a:p>
        </p:txBody>
      </p:sp>
      <p:pic>
        <p:nvPicPr>
          <p:cNvPr id="5" name="Picture 4"/>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42368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12973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904502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491958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3691985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4149958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638563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52686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360669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1022466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696BADC-4AA9-4F78-A3D5-08FDAE5209C5}" type="datetimeFigureOut">
              <a:rPr lang="en-GB" smtClean="0"/>
              <a:t>26/01/2024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E7F50B-1018-4C2F-B10B-1000C662F82E}" type="slidenum">
              <a:rPr lang="en-GB" smtClean="0"/>
              <a:t>‹#›</a:t>
            </a:fld>
            <a:endParaRPr lang="en-GB"/>
          </a:p>
        </p:txBody>
      </p:sp>
      <p:pic>
        <p:nvPicPr>
          <p:cNvPr id="10" name="Picture 9"/>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3685645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96BADC-4AA9-4F78-A3D5-08FDAE5209C5}" type="datetimeFigureOut">
              <a:rPr lang="en-GB" smtClean="0"/>
              <a:t>26/01/2024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E7F50B-1018-4C2F-B10B-1000C662F82E}" type="slidenum">
              <a:rPr lang="en-GB" smtClean="0"/>
              <a:t>‹#›</a:t>
            </a:fld>
            <a:endParaRPr lang="en-GB"/>
          </a:p>
        </p:txBody>
      </p:sp>
      <p:pic>
        <p:nvPicPr>
          <p:cNvPr id="6" name="Picture 5"/>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6723695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6BADC-4AA9-4F78-A3D5-08FDAE5209C5}" type="datetimeFigureOut">
              <a:rPr lang="en-GB" smtClean="0"/>
              <a:t>26/01/2024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E7F50B-1018-4C2F-B10B-1000C662F82E}" type="slidenum">
              <a:rPr lang="en-GB" smtClean="0"/>
              <a:t>‹#›</a:t>
            </a:fld>
            <a:endParaRPr lang="en-GB"/>
          </a:p>
        </p:txBody>
      </p:sp>
      <p:pic>
        <p:nvPicPr>
          <p:cNvPr id="5" name="Picture 4"/>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87437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29635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1151056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4146704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21400348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26/01/2024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183048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33348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696BADC-4AA9-4F78-A3D5-08FDAE5209C5}" type="datetimeFigureOut">
              <a:rPr lang="en-GB" smtClean="0"/>
              <a:t>26/01/2024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E7F50B-1018-4C2F-B10B-1000C662F82E}" type="slidenum">
              <a:rPr lang="en-GB" smtClean="0"/>
              <a:t>‹#›</a:t>
            </a:fld>
            <a:endParaRPr lang="en-GB"/>
          </a:p>
        </p:txBody>
      </p:sp>
      <p:pic>
        <p:nvPicPr>
          <p:cNvPr id="10" name="Picture 9"/>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95306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96BADC-4AA9-4F78-A3D5-08FDAE5209C5}" type="datetimeFigureOut">
              <a:rPr lang="en-GB" smtClean="0"/>
              <a:t>26/01/2024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E7F50B-1018-4C2F-B10B-1000C662F82E}" type="slidenum">
              <a:rPr lang="en-GB" smtClean="0"/>
              <a:t>‹#›</a:t>
            </a:fld>
            <a:endParaRPr lang="en-GB"/>
          </a:p>
        </p:txBody>
      </p:sp>
      <p:pic>
        <p:nvPicPr>
          <p:cNvPr id="6" name="Picture 5"/>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99883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6BADC-4AA9-4F78-A3D5-08FDAE5209C5}" type="datetimeFigureOut">
              <a:rPr lang="en-GB" smtClean="0"/>
              <a:t>26/01/2024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E7F50B-1018-4C2F-B10B-1000C662F82E}" type="slidenum">
              <a:rPr lang="en-GB" smtClean="0"/>
              <a:t>‹#›</a:t>
            </a:fld>
            <a:endParaRPr lang="en-GB"/>
          </a:p>
        </p:txBody>
      </p:sp>
      <p:pic>
        <p:nvPicPr>
          <p:cNvPr id="5" name="Picture 4"/>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857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34889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26/01/2024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04976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6BADC-4AA9-4F78-A3D5-08FDAE5209C5}" type="datetimeFigureOut">
              <a:rPr lang="en-GB" smtClean="0"/>
              <a:t>26/01/2024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7F50B-1018-4C2F-B10B-1000C662F82E}" type="slidenum">
              <a:rPr lang="en-GB" smtClean="0"/>
              <a:t>‹#›</a:t>
            </a:fld>
            <a:endParaRPr lang="en-GB"/>
          </a:p>
        </p:txBody>
      </p:sp>
    </p:spTree>
    <p:extLst>
      <p:ext uri="{BB962C8B-B14F-4D97-AF65-F5344CB8AC3E}">
        <p14:creationId xmlns:p14="http://schemas.microsoft.com/office/powerpoint/2010/main" val="4031939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6BADC-4AA9-4F78-A3D5-08FDAE5209C5}" type="datetimeFigureOut">
              <a:rPr lang="en-GB" smtClean="0"/>
              <a:t>26/01/2024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7F50B-1018-4C2F-B10B-1000C662F82E}" type="slidenum">
              <a:rPr lang="en-GB" smtClean="0"/>
              <a:t>‹#›</a:t>
            </a:fld>
            <a:endParaRPr lang="en-GB"/>
          </a:p>
        </p:txBody>
      </p:sp>
    </p:spTree>
    <p:extLst>
      <p:ext uri="{BB962C8B-B14F-4D97-AF65-F5344CB8AC3E}">
        <p14:creationId xmlns:p14="http://schemas.microsoft.com/office/powerpoint/2010/main" val="3267433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6BADC-4AA9-4F78-A3D5-08FDAE5209C5}" type="datetimeFigureOut">
              <a:rPr lang="en-GB" smtClean="0"/>
              <a:t>26/01/2024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7F50B-1018-4C2F-B10B-1000C662F82E}" type="slidenum">
              <a:rPr lang="en-GB" smtClean="0"/>
              <a:t>‹#›</a:t>
            </a:fld>
            <a:endParaRPr lang="en-GB"/>
          </a:p>
        </p:txBody>
      </p:sp>
    </p:spTree>
    <p:extLst>
      <p:ext uri="{BB962C8B-B14F-4D97-AF65-F5344CB8AC3E}">
        <p14:creationId xmlns:p14="http://schemas.microsoft.com/office/powerpoint/2010/main" val="1878816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0793" y="2856945"/>
            <a:ext cx="9144000" cy="2387600"/>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chor="ctr">
            <a:normAutofit/>
          </a:bodyPr>
          <a:lstStyle/>
          <a:p>
            <a:r>
              <a:rPr lang="en-GB" dirty="0"/>
              <a:t>CSE1021- Problem Solving and Programming</a:t>
            </a:r>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97"/>
            <a:ext cx="569595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056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For Loop </a:t>
            </a:r>
            <a:endParaRPr lang="en-US" sz="3200" dirty="0"/>
          </a:p>
        </p:txBody>
      </p:sp>
      <p:sp>
        <p:nvSpPr>
          <p:cNvPr id="3" name="Footer Placeholder 2"/>
          <p:cNvSpPr>
            <a:spLocks noGrp="1"/>
          </p:cNvSpPr>
          <p:nvPr>
            <p:ph type="ftr" sz="quarter" idx="11"/>
          </p:nvPr>
        </p:nvSpPr>
        <p:spPr>
          <a:xfrm>
            <a:off x="8318243" y="6316936"/>
            <a:ext cx="3704206"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5" name="Rectangle 4"/>
          <p:cNvSpPr/>
          <p:nvPr/>
        </p:nvSpPr>
        <p:spPr>
          <a:xfrm>
            <a:off x="157163" y="1667395"/>
            <a:ext cx="11815762" cy="1338828"/>
          </a:xfrm>
          <a:prstGeom prst="rect">
            <a:avLst/>
          </a:prstGeom>
        </p:spPr>
        <p:txBody>
          <a:bodyPr wrap="square">
            <a:spAutoFit/>
          </a:bodyPr>
          <a:lstStyle/>
          <a:p>
            <a:pPr>
              <a:lnSpc>
                <a:spcPct val="150000"/>
              </a:lnSpc>
            </a:pPr>
            <a:r>
              <a:rPr lang="en-IN" b="1" dirty="0">
                <a:solidFill>
                  <a:schemeClr val="accent1">
                    <a:lumMod val="75000"/>
                  </a:schemeClr>
                </a:solidFill>
              </a:rPr>
              <a:t>For loop provides a mechanism to repeat a task until a particular condition is True.  It is usually known as a </a:t>
            </a:r>
            <a:r>
              <a:rPr lang="en-IN" b="1" i="1" dirty="0">
                <a:solidFill>
                  <a:schemeClr val="accent1">
                    <a:lumMod val="75000"/>
                  </a:schemeClr>
                </a:solidFill>
              </a:rPr>
              <a:t>determinate or definite loop</a:t>
            </a:r>
            <a:r>
              <a:rPr lang="en-IN" b="1" dirty="0">
                <a:solidFill>
                  <a:schemeClr val="accent1">
                    <a:lumMod val="75000"/>
                  </a:schemeClr>
                </a:solidFill>
              </a:rPr>
              <a:t> because the programmer knows exactly how many times the loop will repeat.</a:t>
            </a:r>
          </a:p>
          <a:p>
            <a:pPr>
              <a:lnSpc>
                <a:spcPct val="150000"/>
              </a:lnSpc>
            </a:pPr>
            <a:r>
              <a:rPr lang="en-IN" b="1" dirty="0">
                <a:solidFill>
                  <a:schemeClr val="accent1">
                    <a:lumMod val="75000"/>
                  </a:schemeClr>
                </a:solidFill>
              </a:rPr>
              <a:t>The for...in statement is a looping statement used in Python to iterate over a sequence of objects.</a:t>
            </a:r>
            <a:endParaRPr lang="en-US"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414821" y="3178836"/>
            <a:ext cx="3583134" cy="1159641"/>
          </a:xfrm>
          <a:prstGeom prst="rect">
            <a:avLst/>
          </a:prstGeom>
        </p:spPr>
      </p:pic>
      <p:pic>
        <p:nvPicPr>
          <p:cNvPr id="8" name="Picture 7"/>
          <p:cNvPicPr>
            <a:picLocks noChangeAspect="1"/>
          </p:cNvPicPr>
          <p:nvPr/>
        </p:nvPicPr>
        <p:blipFill>
          <a:blip r:embed="rId3"/>
          <a:stretch>
            <a:fillRect/>
          </a:stretch>
        </p:blipFill>
        <p:spPr>
          <a:xfrm>
            <a:off x="4641703" y="3123818"/>
            <a:ext cx="4242989" cy="3130219"/>
          </a:xfrm>
          <a:prstGeom prst="rect">
            <a:avLst/>
          </a:prstGeom>
        </p:spPr>
      </p:pic>
    </p:spTree>
    <p:extLst>
      <p:ext uri="{BB962C8B-B14F-4D97-AF65-F5344CB8AC3E}">
        <p14:creationId xmlns:p14="http://schemas.microsoft.com/office/powerpoint/2010/main" val="2797175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For Loop and Range() Function</a:t>
            </a:r>
            <a:endParaRPr lang="en-US" sz="3200" dirty="0"/>
          </a:p>
        </p:txBody>
      </p:sp>
      <p:sp>
        <p:nvSpPr>
          <p:cNvPr id="3" name="Footer Placeholder 2"/>
          <p:cNvSpPr>
            <a:spLocks noGrp="1"/>
          </p:cNvSpPr>
          <p:nvPr>
            <p:ph type="ftr" sz="quarter" idx="11"/>
          </p:nvPr>
        </p:nvSpPr>
        <p:spPr>
          <a:xfrm>
            <a:off x="8318243" y="6316936"/>
            <a:ext cx="3704206"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5" name="Rectangle 4"/>
          <p:cNvSpPr/>
          <p:nvPr/>
        </p:nvSpPr>
        <p:spPr>
          <a:xfrm>
            <a:off x="157163" y="1667395"/>
            <a:ext cx="11815762" cy="2585323"/>
          </a:xfrm>
          <a:prstGeom prst="rect">
            <a:avLst/>
          </a:prstGeom>
        </p:spPr>
        <p:txBody>
          <a:bodyPr wrap="square">
            <a:spAutoFit/>
          </a:bodyPr>
          <a:lstStyle/>
          <a:p>
            <a:pPr>
              <a:lnSpc>
                <a:spcPct val="150000"/>
              </a:lnSpc>
            </a:pPr>
            <a:r>
              <a:rPr lang="en-US" b="1" dirty="0">
                <a:solidFill>
                  <a:schemeClr val="accent1">
                    <a:lumMod val="75000"/>
                  </a:schemeClr>
                </a:solidFill>
              </a:rPr>
              <a:t>The </a:t>
            </a:r>
            <a:r>
              <a:rPr lang="en-US" b="1" dirty="0">
                <a:solidFill>
                  <a:srgbClr val="C00000"/>
                </a:solidFill>
              </a:rPr>
              <a:t>range() </a:t>
            </a:r>
            <a:r>
              <a:rPr lang="en-US" b="1" dirty="0">
                <a:solidFill>
                  <a:schemeClr val="accent1">
                    <a:lumMod val="75000"/>
                  </a:schemeClr>
                </a:solidFill>
              </a:rPr>
              <a:t>function is a built-in function in Python that is used to iterate over a sequence of numbers. The syntax of range() is  </a:t>
            </a:r>
            <a:r>
              <a:rPr lang="en-US" b="1" dirty="0">
                <a:solidFill>
                  <a:srgbClr val="C00000"/>
                </a:solidFill>
              </a:rPr>
              <a:t>range(beg, end, [step])</a:t>
            </a:r>
          </a:p>
          <a:p>
            <a:pPr algn="just">
              <a:lnSpc>
                <a:spcPct val="150000"/>
              </a:lnSpc>
            </a:pPr>
            <a:r>
              <a:rPr lang="en-US" b="1" dirty="0">
                <a:solidFill>
                  <a:schemeClr val="accent1">
                    <a:lumMod val="75000"/>
                  </a:schemeClr>
                </a:solidFill>
              </a:rPr>
              <a:t>The range() produces a sequence of numbers starting with beg (inclusive) and ending with one less than the number end. The step argument is option (that is why it is placed in brackets). By default, every number in the range is incremented by </a:t>
            </a:r>
            <a:r>
              <a:rPr lang="en-US" b="1" dirty="0">
                <a:solidFill>
                  <a:schemeClr val="accent1">
                    <a:lumMod val="75000"/>
                  </a:schemeClr>
                </a:solidFill>
                <a:latin typeface="Times New Roman" panose="02020603050405020304" pitchFamily="18" charset="0"/>
                <a:cs typeface="Times New Roman" panose="02020603050405020304" pitchFamily="18" charset="0"/>
              </a:rPr>
              <a:t>1</a:t>
            </a:r>
            <a:r>
              <a:rPr lang="en-US" b="1" dirty="0">
                <a:solidFill>
                  <a:schemeClr val="accent1">
                    <a:lumMod val="75000"/>
                  </a:schemeClr>
                </a:solidFill>
              </a:rPr>
              <a:t> but we can specify a different increment using step. It can be both negative and positive, but not zero.</a:t>
            </a:r>
          </a:p>
        </p:txBody>
      </p:sp>
      <p:sp>
        <p:nvSpPr>
          <p:cNvPr id="7" name="TextBox 6"/>
          <p:cNvSpPr txBox="1"/>
          <p:nvPr/>
        </p:nvSpPr>
        <p:spPr>
          <a:xfrm>
            <a:off x="157163" y="4437384"/>
            <a:ext cx="2414319" cy="369332"/>
          </a:xfrm>
          <a:prstGeom prst="rect">
            <a:avLst/>
          </a:prstGeom>
          <a:noFill/>
        </p:spPr>
        <p:txBody>
          <a:bodyPr wrap="square" rtlCol="0">
            <a:spAutoFit/>
          </a:bodyPr>
          <a:lstStyle/>
          <a:p>
            <a:r>
              <a:rPr lang="en-IN" dirty="0"/>
              <a:t>Examples: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473" y="4252718"/>
            <a:ext cx="75342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058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Range() Function</a:t>
            </a:r>
            <a:endParaRPr lang="en-US" sz="3200" dirty="0"/>
          </a:p>
        </p:txBody>
      </p:sp>
      <p:sp>
        <p:nvSpPr>
          <p:cNvPr id="3" name="Footer Placeholder 2"/>
          <p:cNvSpPr>
            <a:spLocks noGrp="1"/>
          </p:cNvSpPr>
          <p:nvPr>
            <p:ph type="ftr" sz="quarter" idx="11"/>
          </p:nvPr>
        </p:nvSpPr>
        <p:spPr>
          <a:xfrm>
            <a:off x="7891975" y="6299680"/>
            <a:ext cx="3718835"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5" name="Rectangle 4"/>
          <p:cNvSpPr/>
          <p:nvPr/>
        </p:nvSpPr>
        <p:spPr>
          <a:xfrm>
            <a:off x="166686" y="1550504"/>
            <a:ext cx="11858625" cy="2585323"/>
          </a:xfrm>
          <a:prstGeom prst="rect">
            <a:avLst/>
          </a:prstGeom>
        </p:spPr>
        <p:txBody>
          <a:bodyPr wrap="square">
            <a:spAutoFit/>
          </a:bodyPr>
          <a:lstStyle/>
          <a:p>
            <a:pPr algn="just">
              <a:lnSpc>
                <a:spcPct val="150000"/>
              </a:lnSpc>
            </a:pPr>
            <a:r>
              <a:rPr lang="en-US" b="1" dirty="0">
                <a:solidFill>
                  <a:schemeClr val="accent1">
                    <a:lumMod val="75000"/>
                  </a:schemeClr>
                </a:solidFill>
              </a:rPr>
              <a:t>If range() function is given a single argument, it produces an object with values from 0 to argument-1. For example: range(10) is equal to writing range(0, 10).</a:t>
            </a:r>
          </a:p>
          <a:p>
            <a:pPr algn="just">
              <a:lnSpc>
                <a:spcPct val="150000"/>
              </a:lnSpc>
            </a:pPr>
            <a:r>
              <a:rPr lang="en-US" b="1" dirty="0">
                <a:solidFill>
                  <a:schemeClr val="accent1">
                    <a:lumMod val="75000"/>
                  </a:schemeClr>
                </a:solidFill>
              </a:rPr>
              <a:t>• If range() is called with two arguments, it produces values from the first to the second. For example, range(0,10). </a:t>
            </a:r>
          </a:p>
          <a:p>
            <a:pPr algn="just">
              <a:lnSpc>
                <a:spcPct val="150000"/>
              </a:lnSpc>
            </a:pPr>
            <a:r>
              <a:rPr lang="en-US" b="1" dirty="0">
                <a:solidFill>
                  <a:schemeClr val="accent1">
                    <a:lumMod val="75000"/>
                  </a:schemeClr>
                </a:solidFill>
              </a:rPr>
              <a:t>• If range() has three arguments then the third argument specifies the interval of the sequence produced. In this case, the third argument must be an integer. For example, range(1,20,3).</a:t>
            </a:r>
          </a:p>
        </p:txBody>
      </p:sp>
      <p:pic>
        <p:nvPicPr>
          <p:cNvPr id="6" name="Picture 5"/>
          <p:cNvPicPr>
            <a:picLocks noChangeAspect="1"/>
          </p:cNvPicPr>
          <p:nvPr/>
        </p:nvPicPr>
        <p:blipFill>
          <a:blip r:embed="rId2"/>
          <a:stretch>
            <a:fillRect/>
          </a:stretch>
        </p:blipFill>
        <p:spPr>
          <a:xfrm>
            <a:off x="283366" y="4762602"/>
            <a:ext cx="10162227" cy="1365243"/>
          </a:xfrm>
          <a:prstGeom prst="rect">
            <a:avLst/>
          </a:prstGeom>
        </p:spPr>
      </p:pic>
      <p:sp>
        <p:nvSpPr>
          <p:cNvPr id="7" name="TextBox 6"/>
          <p:cNvSpPr txBox="1"/>
          <p:nvPr/>
        </p:nvSpPr>
        <p:spPr>
          <a:xfrm>
            <a:off x="166686" y="4212811"/>
            <a:ext cx="2414319" cy="369332"/>
          </a:xfrm>
          <a:prstGeom prst="rect">
            <a:avLst/>
          </a:prstGeom>
          <a:noFill/>
        </p:spPr>
        <p:txBody>
          <a:bodyPr wrap="square" rtlCol="0">
            <a:spAutoFit/>
          </a:bodyPr>
          <a:lstStyle/>
          <a:p>
            <a:r>
              <a:rPr lang="en-IN" dirty="0"/>
              <a:t>Examples:</a:t>
            </a:r>
          </a:p>
        </p:txBody>
      </p:sp>
    </p:spTree>
    <p:extLst>
      <p:ext uri="{BB962C8B-B14F-4D97-AF65-F5344CB8AC3E}">
        <p14:creationId xmlns:p14="http://schemas.microsoft.com/office/powerpoint/2010/main" val="949982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Condition-controlled and Counter-controlled Loops </a:t>
            </a:r>
            <a:endParaRPr lang="en-US" sz="3200" dirty="0"/>
          </a:p>
        </p:txBody>
      </p:sp>
      <p:sp>
        <p:nvSpPr>
          <p:cNvPr id="3" name="Footer Placeholder 2"/>
          <p:cNvSpPr>
            <a:spLocks noGrp="1"/>
          </p:cNvSpPr>
          <p:nvPr>
            <p:ph type="ftr" sz="quarter" idx="11"/>
          </p:nvPr>
        </p:nvSpPr>
        <p:spPr>
          <a:xfrm>
            <a:off x="8032869" y="6321262"/>
            <a:ext cx="3690557"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805049"/>
            <a:ext cx="8658225" cy="2658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6" y="4463082"/>
            <a:ext cx="8658225" cy="1619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679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Nested Loops </a:t>
            </a:r>
            <a:endParaRPr lang="en-US" sz="3200" dirty="0"/>
          </a:p>
        </p:txBody>
      </p:sp>
      <p:sp>
        <p:nvSpPr>
          <p:cNvPr id="3" name="Footer Placeholder 2"/>
          <p:cNvSpPr>
            <a:spLocks noGrp="1"/>
          </p:cNvSpPr>
          <p:nvPr>
            <p:ph type="ftr" sz="quarter" idx="11"/>
          </p:nvPr>
        </p:nvSpPr>
        <p:spPr>
          <a:xfrm>
            <a:off x="8097674" y="6321262"/>
            <a:ext cx="3513136"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5" name="Rectangle 4"/>
          <p:cNvSpPr/>
          <p:nvPr/>
        </p:nvSpPr>
        <p:spPr>
          <a:xfrm>
            <a:off x="200026" y="1495329"/>
            <a:ext cx="11801474" cy="2169825"/>
          </a:xfrm>
          <a:prstGeom prst="rect">
            <a:avLst/>
          </a:prstGeom>
        </p:spPr>
        <p:txBody>
          <a:bodyPr wrap="square">
            <a:spAutoFit/>
          </a:bodyPr>
          <a:lstStyle/>
          <a:p>
            <a:pPr algn="just">
              <a:lnSpc>
                <a:spcPct val="150000"/>
              </a:lnSpc>
            </a:pPr>
            <a:r>
              <a:rPr lang="en-US" b="1" dirty="0">
                <a:solidFill>
                  <a:schemeClr val="accent1">
                    <a:lumMod val="75000"/>
                  </a:schemeClr>
                </a:solidFill>
              </a:rPr>
              <a:t>Python allows its users to have nested loops, that is, loops that can be placed inside other loops. Although this feature will work with any loop like while loop as well as for loop. </a:t>
            </a:r>
          </a:p>
          <a:p>
            <a:pPr algn="just">
              <a:lnSpc>
                <a:spcPct val="150000"/>
              </a:lnSpc>
            </a:pPr>
            <a:r>
              <a:rPr lang="en-US" b="1" dirty="0">
                <a:solidFill>
                  <a:schemeClr val="accent1">
                    <a:lumMod val="75000"/>
                  </a:schemeClr>
                </a:solidFill>
              </a:rPr>
              <a:t>A for loop can be used to control the number of times a particular set of statements will be executed. Another outer loop could be used to control the number of times that a whole loop is repeated. </a:t>
            </a:r>
          </a:p>
          <a:p>
            <a:pPr algn="just">
              <a:lnSpc>
                <a:spcPct val="150000"/>
              </a:lnSpc>
            </a:pPr>
            <a:r>
              <a:rPr lang="en-US" b="1" dirty="0">
                <a:solidFill>
                  <a:schemeClr val="accent1">
                    <a:lumMod val="75000"/>
                  </a:schemeClr>
                </a:solidFill>
              </a:rPr>
              <a:t>Loops should be properly indented to identify which statements are contained within each for statement. </a:t>
            </a:r>
          </a:p>
        </p:txBody>
      </p:sp>
      <p:pic>
        <p:nvPicPr>
          <p:cNvPr id="6" name="Picture 5"/>
          <p:cNvPicPr>
            <a:picLocks noChangeAspect="1"/>
          </p:cNvPicPr>
          <p:nvPr/>
        </p:nvPicPr>
        <p:blipFill>
          <a:blip r:embed="rId3"/>
          <a:stretch>
            <a:fillRect/>
          </a:stretch>
        </p:blipFill>
        <p:spPr>
          <a:xfrm>
            <a:off x="1705970" y="3945493"/>
            <a:ext cx="3712191" cy="2375769"/>
          </a:xfrm>
          <a:prstGeom prst="rect">
            <a:avLst/>
          </a:prstGeom>
        </p:spPr>
      </p:pic>
      <p:sp>
        <p:nvSpPr>
          <p:cNvPr id="7" name="TextBox 6"/>
          <p:cNvSpPr txBox="1"/>
          <p:nvPr/>
        </p:nvSpPr>
        <p:spPr>
          <a:xfrm>
            <a:off x="200026" y="3892192"/>
            <a:ext cx="2414319"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2155173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Break Statement </a:t>
            </a:r>
            <a:endParaRPr lang="en-US" sz="3200" dirty="0"/>
          </a:p>
        </p:txBody>
      </p:sp>
      <p:sp>
        <p:nvSpPr>
          <p:cNvPr id="3" name="Footer Placeholder 2"/>
          <p:cNvSpPr>
            <a:spLocks noGrp="1"/>
          </p:cNvSpPr>
          <p:nvPr>
            <p:ph type="ftr" sz="quarter" idx="11"/>
          </p:nvPr>
        </p:nvSpPr>
        <p:spPr>
          <a:xfrm>
            <a:off x="8516701" y="6321262"/>
            <a:ext cx="3351284"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5" name="Rectangle 4"/>
          <p:cNvSpPr/>
          <p:nvPr/>
        </p:nvSpPr>
        <p:spPr>
          <a:xfrm>
            <a:off x="216694" y="1580168"/>
            <a:ext cx="11758612" cy="1338828"/>
          </a:xfrm>
          <a:prstGeom prst="rect">
            <a:avLst/>
          </a:prstGeom>
        </p:spPr>
        <p:txBody>
          <a:bodyPr wrap="square">
            <a:spAutoFit/>
          </a:bodyPr>
          <a:lstStyle/>
          <a:p>
            <a:pPr algn="just">
              <a:lnSpc>
                <a:spcPct val="150000"/>
              </a:lnSpc>
            </a:pPr>
            <a:r>
              <a:rPr lang="en-US" b="1" dirty="0">
                <a:solidFill>
                  <a:schemeClr val="accent1">
                    <a:lumMod val="75000"/>
                  </a:schemeClr>
                </a:solidFill>
              </a:rPr>
              <a:t>The </a:t>
            </a:r>
            <a:r>
              <a:rPr lang="en-US" b="1" i="1" dirty="0">
                <a:solidFill>
                  <a:schemeClr val="accent1">
                    <a:lumMod val="75000"/>
                  </a:schemeClr>
                </a:solidFill>
              </a:rPr>
              <a:t>break </a:t>
            </a:r>
            <a:r>
              <a:rPr lang="en-US" b="1" dirty="0">
                <a:solidFill>
                  <a:schemeClr val="accent1">
                    <a:lumMod val="75000"/>
                  </a:schemeClr>
                </a:solidFill>
              </a:rPr>
              <a:t>statement is used to terminate the execution of the nearest enclosing loop in which it appears. The break statement is widely used with for loop and while loop. When compiler encounters a break statement, the control passes to the statement that follows the loop in which the break statement appears. </a:t>
            </a:r>
          </a:p>
        </p:txBody>
      </p:sp>
      <p:pic>
        <p:nvPicPr>
          <p:cNvPr id="6" name="Picture 5"/>
          <p:cNvPicPr>
            <a:picLocks noChangeAspect="1"/>
          </p:cNvPicPr>
          <p:nvPr/>
        </p:nvPicPr>
        <p:blipFill>
          <a:blip r:embed="rId2"/>
          <a:stretch>
            <a:fillRect/>
          </a:stretch>
        </p:blipFill>
        <p:spPr>
          <a:xfrm>
            <a:off x="156796" y="3371765"/>
            <a:ext cx="2884509" cy="2670275"/>
          </a:xfrm>
          <a:prstGeom prst="rect">
            <a:avLst/>
          </a:prstGeom>
        </p:spPr>
      </p:pic>
      <p:pic>
        <p:nvPicPr>
          <p:cNvPr id="7" name="Picture 6"/>
          <p:cNvPicPr>
            <a:picLocks noChangeAspect="1"/>
          </p:cNvPicPr>
          <p:nvPr/>
        </p:nvPicPr>
        <p:blipFill>
          <a:blip r:embed="rId3"/>
          <a:stretch>
            <a:fillRect/>
          </a:stretch>
        </p:blipFill>
        <p:spPr>
          <a:xfrm>
            <a:off x="3128962" y="3071910"/>
            <a:ext cx="8846343" cy="2970130"/>
          </a:xfrm>
          <a:prstGeom prst="rect">
            <a:avLst/>
          </a:prstGeom>
        </p:spPr>
      </p:pic>
      <p:sp>
        <p:nvSpPr>
          <p:cNvPr id="8" name="TextBox 7"/>
          <p:cNvSpPr txBox="1"/>
          <p:nvPr/>
        </p:nvSpPr>
        <p:spPr>
          <a:xfrm>
            <a:off x="69138" y="3020097"/>
            <a:ext cx="2414319"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3967475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Continue Statement </a:t>
            </a:r>
            <a:endParaRPr lang="en-US" sz="3200" dirty="0"/>
          </a:p>
        </p:txBody>
      </p:sp>
      <p:sp>
        <p:nvSpPr>
          <p:cNvPr id="3" name="Footer Placeholder 2"/>
          <p:cNvSpPr>
            <a:spLocks noGrp="1"/>
          </p:cNvSpPr>
          <p:nvPr>
            <p:ph type="ftr" sz="quarter" idx="11"/>
          </p:nvPr>
        </p:nvSpPr>
        <p:spPr>
          <a:xfrm>
            <a:off x="8252697" y="6470812"/>
            <a:ext cx="3358113"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5" name="Rectangle 4"/>
          <p:cNvSpPr/>
          <p:nvPr/>
        </p:nvSpPr>
        <p:spPr>
          <a:xfrm>
            <a:off x="118752" y="1479067"/>
            <a:ext cx="11910951" cy="1338828"/>
          </a:xfrm>
          <a:prstGeom prst="rect">
            <a:avLst/>
          </a:prstGeom>
        </p:spPr>
        <p:txBody>
          <a:bodyPr wrap="square">
            <a:spAutoFit/>
          </a:bodyPr>
          <a:lstStyle/>
          <a:p>
            <a:pPr algn="just">
              <a:lnSpc>
                <a:spcPct val="150000"/>
              </a:lnSpc>
            </a:pPr>
            <a:r>
              <a:rPr lang="en-US" b="1" dirty="0">
                <a:solidFill>
                  <a:schemeClr val="accent1">
                    <a:lumMod val="75000"/>
                  </a:schemeClr>
                </a:solidFill>
              </a:rPr>
              <a:t>Like the break statement, the continue statement can only appear in the body of a loop. When the compiler encounters a continue statement then the rest of the statements in the loop are skipped and the control is unconditionally transferred to the loop-continuation portion of the nearest enclosing loop. </a:t>
            </a:r>
          </a:p>
        </p:txBody>
      </p:sp>
      <p:pic>
        <p:nvPicPr>
          <p:cNvPr id="6" name="Picture 5"/>
          <p:cNvPicPr>
            <a:picLocks noChangeAspect="1"/>
          </p:cNvPicPr>
          <p:nvPr/>
        </p:nvPicPr>
        <p:blipFill>
          <a:blip r:embed="rId2"/>
          <a:stretch>
            <a:fillRect/>
          </a:stretch>
        </p:blipFill>
        <p:spPr>
          <a:xfrm>
            <a:off x="397120" y="3255089"/>
            <a:ext cx="2743801" cy="2883610"/>
          </a:xfrm>
          <a:prstGeom prst="rect">
            <a:avLst/>
          </a:prstGeom>
        </p:spPr>
      </p:pic>
      <p:sp>
        <p:nvSpPr>
          <p:cNvPr id="8" name="TextBox 7"/>
          <p:cNvSpPr txBox="1"/>
          <p:nvPr/>
        </p:nvSpPr>
        <p:spPr>
          <a:xfrm>
            <a:off x="397120" y="2887919"/>
            <a:ext cx="2414319" cy="369332"/>
          </a:xfrm>
          <a:prstGeom prst="rect">
            <a:avLst/>
          </a:prstGeom>
          <a:noFill/>
        </p:spPr>
        <p:txBody>
          <a:bodyPr wrap="square" rtlCol="0">
            <a:spAutoFit/>
          </a:bodyPr>
          <a:lstStyle/>
          <a:p>
            <a:r>
              <a:rPr lang="en-IN" dirty="0"/>
              <a:t>Example: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799" y="3255089"/>
            <a:ext cx="8045635" cy="302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A260C7D-17D2-D731-064B-6216D73251E0}"/>
                  </a:ext>
                </a:extLst>
              </p14:cNvPr>
              <p14:cNvContentPartPr/>
              <p14:nvPr/>
            </p14:nvContentPartPr>
            <p14:xfrm>
              <a:off x="1632960" y="3529080"/>
              <a:ext cx="1073520" cy="2476440"/>
            </p14:xfrm>
          </p:contentPart>
        </mc:Choice>
        <mc:Fallback xmlns="">
          <p:pic>
            <p:nvPicPr>
              <p:cNvPr id="7" name="Ink 6">
                <a:extLst>
                  <a:ext uri="{FF2B5EF4-FFF2-40B4-BE49-F238E27FC236}">
                    <a16:creationId xmlns:a16="http://schemas.microsoft.com/office/drawing/2014/main" id="{4A260C7D-17D2-D731-064B-6216D73251E0}"/>
                  </a:ext>
                </a:extLst>
              </p:cNvPr>
              <p:cNvPicPr/>
              <p:nvPr/>
            </p:nvPicPr>
            <p:blipFill>
              <a:blip r:embed="rId5"/>
              <a:stretch>
                <a:fillRect/>
              </a:stretch>
            </p:blipFill>
            <p:spPr>
              <a:xfrm>
                <a:off x="1623600" y="3519720"/>
                <a:ext cx="1092240" cy="2495160"/>
              </a:xfrm>
              <a:prstGeom prst="rect">
                <a:avLst/>
              </a:prstGeom>
            </p:spPr>
          </p:pic>
        </mc:Fallback>
      </mc:AlternateContent>
    </p:spTree>
    <p:extLst>
      <p:ext uri="{BB962C8B-B14F-4D97-AF65-F5344CB8AC3E}">
        <p14:creationId xmlns:p14="http://schemas.microsoft.com/office/powerpoint/2010/main" val="3067347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Pass Statement </a:t>
            </a:r>
            <a:endParaRPr lang="en-US" sz="3200" dirty="0"/>
          </a:p>
        </p:txBody>
      </p:sp>
      <p:sp>
        <p:nvSpPr>
          <p:cNvPr id="3" name="Footer Placeholder 2"/>
          <p:cNvSpPr>
            <a:spLocks noGrp="1"/>
          </p:cNvSpPr>
          <p:nvPr>
            <p:ph type="ftr" sz="quarter" idx="11"/>
          </p:nvPr>
        </p:nvSpPr>
        <p:spPr>
          <a:xfrm>
            <a:off x="8046518" y="6414451"/>
            <a:ext cx="3900213"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5" name="Rectangle 4"/>
          <p:cNvSpPr/>
          <p:nvPr/>
        </p:nvSpPr>
        <p:spPr>
          <a:xfrm>
            <a:off x="245269" y="1479067"/>
            <a:ext cx="11701462" cy="2585323"/>
          </a:xfrm>
          <a:prstGeom prst="rect">
            <a:avLst/>
          </a:prstGeom>
        </p:spPr>
        <p:txBody>
          <a:bodyPr wrap="square">
            <a:spAutoFit/>
          </a:bodyPr>
          <a:lstStyle/>
          <a:p>
            <a:pPr algn="just">
              <a:lnSpc>
                <a:spcPct val="150000"/>
              </a:lnSpc>
            </a:pPr>
            <a:r>
              <a:rPr lang="en-US" b="1" dirty="0">
                <a:solidFill>
                  <a:schemeClr val="accent1">
                    <a:lumMod val="75000"/>
                  </a:schemeClr>
                </a:solidFill>
              </a:rPr>
              <a:t>Pass statement is used when a statement is required syntactically but no command or code has to be executed. It specified a </a:t>
            </a:r>
            <a:r>
              <a:rPr lang="en-US" b="1" i="1" dirty="0">
                <a:solidFill>
                  <a:schemeClr val="accent1">
                    <a:lumMod val="75000"/>
                  </a:schemeClr>
                </a:solidFill>
              </a:rPr>
              <a:t>null </a:t>
            </a:r>
            <a:r>
              <a:rPr lang="en-US" b="1" dirty="0">
                <a:solidFill>
                  <a:schemeClr val="accent1">
                    <a:lumMod val="75000"/>
                  </a:schemeClr>
                </a:solidFill>
              </a:rPr>
              <a:t>operation or simply No Operation (NOP) statement. Nothing happens when the pass statement is executed. </a:t>
            </a:r>
          </a:p>
          <a:p>
            <a:pPr algn="just">
              <a:lnSpc>
                <a:spcPct val="150000"/>
              </a:lnSpc>
            </a:pPr>
            <a:r>
              <a:rPr lang="en-US" b="1" dirty="0">
                <a:solidFill>
                  <a:srgbClr val="C00000"/>
                </a:solidFill>
              </a:rPr>
              <a:t>Difference between comment and pass statements </a:t>
            </a:r>
            <a:r>
              <a:rPr lang="en-US" b="1" dirty="0">
                <a:solidFill>
                  <a:schemeClr val="accent1">
                    <a:lumMod val="75000"/>
                  </a:schemeClr>
                </a:solidFill>
              </a:rPr>
              <a:t>In Python programming, pass is a null statement. The difference between a comment and pass statement is that while the interpreter ignores a comment entirely, pass is not ignored. Comment is not executed but pass statement is executed but nothing happens. </a:t>
            </a:r>
          </a:p>
        </p:txBody>
      </p:sp>
      <p:pic>
        <p:nvPicPr>
          <p:cNvPr id="7" name="Picture 6"/>
          <p:cNvPicPr>
            <a:picLocks noChangeAspect="1"/>
          </p:cNvPicPr>
          <p:nvPr/>
        </p:nvPicPr>
        <p:blipFill>
          <a:blip r:embed="rId2"/>
          <a:stretch>
            <a:fillRect/>
          </a:stretch>
        </p:blipFill>
        <p:spPr>
          <a:xfrm>
            <a:off x="1791365" y="4088144"/>
            <a:ext cx="5572214" cy="2483012"/>
          </a:xfrm>
          <a:prstGeom prst="rect">
            <a:avLst/>
          </a:prstGeom>
        </p:spPr>
      </p:pic>
      <p:sp>
        <p:nvSpPr>
          <p:cNvPr id="8" name="TextBox 7"/>
          <p:cNvSpPr txBox="1"/>
          <p:nvPr/>
        </p:nvSpPr>
        <p:spPr>
          <a:xfrm>
            <a:off x="245269" y="4088144"/>
            <a:ext cx="2414319"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3822790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Else Statement Used With Loops </a:t>
            </a:r>
            <a:endParaRPr lang="en-US" sz="3200" dirty="0"/>
          </a:p>
        </p:txBody>
      </p:sp>
      <p:sp>
        <p:nvSpPr>
          <p:cNvPr id="3" name="Footer Placeholder 2"/>
          <p:cNvSpPr>
            <a:spLocks noGrp="1"/>
          </p:cNvSpPr>
          <p:nvPr>
            <p:ph type="ftr" sz="quarter" idx="11"/>
          </p:nvPr>
        </p:nvSpPr>
        <p:spPr>
          <a:xfrm>
            <a:off x="8378612" y="6321262"/>
            <a:ext cx="3813388"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5" name="Rectangle 4"/>
          <p:cNvSpPr/>
          <p:nvPr/>
        </p:nvSpPr>
        <p:spPr>
          <a:xfrm>
            <a:off x="214313" y="1751618"/>
            <a:ext cx="11672887" cy="1338828"/>
          </a:xfrm>
          <a:prstGeom prst="rect">
            <a:avLst/>
          </a:prstGeom>
        </p:spPr>
        <p:txBody>
          <a:bodyPr wrap="square">
            <a:spAutoFit/>
          </a:bodyPr>
          <a:lstStyle/>
          <a:p>
            <a:pPr algn="just">
              <a:lnSpc>
                <a:spcPct val="150000"/>
              </a:lnSpc>
            </a:pPr>
            <a:r>
              <a:rPr lang="en-US" b="1" dirty="0">
                <a:solidFill>
                  <a:schemeClr val="accent1">
                    <a:lumMod val="75000"/>
                  </a:schemeClr>
                </a:solidFill>
              </a:rPr>
              <a:t>Unlike C and C++,  in Python you can have the </a:t>
            </a:r>
            <a:r>
              <a:rPr lang="en-US" b="1" i="1" dirty="0">
                <a:solidFill>
                  <a:schemeClr val="accent1">
                    <a:lumMod val="75000"/>
                  </a:schemeClr>
                </a:solidFill>
              </a:rPr>
              <a:t>else </a:t>
            </a:r>
            <a:r>
              <a:rPr lang="en-US" b="1" dirty="0">
                <a:solidFill>
                  <a:schemeClr val="accent1">
                    <a:lumMod val="75000"/>
                  </a:schemeClr>
                </a:solidFill>
              </a:rPr>
              <a:t>statement associated with a loop statements. If the else statement is used with a </a:t>
            </a:r>
            <a:r>
              <a:rPr lang="en-US" b="1" i="1" dirty="0">
                <a:solidFill>
                  <a:schemeClr val="accent1">
                    <a:lumMod val="75000"/>
                  </a:schemeClr>
                </a:solidFill>
              </a:rPr>
              <a:t>for </a:t>
            </a:r>
            <a:r>
              <a:rPr lang="en-US" b="1" dirty="0">
                <a:solidFill>
                  <a:schemeClr val="accent1">
                    <a:lumMod val="75000"/>
                  </a:schemeClr>
                </a:solidFill>
              </a:rPr>
              <a:t>loop, the </a:t>
            </a:r>
            <a:r>
              <a:rPr lang="en-US" b="1" i="1" dirty="0">
                <a:solidFill>
                  <a:schemeClr val="accent1">
                    <a:lumMod val="75000"/>
                  </a:schemeClr>
                </a:solidFill>
              </a:rPr>
              <a:t>else </a:t>
            </a:r>
            <a:r>
              <a:rPr lang="en-US" b="1" dirty="0">
                <a:solidFill>
                  <a:schemeClr val="accent1">
                    <a:lumMod val="75000"/>
                  </a:schemeClr>
                </a:solidFill>
              </a:rPr>
              <a:t>statement is executed when the loop has completed iterating. But when used with the </a:t>
            </a:r>
            <a:r>
              <a:rPr lang="en-US" b="1" i="1" dirty="0">
                <a:solidFill>
                  <a:schemeClr val="accent1">
                    <a:lumMod val="75000"/>
                  </a:schemeClr>
                </a:solidFill>
              </a:rPr>
              <a:t>while </a:t>
            </a:r>
            <a:r>
              <a:rPr lang="en-US" b="1" dirty="0">
                <a:solidFill>
                  <a:schemeClr val="accent1">
                    <a:lumMod val="75000"/>
                  </a:schemeClr>
                </a:solidFill>
              </a:rPr>
              <a:t>loop, the </a:t>
            </a:r>
            <a:r>
              <a:rPr lang="en-US" b="1" i="1" dirty="0">
                <a:solidFill>
                  <a:schemeClr val="accent1">
                    <a:lumMod val="75000"/>
                  </a:schemeClr>
                </a:solidFill>
              </a:rPr>
              <a:t>else </a:t>
            </a:r>
            <a:r>
              <a:rPr lang="en-US" b="1" dirty="0">
                <a:solidFill>
                  <a:schemeClr val="accent1">
                    <a:lumMod val="75000"/>
                  </a:schemeClr>
                </a:solidFill>
              </a:rPr>
              <a:t>statement is executed when the condition becomes false. </a:t>
            </a:r>
          </a:p>
        </p:txBody>
      </p:sp>
      <p:pic>
        <p:nvPicPr>
          <p:cNvPr id="6" name="Picture 5"/>
          <p:cNvPicPr>
            <a:picLocks noChangeAspect="1"/>
          </p:cNvPicPr>
          <p:nvPr/>
        </p:nvPicPr>
        <p:blipFill>
          <a:blip r:embed="rId2"/>
          <a:stretch>
            <a:fillRect/>
          </a:stretch>
        </p:blipFill>
        <p:spPr>
          <a:xfrm>
            <a:off x="476536" y="3621465"/>
            <a:ext cx="10365471" cy="2734438"/>
          </a:xfrm>
          <a:prstGeom prst="rect">
            <a:avLst/>
          </a:prstGeom>
        </p:spPr>
      </p:pic>
      <p:sp>
        <p:nvSpPr>
          <p:cNvPr id="7" name="TextBox 6"/>
          <p:cNvSpPr txBox="1"/>
          <p:nvPr/>
        </p:nvSpPr>
        <p:spPr>
          <a:xfrm>
            <a:off x="214313" y="3171289"/>
            <a:ext cx="2414319" cy="369332"/>
          </a:xfrm>
          <a:prstGeom prst="rect">
            <a:avLst/>
          </a:prstGeom>
          <a:noFill/>
        </p:spPr>
        <p:txBody>
          <a:bodyPr wrap="square" rtlCol="0">
            <a:spAutoFit/>
          </a:bodyPr>
          <a:lstStyle/>
          <a:p>
            <a:r>
              <a:rPr lang="en-IN" dirty="0"/>
              <a:t>Examples:</a:t>
            </a:r>
          </a:p>
        </p:txBody>
      </p:sp>
    </p:spTree>
    <p:extLst>
      <p:ext uri="{BB962C8B-B14F-4D97-AF65-F5344CB8AC3E}">
        <p14:creationId xmlns:p14="http://schemas.microsoft.com/office/powerpoint/2010/main" val="2448744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Algorithms</a:t>
            </a:r>
            <a:endParaRPr lang="en-GB" dirty="0"/>
          </a:p>
        </p:txBody>
      </p:sp>
      <p:graphicFrame>
        <p:nvGraphicFramePr>
          <p:cNvPr id="8" name="Diagram 7"/>
          <p:cNvGraphicFramePr/>
          <p:nvPr>
            <p:extLst>
              <p:ext uri="{D42A27DB-BD31-4B8C-83A1-F6EECF244321}">
                <p14:modId xmlns:p14="http://schemas.microsoft.com/office/powerpoint/2010/main" val="3241745791"/>
              </p:ext>
            </p:extLst>
          </p:nvPr>
        </p:nvGraphicFramePr>
        <p:xfrm>
          <a:off x="341811" y="1985553"/>
          <a:ext cx="7299959" cy="449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and Cartoon png download - 542*535 - Free Transparent Introduction To  Algorithms png Download. - CleanPNG / Kis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7345" y="2977288"/>
            <a:ext cx="3768195" cy="226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823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274" y="3839438"/>
            <a:ext cx="9144000" cy="2387600"/>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chor="ctr">
            <a:normAutofit/>
          </a:bodyPr>
          <a:lstStyle/>
          <a:p>
            <a:r>
              <a:rPr lang="en-GB" dirty="0"/>
              <a:t>Unit-3</a:t>
            </a:r>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97"/>
            <a:ext cx="569595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10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Essential properties of an algorithm</a:t>
            </a:r>
            <a:endParaRPr lang="en-GB" dirty="0"/>
          </a:p>
        </p:txBody>
      </p:sp>
      <p:grpSp>
        <p:nvGrpSpPr>
          <p:cNvPr id="6" name="Group 5"/>
          <p:cNvGrpSpPr/>
          <p:nvPr/>
        </p:nvGrpSpPr>
        <p:grpSpPr>
          <a:xfrm>
            <a:off x="1112520" y="2090057"/>
            <a:ext cx="9625149" cy="694534"/>
            <a:chOff x="0" y="98581"/>
            <a:chExt cx="9625149" cy="1216800"/>
          </a:xfrm>
          <a:solidFill>
            <a:schemeClr val="accent1"/>
          </a:solidFill>
        </p:grpSpPr>
        <p:sp>
          <p:nvSpPr>
            <p:cNvPr id="7" name="Rounded Rectangle 6"/>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9"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sz="2000" dirty="0"/>
                <a:t>an algorithm is finite (w.r.t.: set of instructions, use of resources, time of computation)</a:t>
              </a:r>
            </a:p>
          </p:txBody>
        </p:sp>
      </p:grpSp>
      <p:grpSp>
        <p:nvGrpSpPr>
          <p:cNvPr id="10" name="Group 9"/>
          <p:cNvGrpSpPr/>
          <p:nvPr/>
        </p:nvGrpSpPr>
        <p:grpSpPr>
          <a:xfrm>
            <a:off x="1112519" y="3026226"/>
            <a:ext cx="9625149" cy="683625"/>
            <a:chOff x="0" y="98581"/>
            <a:chExt cx="9625149" cy="1216800"/>
          </a:xfrm>
          <a:solidFill>
            <a:schemeClr val="accent4"/>
          </a:solidFill>
        </p:grpSpPr>
        <p:sp>
          <p:nvSpPr>
            <p:cNvPr id="11" name="Rounded Rectangle 10"/>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2"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sz="2000" dirty="0"/>
                <a:t>instructions are precise and computable</a:t>
              </a:r>
            </a:p>
          </p:txBody>
        </p:sp>
      </p:grpSp>
      <p:grpSp>
        <p:nvGrpSpPr>
          <p:cNvPr id="16" name="Group 15"/>
          <p:cNvGrpSpPr/>
          <p:nvPr/>
        </p:nvGrpSpPr>
        <p:grpSpPr>
          <a:xfrm>
            <a:off x="1053120" y="3951486"/>
            <a:ext cx="9625149" cy="737473"/>
            <a:chOff x="0" y="98581"/>
            <a:chExt cx="9625149" cy="1216800"/>
          </a:xfrm>
          <a:solidFill>
            <a:schemeClr val="accent3">
              <a:lumMod val="60000"/>
              <a:lumOff val="40000"/>
            </a:schemeClr>
          </a:solidFill>
        </p:grpSpPr>
        <p:sp>
          <p:nvSpPr>
            <p:cNvPr id="17" name="Rounded Rectangle 16"/>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8"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sz="2000" dirty="0"/>
                <a:t>• instructions have a specified logical order, however, we can discriminate between</a:t>
              </a:r>
            </a:p>
          </p:txBody>
        </p:sp>
      </p:grpSp>
      <p:grpSp>
        <p:nvGrpSpPr>
          <p:cNvPr id="19" name="Group 18"/>
          <p:cNvGrpSpPr/>
          <p:nvPr/>
        </p:nvGrpSpPr>
        <p:grpSpPr>
          <a:xfrm>
            <a:off x="3594462" y="4876747"/>
            <a:ext cx="7469777" cy="740282"/>
            <a:chOff x="0" y="98581"/>
            <a:chExt cx="9625149" cy="1216800"/>
          </a:xfrm>
          <a:solidFill>
            <a:schemeClr val="accent2">
              <a:lumMod val="40000"/>
              <a:lumOff val="60000"/>
            </a:schemeClr>
          </a:solidFill>
        </p:grpSpPr>
        <p:sp>
          <p:nvSpPr>
            <p:cNvPr id="20" name="Rounded Rectangle 19"/>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1"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endParaRPr lang="en-US" sz="2000" dirty="0">
                <a:solidFill>
                  <a:srgbClr val="FF0000"/>
                </a:solidFill>
              </a:endParaRPr>
            </a:p>
            <a:p>
              <a:r>
                <a:rPr lang="en-US" sz="2000" dirty="0">
                  <a:solidFill>
                    <a:srgbClr val="FF0000"/>
                  </a:solidFill>
                </a:rPr>
                <a:t>deterministic algorithms </a:t>
              </a:r>
              <a:r>
                <a:rPr lang="en-US" sz="2000" dirty="0"/>
                <a:t>(every step has a well-defined successor)</a:t>
              </a:r>
            </a:p>
            <a:p>
              <a:endParaRPr lang="en-US" sz="2000" dirty="0"/>
            </a:p>
          </p:txBody>
        </p:sp>
      </p:grpSp>
      <p:grpSp>
        <p:nvGrpSpPr>
          <p:cNvPr id="23" name="Group 22"/>
          <p:cNvGrpSpPr/>
          <p:nvPr/>
        </p:nvGrpSpPr>
        <p:grpSpPr>
          <a:xfrm>
            <a:off x="3594462" y="5762979"/>
            <a:ext cx="7469777" cy="740282"/>
            <a:chOff x="0" y="98581"/>
            <a:chExt cx="9625149" cy="1216800"/>
          </a:xfrm>
          <a:solidFill>
            <a:schemeClr val="accent2">
              <a:lumMod val="40000"/>
              <a:lumOff val="60000"/>
            </a:schemeClr>
          </a:solidFill>
        </p:grpSpPr>
        <p:sp>
          <p:nvSpPr>
            <p:cNvPr id="24" name="Rounded Rectangle 23"/>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5"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sz="2000" dirty="0">
                  <a:solidFill>
                    <a:srgbClr val="FF0000"/>
                  </a:solidFill>
                </a:rPr>
                <a:t>non-deterministic algorithms </a:t>
              </a:r>
              <a:r>
                <a:rPr lang="en-US" sz="2000" dirty="0">
                  <a:solidFill>
                    <a:schemeClr val="tx1"/>
                  </a:solidFill>
                </a:rPr>
                <a:t>(randomized algorithms, e.g.)</a:t>
              </a:r>
            </a:p>
          </p:txBody>
        </p:sp>
      </p:grpSp>
    </p:spTree>
    <p:extLst>
      <p:ext uri="{BB962C8B-B14F-4D97-AF65-F5344CB8AC3E}">
        <p14:creationId xmlns:p14="http://schemas.microsoft.com/office/powerpoint/2010/main" val="2420279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12531"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Basic Questions About Algorithms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1702262"/>
              </p:ext>
            </p:extLst>
          </p:nvPr>
        </p:nvGraphicFramePr>
        <p:xfrm>
          <a:off x="838200" y="1867988"/>
          <a:ext cx="9912532" cy="701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155516" y="2746373"/>
            <a:ext cx="4412567" cy="3787383"/>
          </a:xfrm>
          <a:prstGeom prst="rect">
            <a:avLst/>
          </a:prstGeom>
        </p:spPr>
        <p:txBody>
          <a:bodyPr wrap="square">
            <a:spAutoFit/>
          </a:bodyPr>
          <a:lstStyle/>
          <a:p>
            <a:pPr marL="622300" marR="0">
              <a:lnSpc>
                <a:spcPct val="150000"/>
              </a:lnSpc>
              <a:spcBef>
                <a:spcPts val="0"/>
              </a:spcBef>
              <a:spcAft>
                <a:spcPts val="0"/>
              </a:spcAft>
            </a:pPr>
            <a:r>
              <a:rPr lang="en-US" dirty="0"/>
              <a:t>• does it terminate? </a:t>
            </a:r>
          </a:p>
          <a:p>
            <a:pPr marL="622300" marR="0">
              <a:lnSpc>
                <a:spcPct val="150000"/>
              </a:lnSpc>
              <a:spcBef>
                <a:spcPts val="0"/>
              </a:spcBef>
              <a:spcAft>
                <a:spcPts val="0"/>
              </a:spcAft>
            </a:pPr>
            <a:r>
              <a:rPr lang="en-US" dirty="0"/>
              <a:t>• is it correct? </a:t>
            </a:r>
          </a:p>
          <a:p>
            <a:pPr marL="622300" marR="0">
              <a:lnSpc>
                <a:spcPct val="150000"/>
              </a:lnSpc>
              <a:spcBef>
                <a:spcPts val="0"/>
              </a:spcBef>
              <a:spcAft>
                <a:spcPts val="0"/>
              </a:spcAft>
            </a:pPr>
            <a:r>
              <a:rPr lang="en-US" dirty="0"/>
              <a:t>• is the result of the algorithm determined? </a:t>
            </a:r>
          </a:p>
          <a:p>
            <a:pPr marL="622300" marR="0">
              <a:lnSpc>
                <a:spcPct val="150000"/>
              </a:lnSpc>
              <a:spcBef>
                <a:spcPts val="0"/>
              </a:spcBef>
              <a:spcAft>
                <a:spcPts val="0"/>
              </a:spcAft>
            </a:pPr>
            <a:r>
              <a:rPr lang="en-US" dirty="0"/>
              <a:t>• how much resources will it use in terms of </a:t>
            </a:r>
          </a:p>
          <a:p>
            <a:pPr marL="622300" marR="0">
              <a:lnSpc>
                <a:spcPct val="150000"/>
              </a:lnSpc>
              <a:spcBef>
                <a:spcPts val="0"/>
              </a:spcBef>
              <a:spcAft>
                <a:spcPts val="0"/>
              </a:spcAft>
            </a:pPr>
            <a:r>
              <a:rPr lang="en-US" dirty="0"/>
              <a:t>• memory? (and memory bandwidth?) • operations? </a:t>
            </a:r>
          </a:p>
          <a:p>
            <a:pPr marL="622300" marR="0">
              <a:lnSpc>
                <a:spcPct val="150000"/>
              </a:lnSpc>
              <a:spcBef>
                <a:spcPts val="0"/>
              </a:spcBef>
              <a:spcAft>
                <a:spcPts val="0"/>
              </a:spcAft>
            </a:pPr>
            <a:r>
              <a:rPr lang="en-US" dirty="0"/>
              <a:t>• run-time</a:t>
            </a:r>
            <a:endParaRPr lang="en-US" sz="1400" dirty="0">
              <a:effectLst/>
              <a:latin typeface="Times New Roman" panose="02020603050405020304" pitchFamily="18" charset="0"/>
              <a:ea typeface="Times New Roman" panose="02020603050405020304" pitchFamily="18" charset="0"/>
            </a:endParaRPr>
          </a:p>
        </p:txBody>
      </p:sp>
      <p:pic>
        <p:nvPicPr>
          <p:cNvPr id="2050" name="Picture 2" descr="Monster Coding | Teaching kids to code, Coding for kids, Programming for  kid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9396" y="3063557"/>
            <a:ext cx="4379529" cy="312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438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Swapping Two Numbers Using Variable</a:t>
            </a:r>
          </a:p>
        </p:txBody>
      </p:sp>
      <p:grpSp>
        <p:nvGrpSpPr>
          <p:cNvPr id="6" name="Group 5"/>
          <p:cNvGrpSpPr/>
          <p:nvPr/>
        </p:nvGrpSpPr>
        <p:grpSpPr>
          <a:xfrm>
            <a:off x="1308463" y="2246812"/>
            <a:ext cx="9546772" cy="1541417"/>
            <a:chOff x="0" y="98581"/>
            <a:chExt cx="9625149" cy="1216800"/>
          </a:xfrm>
          <a:solidFill>
            <a:schemeClr val="accent3"/>
          </a:solidFill>
        </p:grpSpPr>
        <p:sp>
          <p:nvSpPr>
            <p:cNvPr id="7" name="Rounded Rectangle 6"/>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9"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In many case, programmers are required to swap values of two variables. Here, we shall learn how to swap values of two integer variables, that may lead to swapping of values of any type. Values between variables can be swapped in two ways −</a:t>
              </a:r>
            </a:p>
          </p:txBody>
        </p:sp>
      </p:grpSp>
      <p:grpSp>
        <p:nvGrpSpPr>
          <p:cNvPr id="18" name="Group 17"/>
          <p:cNvGrpSpPr/>
          <p:nvPr/>
        </p:nvGrpSpPr>
        <p:grpSpPr>
          <a:xfrm>
            <a:off x="5279574" y="4171352"/>
            <a:ext cx="5562599" cy="740282"/>
            <a:chOff x="0" y="98581"/>
            <a:chExt cx="9625149" cy="1216800"/>
          </a:xfrm>
          <a:solidFill>
            <a:schemeClr val="accent2">
              <a:lumMod val="40000"/>
              <a:lumOff val="60000"/>
            </a:schemeClr>
          </a:solidFill>
        </p:grpSpPr>
        <p:sp>
          <p:nvSpPr>
            <p:cNvPr id="19" name="Rounded Rectangle 18"/>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0"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With help of a third (temp) variable</a:t>
              </a:r>
            </a:p>
          </p:txBody>
        </p:sp>
      </p:grpSp>
      <p:grpSp>
        <p:nvGrpSpPr>
          <p:cNvPr id="21" name="Group 20"/>
          <p:cNvGrpSpPr/>
          <p:nvPr/>
        </p:nvGrpSpPr>
        <p:grpSpPr>
          <a:xfrm>
            <a:off x="5279574" y="5057584"/>
            <a:ext cx="5562599" cy="740282"/>
            <a:chOff x="0" y="98581"/>
            <a:chExt cx="9625149" cy="1216800"/>
          </a:xfrm>
          <a:solidFill>
            <a:schemeClr val="accent2">
              <a:lumMod val="40000"/>
              <a:lumOff val="60000"/>
            </a:schemeClr>
          </a:solidFill>
        </p:grpSpPr>
        <p:sp>
          <p:nvSpPr>
            <p:cNvPr id="22" name="Rounded Rectangle 21"/>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3"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Without using any temporary variable</a:t>
              </a:r>
            </a:p>
          </p:txBody>
        </p:sp>
      </p:grpSp>
    </p:spTree>
    <p:extLst>
      <p:ext uri="{BB962C8B-B14F-4D97-AF65-F5344CB8AC3E}">
        <p14:creationId xmlns:p14="http://schemas.microsoft.com/office/powerpoint/2010/main" val="4002443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dirty="0"/>
              <a:t>Swapping Two Numbers Using Variable With help of a third (temp) variable</a:t>
            </a:r>
          </a:p>
        </p:txBody>
      </p:sp>
      <p:pic>
        <p:nvPicPr>
          <p:cNvPr id="13" name="Picture 12"/>
          <p:cNvPicPr/>
          <p:nvPr/>
        </p:nvPicPr>
        <p:blipFill>
          <a:blip r:embed="rId2"/>
          <a:srcRect/>
          <a:stretch>
            <a:fillRect/>
          </a:stretch>
        </p:blipFill>
        <p:spPr bwMode="auto">
          <a:xfrm>
            <a:off x="1084218" y="2116186"/>
            <a:ext cx="8948057" cy="3749040"/>
          </a:xfrm>
          <a:prstGeom prst="rect">
            <a:avLst/>
          </a:prstGeom>
          <a:noFill/>
        </p:spPr>
      </p:pic>
      <p:sp>
        <p:nvSpPr>
          <p:cNvPr id="14" name="Content Placeholder 2"/>
          <p:cNvSpPr>
            <a:spLocks noGrp="1"/>
          </p:cNvSpPr>
          <p:nvPr>
            <p:ph idx="1"/>
          </p:nvPr>
        </p:nvSpPr>
        <p:spPr>
          <a:xfrm>
            <a:off x="1349880" y="2220688"/>
            <a:ext cx="7454485" cy="3513755"/>
          </a:xfrm>
        </p:spPr>
        <p:txBody>
          <a:bodyPr>
            <a:normAutofit fontScale="77500" lnSpcReduction="20000"/>
          </a:bodyPr>
          <a:lstStyle/>
          <a:p>
            <a:pPr marL="0" indent="0">
              <a:buNone/>
            </a:pPr>
            <a:r>
              <a:rPr lang="en-US" b="1" dirty="0"/>
              <a:t>Logic:</a:t>
            </a:r>
            <a:endParaRPr lang="en-US" dirty="0"/>
          </a:p>
          <a:p>
            <a:r>
              <a:rPr lang="en-US" dirty="0"/>
              <a:t>Suppose we take two values in a and b, a=10, b=20 respectively.</a:t>
            </a:r>
          </a:p>
          <a:p>
            <a:r>
              <a:rPr lang="en-US" dirty="0"/>
              <a:t>temp=a;</a:t>
            </a:r>
          </a:p>
          <a:p>
            <a:r>
              <a:rPr lang="en-US" dirty="0"/>
              <a:t>a=b;</a:t>
            </a:r>
          </a:p>
          <a:p>
            <a:r>
              <a:rPr lang="en-US" dirty="0"/>
              <a:t>b=temp;</a:t>
            </a:r>
          </a:p>
          <a:p>
            <a:r>
              <a:rPr lang="en-US" dirty="0"/>
              <a:t>After the operation of this statement, the value of two variable a and b will be interchanged.</a:t>
            </a:r>
          </a:p>
          <a:p>
            <a:r>
              <a:rPr lang="en-US" dirty="0"/>
              <a:t>Output:</a:t>
            </a:r>
          </a:p>
          <a:p>
            <a:r>
              <a:rPr lang="en-US" dirty="0"/>
              <a:t>A=20, B=10;</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61802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b="1" dirty="0"/>
              <a:t>Algorithm:</a:t>
            </a:r>
            <a:endParaRPr lang="en-GB" dirty="0"/>
          </a:p>
        </p:txBody>
      </p:sp>
      <p:grpSp>
        <p:nvGrpSpPr>
          <p:cNvPr id="4" name="Group 3"/>
          <p:cNvGrpSpPr/>
          <p:nvPr/>
        </p:nvGrpSpPr>
        <p:grpSpPr>
          <a:xfrm>
            <a:off x="171992" y="1489300"/>
            <a:ext cx="9625149" cy="729816"/>
            <a:chOff x="0" y="98581"/>
            <a:chExt cx="9625149" cy="1216800"/>
          </a:xfrm>
          <a:solidFill>
            <a:schemeClr val="accent6">
              <a:lumMod val="40000"/>
              <a:lumOff val="6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1"/>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Using the temporary variable</a:t>
              </a:r>
            </a:p>
          </p:txBody>
        </p:sp>
      </p:grpSp>
      <p:grpSp>
        <p:nvGrpSpPr>
          <p:cNvPr id="8" name="Group 7"/>
          <p:cNvGrpSpPr/>
          <p:nvPr/>
        </p:nvGrpSpPr>
        <p:grpSpPr>
          <a:xfrm>
            <a:off x="1627889" y="2429691"/>
            <a:ext cx="7921060" cy="503992"/>
            <a:chOff x="0" y="98581"/>
            <a:chExt cx="9625149" cy="1216800"/>
          </a:xfrm>
        </p:grpSpPr>
        <p:sp>
          <p:nvSpPr>
            <p:cNvPr id="9" name="Rounded Rectangle 8"/>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0"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1: Start</a:t>
              </a:r>
            </a:p>
          </p:txBody>
        </p:sp>
      </p:grpSp>
      <p:grpSp>
        <p:nvGrpSpPr>
          <p:cNvPr id="11" name="Group 10"/>
          <p:cNvGrpSpPr/>
          <p:nvPr/>
        </p:nvGrpSpPr>
        <p:grpSpPr>
          <a:xfrm>
            <a:off x="1627889" y="2969235"/>
            <a:ext cx="7921060" cy="544673"/>
            <a:chOff x="0" y="98581"/>
            <a:chExt cx="9625149" cy="1216800"/>
          </a:xfrm>
        </p:grpSpPr>
        <p:sp>
          <p:nvSpPr>
            <p:cNvPr id="12" name="Rounded Rectangle 11"/>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3"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2: Take the value of variables a and b.</a:t>
              </a:r>
            </a:p>
          </p:txBody>
        </p:sp>
      </p:grpSp>
      <p:grpSp>
        <p:nvGrpSpPr>
          <p:cNvPr id="30" name="Group 29"/>
          <p:cNvGrpSpPr/>
          <p:nvPr/>
        </p:nvGrpSpPr>
        <p:grpSpPr>
          <a:xfrm>
            <a:off x="1603474" y="3576004"/>
            <a:ext cx="7945475" cy="525732"/>
            <a:chOff x="0" y="98581"/>
            <a:chExt cx="9625149" cy="1216800"/>
          </a:xfrm>
        </p:grpSpPr>
        <p:sp>
          <p:nvSpPr>
            <p:cNvPr id="31" name="Rounded Rectangle 3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2"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3: Assign the value of variable a into the temp variable.</a:t>
              </a:r>
            </a:p>
          </p:txBody>
        </p:sp>
      </p:grpSp>
      <p:grpSp>
        <p:nvGrpSpPr>
          <p:cNvPr id="33" name="Group 32"/>
          <p:cNvGrpSpPr/>
          <p:nvPr/>
        </p:nvGrpSpPr>
        <p:grpSpPr>
          <a:xfrm>
            <a:off x="1603474" y="4180245"/>
            <a:ext cx="7932886" cy="554681"/>
            <a:chOff x="0" y="98581"/>
            <a:chExt cx="9625149" cy="1216800"/>
          </a:xfrm>
        </p:grpSpPr>
        <p:sp>
          <p:nvSpPr>
            <p:cNvPr id="34" name="Rounded Rectangle 33"/>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5"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4: Assign the value of variable b into a variable.</a:t>
              </a:r>
            </a:p>
          </p:txBody>
        </p:sp>
      </p:grpSp>
      <p:grpSp>
        <p:nvGrpSpPr>
          <p:cNvPr id="37" name="Group 36"/>
          <p:cNvGrpSpPr/>
          <p:nvPr/>
        </p:nvGrpSpPr>
        <p:grpSpPr>
          <a:xfrm>
            <a:off x="1602992" y="4796042"/>
            <a:ext cx="7932886" cy="580150"/>
            <a:chOff x="0" y="98581"/>
            <a:chExt cx="9625149" cy="1216800"/>
          </a:xfrm>
        </p:grpSpPr>
        <p:sp>
          <p:nvSpPr>
            <p:cNvPr id="38" name="Rounded Rectangle 37"/>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9" name="Rounded Rectangle 4"/>
            <p:cNvSpPr txBox="1"/>
            <p:nvPr/>
          </p:nvSpPr>
          <p:spPr>
            <a:xfrm>
              <a:off x="59399" y="157979"/>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5: Assign the value of variable temp into the b variable.</a:t>
              </a:r>
            </a:p>
          </p:txBody>
        </p:sp>
      </p:grpSp>
      <p:grpSp>
        <p:nvGrpSpPr>
          <p:cNvPr id="40" name="Group 39"/>
          <p:cNvGrpSpPr/>
          <p:nvPr/>
        </p:nvGrpSpPr>
        <p:grpSpPr>
          <a:xfrm>
            <a:off x="1616063" y="5441832"/>
            <a:ext cx="7932886" cy="563351"/>
            <a:chOff x="0" y="98581"/>
            <a:chExt cx="9625149" cy="1216800"/>
          </a:xfrm>
        </p:grpSpPr>
        <p:sp>
          <p:nvSpPr>
            <p:cNvPr id="41" name="Rounded Rectangle 4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42"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6: Print the value of a and b.</a:t>
              </a:r>
            </a:p>
          </p:txBody>
        </p:sp>
      </p:grpSp>
      <p:grpSp>
        <p:nvGrpSpPr>
          <p:cNvPr id="26" name="Group 25"/>
          <p:cNvGrpSpPr/>
          <p:nvPr/>
        </p:nvGrpSpPr>
        <p:grpSpPr>
          <a:xfrm>
            <a:off x="1609768" y="6054777"/>
            <a:ext cx="7932886" cy="563351"/>
            <a:chOff x="0" y="98581"/>
            <a:chExt cx="9625149" cy="1216800"/>
          </a:xfrm>
        </p:grpSpPr>
        <p:sp>
          <p:nvSpPr>
            <p:cNvPr id="27" name="Rounded Rectangle 26"/>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8"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7: Stop</a:t>
              </a:r>
            </a:p>
          </p:txBody>
        </p:sp>
      </p:grpSp>
    </p:spTree>
    <p:extLst>
      <p:ext uri="{BB962C8B-B14F-4D97-AF65-F5344CB8AC3E}">
        <p14:creationId xmlns:p14="http://schemas.microsoft.com/office/powerpoint/2010/main" val="156087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Pseudocode</a:t>
            </a:r>
            <a:endParaRPr lang="en-GB" dirty="0"/>
          </a:p>
        </p:txBody>
      </p:sp>
      <p:grpSp>
        <p:nvGrpSpPr>
          <p:cNvPr id="4" name="Group 3"/>
          <p:cNvGrpSpPr/>
          <p:nvPr/>
        </p:nvGrpSpPr>
        <p:grpSpPr>
          <a:xfrm>
            <a:off x="1034142" y="1775227"/>
            <a:ext cx="9625149" cy="679019"/>
            <a:chOff x="0" y="98581"/>
            <a:chExt cx="9625149" cy="1216800"/>
          </a:xfrm>
          <a:solidFill>
            <a:schemeClr val="accent4">
              <a:lumMod val="60000"/>
              <a:lumOff val="4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Using the temporary variable</a:t>
              </a:r>
            </a:p>
          </p:txBody>
        </p:sp>
      </p:grpSp>
      <p:pic>
        <p:nvPicPr>
          <p:cNvPr id="3" name="Picture 2"/>
          <p:cNvPicPr>
            <a:picLocks noChangeAspect="1"/>
          </p:cNvPicPr>
          <p:nvPr/>
        </p:nvPicPr>
        <p:blipFill>
          <a:blip r:embed="rId2"/>
          <a:stretch>
            <a:fillRect/>
          </a:stretch>
        </p:blipFill>
        <p:spPr>
          <a:xfrm>
            <a:off x="2613252" y="2818683"/>
            <a:ext cx="7144704" cy="2735937"/>
          </a:xfrm>
          <a:prstGeom prst="rect">
            <a:avLst/>
          </a:prstGeom>
        </p:spPr>
      </p:pic>
    </p:spTree>
    <p:extLst>
      <p:ext uri="{BB962C8B-B14F-4D97-AF65-F5344CB8AC3E}">
        <p14:creationId xmlns:p14="http://schemas.microsoft.com/office/powerpoint/2010/main" val="3725327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Flow Chart</a:t>
            </a:r>
            <a:endParaRPr lang="en-GB" dirty="0"/>
          </a:p>
        </p:txBody>
      </p:sp>
      <p:pic>
        <p:nvPicPr>
          <p:cNvPr id="3074" name="Picture 2" descr="Pseudocode for Swapping Two Variables – Programming Code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43" y="704760"/>
            <a:ext cx="3389123" cy="615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56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Python Program</a:t>
            </a:r>
            <a:endParaRPr lang="en-GB" dirty="0"/>
          </a:p>
        </p:txBody>
      </p:sp>
      <p:pic>
        <p:nvPicPr>
          <p:cNvPr id="4" name="Content Placeholder 3"/>
          <p:cNvPicPr>
            <a:picLocks noGrp="1" noChangeAspect="1"/>
          </p:cNvPicPr>
          <p:nvPr>
            <p:ph idx="1"/>
          </p:nvPr>
        </p:nvPicPr>
        <p:blipFill>
          <a:blip r:embed="rId2"/>
          <a:stretch>
            <a:fillRect/>
          </a:stretch>
        </p:blipFill>
        <p:spPr>
          <a:xfrm>
            <a:off x="2553497" y="2050869"/>
            <a:ext cx="6838153" cy="3764937"/>
          </a:xfrm>
          <a:prstGeom prst="rect">
            <a:avLst/>
          </a:prstGeom>
        </p:spPr>
      </p:pic>
    </p:spTree>
    <p:extLst>
      <p:ext uri="{BB962C8B-B14F-4D97-AF65-F5344CB8AC3E}">
        <p14:creationId xmlns:p14="http://schemas.microsoft.com/office/powerpoint/2010/main" val="3076410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dirty="0"/>
              <a:t>Swapping Two Numbers without Using Variable</a:t>
            </a:r>
          </a:p>
        </p:txBody>
      </p:sp>
      <p:pic>
        <p:nvPicPr>
          <p:cNvPr id="13" name="Picture 12"/>
          <p:cNvPicPr/>
          <p:nvPr/>
        </p:nvPicPr>
        <p:blipFill>
          <a:blip r:embed="rId2"/>
          <a:srcRect/>
          <a:stretch>
            <a:fillRect/>
          </a:stretch>
        </p:blipFill>
        <p:spPr bwMode="auto">
          <a:xfrm>
            <a:off x="1084218" y="2116186"/>
            <a:ext cx="8948057" cy="3749040"/>
          </a:xfrm>
          <a:prstGeom prst="rect">
            <a:avLst/>
          </a:prstGeom>
          <a:noFill/>
        </p:spPr>
      </p:pic>
      <p:sp>
        <p:nvSpPr>
          <p:cNvPr id="14" name="Content Placeholder 2"/>
          <p:cNvSpPr>
            <a:spLocks noGrp="1"/>
          </p:cNvSpPr>
          <p:nvPr>
            <p:ph idx="1"/>
          </p:nvPr>
        </p:nvSpPr>
        <p:spPr>
          <a:xfrm>
            <a:off x="1349880" y="2220688"/>
            <a:ext cx="7454485" cy="3513755"/>
          </a:xfrm>
        </p:spPr>
        <p:txBody>
          <a:bodyPr>
            <a:normAutofit/>
          </a:bodyPr>
          <a:lstStyle/>
          <a:p>
            <a:r>
              <a:rPr lang="en-US" dirty="0"/>
              <a:t>Here we will use arithmetic operator (+, -). We use addition and subtraction operation on these variables.</a:t>
            </a:r>
          </a:p>
          <a:p>
            <a:r>
              <a:rPr lang="en-US" dirty="0"/>
              <a:t>a=</a:t>
            </a:r>
            <a:r>
              <a:rPr lang="en-US" dirty="0" err="1"/>
              <a:t>a+b</a:t>
            </a:r>
            <a:r>
              <a:rPr lang="en-US" dirty="0"/>
              <a:t>;</a:t>
            </a:r>
          </a:p>
          <a:p>
            <a:r>
              <a:rPr lang="en-US" dirty="0"/>
              <a:t>b=a-b;</a:t>
            </a:r>
          </a:p>
          <a:p>
            <a:r>
              <a:rPr lang="en-US" dirty="0"/>
              <a:t>a=a-b;</a:t>
            </a:r>
          </a:p>
        </p:txBody>
      </p:sp>
    </p:spTree>
    <p:extLst>
      <p:ext uri="{BB962C8B-B14F-4D97-AF65-F5344CB8AC3E}">
        <p14:creationId xmlns:p14="http://schemas.microsoft.com/office/powerpoint/2010/main" val="2148176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b="1" dirty="0"/>
              <a:t>Algorithm:</a:t>
            </a:r>
            <a:endParaRPr lang="en-GB" dirty="0"/>
          </a:p>
        </p:txBody>
      </p:sp>
      <p:grpSp>
        <p:nvGrpSpPr>
          <p:cNvPr id="4" name="Group 3"/>
          <p:cNvGrpSpPr/>
          <p:nvPr/>
        </p:nvGrpSpPr>
        <p:grpSpPr>
          <a:xfrm>
            <a:off x="171992" y="1489300"/>
            <a:ext cx="9625149" cy="729816"/>
            <a:chOff x="0" y="98581"/>
            <a:chExt cx="9625149" cy="1216800"/>
          </a:xfrm>
          <a:solidFill>
            <a:schemeClr val="accent6">
              <a:lumMod val="40000"/>
              <a:lumOff val="6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1"/>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Without Using the temporary variable</a:t>
              </a:r>
            </a:p>
          </p:txBody>
        </p:sp>
      </p:grpSp>
      <p:grpSp>
        <p:nvGrpSpPr>
          <p:cNvPr id="8" name="Group 7"/>
          <p:cNvGrpSpPr/>
          <p:nvPr/>
        </p:nvGrpSpPr>
        <p:grpSpPr>
          <a:xfrm>
            <a:off x="1627889" y="2429691"/>
            <a:ext cx="7921060" cy="503992"/>
            <a:chOff x="0" y="98581"/>
            <a:chExt cx="9625149" cy="1216800"/>
          </a:xfrm>
        </p:grpSpPr>
        <p:sp>
          <p:nvSpPr>
            <p:cNvPr id="9" name="Rounded Rectangle 8"/>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0"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1: Start</a:t>
              </a:r>
            </a:p>
          </p:txBody>
        </p:sp>
      </p:grpSp>
      <p:grpSp>
        <p:nvGrpSpPr>
          <p:cNvPr id="11" name="Group 10"/>
          <p:cNvGrpSpPr/>
          <p:nvPr/>
        </p:nvGrpSpPr>
        <p:grpSpPr>
          <a:xfrm>
            <a:off x="1627889" y="2969235"/>
            <a:ext cx="7921060" cy="544673"/>
            <a:chOff x="0" y="98581"/>
            <a:chExt cx="9625149" cy="1216800"/>
          </a:xfrm>
        </p:grpSpPr>
        <p:sp>
          <p:nvSpPr>
            <p:cNvPr id="12" name="Rounded Rectangle 11"/>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3"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2: Take the value of variables a and b.</a:t>
              </a:r>
            </a:p>
          </p:txBody>
        </p:sp>
      </p:grpSp>
      <p:grpSp>
        <p:nvGrpSpPr>
          <p:cNvPr id="30" name="Group 29"/>
          <p:cNvGrpSpPr/>
          <p:nvPr/>
        </p:nvGrpSpPr>
        <p:grpSpPr>
          <a:xfrm>
            <a:off x="1603474" y="3576004"/>
            <a:ext cx="7945475" cy="525732"/>
            <a:chOff x="0" y="98581"/>
            <a:chExt cx="9625149" cy="1216800"/>
          </a:xfrm>
        </p:grpSpPr>
        <p:sp>
          <p:nvSpPr>
            <p:cNvPr id="31" name="Rounded Rectangle 3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2"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3: Add the values of the a and b and assign it to the variable a.</a:t>
              </a:r>
            </a:p>
          </p:txBody>
        </p:sp>
      </p:grpSp>
      <p:grpSp>
        <p:nvGrpSpPr>
          <p:cNvPr id="33" name="Group 32"/>
          <p:cNvGrpSpPr/>
          <p:nvPr/>
        </p:nvGrpSpPr>
        <p:grpSpPr>
          <a:xfrm>
            <a:off x="1603474" y="4180245"/>
            <a:ext cx="7932886" cy="554681"/>
            <a:chOff x="0" y="98581"/>
            <a:chExt cx="9625149" cy="1216800"/>
          </a:xfrm>
        </p:grpSpPr>
        <p:sp>
          <p:nvSpPr>
            <p:cNvPr id="34" name="Rounded Rectangle 33"/>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5"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Step 4: Subtract the values of a and b and assign it to the variable b. (Here the value of a is changed due to the step 3).</a:t>
              </a:r>
            </a:p>
          </p:txBody>
        </p:sp>
      </p:grpSp>
      <p:grpSp>
        <p:nvGrpSpPr>
          <p:cNvPr id="37" name="Group 36"/>
          <p:cNvGrpSpPr/>
          <p:nvPr/>
        </p:nvGrpSpPr>
        <p:grpSpPr>
          <a:xfrm>
            <a:off x="1602992" y="4796042"/>
            <a:ext cx="7932886" cy="580150"/>
            <a:chOff x="0" y="98581"/>
            <a:chExt cx="9625149" cy="1216800"/>
          </a:xfrm>
        </p:grpSpPr>
        <p:sp>
          <p:nvSpPr>
            <p:cNvPr id="38" name="Rounded Rectangle 37"/>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9" name="Rounded Rectangle 4"/>
            <p:cNvSpPr txBox="1"/>
            <p:nvPr/>
          </p:nvSpPr>
          <p:spPr>
            <a:xfrm>
              <a:off x="59399" y="157979"/>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5: Subtract the values of a and b and assign it to the variable a.</a:t>
              </a:r>
            </a:p>
          </p:txBody>
        </p:sp>
      </p:grpSp>
      <p:grpSp>
        <p:nvGrpSpPr>
          <p:cNvPr id="40" name="Group 39"/>
          <p:cNvGrpSpPr/>
          <p:nvPr/>
        </p:nvGrpSpPr>
        <p:grpSpPr>
          <a:xfrm>
            <a:off x="1616063" y="5441832"/>
            <a:ext cx="7932886" cy="563351"/>
            <a:chOff x="0" y="98581"/>
            <a:chExt cx="9625149" cy="1216800"/>
          </a:xfrm>
        </p:grpSpPr>
        <p:sp>
          <p:nvSpPr>
            <p:cNvPr id="41" name="Rounded Rectangle 4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42"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6: Print the value of a and b.</a:t>
              </a:r>
            </a:p>
          </p:txBody>
        </p:sp>
      </p:grpSp>
      <p:grpSp>
        <p:nvGrpSpPr>
          <p:cNvPr id="26" name="Group 25"/>
          <p:cNvGrpSpPr/>
          <p:nvPr/>
        </p:nvGrpSpPr>
        <p:grpSpPr>
          <a:xfrm>
            <a:off x="1609768" y="6054777"/>
            <a:ext cx="7932886" cy="563351"/>
            <a:chOff x="0" y="98581"/>
            <a:chExt cx="9625149" cy="1216800"/>
          </a:xfrm>
        </p:grpSpPr>
        <p:sp>
          <p:nvSpPr>
            <p:cNvPr id="27" name="Rounded Rectangle 26"/>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8"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7: Stop</a:t>
              </a:r>
            </a:p>
          </p:txBody>
        </p:sp>
      </p:grpSp>
    </p:spTree>
    <p:extLst>
      <p:ext uri="{BB962C8B-B14F-4D97-AF65-F5344CB8AC3E}">
        <p14:creationId xmlns:p14="http://schemas.microsoft.com/office/powerpoint/2010/main" val="4018129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 name="Footer Placeholder 2"/>
          <p:cNvSpPr>
            <a:spLocks noGrp="1"/>
          </p:cNvSpPr>
          <p:nvPr>
            <p:ph type="ftr" sz="quarter" idx="11"/>
          </p:nvPr>
        </p:nvSpPr>
        <p:spPr>
          <a:xfrm>
            <a:off x="8316038" y="6321262"/>
            <a:ext cx="3294772"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5" name="Rectangle 4"/>
          <p:cNvSpPr/>
          <p:nvPr/>
        </p:nvSpPr>
        <p:spPr>
          <a:xfrm>
            <a:off x="2050106" y="2624192"/>
            <a:ext cx="8562808" cy="988669"/>
          </a:xfrm>
          <a:prstGeom prst="rect">
            <a:avLst/>
          </a:prstGeom>
        </p:spPr>
        <p:txBody>
          <a:bodyPr wrap="square">
            <a:spAutoFit/>
          </a:bodyPr>
          <a:lstStyle/>
          <a:p>
            <a:pPr algn="ctr">
              <a:lnSpc>
                <a:spcPct val="150000"/>
              </a:lnSpc>
            </a:pPr>
            <a:r>
              <a:rPr lang="en-US" sz="4400" b="1" dirty="0"/>
              <a:t>Decision Control Statements </a:t>
            </a:r>
            <a:endParaRPr lang="en-US" sz="4400" dirty="0">
              <a:solidFill>
                <a:schemeClr val="accent1">
                  <a:lumMod val="75000"/>
                </a:schemeClr>
              </a:solidFill>
            </a:endParaRPr>
          </a:p>
        </p:txBody>
      </p:sp>
    </p:spTree>
    <p:extLst>
      <p:ext uri="{BB962C8B-B14F-4D97-AF65-F5344CB8AC3E}">
        <p14:creationId xmlns:p14="http://schemas.microsoft.com/office/powerpoint/2010/main" val="2367096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Pseudocode</a:t>
            </a:r>
            <a:endParaRPr lang="en-GB" dirty="0"/>
          </a:p>
        </p:txBody>
      </p:sp>
      <p:grpSp>
        <p:nvGrpSpPr>
          <p:cNvPr id="4" name="Group 3"/>
          <p:cNvGrpSpPr/>
          <p:nvPr/>
        </p:nvGrpSpPr>
        <p:grpSpPr>
          <a:xfrm>
            <a:off x="1034142" y="1775227"/>
            <a:ext cx="9625149" cy="679019"/>
            <a:chOff x="0" y="98581"/>
            <a:chExt cx="9625149" cy="1216800"/>
          </a:xfrm>
          <a:solidFill>
            <a:schemeClr val="accent4">
              <a:lumMod val="60000"/>
              <a:lumOff val="4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Without Using the temporary variable</a:t>
              </a:r>
            </a:p>
          </p:txBody>
        </p:sp>
      </p:grpSp>
      <p:pic>
        <p:nvPicPr>
          <p:cNvPr id="7" name="Picture 6"/>
          <p:cNvPicPr>
            <a:picLocks noChangeAspect="1"/>
          </p:cNvPicPr>
          <p:nvPr/>
        </p:nvPicPr>
        <p:blipFill>
          <a:blip r:embed="rId2"/>
          <a:stretch>
            <a:fillRect/>
          </a:stretch>
        </p:blipFill>
        <p:spPr>
          <a:xfrm>
            <a:off x="2498848" y="3327354"/>
            <a:ext cx="6256260" cy="2381114"/>
          </a:xfrm>
          <a:prstGeom prst="rect">
            <a:avLst/>
          </a:prstGeom>
        </p:spPr>
      </p:pic>
    </p:spTree>
    <p:extLst>
      <p:ext uri="{BB962C8B-B14F-4D97-AF65-F5344CB8AC3E}">
        <p14:creationId xmlns:p14="http://schemas.microsoft.com/office/powerpoint/2010/main" val="3139126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Flow Chart</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7654" y="627018"/>
            <a:ext cx="5603396" cy="5669278"/>
          </a:xfrm>
          <a:prstGeom prst="rect">
            <a:avLst/>
          </a:prstGeom>
        </p:spPr>
      </p:pic>
    </p:spTree>
    <p:extLst>
      <p:ext uri="{BB962C8B-B14F-4D97-AF65-F5344CB8AC3E}">
        <p14:creationId xmlns:p14="http://schemas.microsoft.com/office/powerpoint/2010/main" val="77775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Python Program</a:t>
            </a:r>
            <a:endParaRPr lang="en-GB" dirty="0"/>
          </a:p>
        </p:txBody>
      </p:sp>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2872921" y="2138362"/>
            <a:ext cx="5037592" cy="3583169"/>
          </a:xfrm>
          <a:prstGeom prst="rect">
            <a:avLst/>
          </a:prstGeom>
        </p:spPr>
      </p:pic>
    </p:spTree>
    <p:extLst>
      <p:ext uri="{BB962C8B-B14F-4D97-AF65-F5344CB8AC3E}">
        <p14:creationId xmlns:p14="http://schemas.microsoft.com/office/powerpoint/2010/main" val="2705930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Without using third variable and without using arithmetic operator</a:t>
            </a:r>
            <a:endParaRPr lang="en-US" dirty="0"/>
          </a:p>
        </p:txBody>
      </p:sp>
      <p:pic>
        <p:nvPicPr>
          <p:cNvPr id="13" name="Picture 12"/>
          <p:cNvPicPr/>
          <p:nvPr/>
        </p:nvPicPr>
        <p:blipFill>
          <a:blip r:embed="rId2"/>
          <a:srcRect/>
          <a:stretch>
            <a:fillRect/>
          </a:stretch>
        </p:blipFill>
        <p:spPr bwMode="auto">
          <a:xfrm>
            <a:off x="1084218" y="2116186"/>
            <a:ext cx="8948057" cy="3749040"/>
          </a:xfrm>
          <a:prstGeom prst="rect">
            <a:avLst/>
          </a:prstGeom>
          <a:noFill/>
        </p:spPr>
      </p:pic>
      <p:sp>
        <p:nvSpPr>
          <p:cNvPr id="14" name="Content Placeholder 2"/>
          <p:cNvSpPr>
            <a:spLocks noGrp="1"/>
          </p:cNvSpPr>
          <p:nvPr>
            <p:ph idx="1"/>
          </p:nvPr>
        </p:nvSpPr>
        <p:spPr>
          <a:xfrm>
            <a:off x="1349880" y="2220688"/>
            <a:ext cx="7454485" cy="3513755"/>
          </a:xfrm>
        </p:spPr>
        <p:txBody>
          <a:bodyPr>
            <a:normAutofit/>
          </a:bodyPr>
          <a:lstStyle/>
          <a:p>
            <a:r>
              <a:rPr lang="en-US" dirty="0"/>
              <a:t>Here we will use the Exclusive OR bit-wise operator.</a:t>
            </a:r>
          </a:p>
          <a:p>
            <a:r>
              <a:rPr lang="en-US" dirty="0"/>
              <a:t>Logic:</a:t>
            </a:r>
          </a:p>
          <a:p>
            <a:r>
              <a:rPr lang="en-US" dirty="0"/>
              <a:t>a=</a:t>
            </a:r>
            <a:r>
              <a:rPr lang="en-US" dirty="0" err="1"/>
              <a:t>a^b</a:t>
            </a:r>
            <a:r>
              <a:rPr lang="en-US" dirty="0"/>
              <a:t>;</a:t>
            </a:r>
          </a:p>
          <a:p>
            <a:r>
              <a:rPr lang="en-US" dirty="0"/>
              <a:t>b=</a:t>
            </a:r>
            <a:r>
              <a:rPr lang="en-US" dirty="0" err="1"/>
              <a:t>a^b</a:t>
            </a:r>
            <a:r>
              <a:rPr lang="en-US" dirty="0"/>
              <a:t>;</a:t>
            </a:r>
          </a:p>
          <a:p>
            <a:r>
              <a:rPr lang="en-US" dirty="0"/>
              <a:t>a=</a:t>
            </a:r>
            <a:r>
              <a:rPr lang="en-US" dirty="0" err="1"/>
              <a:t>a^b</a:t>
            </a:r>
            <a:r>
              <a:rPr lang="en-US" dirty="0"/>
              <a:t>;</a:t>
            </a:r>
          </a:p>
        </p:txBody>
      </p:sp>
    </p:spTree>
    <p:extLst>
      <p:ext uri="{BB962C8B-B14F-4D97-AF65-F5344CB8AC3E}">
        <p14:creationId xmlns:p14="http://schemas.microsoft.com/office/powerpoint/2010/main" val="4006834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b="1" dirty="0"/>
              <a:t>Algorithm:</a:t>
            </a:r>
            <a:endParaRPr lang="en-GB" dirty="0"/>
          </a:p>
        </p:txBody>
      </p:sp>
      <p:grpSp>
        <p:nvGrpSpPr>
          <p:cNvPr id="4" name="Group 3"/>
          <p:cNvGrpSpPr/>
          <p:nvPr/>
        </p:nvGrpSpPr>
        <p:grpSpPr>
          <a:xfrm>
            <a:off x="171992" y="1489300"/>
            <a:ext cx="9625149" cy="729816"/>
            <a:chOff x="0" y="98581"/>
            <a:chExt cx="9625149" cy="1216800"/>
          </a:xfrm>
          <a:solidFill>
            <a:schemeClr val="accent6">
              <a:lumMod val="40000"/>
              <a:lumOff val="6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1"/>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Without Using the temporary variable</a:t>
              </a:r>
            </a:p>
          </p:txBody>
        </p:sp>
      </p:grpSp>
      <p:grpSp>
        <p:nvGrpSpPr>
          <p:cNvPr id="8" name="Group 7"/>
          <p:cNvGrpSpPr/>
          <p:nvPr/>
        </p:nvGrpSpPr>
        <p:grpSpPr>
          <a:xfrm>
            <a:off x="1627889" y="2429691"/>
            <a:ext cx="7921060" cy="503992"/>
            <a:chOff x="0" y="98581"/>
            <a:chExt cx="9625149" cy="1216800"/>
          </a:xfrm>
        </p:grpSpPr>
        <p:sp>
          <p:nvSpPr>
            <p:cNvPr id="9" name="Rounded Rectangle 8"/>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0"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1: Start</a:t>
              </a:r>
            </a:p>
          </p:txBody>
        </p:sp>
      </p:grpSp>
      <p:grpSp>
        <p:nvGrpSpPr>
          <p:cNvPr id="11" name="Group 10"/>
          <p:cNvGrpSpPr/>
          <p:nvPr/>
        </p:nvGrpSpPr>
        <p:grpSpPr>
          <a:xfrm>
            <a:off x="1627889" y="2969235"/>
            <a:ext cx="7921060" cy="544673"/>
            <a:chOff x="0" y="98581"/>
            <a:chExt cx="9625149" cy="1216800"/>
          </a:xfrm>
        </p:grpSpPr>
        <p:sp>
          <p:nvSpPr>
            <p:cNvPr id="12" name="Rounded Rectangle 11"/>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3"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2: Take the value of variables a and b.</a:t>
              </a:r>
            </a:p>
          </p:txBody>
        </p:sp>
      </p:grpSp>
      <p:grpSp>
        <p:nvGrpSpPr>
          <p:cNvPr id="30" name="Group 29"/>
          <p:cNvGrpSpPr/>
          <p:nvPr/>
        </p:nvGrpSpPr>
        <p:grpSpPr>
          <a:xfrm>
            <a:off x="1603474" y="3576004"/>
            <a:ext cx="7945475" cy="525732"/>
            <a:chOff x="0" y="98581"/>
            <a:chExt cx="9625149" cy="1216800"/>
          </a:xfrm>
        </p:grpSpPr>
        <p:sp>
          <p:nvSpPr>
            <p:cNvPr id="31" name="Rounded Rectangle 3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2"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Step 3: Operate Exclusive OR operation on variable a and b and assign the exclusive OR output in a variable. (Here value of a is changed) </a:t>
              </a:r>
            </a:p>
          </p:txBody>
        </p:sp>
      </p:grpSp>
      <p:grpSp>
        <p:nvGrpSpPr>
          <p:cNvPr id="33" name="Group 32"/>
          <p:cNvGrpSpPr/>
          <p:nvPr/>
        </p:nvGrpSpPr>
        <p:grpSpPr>
          <a:xfrm>
            <a:off x="1603474" y="4180245"/>
            <a:ext cx="7932886" cy="554681"/>
            <a:chOff x="0" y="98581"/>
            <a:chExt cx="9625149" cy="1216800"/>
          </a:xfrm>
        </p:grpSpPr>
        <p:sp>
          <p:nvSpPr>
            <p:cNvPr id="34" name="Rounded Rectangle 33"/>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5"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Step 4: Operate Exclusive OR operation on variable a and b and assign the exclusive OR output in b variable. (Here value of b is changed)</a:t>
              </a:r>
            </a:p>
          </p:txBody>
        </p:sp>
      </p:grpSp>
      <p:grpSp>
        <p:nvGrpSpPr>
          <p:cNvPr id="37" name="Group 36"/>
          <p:cNvGrpSpPr/>
          <p:nvPr/>
        </p:nvGrpSpPr>
        <p:grpSpPr>
          <a:xfrm>
            <a:off x="1602992" y="4796042"/>
            <a:ext cx="7932886" cy="580150"/>
            <a:chOff x="0" y="98581"/>
            <a:chExt cx="9625149" cy="1216800"/>
          </a:xfrm>
        </p:grpSpPr>
        <p:sp>
          <p:nvSpPr>
            <p:cNvPr id="38" name="Rounded Rectangle 37"/>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9" name="Rounded Rectangle 4"/>
            <p:cNvSpPr txBox="1"/>
            <p:nvPr/>
          </p:nvSpPr>
          <p:spPr>
            <a:xfrm>
              <a:off x="59399" y="157979"/>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Step 5: Operate Exclusive OR operation on variable a and b and assign the exclusive OR output in a variable. (Here value of a is again changed)</a:t>
              </a:r>
            </a:p>
          </p:txBody>
        </p:sp>
      </p:grpSp>
      <p:grpSp>
        <p:nvGrpSpPr>
          <p:cNvPr id="40" name="Group 39"/>
          <p:cNvGrpSpPr/>
          <p:nvPr/>
        </p:nvGrpSpPr>
        <p:grpSpPr>
          <a:xfrm>
            <a:off x="1616063" y="5441832"/>
            <a:ext cx="7932886" cy="563351"/>
            <a:chOff x="0" y="98581"/>
            <a:chExt cx="9625149" cy="1216800"/>
          </a:xfrm>
        </p:grpSpPr>
        <p:sp>
          <p:nvSpPr>
            <p:cNvPr id="41" name="Rounded Rectangle 4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42"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6: Print the value of a and b.</a:t>
              </a:r>
            </a:p>
          </p:txBody>
        </p:sp>
      </p:grpSp>
      <p:grpSp>
        <p:nvGrpSpPr>
          <p:cNvPr id="26" name="Group 25"/>
          <p:cNvGrpSpPr/>
          <p:nvPr/>
        </p:nvGrpSpPr>
        <p:grpSpPr>
          <a:xfrm>
            <a:off x="1609768" y="6054777"/>
            <a:ext cx="7932886" cy="563351"/>
            <a:chOff x="0" y="98581"/>
            <a:chExt cx="9625149" cy="1216800"/>
          </a:xfrm>
        </p:grpSpPr>
        <p:sp>
          <p:nvSpPr>
            <p:cNvPr id="27" name="Rounded Rectangle 26"/>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8"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7: Stop</a:t>
              </a:r>
            </a:p>
          </p:txBody>
        </p:sp>
      </p:grpSp>
    </p:spTree>
    <p:extLst>
      <p:ext uri="{BB962C8B-B14F-4D97-AF65-F5344CB8AC3E}">
        <p14:creationId xmlns:p14="http://schemas.microsoft.com/office/powerpoint/2010/main" val="3336008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Python Program</a:t>
            </a:r>
            <a:endParaRPr lang="en-GB" dirty="0"/>
          </a:p>
        </p:txBody>
      </p:sp>
      <p:sp>
        <p:nvSpPr>
          <p:cNvPr id="6" name="Content Placeholder 5"/>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2994000" y="2270896"/>
            <a:ext cx="5890784" cy="2980373"/>
          </a:xfrm>
          <a:prstGeom prst="rect">
            <a:avLst/>
          </a:prstGeom>
        </p:spPr>
      </p:pic>
    </p:spTree>
    <p:extLst>
      <p:ext uri="{BB962C8B-B14F-4D97-AF65-F5344CB8AC3E}">
        <p14:creationId xmlns:p14="http://schemas.microsoft.com/office/powerpoint/2010/main" val="16916560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pPr fontAlgn="base"/>
            <a:r>
              <a:rPr lang="en-US" dirty="0"/>
              <a:t>Program to count digits in an integer</a:t>
            </a:r>
          </a:p>
        </p:txBody>
      </p:sp>
      <p:sp>
        <p:nvSpPr>
          <p:cNvPr id="6" name="Content Placeholder 5"/>
          <p:cNvSpPr>
            <a:spLocks noGrp="1"/>
          </p:cNvSpPr>
          <p:nvPr>
            <p:ph idx="1"/>
          </p:nvPr>
        </p:nvSpPr>
        <p:spPr/>
        <p:txBody>
          <a:bodyPr>
            <a:normAutofit fontScale="92500"/>
          </a:bodyPr>
          <a:lstStyle/>
          <a:p>
            <a:pPr fontAlgn="base"/>
            <a:r>
              <a:rPr lang="en-US" dirty="0"/>
              <a:t>The integer entered by the user is stored in variable n. Then the while loop is iterated until the test expression n != 0 is evaluated to 0 (false). </a:t>
            </a:r>
          </a:p>
          <a:p>
            <a:pPr fontAlgn="base"/>
            <a:r>
              <a:rPr lang="en-US" dirty="0"/>
              <a:t>After first iteration, the value of n will be 345 and the count is incremented to 1.</a:t>
            </a:r>
          </a:p>
          <a:p>
            <a:pPr fontAlgn="base"/>
            <a:r>
              <a:rPr lang="en-US" dirty="0"/>
              <a:t>After second iteration, the value of n will be 34 and the count is incremented to 2.</a:t>
            </a:r>
          </a:p>
          <a:p>
            <a:pPr fontAlgn="base"/>
            <a:r>
              <a:rPr lang="en-US" dirty="0"/>
              <a:t>After third iteration, the value of n will be 3 and the count is incremented to 3.</a:t>
            </a:r>
          </a:p>
          <a:p>
            <a:pPr fontAlgn="base"/>
            <a:r>
              <a:rPr lang="en-US" dirty="0"/>
              <a:t>At the start of fourth iteration, the value of n will be 0 and the loop is terminated.</a:t>
            </a:r>
          </a:p>
          <a:p>
            <a:endParaRPr lang="en-US" dirty="0"/>
          </a:p>
        </p:txBody>
      </p:sp>
    </p:spTree>
    <p:extLst>
      <p:ext uri="{BB962C8B-B14F-4D97-AF65-F5344CB8AC3E}">
        <p14:creationId xmlns:p14="http://schemas.microsoft.com/office/powerpoint/2010/main" val="2441656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Program to count digits in an integer</a:t>
            </a:r>
            <a:endParaRPr lang="en-GB" dirty="0"/>
          </a:p>
        </p:txBody>
      </p:sp>
      <p:sp>
        <p:nvSpPr>
          <p:cNvPr id="6" name="Content Placeholder 5"/>
          <p:cNvSpPr>
            <a:spLocks noGrp="1"/>
          </p:cNvSpPr>
          <p:nvPr>
            <p:ph idx="1"/>
          </p:nvPr>
        </p:nvSpPr>
        <p:spPr/>
        <p:txBody>
          <a:bodyPr/>
          <a:lstStyle/>
          <a:p>
            <a:r>
              <a:rPr lang="en-US" dirty="0"/>
              <a:t>Method 1</a:t>
            </a:r>
          </a:p>
        </p:txBody>
      </p:sp>
      <p:pic>
        <p:nvPicPr>
          <p:cNvPr id="4" name="Picture 3"/>
          <p:cNvPicPr>
            <a:picLocks noChangeAspect="1"/>
          </p:cNvPicPr>
          <p:nvPr/>
        </p:nvPicPr>
        <p:blipFill>
          <a:blip r:embed="rId2"/>
          <a:stretch>
            <a:fillRect/>
          </a:stretch>
        </p:blipFill>
        <p:spPr>
          <a:xfrm>
            <a:off x="3984637" y="1958181"/>
            <a:ext cx="6674654" cy="4086226"/>
          </a:xfrm>
          <a:prstGeom prst="rect">
            <a:avLst/>
          </a:prstGeom>
        </p:spPr>
      </p:pic>
    </p:spTree>
    <p:extLst>
      <p:ext uri="{BB962C8B-B14F-4D97-AF65-F5344CB8AC3E}">
        <p14:creationId xmlns:p14="http://schemas.microsoft.com/office/powerpoint/2010/main" val="1611352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Program to count digits in an integer</a:t>
            </a:r>
            <a:endParaRPr lang="en-GB" dirty="0"/>
          </a:p>
        </p:txBody>
      </p:sp>
      <p:sp>
        <p:nvSpPr>
          <p:cNvPr id="6" name="Content Placeholder 5"/>
          <p:cNvSpPr>
            <a:spLocks noGrp="1"/>
          </p:cNvSpPr>
          <p:nvPr>
            <p:ph idx="1"/>
          </p:nvPr>
        </p:nvSpPr>
        <p:spPr/>
        <p:txBody>
          <a:bodyPr/>
          <a:lstStyle/>
          <a:p>
            <a:r>
              <a:rPr lang="en-US" dirty="0"/>
              <a:t>Method 2</a:t>
            </a:r>
          </a:p>
        </p:txBody>
      </p:sp>
      <p:pic>
        <p:nvPicPr>
          <p:cNvPr id="3" name="Picture 2"/>
          <p:cNvPicPr>
            <a:picLocks noChangeAspect="1"/>
          </p:cNvPicPr>
          <p:nvPr/>
        </p:nvPicPr>
        <p:blipFill>
          <a:blip r:embed="rId2"/>
          <a:stretch>
            <a:fillRect/>
          </a:stretch>
        </p:blipFill>
        <p:spPr>
          <a:xfrm>
            <a:off x="2779896" y="2209800"/>
            <a:ext cx="6468607" cy="3789390"/>
          </a:xfrm>
          <a:prstGeom prst="rect">
            <a:avLst/>
          </a:prstGeom>
        </p:spPr>
      </p:pic>
    </p:spTree>
    <p:extLst>
      <p:ext uri="{BB962C8B-B14F-4D97-AF65-F5344CB8AC3E}">
        <p14:creationId xmlns:p14="http://schemas.microsoft.com/office/powerpoint/2010/main" val="1148511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Program to count digits in an integer</a:t>
            </a:r>
            <a:endParaRPr lang="en-GB" dirty="0"/>
          </a:p>
        </p:txBody>
      </p:sp>
      <p:sp>
        <p:nvSpPr>
          <p:cNvPr id="6" name="Content Placeholder 5"/>
          <p:cNvSpPr>
            <a:spLocks noGrp="1"/>
          </p:cNvSpPr>
          <p:nvPr>
            <p:ph idx="1"/>
          </p:nvPr>
        </p:nvSpPr>
        <p:spPr/>
        <p:txBody>
          <a:bodyPr/>
          <a:lstStyle/>
          <a:p>
            <a:r>
              <a:rPr lang="en-US" dirty="0"/>
              <a:t>Method 3</a:t>
            </a:r>
          </a:p>
        </p:txBody>
      </p:sp>
      <p:pic>
        <p:nvPicPr>
          <p:cNvPr id="4" name="Picture 3"/>
          <p:cNvPicPr>
            <a:picLocks noChangeAspect="1"/>
          </p:cNvPicPr>
          <p:nvPr/>
        </p:nvPicPr>
        <p:blipFill>
          <a:blip r:embed="rId2"/>
          <a:stretch>
            <a:fillRect/>
          </a:stretch>
        </p:blipFill>
        <p:spPr>
          <a:xfrm>
            <a:off x="3017814" y="2452007"/>
            <a:ext cx="5972834" cy="3569970"/>
          </a:xfrm>
          <a:prstGeom prst="rect">
            <a:avLst/>
          </a:prstGeom>
        </p:spPr>
      </p:pic>
    </p:spTree>
    <p:extLst>
      <p:ext uri="{BB962C8B-B14F-4D97-AF65-F5344CB8AC3E}">
        <p14:creationId xmlns:p14="http://schemas.microsoft.com/office/powerpoint/2010/main" val="3868079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797423" y="6313327"/>
            <a:ext cx="3813387" cy="365125"/>
          </a:xfrm>
        </p:spPr>
        <p:txBody>
          <a:bodyPr/>
          <a:lstStyle/>
          <a:p>
            <a:r>
              <a:rPr lang="en-US" dirty="0"/>
              <a:t>© Oxford University Press 2017. All rights reserved.</a:t>
            </a:r>
          </a:p>
        </p:txBody>
      </p:sp>
      <p:sp>
        <p:nvSpPr>
          <p:cNvPr id="3" name="Slide Number Placeholder 2"/>
          <p:cNvSpPr>
            <a:spLocks noGrp="1"/>
          </p:cNvSpPr>
          <p:nvPr>
            <p:ph type="sldNum" sz="quarter" idx="12"/>
          </p:nvPr>
        </p:nvSpPr>
        <p:spPr/>
        <p:txBody>
          <a:bodyPr/>
          <a:lstStyle/>
          <a:p>
            <a:fld id="{04EAA311-F8B8-413B-ACCD-5A57951484CD}" type="slidenum">
              <a:rPr lang="en-US" smtClean="0"/>
              <a:t>4</a:t>
            </a:fld>
            <a:endParaRPr lang="en-US" dirty="0"/>
          </a:p>
        </p:txBody>
      </p:sp>
      <p:sp>
        <p:nvSpPr>
          <p:cNvPr id="4" name="Rectangle 3"/>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Control Statements</a:t>
            </a:r>
          </a:p>
        </p:txBody>
      </p:sp>
      <p:sp>
        <p:nvSpPr>
          <p:cNvPr id="5" name="Rectangle 4"/>
          <p:cNvSpPr/>
          <p:nvPr/>
        </p:nvSpPr>
        <p:spPr>
          <a:xfrm>
            <a:off x="327547" y="1755221"/>
            <a:ext cx="11515275" cy="3416320"/>
          </a:xfrm>
          <a:prstGeom prst="rect">
            <a:avLst/>
          </a:prstGeom>
        </p:spPr>
        <p:txBody>
          <a:bodyPr wrap="square">
            <a:spAutoFit/>
          </a:bodyPr>
          <a:lstStyle/>
          <a:p>
            <a:pPr algn="just">
              <a:lnSpc>
                <a:spcPct val="150000"/>
              </a:lnSpc>
            </a:pPr>
            <a:r>
              <a:rPr lang="en-IN" b="1" dirty="0">
                <a:solidFill>
                  <a:schemeClr val="accent1">
                    <a:lumMod val="75000"/>
                  </a:schemeClr>
                </a:solidFill>
              </a:rPr>
              <a:t> A </a:t>
            </a:r>
            <a:r>
              <a:rPr lang="en-IN" b="1" i="1" dirty="0">
                <a:solidFill>
                  <a:srgbClr val="FF0000"/>
                </a:solidFill>
              </a:rPr>
              <a:t>control statement </a:t>
            </a:r>
            <a:r>
              <a:rPr lang="en-IN" b="1" dirty="0">
                <a:solidFill>
                  <a:schemeClr val="accent1">
                    <a:lumMod val="75000"/>
                  </a:schemeClr>
                </a:solidFill>
              </a:rPr>
              <a:t>is a statement that determines the control flow of a set of instructions, i.e., it decides the sequence in which the instructions in a program are to be executed.</a:t>
            </a:r>
          </a:p>
          <a:p>
            <a:pPr algn="just">
              <a:lnSpc>
                <a:spcPct val="150000"/>
              </a:lnSpc>
            </a:pPr>
            <a:endParaRPr lang="en-IN" b="1" dirty="0">
              <a:solidFill>
                <a:schemeClr val="accent1">
                  <a:lumMod val="75000"/>
                </a:schemeClr>
              </a:solidFill>
            </a:endParaRPr>
          </a:p>
          <a:p>
            <a:pPr algn="just">
              <a:lnSpc>
                <a:spcPct val="150000"/>
              </a:lnSpc>
            </a:pPr>
            <a:r>
              <a:rPr lang="en-IN" b="1" dirty="0">
                <a:solidFill>
                  <a:schemeClr val="accent1">
                    <a:lumMod val="75000"/>
                  </a:schemeClr>
                </a:solidFill>
              </a:rPr>
              <a:t>Types of  Control Statements —</a:t>
            </a:r>
          </a:p>
          <a:p>
            <a:pPr marL="285750" indent="-285750" algn="just">
              <a:lnSpc>
                <a:spcPct val="150000"/>
              </a:lnSpc>
              <a:buFont typeface="Arial" panose="020B0604020202020204" pitchFamily="34" charset="0"/>
              <a:buChar char="•"/>
            </a:pPr>
            <a:r>
              <a:rPr lang="en-US" b="1" dirty="0">
                <a:solidFill>
                  <a:schemeClr val="accent1">
                    <a:lumMod val="75000"/>
                  </a:schemeClr>
                </a:solidFill>
              </a:rPr>
              <a:t>Sequential Control: </a:t>
            </a:r>
            <a:r>
              <a:rPr lang="en-IN" b="1" dirty="0">
                <a:solidFill>
                  <a:schemeClr val="accent1">
                    <a:lumMod val="75000"/>
                  </a:schemeClr>
                </a:solidFill>
              </a:rPr>
              <a:t> A Python program is executed sequentially from the first line of the program to its last line. </a:t>
            </a:r>
            <a:endParaRPr lang="en-US" b="1" dirty="0">
              <a:solidFill>
                <a:schemeClr val="accent1">
                  <a:lumMod val="75000"/>
                </a:schemeClr>
              </a:solidFill>
            </a:endParaRPr>
          </a:p>
          <a:p>
            <a:pPr marL="285750" indent="-285750" algn="just">
              <a:lnSpc>
                <a:spcPct val="150000"/>
              </a:lnSpc>
              <a:buFont typeface="Arial" panose="020B0604020202020204" pitchFamily="34" charset="0"/>
              <a:buChar char="•"/>
            </a:pPr>
            <a:r>
              <a:rPr lang="en-US" b="1" dirty="0">
                <a:solidFill>
                  <a:schemeClr val="accent1">
                    <a:lumMod val="75000"/>
                  </a:schemeClr>
                </a:solidFill>
              </a:rPr>
              <a:t>Selection Control:  To </a:t>
            </a:r>
            <a:r>
              <a:rPr lang="en-IN" b="1" dirty="0">
                <a:solidFill>
                  <a:schemeClr val="accent1">
                    <a:lumMod val="75000"/>
                  </a:schemeClr>
                </a:solidFill>
              </a:rPr>
              <a:t>execute only a selected set of statements.</a:t>
            </a:r>
            <a:endParaRPr lang="en-US" b="1" dirty="0">
              <a:solidFill>
                <a:schemeClr val="accent1">
                  <a:lumMod val="75000"/>
                </a:schemeClr>
              </a:solidFill>
            </a:endParaRPr>
          </a:p>
          <a:p>
            <a:pPr marL="285750" indent="-285750" algn="just">
              <a:lnSpc>
                <a:spcPct val="150000"/>
              </a:lnSpc>
              <a:buFont typeface="Arial" panose="020B0604020202020204" pitchFamily="34" charset="0"/>
              <a:buChar char="•"/>
            </a:pPr>
            <a:r>
              <a:rPr lang="en-US" b="1" dirty="0">
                <a:solidFill>
                  <a:schemeClr val="accent1">
                    <a:lumMod val="75000"/>
                  </a:schemeClr>
                </a:solidFill>
              </a:rPr>
              <a:t>Iterative Control: </a:t>
            </a:r>
            <a:r>
              <a:rPr lang="en-IN" b="1" dirty="0">
                <a:solidFill>
                  <a:schemeClr val="accent1">
                    <a:lumMod val="75000"/>
                  </a:schemeClr>
                </a:solidFill>
              </a:rPr>
              <a:t> To execute a set of statements repeatedly. </a:t>
            </a:r>
            <a:endParaRPr lang="en-US" b="1" dirty="0">
              <a:solidFill>
                <a:schemeClr val="accent1">
                  <a:lumMod val="75000"/>
                </a:schemeClr>
              </a:solidFill>
            </a:endParaRPr>
          </a:p>
        </p:txBody>
      </p:sp>
    </p:spTree>
    <p:extLst>
      <p:ext uri="{BB962C8B-B14F-4D97-AF65-F5344CB8AC3E}">
        <p14:creationId xmlns:p14="http://schemas.microsoft.com/office/powerpoint/2010/main" val="4056760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Program to count digits in an integer</a:t>
            </a:r>
            <a:endParaRPr lang="en-GB" dirty="0"/>
          </a:p>
        </p:txBody>
      </p:sp>
      <p:sp>
        <p:nvSpPr>
          <p:cNvPr id="6" name="Content Placeholder 5"/>
          <p:cNvSpPr>
            <a:spLocks noGrp="1"/>
          </p:cNvSpPr>
          <p:nvPr>
            <p:ph idx="1"/>
          </p:nvPr>
        </p:nvSpPr>
        <p:spPr/>
        <p:txBody>
          <a:bodyPr/>
          <a:lstStyle/>
          <a:p>
            <a:r>
              <a:rPr lang="en-US" dirty="0"/>
              <a:t>Method 4</a:t>
            </a:r>
          </a:p>
        </p:txBody>
      </p:sp>
      <p:pic>
        <p:nvPicPr>
          <p:cNvPr id="3" name="Picture 2"/>
          <p:cNvPicPr>
            <a:picLocks noChangeAspect="1"/>
          </p:cNvPicPr>
          <p:nvPr/>
        </p:nvPicPr>
        <p:blipFill>
          <a:blip r:embed="rId2"/>
          <a:stretch>
            <a:fillRect/>
          </a:stretch>
        </p:blipFill>
        <p:spPr>
          <a:xfrm>
            <a:off x="3827417" y="2538412"/>
            <a:ext cx="6706077" cy="3326357"/>
          </a:xfrm>
          <a:prstGeom prst="rect">
            <a:avLst/>
          </a:prstGeom>
        </p:spPr>
      </p:pic>
    </p:spTree>
    <p:extLst>
      <p:ext uri="{BB962C8B-B14F-4D97-AF65-F5344CB8AC3E}">
        <p14:creationId xmlns:p14="http://schemas.microsoft.com/office/powerpoint/2010/main" val="4838089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Algorithm: calculate the sum and average of first n natural numbers</a:t>
            </a:r>
            <a:endParaRPr lang="en-GB" dirty="0"/>
          </a:p>
        </p:txBody>
      </p:sp>
      <p:pic>
        <p:nvPicPr>
          <p:cNvPr id="16" name="Picture 15"/>
          <p:cNvPicPr>
            <a:picLocks noChangeAspect="1"/>
          </p:cNvPicPr>
          <p:nvPr/>
        </p:nvPicPr>
        <p:blipFill>
          <a:blip r:embed="rId2"/>
          <a:stretch>
            <a:fillRect/>
          </a:stretch>
        </p:blipFill>
        <p:spPr>
          <a:xfrm>
            <a:off x="574024" y="2590549"/>
            <a:ext cx="10398776" cy="2888549"/>
          </a:xfrm>
          <a:prstGeom prst="rect">
            <a:avLst/>
          </a:prstGeom>
        </p:spPr>
      </p:pic>
    </p:spTree>
    <p:extLst>
      <p:ext uri="{BB962C8B-B14F-4D97-AF65-F5344CB8AC3E}">
        <p14:creationId xmlns:p14="http://schemas.microsoft.com/office/powerpoint/2010/main" val="16289130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Python Program to calculate the Sum</a:t>
            </a:r>
          </a:p>
        </p:txBody>
      </p:sp>
      <p:pic>
        <p:nvPicPr>
          <p:cNvPr id="3" name="Picture 2"/>
          <p:cNvPicPr>
            <a:picLocks noChangeAspect="1"/>
          </p:cNvPicPr>
          <p:nvPr/>
        </p:nvPicPr>
        <p:blipFill>
          <a:blip r:embed="rId2"/>
          <a:stretch>
            <a:fillRect/>
          </a:stretch>
        </p:blipFill>
        <p:spPr>
          <a:xfrm>
            <a:off x="2196056" y="2662644"/>
            <a:ext cx="7105377" cy="2105297"/>
          </a:xfrm>
          <a:prstGeom prst="rect">
            <a:avLst/>
          </a:prstGeom>
        </p:spPr>
      </p:pic>
    </p:spTree>
    <p:extLst>
      <p:ext uri="{BB962C8B-B14F-4D97-AF65-F5344CB8AC3E}">
        <p14:creationId xmlns:p14="http://schemas.microsoft.com/office/powerpoint/2010/main" val="17612723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Python Program to calculate average</a:t>
            </a:r>
          </a:p>
        </p:txBody>
      </p:sp>
      <p:pic>
        <p:nvPicPr>
          <p:cNvPr id="4" name="Picture 3"/>
          <p:cNvPicPr>
            <a:picLocks noChangeAspect="1"/>
          </p:cNvPicPr>
          <p:nvPr/>
        </p:nvPicPr>
        <p:blipFill>
          <a:blip r:embed="rId2"/>
          <a:stretch>
            <a:fillRect/>
          </a:stretch>
        </p:blipFill>
        <p:spPr>
          <a:xfrm>
            <a:off x="2080305" y="2652303"/>
            <a:ext cx="7950064" cy="2677341"/>
          </a:xfrm>
          <a:prstGeom prst="rect">
            <a:avLst/>
          </a:prstGeom>
        </p:spPr>
      </p:pic>
    </p:spTree>
    <p:extLst>
      <p:ext uri="{BB962C8B-B14F-4D97-AF65-F5344CB8AC3E}">
        <p14:creationId xmlns:p14="http://schemas.microsoft.com/office/powerpoint/2010/main" val="253537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first n natural numbers using formula</a:t>
            </a:r>
          </a:p>
        </p:txBody>
      </p:sp>
      <p:pic>
        <p:nvPicPr>
          <p:cNvPr id="5" name="Picture 4"/>
          <p:cNvPicPr>
            <a:picLocks noChangeAspect="1"/>
          </p:cNvPicPr>
          <p:nvPr/>
        </p:nvPicPr>
        <p:blipFill>
          <a:blip r:embed="rId2"/>
          <a:stretch>
            <a:fillRect/>
          </a:stretch>
        </p:blipFill>
        <p:spPr>
          <a:xfrm>
            <a:off x="164844" y="2528479"/>
            <a:ext cx="11720104" cy="2017395"/>
          </a:xfrm>
          <a:prstGeom prst="rect">
            <a:avLst/>
          </a:prstGeom>
        </p:spPr>
      </p:pic>
    </p:spTree>
    <p:extLst>
      <p:ext uri="{BB962C8B-B14F-4D97-AF65-F5344CB8AC3E}">
        <p14:creationId xmlns:p14="http://schemas.microsoft.com/office/powerpoint/2010/main" val="39770740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first n natural numbers using formula</a:t>
            </a:r>
          </a:p>
        </p:txBody>
      </p:sp>
      <p:pic>
        <p:nvPicPr>
          <p:cNvPr id="3" name="Picture 2"/>
          <p:cNvPicPr>
            <a:picLocks noChangeAspect="1"/>
          </p:cNvPicPr>
          <p:nvPr/>
        </p:nvPicPr>
        <p:blipFill>
          <a:blip r:embed="rId2"/>
          <a:stretch>
            <a:fillRect/>
          </a:stretch>
        </p:blipFill>
        <p:spPr>
          <a:xfrm>
            <a:off x="986014" y="2717346"/>
            <a:ext cx="10548490" cy="1802403"/>
          </a:xfrm>
          <a:prstGeom prst="rect">
            <a:avLst/>
          </a:prstGeom>
        </p:spPr>
      </p:pic>
    </p:spTree>
    <p:extLst>
      <p:ext uri="{BB962C8B-B14F-4D97-AF65-F5344CB8AC3E}">
        <p14:creationId xmlns:p14="http://schemas.microsoft.com/office/powerpoint/2010/main" val="9475584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multiple user-entered numbers</a:t>
            </a:r>
          </a:p>
        </p:txBody>
      </p:sp>
      <p:pic>
        <p:nvPicPr>
          <p:cNvPr id="4" name="Picture 3"/>
          <p:cNvPicPr>
            <a:picLocks noChangeAspect="1"/>
          </p:cNvPicPr>
          <p:nvPr/>
        </p:nvPicPr>
        <p:blipFill>
          <a:blip r:embed="rId2"/>
          <a:stretch>
            <a:fillRect/>
          </a:stretch>
        </p:blipFill>
        <p:spPr>
          <a:xfrm>
            <a:off x="2453945" y="1738312"/>
            <a:ext cx="6311232" cy="4697038"/>
          </a:xfrm>
          <a:prstGeom prst="rect">
            <a:avLst/>
          </a:prstGeom>
        </p:spPr>
      </p:pic>
    </p:spTree>
    <p:extLst>
      <p:ext uri="{BB962C8B-B14F-4D97-AF65-F5344CB8AC3E}">
        <p14:creationId xmlns:p14="http://schemas.microsoft.com/office/powerpoint/2010/main" val="4243334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multiple user-entered numbers</a:t>
            </a:r>
          </a:p>
        </p:txBody>
      </p:sp>
      <p:pic>
        <p:nvPicPr>
          <p:cNvPr id="4" name="Picture 3"/>
          <p:cNvPicPr>
            <a:picLocks noChangeAspect="1"/>
          </p:cNvPicPr>
          <p:nvPr/>
        </p:nvPicPr>
        <p:blipFill>
          <a:blip r:embed="rId2"/>
          <a:stretch>
            <a:fillRect/>
          </a:stretch>
        </p:blipFill>
        <p:spPr>
          <a:xfrm>
            <a:off x="2453945" y="1738312"/>
            <a:ext cx="6311232" cy="4697038"/>
          </a:xfrm>
          <a:prstGeom prst="rect">
            <a:avLst/>
          </a:prstGeom>
        </p:spPr>
      </p:pic>
    </p:spTree>
    <p:extLst>
      <p:ext uri="{BB962C8B-B14F-4D97-AF65-F5344CB8AC3E}">
        <p14:creationId xmlns:p14="http://schemas.microsoft.com/office/powerpoint/2010/main" val="13324374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multiple user-entered numbers</a:t>
            </a:r>
          </a:p>
        </p:txBody>
      </p:sp>
      <p:pic>
        <p:nvPicPr>
          <p:cNvPr id="3" name="Picture 2"/>
          <p:cNvPicPr>
            <a:picLocks noChangeAspect="1"/>
          </p:cNvPicPr>
          <p:nvPr/>
        </p:nvPicPr>
        <p:blipFill>
          <a:blip r:embed="rId2"/>
          <a:stretch>
            <a:fillRect/>
          </a:stretch>
        </p:blipFill>
        <p:spPr>
          <a:xfrm>
            <a:off x="1421675" y="2571749"/>
            <a:ext cx="6826975" cy="2718707"/>
          </a:xfrm>
          <a:prstGeom prst="rect">
            <a:avLst/>
          </a:prstGeom>
        </p:spPr>
      </p:pic>
    </p:spTree>
    <p:extLst>
      <p:ext uri="{BB962C8B-B14F-4D97-AF65-F5344CB8AC3E}">
        <p14:creationId xmlns:p14="http://schemas.microsoft.com/office/powerpoint/2010/main" val="31211255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sum using the built-in sum function in Python</a:t>
            </a:r>
          </a:p>
        </p:txBody>
      </p:sp>
      <p:grpSp>
        <p:nvGrpSpPr>
          <p:cNvPr id="5" name="Group 4"/>
          <p:cNvGrpSpPr/>
          <p:nvPr/>
        </p:nvGrpSpPr>
        <p:grpSpPr>
          <a:xfrm>
            <a:off x="1096330" y="1581926"/>
            <a:ext cx="9562961" cy="808577"/>
            <a:chOff x="0" y="274406"/>
            <a:chExt cx="10156091" cy="1777254"/>
          </a:xfrm>
          <a:scene3d>
            <a:camera prst="orthographicFront"/>
            <a:lightRig rig="flat" dir="t"/>
          </a:scene3d>
        </p:grpSpPr>
        <p:sp>
          <p:nvSpPr>
            <p:cNvPr id="6" name="Rounded Rectangle 5"/>
            <p:cNvSpPr/>
            <p:nvPr/>
          </p:nvSpPr>
          <p:spPr>
            <a:xfrm>
              <a:off x="0" y="291980"/>
              <a:ext cx="10156091" cy="1759680"/>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7" name="Rounded Rectangle 4"/>
            <p:cNvSpPr txBox="1"/>
            <p:nvPr/>
          </p:nvSpPr>
          <p:spPr>
            <a:xfrm>
              <a:off x="0" y="274406"/>
              <a:ext cx="9635090" cy="168896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just" defTabSz="1422400">
                <a:lnSpc>
                  <a:spcPct val="90000"/>
                </a:lnSpc>
                <a:spcBef>
                  <a:spcPct val="0"/>
                </a:spcBef>
                <a:spcAft>
                  <a:spcPct val="35000"/>
                </a:spcAft>
              </a:pPr>
              <a:r>
                <a:rPr lang="en-US" sz="2000" dirty="0"/>
                <a:t>Sum of numbers in the list is required everywhere. Python provide an inbuilt function sum() which sums up the numbers in the list</a:t>
              </a:r>
              <a:endParaRPr lang="en-US" sz="2000" kern="1200" dirty="0"/>
            </a:p>
          </p:txBody>
        </p:sp>
      </p:grpSp>
      <p:pic>
        <p:nvPicPr>
          <p:cNvPr id="8" name="Picture 7"/>
          <p:cNvPicPr>
            <a:picLocks noChangeAspect="1"/>
          </p:cNvPicPr>
          <p:nvPr/>
        </p:nvPicPr>
        <p:blipFill>
          <a:blip r:embed="rId2"/>
          <a:stretch>
            <a:fillRect/>
          </a:stretch>
        </p:blipFill>
        <p:spPr>
          <a:xfrm>
            <a:off x="838200" y="2398498"/>
            <a:ext cx="7404463" cy="2226823"/>
          </a:xfrm>
          <a:prstGeom prst="rect">
            <a:avLst/>
          </a:prstGeom>
        </p:spPr>
      </p:pic>
      <p:pic>
        <p:nvPicPr>
          <p:cNvPr id="9" name="Picture 8"/>
          <p:cNvPicPr>
            <a:picLocks noChangeAspect="1"/>
          </p:cNvPicPr>
          <p:nvPr/>
        </p:nvPicPr>
        <p:blipFill>
          <a:blip r:embed="rId3"/>
          <a:stretch>
            <a:fillRect/>
          </a:stretch>
        </p:blipFill>
        <p:spPr>
          <a:xfrm>
            <a:off x="1396776" y="4520770"/>
            <a:ext cx="7976815" cy="2337230"/>
          </a:xfrm>
          <a:prstGeom prst="rect">
            <a:avLst/>
          </a:prstGeom>
        </p:spPr>
      </p:pic>
    </p:spTree>
    <p:extLst>
      <p:ext uri="{BB962C8B-B14F-4D97-AF65-F5344CB8AC3E}">
        <p14:creationId xmlns:p14="http://schemas.microsoft.com/office/powerpoint/2010/main" val="2042768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If Statement </a:t>
            </a:r>
            <a:endParaRPr lang="en-US" sz="3200" dirty="0"/>
          </a:p>
        </p:txBody>
      </p:sp>
      <p:sp>
        <p:nvSpPr>
          <p:cNvPr id="3" name="Footer Placeholder 2"/>
          <p:cNvSpPr>
            <a:spLocks noGrp="1"/>
          </p:cNvSpPr>
          <p:nvPr>
            <p:ph type="ftr" sz="quarter" idx="11"/>
          </p:nvPr>
        </p:nvSpPr>
        <p:spPr>
          <a:xfrm>
            <a:off x="8070378" y="6321262"/>
            <a:ext cx="3540432"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pic>
        <p:nvPicPr>
          <p:cNvPr id="5" name="Picture 4"/>
          <p:cNvPicPr>
            <a:picLocks noChangeAspect="1"/>
          </p:cNvPicPr>
          <p:nvPr/>
        </p:nvPicPr>
        <p:blipFill>
          <a:blip r:embed="rId2"/>
          <a:stretch>
            <a:fillRect/>
          </a:stretch>
        </p:blipFill>
        <p:spPr>
          <a:xfrm>
            <a:off x="409741" y="2655294"/>
            <a:ext cx="2724317" cy="1770854"/>
          </a:xfrm>
          <a:prstGeom prst="rect">
            <a:avLst/>
          </a:prstGeom>
        </p:spPr>
      </p:pic>
      <p:pic>
        <p:nvPicPr>
          <p:cNvPr id="6" name="Picture 5"/>
          <p:cNvPicPr>
            <a:picLocks noChangeAspect="1"/>
          </p:cNvPicPr>
          <p:nvPr/>
        </p:nvPicPr>
        <p:blipFill>
          <a:blip r:embed="rId3"/>
          <a:stretch>
            <a:fillRect/>
          </a:stretch>
        </p:blipFill>
        <p:spPr>
          <a:xfrm>
            <a:off x="3402424" y="2092010"/>
            <a:ext cx="2893436" cy="2504833"/>
          </a:xfrm>
          <a:prstGeom prst="rect">
            <a:avLst/>
          </a:prstGeom>
        </p:spPr>
      </p:pic>
      <p:sp>
        <p:nvSpPr>
          <p:cNvPr id="8" name="TextBox 7"/>
          <p:cNvSpPr txBox="1"/>
          <p:nvPr/>
        </p:nvSpPr>
        <p:spPr>
          <a:xfrm>
            <a:off x="6721434" y="2130832"/>
            <a:ext cx="2414319" cy="369332"/>
          </a:xfrm>
          <a:prstGeom prst="rect">
            <a:avLst/>
          </a:prstGeom>
          <a:noFill/>
        </p:spPr>
        <p:txBody>
          <a:bodyPr wrap="square" rtlCol="0">
            <a:spAutoFit/>
          </a:bodyPr>
          <a:lstStyle/>
          <a:p>
            <a:r>
              <a:rPr lang="en-IN" dirty="0"/>
              <a:t>Example: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434" y="2655295"/>
            <a:ext cx="4890531" cy="177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40600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sum() function in Python</a:t>
            </a:r>
          </a:p>
        </p:txBody>
      </p:sp>
      <p:pic>
        <p:nvPicPr>
          <p:cNvPr id="3" name="Picture 2"/>
          <p:cNvPicPr>
            <a:picLocks noChangeAspect="1"/>
          </p:cNvPicPr>
          <p:nvPr/>
        </p:nvPicPr>
        <p:blipFill>
          <a:blip r:embed="rId2"/>
          <a:stretch>
            <a:fillRect/>
          </a:stretch>
        </p:blipFill>
        <p:spPr>
          <a:xfrm>
            <a:off x="2677691" y="1864586"/>
            <a:ext cx="5770822" cy="3608751"/>
          </a:xfrm>
          <a:prstGeom prst="rect">
            <a:avLst/>
          </a:prstGeom>
        </p:spPr>
      </p:pic>
    </p:spTree>
    <p:extLst>
      <p:ext uri="{BB962C8B-B14F-4D97-AF65-F5344CB8AC3E}">
        <p14:creationId xmlns:p14="http://schemas.microsoft.com/office/powerpoint/2010/main" val="42271615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sum() function in Python</a:t>
            </a:r>
          </a:p>
        </p:txBody>
      </p:sp>
      <p:sp>
        <p:nvSpPr>
          <p:cNvPr id="4" name="Rectangle 3"/>
          <p:cNvSpPr/>
          <p:nvPr/>
        </p:nvSpPr>
        <p:spPr>
          <a:xfrm>
            <a:off x="1963782" y="1647986"/>
            <a:ext cx="7271657" cy="923330"/>
          </a:xfrm>
          <a:prstGeom prst="rect">
            <a:avLst/>
          </a:prstGeom>
        </p:spPr>
        <p:txBody>
          <a:bodyPr wrap="square">
            <a:spAutoFit/>
          </a:bodyPr>
          <a:lstStyle/>
          <a:p>
            <a:r>
              <a:rPr lang="en-US" b="1" dirty="0">
                <a:latin typeface="urw-din"/>
              </a:rPr>
              <a:t>Practical Application:</a:t>
            </a:r>
            <a:r>
              <a:rPr lang="en-US" dirty="0">
                <a:latin typeface="urw-din"/>
              </a:rPr>
              <a:t> Problems where we require sum to be calculated to do further operations such as finding out the average of numbers.</a:t>
            </a:r>
            <a:endParaRPr lang="en-US" dirty="0"/>
          </a:p>
        </p:txBody>
      </p:sp>
      <p:pic>
        <p:nvPicPr>
          <p:cNvPr id="5" name="Picture 4"/>
          <p:cNvPicPr>
            <a:picLocks noChangeAspect="1"/>
          </p:cNvPicPr>
          <p:nvPr/>
        </p:nvPicPr>
        <p:blipFill>
          <a:blip r:embed="rId2"/>
          <a:stretch>
            <a:fillRect/>
          </a:stretch>
        </p:blipFill>
        <p:spPr>
          <a:xfrm>
            <a:off x="2145165" y="3185840"/>
            <a:ext cx="7864708" cy="2810012"/>
          </a:xfrm>
          <a:prstGeom prst="rect">
            <a:avLst/>
          </a:prstGeom>
        </p:spPr>
      </p:pic>
    </p:spTree>
    <p:extLst>
      <p:ext uri="{BB962C8B-B14F-4D97-AF65-F5344CB8AC3E}">
        <p14:creationId xmlns:p14="http://schemas.microsoft.com/office/powerpoint/2010/main" val="19500782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160"/>
            <a:ext cx="10515600" cy="5912803"/>
          </a:xfrm>
        </p:spPr>
        <p:txBody>
          <a:bodyPr anchor="ctr">
            <a:normAutofit/>
          </a:bodyPr>
          <a:lstStyle/>
          <a:p>
            <a:pPr marL="0" indent="0" algn="ctr">
              <a:buNone/>
            </a:pPr>
            <a:r>
              <a:rPr lang="en-IN" sz="3600" b="1" dirty="0">
                <a:latin typeface="Times New Roman" pitchFamily="18" charset="0"/>
                <a:cs typeface="Times New Roman" pitchFamily="18" charset="0"/>
              </a:rPr>
              <a:t>Factorial Computation</a:t>
            </a:r>
          </a:p>
        </p:txBody>
      </p:sp>
    </p:spTree>
    <p:extLst>
      <p:ext uri="{BB962C8B-B14F-4D97-AF65-F5344CB8AC3E}">
        <p14:creationId xmlns:p14="http://schemas.microsoft.com/office/powerpoint/2010/main" val="1599947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latin typeface="Times New Roman" pitchFamily="18" charset="0"/>
                <a:cs typeface="Times New Roman" pitchFamily="18" charset="0"/>
              </a:rPr>
              <a:t>Algorithm to calculate factorial value of a number</a:t>
            </a:r>
          </a:p>
        </p:txBody>
      </p:sp>
      <p:sp>
        <p:nvSpPr>
          <p:cNvPr id="3" name="Content Placeholder 2"/>
          <p:cNvSpPr>
            <a:spLocks noGrp="1"/>
          </p:cNvSpPr>
          <p:nvPr>
            <p:ph idx="1"/>
          </p:nvPr>
        </p:nvSpPr>
        <p:spPr/>
        <p:txBody>
          <a:bodyPr/>
          <a:lstStyle/>
          <a:p>
            <a:r>
              <a:rPr lang="en-IN" dirty="0"/>
              <a:t>step 1. Start</a:t>
            </a:r>
            <a:br>
              <a:rPr lang="en-IN" dirty="0"/>
            </a:br>
            <a:r>
              <a:rPr lang="en-IN" dirty="0"/>
              <a:t>step 2. Read the number n</a:t>
            </a:r>
            <a:br>
              <a:rPr lang="en-IN" dirty="0"/>
            </a:br>
            <a:r>
              <a:rPr lang="en-IN" dirty="0"/>
              <a:t>step 3. [Initialize]</a:t>
            </a:r>
            <a:br>
              <a:rPr lang="en-IN" dirty="0"/>
            </a:br>
            <a:r>
              <a:rPr lang="en-IN" dirty="0"/>
              <a:t>             i=1, fact=1</a:t>
            </a:r>
            <a:br>
              <a:rPr lang="en-IN" dirty="0"/>
            </a:br>
            <a:r>
              <a:rPr lang="en-IN" dirty="0"/>
              <a:t>step 4. Repeat step 4 through 6 until i=n</a:t>
            </a:r>
            <a:br>
              <a:rPr lang="en-IN" dirty="0"/>
            </a:br>
            <a:r>
              <a:rPr lang="en-IN" dirty="0"/>
              <a:t>step 5. fact=fact*i</a:t>
            </a:r>
            <a:br>
              <a:rPr lang="en-IN" dirty="0"/>
            </a:br>
            <a:r>
              <a:rPr lang="en-IN" dirty="0"/>
              <a:t>step 6. i=i+1</a:t>
            </a:r>
            <a:br>
              <a:rPr lang="en-IN" dirty="0"/>
            </a:br>
            <a:r>
              <a:rPr lang="en-IN" dirty="0"/>
              <a:t>step 7. Print fact</a:t>
            </a:r>
            <a:br>
              <a:rPr lang="en-IN" dirty="0"/>
            </a:br>
            <a:r>
              <a:rPr lang="en-IN" dirty="0"/>
              <a:t>step 8. Stop</a:t>
            </a:r>
          </a:p>
        </p:txBody>
      </p:sp>
    </p:spTree>
    <p:extLst>
      <p:ext uri="{BB962C8B-B14F-4D97-AF65-F5344CB8AC3E}">
        <p14:creationId xmlns:p14="http://schemas.microsoft.com/office/powerpoint/2010/main" val="14631619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440"/>
            <a:ext cx="10515600" cy="5577523"/>
          </a:xfrm>
        </p:spPr>
        <p:txBody>
          <a:bodyPr anchor="ctr"/>
          <a:lstStyle/>
          <a:p>
            <a:pPr marL="0" indent="0" algn="ctr">
              <a:buNone/>
            </a:pPr>
            <a:r>
              <a:rPr lang="en-IN" sz="3600" b="1" dirty="0">
                <a:latin typeface="Times New Roman" pitchFamily="18" charset="0"/>
                <a:cs typeface="Times New Roman" pitchFamily="18" charset="0"/>
              </a:rPr>
              <a:t>Fibonacci</a:t>
            </a:r>
            <a:r>
              <a:rPr lang="en-IN" dirty="0"/>
              <a:t> </a:t>
            </a:r>
            <a:r>
              <a:rPr lang="en-IN" sz="3600" b="1" dirty="0">
                <a:latin typeface="Times New Roman" pitchFamily="18" charset="0"/>
                <a:cs typeface="Times New Roman" pitchFamily="18" charset="0"/>
              </a:rPr>
              <a:t>Sequence</a:t>
            </a:r>
          </a:p>
        </p:txBody>
      </p:sp>
    </p:spTree>
    <p:extLst>
      <p:ext uri="{BB962C8B-B14F-4D97-AF65-F5344CB8AC3E}">
        <p14:creationId xmlns:p14="http://schemas.microsoft.com/office/powerpoint/2010/main" val="38407975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Algorithm</a:t>
            </a:r>
            <a:r>
              <a:rPr lang="en-IN" b="1" dirty="0"/>
              <a:t> </a:t>
            </a:r>
            <a:r>
              <a:rPr lang="en-IN" sz="3600" b="1" dirty="0">
                <a:latin typeface="Times New Roman" pitchFamily="18" charset="0"/>
                <a:cs typeface="Times New Roman" pitchFamily="18" charset="0"/>
              </a:rPr>
              <a:t>to print Fibonacci series up to given number N</a:t>
            </a:r>
          </a:p>
        </p:txBody>
      </p:sp>
      <p:sp>
        <p:nvSpPr>
          <p:cNvPr id="3" name="Content Placeholder 2"/>
          <p:cNvSpPr>
            <a:spLocks noGrp="1"/>
          </p:cNvSpPr>
          <p:nvPr>
            <p:ph idx="1"/>
          </p:nvPr>
        </p:nvSpPr>
        <p:spPr/>
        <p:txBody>
          <a:bodyPr>
            <a:normAutofit fontScale="55000" lnSpcReduction="20000"/>
          </a:bodyPr>
          <a:lstStyle/>
          <a:p>
            <a:r>
              <a:rPr lang="en-IN" dirty="0"/>
              <a:t/>
            </a:r>
            <a:br>
              <a:rPr lang="en-IN" dirty="0"/>
            </a:br>
            <a:r>
              <a:rPr lang="en-IN" dirty="0"/>
              <a:t>Step 1: Start</a:t>
            </a:r>
          </a:p>
          <a:p>
            <a:r>
              <a:rPr lang="en-IN" dirty="0"/>
              <a:t>Step 2: Declare variables N, N1, N2, N3, i.</a:t>
            </a:r>
          </a:p>
          <a:p>
            <a:r>
              <a:rPr lang="en-IN" dirty="0"/>
              <a:t>Step 3: Read value of N from user.</a:t>
            </a:r>
          </a:p>
          <a:p>
            <a:r>
              <a:rPr lang="en-IN" dirty="0"/>
              <a:t>Step 4: if N &lt; 2, display message “Enter number &gt; 2” and go to step 9.</a:t>
            </a:r>
          </a:p>
          <a:p>
            <a:r>
              <a:rPr lang="en-IN" dirty="0"/>
              <a:t>Step 5: Initialize variables N1 = 0, N2 = 1, i = 0</a:t>
            </a:r>
          </a:p>
          <a:p>
            <a:r>
              <a:rPr lang="en-IN" dirty="0"/>
              <a:t>Step 6: Display N1, N2  </a:t>
            </a:r>
          </a:p>
          <a:p>
            <a:r>
              <a:rPr lang="en-IN" dirty="0"/>
              <a:t>Step 7: Compute N3 = N1 + N2</a:t>
            </a:r>
          </a:p>
          <a:p>
            <a:r>
              <a:rPr lang="en-IN" dirty="0"/>
              <a:t>Step 8: Repeat following statements until i &lt;  N - 2</a:t>
            </a:r>
          </a:p>
          <a:p>
            <a:pPr marL="0" indent="0">
              <a:buNone/>
            </a:pPr>
            <a:r>
              <a:rPr lang="en-IN" dirty="0"/>
              <a:t>	Display N3</a:t>
            </a:r>
          </a:p>
          <a:p>
            <a:pPr marL="0" indent="0">
              <a:buNone/>
            </a:pPr>
            <a:r>
              <a:rPr lang="en-IN" dirty="0"/>
              <a:t>	N1 = N2</a:t>
            </a:r>
          </a:p>
          <a:p>
            <a:pPr marL="0" indent="0">
              <a:buNone/>
            </a:pPr>
            <a:r>
              <a:rPr lang="en-IN" dirty="0"/>
              <a:t>	N2 = N3  </a:t>
            </a:r>
          </a:p>
          <a:p>
            <a:pPr marL="0" indent="0">
              <a:buNone/>
            </a:pPr>
            <a:r>
              <a:rPr lang="en-IN" dirty="0"/>
              <a:t>	N3 = N1 + N2</a:t>
            </a:r>
          </a:p>
          <a:p>
            <a:pPr marL="0" indent="0">
              <a:buNone/>
            </a:pPr>
            <a:r>
              <a:rPr lang="en-IN" dirty="0"/>
              <a:t>	i  = i + 1</a:t>
            </a:r>
          </a:p>
          <a:p>
            <a:r>
              <a:rPr lang="en-IN" dirty="0"/>
              <a:t>Step 9: Stop</a:t>
            </a:r>
          </a:p>
          <a:p>
            <a:endParaRPr lang="en-IN" dirty="0"/>
          </a:p>
        </p:txBody>
      </p:sp>
    </p:spTree>
    <p:extLst>
      <p:ext uri="{BB962C8B-B14F-4D97-AF65-F5344CB8AC3E}">
        <p14:creationId xmlns:p14="http://schemas.microsoft.com/office/powerpoint/2010/main" val="11398866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3440"/>
            <a:ext cx="10515600" cy="5323523"/>
          </a:xfrm>
        </p:spPr>
        <p:txBody>
          <a:bodyPr anchor="ctr"/>
          <a:lstStyle/>
          <a:p>
            <a:pPr marL="0" indent="0" algn="ctr">
              <a:buNone/>
            </a:pPr>
            <a:r>
              <a:rPr lang="en-IN" sz="3600" b="1" dirty="0">
                <a:latin typeface="Times New Roman" pitchFamily="18" charset="0"/>
                <a:cs typeface="Times New Roman" pitchFamily="18" charset="0"/>
              </a:rPr>
              <a:t>Reverse</a:t>
            </a:r>
            <a:r>
              <a:rPr lang="en-IN" dirty="0"/>
              <a:t> </a:t>
            </a:r>
            <a:r>
              <a:rPr lang="en-IN" sz="3600" b="1" dirty="0">
                <a:latin typeface="Times New Roman" pitchFamily="18" charset="0"/>
                <a:cs typeface="Times New Roman" pitchFamily="18" charset="0"/>
              </a:rPr>
              <a:t>a Number</a:t>
            </a:r>
          </a:p>
        </p:txBody>
      </p:sp>
    </p:spTree>
    <p:extLst>
      <p:ext uri="{BB962C8B-B14F-4D97-AF65-F5344CB8AC3E}">
        <p14:creationId xmlns:p14="http://schemas.microsoft.com/office/powerpoint/2010/main" val="5909368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Algorithm</a:t>
            </a:r>
            <a:r>
              <a:rPr lang="en-IN" b="1" dirty="0"/>
              <a:t> </a:t>
            </a:r>
            <a:r>
              <a:rPr lang="en-IN" b="1" dirty="0">
                <a:latin typeface="Times New Roman" pitchFamily="18" charset="0"/>
                <a:cs typeface="Times New Roman" pitchFamily="18" charset="0"/>
              </a:rPr>
              <a:t>to Reverse a Number </a:t>
            </a:r>
            <a:endParaRPr lang="en-IN" dirty="0"/>
          </a:p>
        </p:txBody>
      </p:sp>
      <p:sp>
        <p:nvSpPr>
          <p:cNvPr id="3" name="Content Placeholder 2"/>
          <p:cNvSpPr>
            <a:spLocks noGrp="1"/>
          </p:cNvSpPr>
          <p:nvPr>
            <p:ph idx="1"/>
          </p:nvPr>
        </p:nvSpPr>
        <p:spPr/>
        <p:txBody>
          <a:bodyPr>
            <a:normAutofit fontScale="92500" lnSpcReduction="20000"/>
          </a:bodyPr>
          <a:lstStyle/>
          <a:p>
            <a:r>
              <a:rPr lang="en-IN" dirty="0"/>
              <a:t>Step 1:Start</a:t>
            </a:r>
          </a:p>
          <a:p>
            <a:r>
              <a:rPr lang="en-IN" dirty="0"/>
              <a:t>Step 2:Intilize reverse=0</a:t>
            </a:r>
          </a:p>
          <a:p>
            <a:r>
              <a:rPr lang="en-IN" dirty="0"/>
              <a:t>Step 3:Read digit</a:t>
            </a:r>
          </a:p>
          <a:p>
            <a:r>
              <a:rPr lang="en-IN" dirty="0"/>
              <a:t>Step 4:check whether digit&gt;0 then go to step 5 else go to step 9</a:t>
            </a:r>
          </a:p>
          <a:p>
            <a:r>
              <a:rPr lang="en-IN" dirty="0"/>
              <a:t>Step 5:reverse=reverse*10</a:t>
            </a:r>
          </a:p>
          <a:p>
            <a:r>
              <a:rPr lang="en-IN" dirty="0"/>
              <a:t>Step 6:reverse=reverse+digit%10</a:t>
            </a:r>
          </a:p>
          <a:p>
            <a:r>
              <a:rPr lang="en-IN" dirty="0"/>
              <a:t>Step 7:digit=digit/10</a:t>
            </a:r>
          </a:p>
          <a:p>
            <a:r>
              <a:rPr lang="en-IN" dirty="0"/>
              <a:t>Step 8: Go to step 4</a:t>
            </a:r>
          </a:p>
          <a:p>
            <a:r>
              <a:rPr lang="en-IN" dirty="0"/>
              <a:t>Step 9:Print reverse</a:t>
            </a:r>
          </a:p>
          <a:p>
            <a:r>
              <a:rPr lang="en-IN" dirty="0"/>
              <a:t>Step 10: Stop</a:t>
            </a:r>
          </a:p>
        </p:txBody>
      </p:sp>
    </p:spTree>
    <p:extLst>
      <p:ext uri="{BB962C8B-B14F-4D97-AF65-F5344CB8AC3E}">
        <p14:creationId xmlns:p14="http://schemas.microsoft.com/office/powerpoint/2010/main" val="33743365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Base Conversion</a:t>
            </a:r>
          </a:p>
        </p:txBody>
      </p:sp>
      <p:sp>
        <p:nvSpPr>
          <p:cNvPr id="3" name="Content Placeholder 2"/>
          <p:cNvSpPr>
            <a:spLocks noGrp="1"/>
          </p:cNvSpPr>
          <p:nvPr>
            <p:ph idx="1"/>
          </p:nvPr>
        </p:nvSpPr>
        <p:spPr/>
        <p:txBody>
          <a:bodyPr/>
          <a:lstStyle/>
          <a:p>
            <a:r>
              <a:rPr lang="en-GB" dirty="0"/>
              <a:t>Decimal to Any Base</a:t>
            </a:r>
          </a:p>
          <a:p>
            <a:pPr lvl="1"/>
            <a:r>
              <a:rPr lang="en-GB" dirty="0"/>
              <a:t>Decimal to Octal</a:t>
            </a:r>
          </a:p>
          <a:p>
            <a:pPr lvl="1"/>
            <a:r>
              <a:rPr lang="en-GB" dirty="0"/>
              <a:t>Decimal to Binary</a:t>
            </a:r>
          </a:p>
          <a:p>
            <a:pPr lvl="1"/>
            <a:r>
              <a:rPr lang="en-GB" dirty="0"/>
              <a:t>Decimal to Hexadecimal</a:t>
            </a:r>
          </a:p>
          <a:p>
            <a:r>
              <a:rPr lang="en-GB" dirty="0"/>
              <a:t>Binary to Any Base</a:t>
            </a:r>
          </a:p>
          <a:p>
            <a:r>
              <a:rPr lang="en-GB" dirty="0"/>
              <a:t>Octal to any base</a:t>
            </a:r>
          </a:p>
          <a:p>
            <a:r>
              <a:rPr lang="en-GB" dirty="0"/>
              <a:t>Hexadecimal to any base</a:t>
            </a:r>
          </a:p>
        </p:txBody>
      </p:sp>
    </p:spTree>
    <p:extLst>
      <p:ext uri="{BB962C8B-B14F-4D97-AF65-F5344CB8AC3E}">
        <p14:creationId xmlns:p14="http://schemas.microsoft.com/office/powerpoint/2010/main" val="41589421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Basic Idea</a:t>
            </a:r>
          </a:p>
        </p:txBody>
      </p:sp>
      <p:sp>
        <p:nvSpPr>
          <p:cNvPr id="3" name="Content Placeholder 2"/>
          <p:cNvSpPr>
            <a:spLocks noGrp="1"/>
          </p:cNvSpPr>
          <p:nvPr>
            <p:ph idx="1"/>
          </p:nvPr>
        </p:nvSpPr>
        <p:spPr/>
        <p:txBody>
          <a:bodyPr>
            <a:normAutofit/>
          </a:bodyPr>
          <a:lstStyle/>
          <a:p>
            <a:pPr algn="just"/>
            <a:r>
              <a:rPr lang="en-GB" sz="3200" dirty="0"/>
              <a:t>The basic algorithm for this conversion is to repeatedly divide (integer division) the given decimal number by the target base value until the decimal number becomes 0. </a:t>
            </a:r>
          </a:p>
          <a:p>
            <a:pPr algn="just"/>
            <a:r>
              <a:rPr lang="en-GB" sz="3200" dirty="0"/>
              <a:t>The remainder in each case forms the digits of the number in the new base system, however, in the reverse order.</a:t>
            </a:r>
          </a:p>
        </p:txBody>
      </p:sp>
    </p:spTree>
    <p:extLst>
      <p:ext uri="{BB962C8B-B14F-4D97-AF65-F5344CB8AC3E}">
        <p14:creationId xmlns:p14="http://schemas.microsoft.com/office/powerpoint/2010/main" val="3219684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If-Else Statement</a:t>
            </a:r>
            <a:endParaRPr lang="en-US" sz="3200" dirty="0"/>
          </a:p>
        </p:txBody>
      </p:sp>
      <p:sp>
        <p:nvSpPr>
          <p:cNvPr id="3" name="Footer Placeholder 2"/>
          <p:cNvSpPr>
            <a:spLocks noGrp="1"/>
          </p:cNvSpPr>
          <p:nvPr>
            <p:ph type="ftr" sz="quarter" idx="11"/>
          </p:nvPr>
        </p:nvSpPr>
        <p:spPr>
          <a:xfrm>
            <a:off x="8149056" y="6269020"/>
            <a:ext cx="3461754"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pic>
        <p:nvPicPr>
          <p:cNvPr id="5" name="Picture 4"/>
          <p:cNvPicPr>
            <a:picLocks noChangeAspect="1"/>
          </p:cNvPicPr>
          <p:nvPr/>
        </p:nvPicPr>
        <p:blipFill>
          <a:blip r:embed="rId2"/>
          <a:stretch>
            <a:fillRect/>
          </a:stretch>
        </p:blipFill>
        <p:spPr>
          <a:xfrm>
            <a:off x="125673" y="1876243"/>
            <a:ext cx="2503867" cy="1562993"/>
          </a:xfrm>
          <a:prstGeom prst="rect">
            <a:avLst/>
          </a:prstGeom>
        </p:spPr>
      </p:pic>
      <p:sp>
        <p:nvSpPr>
          <p:cNvPr id="8" name="TextBox 7"/>
          <p:cNvSpPr txBox="1"/>
          <p:nvPr/>
        </p:nvSpPr>
        <p:spPr>
          <a:xfrm>
            <a:off x="6890450" y="1894618"/>
            <a:ext cx="2414319" cy="369332"/>
          </a:xfrm>
          <a:prstGeom prst="rect">
            <a:avLst/>
          </a:prstGeom>
          <a:noFill/>
        </p:spPr>
        <p:txBody>
          <a:bodyPr wrap="square" rtlCol="0">
            <a:spAutoFit/>
          </a:bodyPr>
          <a:lstStyle/>
          <a:p>
            <a:r>
              <a:rPr lang="en-IN" dirty="0"/>
              <a:t>Example: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075" y="1894618"/>
            <a:ext cx="4037611"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0450" y="2410691"/>
            <a:ext cx="5145108" cy="245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1291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Upper Limit</a:t>
            </a:r>
          </a:p>
        </p:txBody>
      </p:sp>
      <p:sp>
        <p:nvSpPr>
          <p:cNvPr id="3" name="Content Placeholder 2"/>
          <p:cNvSpPr>
            <a:spLocks noGrp="1"/>
          </p:cNvSpPr>
          <p:nvPr>
            <p:ph idx="1"/>
          </p:nvPr>
        </p:nvSpPr>
        <p:spPr/>
        <p:txBody>
          <a:bodyPr/>
          <a:lstStyle/>
          <a:p>
            <a:pPr algn="just"/>
            <a:r>
              <a:rPr lang="en-GB" dirty="0"/>
              <a:t>The algorithm, in general, will work for any base, but we need digits/characters to represent that many numbers of a base system.</a:t>
            </a:r>
          </a:p>
          <a:p>
            <a:pPr algn="just"/>
            <a:r>
              <a:rPr lang="en-GB" dirty="0"/>
              <a:t>For simplicity, we limit ourselves to base 36 </a:t>
            </a:r>
            <a:r>
              <a:rPr lang="en-GB" dirty="0" err="1"/>
              <a:t>i.e</a:t>
            </a:r>
            <a:r>
              <a:rPr lang="en-GB" dirty="0"/>
              <a:t> 10 numbers + 26 alphabets. </a:t>
            </a:r>
          </a:p>
          <a:p>
            <a:pPr lvl="1" algn="just"/>
            <a:r>
              <a:rPr lang="en-GB" dirty="0">
                <a:solidFill>
                  <a:srgbClr val="FF0000"/>
                </a:solidFill>
              </a:rPr>
              <a:t>(We can differentiate lower and upper case, but we intend to focus on the algorithm here!). </a:t>
            </a:r>
          </a:p>
          <a:p>
            <a:pPr algn="just"/>
            <a:r>
              <a:rPr lang="en-GB" dirty="0"/>
              <a:t>It will be clear after the implementation that the method has to work for any base.</a:t>
            </a:r>
          </a:p>
        </p:txBody>
      </p:sp>
    </p:spTree>
    <p:extLst>
      <p:ext uri="{BB962C8B-B14F-4D97-AF65-F5344CB8AC3E}">
        <p14:creationId xmlns:p14="http://schemas.microsoft.com/office/powerpoint/2010/main" val="24093354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Decimal to </a:t>
            </a:r>
            <a:r>
              <a:rPr lang="en-GB" dirty="0" err="1"/>
              <a:t>Base</a:t>
            </a:r>
            <a:r>
              <a:rPr lang="en-GB" baseline="-25000" dirty="0" err="1"/>
              <a:t>x</a:t>
            </a:r>
            <a:endParaRPr lang="en-GB" baseline="-25000" dirty="0"/>
          </a:p>
        </p:txBody>
      </p:sp>
      <p:sp>
        <p:nvSpPr>
          <p:cNvPr id="3" name="Content Placeholder 2"/>
          <p:cNvSpPr>
            <a:spLocks noGrp="1"/>
          </p:cNvSpPr>
          <p:nvPr>
            <p:ph idx="1"/>
          </p:nvPr>
        </p:nvSpPr>
        <p:spPr/>
        <p:txBody>
          <a:bodyPr/>
          <a:lstStyle/>
          <a:p>
            <a:pPr algn="just">
              <a:buFont typeface="+mj-lt"/>
              <a:buAutoNum type="arabicPeriod"/>
            </a:pPr>
            <a:r>
              <a:rPr lang="en-GB" dirty="0">
                <a:solidFill>
                  <a:srgbClr val="333333"/>
                </a:solidFill>
                <a:latin typeface="Trebuchet MS" panose="020B0603020202020204" pitchFamily="34" charset="0"/>
              </a:rPr>
              <a:t>Divide the decimal number by the radix of the target base</a:t>
            </a:r>
          </a:p>
          <a:p>
            <a:pPr algn="just">
              <a:buFont typeface="+mj-lt"/>
              <a:buAutoNum type="arabicPeriod"/>
            </a:pPr>
            <a:r>
              <a:rPr lang="en-GB" dirty="0">
                <a:solidFill>
                  <a:srgbClr val="333333"/>
                </a:solidFill>
                <a:latin typeface="Trebuchet MS" panose="020B0603020202020204" pitchFamily="34" charset="0"/>
              </a:rPr>
              <a:t>The remainder from step 1 becomes the value for the current column.</a:t>
            </a:r>
          </a:p>
          <a:p>
            <a:pPr algn="just">
              <a:buFont typeface="+mj-lt"/>
              <a:buAutoNum type="arabicPeriod"/>
            </a:pPr>
            <a:r>
              <a:rPr lang="en-GB" dirty="0">
                <a:solidFill>
                  <a:srgbClr val="333333"/>
                </a:solidFill>
                <a:latin typeface="Trebuchet MS" panose="020B0603020202020204" pitchFamily="34" charset="0"/>
              </a:rPr>
              <a:t>Use the quotient (answer) from step 1 as the decimal value to calculate the next column.</a:t>
            </a:r>
          </a:p>
          <a:p>
            <a:pPr algn="just">
              <a:buFont typeface="+mj-lt"/>
              <a:buAutoNum type="arabicPeriod"/>
            </a:pPr>
            <a:r>
              <a:rPr lang="en-GB" dirty="0">
                <a:solidFill>
                  <a:srgbClr val="333333"/>
                </a:solidFill>
                <a:latin typeface="Trebuchet MS" panose="020B0603020202020204" pitchFamily="34" charset="0"/>
              </a:rPr>
              <a:t>Return to step 1 and repeat until the quotient is zero.</a:t>
            </a:r>
          </a:p>
          <a:p>
            <a:pPr marL="0" indent="0" algn="just">
              <a:buNone/>
            </a:pPr>
            <a:endParaRPr lang="en-GB" dirty="0"/>
          </a:p>
        </p:txBody>
      </p:sp>
    </p:spTree>
    <p:extLst>
      <p:ext uri="{BB962C8B-B14F-4D97-AF65-F5344CB8AC3E}">
        <p14:creationId xmlns:p14="http://schemas.microsoft.com/office/powerpoint/2010/main" val="10628388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Decimal to Binary</a:t>
            </a:r>
          </a:p>
        </p:txBody>
      </p:sp>
      <p:graphicFrame>
        <p:nvGraphicFramePr>
          <p:cNvPr id="4" name="Content Placeholder 3"/>
          <p:cNvGraphicFramePr>
            <a:graphicFrameLocks noGrp="1"/>
          </p:cNvGraphicFramePr>
          <p:nvPr>
            <p:ph idx="1"/>
          </p:nvPr>
        </p:nvGraphicFramePr>
        <p:xfrm>
          <a:off x="883457" y="1811462"/>
          <a:ext cx="10425086" cy="4379664"/>
        </p:xfrm>
        <a:graphic>
          <a:graphicData uri="http://schemas.openxmlformats.org/drawingml/2006/table">
            <a:tbl>
              <a:tblPr/>
              <a:tblGrid>
                <a:gridCol w="1489298">
                  <a:extLst>
                    <a:ext uri="{9D8B030D-6E8A-4147-A177-3AD203B41FA5}">
                      <a16:colId xmlns:a16="http://schemas.microsoft.com/office/drawing/2014/main" val="3485681776"/>
                    </a:ext>
                  </a:extLst>
                </a:gridCol>
                <a:gridCol w="1489298">
                  <a:extLst>
                    <a:ext uri="{9D8B030D-6E8A-4147-A177-3AD203B41FA5}">
                      <a16:colId xmlns:a16="http://schemas.microsoft.com/office/drawing/2014/main" val="895817876"/>
                    </a:ext>
                  </a:extLst>
                </a:gridCol>
                <a:gridCol w="1489298">
                  <a:extLst>
                    <a:ext uri="{9D8B030D-6E8A-4147-A177-3AD203B41FA5}">
                      <a16:colId xmlns:a16="http://schemas.microsoft.com/office/drawing/2014/main" val="3654472084"/>
                    </a:ext>
                  </a:extLst>
                </a:gridCol>
                <a:gridCol w="1489298">
                  <a:extLst>
                    <a:ext uri="{9D8B030D-6E8A-4147-A177-3AD203B41FA5}">
                      <a16:colId xmlns:a16="http://schemas.microsoft.com/office/drawing/2014/main" val="779030103"/>
                    </a:ext>
                  </a:extLst>
                </a:gridCol>
                <a:gridCol w="1489298">
                  <a:extLst>
                    <a:ext uri="{9D8B030D-6E8A-4147-A177-3AD203B41FA5}">
                      <a16:colId xmlns:a16="http://schemas.microsoft.com/office/drawing/2014/main" val="837078783"/>
                    </a:ext>
                  </a:extLst>
                </a:gridCol>
                <a:gridCol w="1489298">
                  <a:extLst>
                    <a:ext uri="{9D8B030D-6E8A-4147-A177-3AD203B41FA5}">
                      <a16:colId xmlns:a16="http://schemas.microsoft.com/office/drawing/2014/main" val="3120023600"/>
                    </a:ext>
                  </a:extLst>
                </a:gridCol>
                <a:gridCol w="1489298">
                  <a:extLst>
                    <a:ext uri="{9D8B030D-6E8A-4147-A177-3AD203B41FA5}">
                      <a16:colId xmlns:a16="http://schemas.microsoft.com/office/drawing/2014/main" val="2905024778"/>
                    </a:ext>
                  </a:extLst>
                </a:gridCol>
              </a:tblGrid>
              <a:tr h="362611">
                <a:tc gridSpan="2">
                  <a:txBody>
                    <a:bodyPr/>
                    <a:lstStyle/>
                    <a:p>
                      <a:r>
                        <a:rPr lang="en-GB" sz="1800" b="1"/>
                        <a:t>decimal:</a:t>
                      </a:r>
                      <a:endParaRPr lang="en-GB" sz="1800"/>
                    </a:p>
                  </a:txBody>
                  <a:tcPr marL="90653" marR="90653" marT="45326" marB="45326" anchor="ctr">
                    <a:lnL>
                      <a:noFill/>
                    </a:lnL>
                    <a:lnR>
                      <a:noFill/>
                    </a:lnR>
                    <a:lnT>
                      <a:noFill/>
                    </a:lnT>
                    <a:lnB>
                      <a:noFill/>
                    </a:lnB>
                  </a:tcPr>
                </a:tc>
                <a:tc hMerge="1">
                  <a:txBody>
                    <a:bodyPr/>
                    <a:lstStyle/>
                    <a:p>
                      <a:endParaRPr lang="en-GB"/>
                    </a:p>
                  </a:txBody>
                  <a:tcPr/>
                </a:tc>
                <a:tc gridSpan="5">
                  <a:txBody>
                    <a:bodyPr/>
                    <a:lstStyle/>
                    <a:p>
                      <a:r>
                        <a:rPr lang="en-GB" sz="1800"/>
                        <a:t>237</a:t>
                      </a:r>
                    </a:p>
                  </a:txBody>
                  <a:tcPr marL="90653" marR="90653" marT="45326" marB="45326" anchor="ctr">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49250629"/>
                  </a:ext>
                </a:extLst>
              </a:tr>
              <a:tr h="362611">
                <a:tc gridSpan="2">
                  <a:txBody>
                    <a:bodyPr/>
                    <a:lstStyle/>
                    <a:p>
                      <a:r>
                        <a:rPr lang="en-GB" sz="1800" b="1" dirty="0"/>
                        <a:t>radix:</a:t>
                      </a:r>
                      <a:endParaRPr lang="en-GB" sz="1800" dirty="0"/>
                    </a:p>
                  </a:txBody>
                  <a:tcPr marL="90653" marR="90653" marT="45326" marB="45326" anchor="ctr">
                    <a:lnL>
                      <a:noFill/>
                    </a:lnL>
                    <a:lnR>
                      <a:noFill/>
                    </a:lnR>
                    <a:lnT>
                      <a:noFill/>
                    </a:lnT>
                    <a:lnB>
                      <a:noFill/>
                    </a:lnB>
                  </a:tcPr>
                </a:tc>
                <a:tc hMerge="1">
                  <a:txBody>
                    <a:bodyPr/>
                    <a:lstStyle/>
                    <a:p>
                      <a:endParaRPr lang="en-GB"/>
                    </a:p>
                  </a:txBody>
                  <a:tcPr/>
                </a:tc>
                <a:tc gridSpan="5">
                  <a:txBody>
                    <a:bodyPr/>
                    <a:lstStyle/>
                    <a:p>
                      <a:r>
                        <a:rPr lang="en-GB" sz="1800"/>
                        <a:t>2</a:t>
                      </a:r>
                    </a:p>
                  </a:txBody>
                  <a:tcPr marL="90653" marR="90653" marT="45326" marB="45326" anchor="ctr">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09717717"/>
                  </a:ext>
                </a:extLst>
              </a:tr>
              <a:tr h="362611">
                <a:tc>
                  <a:txBody>
                    <a:bodyPr/>
                    <a:lstStyle/>
                    <a:p>
                      <a:r>
                        <a:rPr lang="en-GB" sz="1800" b="1"/>
                        <a:t>Decimal</a:t>
                      </a:r>
                      <a:endParaRPr lang="en-GB" sz="1800"/>
                    </a:p>
                  </a:txBody>
                  <a:tcPr marL="90653" marR="90653" marT="45326" marB="45326" anchor="ctr">
                    <a:lnL>
                      <a:noFill/>
                    </a:lnL>
                    <a:lnR>
                      <a:noFill/>
                    </a:lnR>
                    <a:lnT>
                      <a:noFill/>
                    </a:lnT>
                    <a:lnB>
                      <a:noFill/>
                    </a:lnB>
                  </a:tcPr>
                </a:tc>
                <a:tc>
                  <a:txBody>
                    <a:bodyPr/>
                    <a:lstStyle/>
                    <a:p>
                      <a:endParaRPr lang="en-GB" sz="1800"/>
                    </a:p>
                  </a:txBody>
                  <a:tcPr marL="90653" marR="90653" marT="45326" marB="45326" anchor="ctr">
                    <a:lnL>
                      <a:noFill/>
                    </a:lnL>
                    <a:lnR>
                      <a:noFill/>
                    </a:lnR>
                    <a:lnT>
                      <a:noFill/>
                    </a:lnT>
                    <a:lnB>
                      <a:noFill/>
                    </a:lnB>
                  </a:tcPr>
                </a:tc>
                <a:tc>
                  <a:txBody>
                    <a:bodyPr/>
                    <a:lstStyle/>
                    <a:p>
                      <a:r>
                        <a:rPr lang="en-GB" sz="1800" b="1"/>
                        <a:t>Radix</a:t>
                      </a:r>
                      <a:endParaRPr lang="en-GB" sz="1800"/>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b="1"/>
                        <a:t>Quotient</a:t>
                      </a:r>
                      <a:endParaRPr lang="en-GB" sz="1800"/>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b="1"/>
                        <a:t>Remainder</a:t>
                      </a:r>
                      <a:endParaRPr lang="en-GB" sz="1800"/>
                    </a:p>
                  </a:txBody>
                  <a:tcPr marL="90653" marR="90653" marT="45326" marB="45326" anchor="ctr">
                    <a:lnL>
                      <a:noFill/>
                    </a:lnL>
                    <a:lnR>
                      <a:noFill/>
                    </a:lnR>
                    <a:lnT>
                      <a:noFill/>
                    </a:lnT>
                    <a:lnB>
                      <a:noFill/>
                    </a:lnB>
                  </a:tcPr>
                </a:tc>
                <a:extLst>
                  <a:ext uri="{0D108BD9-81ED-4DB2-BD59-A6C34878D82A}">
                    <a16:rowId xmlns:a16="http://schemas.microsoft.com/office/drawing/2014/main" val="387694450"/>
                  </a:ext>
                </a:extLst>
              </a:tr>
              <a:tr h="362611">
                <a:tc>
                  <a:txBody>
                    <a:bodyPr/>
                    <a:lstStyle/>
                    <a:p>
                      <a:r>
                        <a:rPr lang="en-GB" sz="1800"/>
                        <a:t>237</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118</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0</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689644783"/>
                  </a:ext>
                </a:extLst>
              </a:tr>
              <a:tr h="362611">
                <a:tc>
                  <a:txBody>
                    <a:bodyPr/>
                    <a:lstStyle/>
                    <a:p>
                      <a:r>
                        <a:rPr lang="en-GB" sz="1800"/>
                        <a:t>118</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59</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0 (2</a:t>
                      </a:r>
                      <a:r>
                        <a:rPr lang="en-GB" sz="1800" baseline="30000">
                          <a:effectLst/>
                        </a:rPr>
                        <a:t>1</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2311227286"/>
                  </a:ext>
                </a:extLst>
              </a:tr>
              <a:tr h="362611">
                <a:tc>
                  <a:txBody>
                    <a:bodyPr/>
                    <a:lstStyle/>
                    <a:p>
                      <a:r>
                        <a:rPr lang="en-GB" sz="1800"/>
                        <a:t>59</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29</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2</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2736636705"/>
                  </a:ext>
                </a:extLst>
              </a:tr>
              <a:tr h="362611">
                <a:tc>
                  <a:txBody>
                    <a:bodyPr/>
                    <a:lstStyle/>
                    <a:p>
                      <a:r>
                        <a:rPr lang="en-GB" sz="1800"/>
                        <a:t>29</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14</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3</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2567913545"/>
                  </a:ext>
                </a:extLst>
              </a:tr>
              <a:tr h="362611">
                <a:tc>
                  <a:txBody>
                    <a:bodyPr/>
                    <a:lstStyle/>
                    <a:p>
                      <a:r>
                        <a:rPr lang="en-GB" sz="1800"/>
                        <a:t>14</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7</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0 (2</a:t>
                      </a:r>
                      <a:r>
                        <a:rPr lang="en-GB" sz="1800" baseline="30000">
                          <a:effectLst/>
                        </a:rPr>
                        <a:t>4</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178813162"/>
                  </a:ext>
                </a:extLst>
              </a:tr>
              <a:tr h="362611">
                <a:tc>
                  <a:txBody>
                    <a:bodyPr/>
                    <a:lstStyle/>
                    <a:p>
                      <a:r>
                        <a:rPr lang="en-GB" sz="1800"/>
                        <a:t>7</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3</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5</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3396669617"/>
                  </a:ext>
                </a:extLst>
              </a:tr>
              <a:tr h="362611">
                <a:tc>
                  <a:txBody>
                    <a:bodyPr/>
                    <a:lstStyle/>
                    <a:p>
                      <a:r>
                        <a:rPr lang="en-GB" sz="1800"/>
                        <a:t>3</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6</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124304090"/>
                  </a:ext>
                </a:extLst>
              </a:tr>
              <a:tr h="362611">
                <a:tc>
                  <a:txBody>
                    <a:bodyPr/>
                    <a:lstStyle/>
                    <a:p>
                      <a:r>
                        <a:rPr lang="en-GB" sz="1800"/>
                        <a:t>1</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0</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7</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2345759810"/>
                  </a:ext>
                </a:extLst>
              </a:tr>
              <a:tr h="362611">
                <a:tc gridSpan="2">
                  <a:txBody>
                    <a:bodyPr/>
                    <a:lstStyle/>
                    <a:p>
                      <a:r>
                        <a:rPr lang="en-GB" sz="1800" b="1"/>
                        <a:t>binary:</a:t>
                      </a:r>
                      <a:endParaRPr lang="en-GB" sz="1800"/>
                    </a:p>
                  </a:txBody>
                  <a:tcPr marL="90653" marR="90653" marT="45326" marB="45326" anchor="ctr">
                    <a:lnL>
                      <a:noFill/>
                    </a:lnL>
                    <a:lnR>
                      <a:noFill/>
                    </a:lnR>
                    <a:lnT>
                      <a:noFill/>
                    </a:lnT>
                    <a:lnB>
                      <a:noFill/>
                    </a:lnB>
                  </a:tcPr>
                </a:tc>
                <a:tc hMerge="1">
                  <a:txBody>
                    <a:bodyPr/>
                    <a:lstStyle/>
                    <a:p>
                      <a:endParaRPr lang="en-GB"/>
                    </a:p>
                  </a:txBody>
                  <a:tcPr/>
                </a:tc>
                <a:tc gridSpan="5">
                  <a:txBody>
                    <a:bodyPr/>
                    <a:lstStyle/>
                    <a:p>
                      <a:r>
                        <a:rPr lang="en-GB" sz="1800" dirty="0"/>
                        <a:t>11101101</a:t>
                      </a:r>
                    </a:p>
                  </a:txBody>
                  <a:tcPr marL="90653" marR="90653" marT="45326" marB="45326" anchor="ctr">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83699811"/>
                  </a:ext>
                </a:extLst>
              </a:tr>
            </a:tbl>
          </a:graphicData>
        </a:graphic>
      </p:graphicFrame>
      <p:sp>
        <p:nvSpPr>
          <p:cNvPr id="5" name="Rectangle 1"/>
          <p:cNvSpPr>
            <a:spLocks noChangeArrowheads="1"/>
          </p:cNvSpPr>
          <p:nvPr/>
        </p:nvSpPr>
        <p:spPr bwMode="auto">
          <a:xfrm>
            <a:off x="0" y="0"/>
            <a:ext cx="12192000" cy="457200"/>
          </a:xfrm>
          <a:prstGeom prst="rect">
            <a:avLst/>
          </a:prstGeom>
          <a:solidFill>
            <a:srgbClr val="FDF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33333"/>
                </a:solidFill>
                <a:effectLst/>
                <a:latin typeface="Trebuchet MS" panose="020B0603020202020204" pitchFamily="34" charset="0"/>
              </a:rPr>
              <a:t>Let's return to the number </a:t>
            </a:r>
            <a:r>
              <a:rPr kumimoji="0" lang="en-US" altLang="en-US" sz="900" b="1" i="0" u="none" strike="noStrike" cap="none" normalizeH="0" baseline="0">
                <a:ln>
                  <a:noFill/>
                </a:ln>
                <a:solidFill>
                  <a:srgbClr val="333333"/>
                </a:solidFill>
                <a:effectLst/>
                <a:latin typeface="Trebuchet MS" panose="020B0603020202020204" pitchFamily="34" charset="0"/>
              </a:rPr>
              <a:t>237</a:t>
            </a:r>
            <a:r>
              <a:rPr kumimoji="0" lang="en-US" altLang="en-US" sz="900" b="0" i="0" u="none" strike="noStrike" cap="none" normalizeH="0" baseline="0">
                <a:ln>
                  <a:noFill/>
                </a:ln>
                <a:solidFill>
                  <a:srgbClr val="333333"/>
                </a:solidFill>
                <a:effectLst/>
                <a:latin typeface="Trebuchet MS" panose="020B0603020202020204" pitchFamily="34" charset="0"/>
              </a:rPr>
              <a:t> and convert it to a binary number:</a:t>
            </a:r>
            <a:br>
              <a:rPr kumimoji="0" lang="en-US" altLang="en-US" sz="900" b="0" i="0" u="none" strike="noStrike" cap="none" normalizeH="0" baseline="0">
                <a:ln>
                  <a:noFill/>
                </a:ln>
                <a:solidFill>
                  <a:srgbClr val="333333"/>
                </a:solidFill>
                <a:effectLst/>
                <a:latin typeface="Trebuchet MS" panose="020B0603020202020204" pitchFamily="34" charset="0"/>
              </a:rPr>
            </a:br>
            <a:endParaRPr kumimoji="0" lang="en-US" altLang="en-US" sz="900" b="0" i="0" u="none" strike="noStrike" cap="none" normalizeH="0" baseline="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4758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Decimal to Hexadecimal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8707505"/>
              </p:ext>
            </p:extLst>
          </p:nvPr>
        </p:nvGraphicFramePr>
        <p:xfrm>
          <a:off x="838202" y="1805354"/>
          <a:ext cx="10163720" cy="4385642"/>
        </p:xfrm>
        <a:graphic>
          <a:graphicData uri="http://schemas.openxmlformats.org/drawingml/2006/table">
            <a:tbl>
              <a:tblPr/>
              <a:tblGrid>
                <a:gridCol w="1451960">
                  <a:extLst>
                    <a:ext uri="{9D8B030D-6E8A-4147-A177-3AD203B41FA5}">
                      <a16:colId xmlns:a16="http://schemas.microsoft.com/office/drawing/2014/main" val="3225628029"/>
                    </a:ext>
                  </a:extLst>
                </a:gridCol>
                <a:gridCol w="1451960">
                  <a:extLst>
                    <a:ext uri="{9D8B030D-6E8A-4147-A177-3AD203B41FA5}">
                      <a16:colId xmlns:a16="http://schemas.microsoft.com/office/drawing/2014/main" val="2080360277"/>
                    </a:ext>
                  </a:extLst>
                </a:gridCol>
                <a:gridCol w="1451960">
                  <a:extLst>
                    <a:ext uri="{9D8B030D-6E8A-4147-A177-3AD203B41FA5}">
                      <a16:colId xmlns:a16="http://schemas.microsoft.com/office/drawing/2014/main" val="586908185"/>
                    </a:ext>
                  </a:extLst>
                </a:gridCol>
                <a:gridCol w="1451960">
                  <a:extLst>
                    <a:ext uri="{9D8B030D-6E8A-4147-A177-3AD203B41FA5}">
                      <a16:colId xmlns:a16="http://schemas.microsoft.com/office/drawing/2014/main" val="789466183"/>
                    </a:ext>
                  </a:extLst>
                </a:gridCol>
                <a:gridCol w="1451960">
                  <a:extLst>
                    <a:ext uri="{9D8B030D-6E8A-4147-A177-3AD203B41FA5}">
                      <a16:colId xmlns:a16="http://schemas.microsoft.com/office/drawing/2014/main" val="2929634112"/>
                    </a:ext>
                  </a:extLst>
                </a:gridCol>
                <a:gridCol w="1451960">
                  <a:extLst>
                    <a:ext uri="{9D8B030D-6E8A-4147-A177-3AD203B41FA5}">
                      <a16:colId xmlns:a16="http://schemas.microsoft.com/office/drawing/2014/main" val="3614510182"/>
                    </a:ext>
                  </a:extLst>
                </a:gridCol>
                <a:gridCol w="1451960">
                  <a:extLst>
                    <a:ext uri="{9D8B030D-6E8A-4147-A177-3AD203B41FA5}">
                      <a16:colId xmlns:a16="http://schemas.microsoft.com/office/drawing/2014/main" val="2304158535"/>
                    </a:ext>
                  </a:extLst>
                </a:gridCol>
              </a:tblGrid>
              <a:tr h="341281">
                <a:tc gridSpan="2">
                  <a:txBody>
                    <a:bodyPr/>
                    <a:lstStyle/>
                    <a:p>
                      <a:r>
                        <a:rPr lang="en-GB" sz="1700" b="1"/>
                        <a:t>decimal:</a:t>
                      </a:r>
                      <a:endParaRPr lang="en-GB" sz="1700"/>
                    </a:p>
                  </a:txBody>
                  <a:tcPr marL="85320" marR="85320" marT="42660" marB="42660" anchor="ctr">
                    <a:lnL>
                      <a:noFill/>
                    </a:lnL>
                    <a:lnR>
                      <a:noFill/>
                    </a:lnR>
                    <a:lnT>
                      <a:noFill/>
                    </a:lnT>
                    <a:lnB>
                      <a:noFill/>
                    </a:lnB>
                    <a:solidFill>
                      <a:srgbClr val="FFFFFF"/>
                    </a:solidFill>
                  </a:tcPr>
                </a:tc>
                <a:tc hMerge="1">
                  <a:txBody>
                    <a:bodyPr/>
                    <a:lstStyle/>
                    <a:p>
                      <a:endParaRPr lang="en-GB"/>
                    </a:p>
                  </a:txBody>
                  <a:tcPr/>
                </a:tc>
                <a:tc gridSpan="5">
                  <a:txBody>
                    <a:bodyPr/>
                    <a:lstStyle/>
                    <a:p>
                      <a:r>
                        <a:rPr lang="en-GB" sz="1700"/>
                        <a:t>3,134,243,038</a:t>
                      </a:r>
                    </a:p>
                  </a:txBody>
                  <a:tcPr marL="85320" marR="85320" marT="42660" marB="4266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8044672"/>
                  </a:ext>
                </a:extLst>
              </a:tr>
              <a:tr h="341281">
                <a:tc gridSpan="2">
                  <a:txBody>
                    <a:bodyPr/>
                    <a:lstStyle/>
                    <a:p>
                      <a:r>
                        <a:rPr lang="en-GB" sz="1700" b="1"/>
                        <a:t>radix:</a:t>
                      </a:r>
                      <a:endParaRPr lang="en-GB" sz="1700"/>
                    </a:p>
                  </a:txBody>
                  <a:tcPr marL="85320" marR="85320" marT="42660" marB="42660" anchor="ctr">
                    <a:lnL>
                      <a:noFill/>
                    </a:lnL>
                    <a:lnR>
                      <a:noFill/>
                    </a:lnR>
                    <a:lnT>
                      <a:noFill/>
                    </a:lnT>
                    <a:lnB>
                      <a:noFill/>
                    </a:lnB>
                    <a:solidFill>
                      <a:srgbClr val="FFFFFF"/>
                    </a:solidFill>
                  </a:tcPr>
                </a:tc>
                <a:tc hMerge="1">
                  <a:txBody>
                    <a:bodyPr/>
                    <a:lstStyle/>
                    <a:p>
                      <a:endParaRPr lang="en-GB"/>
                    </a:p>
                  </a:txBody>
                  <a:tcPr/>
                </a:tc>
                <a:tc gridSpan="5">
                  <a:txBody>
                    <a:bodyPr/>
                    <a:lstStyle/>
                    <a:p>
                      <a:r>
                        <a:rPr lang="en-GB" sz="1700"/>
                        <a:t>16</a:t>
                      </a:r>
                    </a:p>
                  </a:txBody>
                  <a:tcPr marL="85320" marR="85320" marT="42660" marB="4266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52765049"/>
                  </a:ext>
                </a:extLst>
              </a:tr>
              <a:tr h="341281">
                <a:tc>
                  <a:txBody>
                    <a:bodyPr/>
                    <a:lstStyle/>
                    <a:p>
                      <a:r>
                        <a:rPr lang="en-GB" sz="1700" b="1"/>
                        <a:t>Decimal</a:t>
                      </a:r>
                      <a:endParaRPr lang="en-GB" sz="1700"/>
                    </a:p>
                  </a:txBody>
                  <a:tcPr marL="85320" marR="85320" marT="42660" marB="42660" anchor="ctr">
                    <a:lnL>
                      <a:noFill/>
                    </a:lnL>
                    <a:lnR>
                      <a:noFill/>
                    </a:lnR>
                    <a:lnT>
                      <a:noFill/>
                    </a:lnT>
                    <a:lnB>
                      <a:noFill/>
                    </a:lnB>
                    <a:solidFill>
                      <a:srgbClr val="FFFFFF"/>
                    </a:solidFill>
                  </a:tcPr>
                </a:tc>
                <a:tc>
                  <a:txBody>
                    <a:bodyPr/>
                    <a:lstStyle/>
                    <a:p>
                      <a:endParaRPr lang="en-GB" sz="1700"/>
                    </a:p>
                  </a:txBody>
                  <a:tcPr marL="85320" marR="85320" marT="42660" marB="42660" anchor="ctr">
                    <a:lnL>
                      <a:noFill/>
                    </a:lnL>
                    <a:lnR>
                      <a:noFill/>
                    </a:lnR>
                    <a:lnT>
                      <a:noFill/>
                    </a:lnT>
                    <a:lnB>
                      <a:noFill/>
                    </a:lnB>
                    <a:solidFill>
                      <a:srgbClr val="FFFFFF"/>
                    </a:solidFill>
                  </a:tcPr>
                </a:tc>
                <a:tc>
                  <a:txBody>
                    <a:bodyPr/>
                    <a:lstStyle/>
                    <a:p>
                      <a:r>
                        <a:rPr lang="en-GB" sz="1700" b="1"/>
                        <a:t>Radix</a:t>
                      </a:r>
                      <a:endParaRPr lang="en-GB" sz="1700"/>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b="1"/>
                        <a:t>Quotient</a:t>
                      </a:r>
                      <a:endParaRPr lang="en-GB" sz="1700"/>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b="1"/>
                        <a:t>Remainder</a:t>
                      </a:r>
                      <a:endParaRPr lang="en-GB" sz="1700"/>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1203664849"/>
                  </a:ext>
                </a:extLst>
              </a:tr>
              <a:tr h="597242">
                <a:tc>
                  <a:txBody>
                    <a:bodyPr/>
                    <a:lstStyle/>
                    <a:p>
                      <a:r>
                        <a:rPr lang="en-GB" sz="1700"/>
                        <a:t>3,134,243,038</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195,890,189</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E (14) (16</a:t>
                      </a:r>
                      <a:r>
                        <a:rPr lang="en-GB" sz="1700" baseline="30000">
                          <a:effectLst/>
                        </a:rPr>
                        <a:t>0</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2307194858"/>
                  </a:ext>
                </a:extLst>
              </a:tr>
              <a:tr h="341281">
                <a:tc>
                  <a:txBody>
                    <a:bodyPr/>
                    <a:lstStyle/>
                    <a:p>
                      <a:r>
                        <a:rPr lang="en-GB" sz="1700"/>
                        <a:t>195,890,189</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12,243,136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D (13) (16</a:t>
                      </a:r>
                      <a:r>
                        <a:rPr lang="en-GB" sz="1700" baseline="30000">
                          <a:effectLst/>
                        </a:rPr>
                        <a:t>1</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287880141"/>
                  </a:ext>
                </a:extLst>
              </a:tr>
              <a:tr h="341281">
                <a:tc>
                  <a:txBody>
                    <a:bodyPr/>
                    <a:lstStyle/>
                    <a:p>
                      <a:r>
                        <a:rPr lang="en-GB" sz="1700"/>
                        <a:t>12,243,136</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765,196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0 ( 0) (16</a:t>
                      </a:r>
                      <a:r>
                        <a:rPr lang="en-GB" sz="1700" baseline="30000">
                          <a:effectLst/>
                        </a:rPr>
                        <a:t>2</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1951287388"/>
                  </a:ext>
                </a:extLst>
              </a:tr>
              <a:tr h="341281">
                <a:tc>
                  <a:txBody>
                    <a:bodyPr/>
                    <a:lstStyle/>
                    <a:p>
                      <a:r>
                        <a:rPr lang="en-GB" sz="1700"/>
                        <a:t>765,196</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47,824</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C (12) (16</a:t>
                      </a:r>
                      <a:r>
                        <a:rPr lang="en-GB" sz="1700" baseline="30000">
                          <a:effectLst/>
                        </a:rPr>
                        <a:t>3</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4168525639"/>
                  </a:ext>
                </a:extLst>
              </a:tr>
              <a:tr h="341281">
                <a:tc>
                  <a:txBody>
                    <a:bodyPr/>
                    <a:lstStyle/>
                    <a:p>
                      <a:r>
                        <a:rPr lang="en-GB" sz="1700"/>
                        <a:t>47,824</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2,989</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0 ( 0) (16</a:t>
                      </a:r>
                      <a:r>
                        <a:rPr lang="en-GB" sz="1700" baseline="30000">
                          <a:effectLst/>
                        </a:rPr>
                        <a:t>4</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1082468669"/>
                  </a:ext>
                </a:extLst>
              </a:tr>
              <a:tr h="341281">
                <a:tc>
                  <a:txBody>
                    <a:bodyPr/>
                    <a:lstStyle/>
                    <a:p>
                      <a:r>
                        <a:rPr lang="en-GB" sz="1700"/>
                        <a:t>2,989</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186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D (13) (16</a:t>
                      </a:r>
                      <a:r>
                        <a:rPr lang="en-GB" sz="1700" baseline="30000">
                          <a:effectLst/>
                        </a:rPr>
                        <a:t>5</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3033069264"/>
                  </a:ext>
                </a:extLst>
              </a:tr>
              <a:tr h="341281">
                <a:tc>
                  <a:txBody>
                    <a:bodyPr/>
                    <a:lstStyle/>
                    <a:p>
                      <a:r>
                        <a:rPr lang="en-GB" sz="1700"/>
                        <a:t>186</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11</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A (10) (16</a:t>
                      </a:r>
                      <a:r>
                        <a:rPr lang="en-GB" sz="1700" baseline="30000">
                          <a:effectLst/>
                        </a:rPr>
                        <a:t>6</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244293949"/>
                  </a:ext>
                </a:extLst>
              </a:tr>
              <a:tr h="341281">
                <a:tc>
                  <a:txBody>
                    <a:bodyPr/>
                    <a:lstStyle/>
                    <a:p>
                      <a:r>
                        <a:rPr lang="en-GB" sz="1700"/>
                        <a:t>11</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0</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B (11) (16</a:t>
                      </a:r>
                      <a:r>
                        <a:rPr lang="en-GB" sz="1700" baseline="30000">
                          <a:effectLst/>
                        </a:rPr>
                        <a:t>7</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3309655462"/>
                  </a:ext>
                </a:extLst>
              </a:tr>
              <a:tr h="341281">
                <a:tc gridSpan="2">
                  <a:txBody>
                    <a:bodyPr/>
                    <a:lstStyle/>
                    <a:p>
                      <a:r>
                        <a:rPr lang="en-GB" sz="1700" b="1"/>
                        <a:t>hexadecimal:</a:t>
                      </a:r>
                      <a:endParaRPr lang="en-GB" sz="1700"/>
                    </a:p>
                  </a:txBody>
                  <a:tcPr marL="85320" marR="85320" marT="42660" marB="42660" anchor="ctr">
                    <a:lnL>
                      <a:noFill/>
                    </a:lnL>
                    <a:lnR>
                      <a:noFill/>
                    </a:lnR>
                    <a:lnT>
                      <a:noFill/>
                    </a:lnT>
                    <a:lnB>
                      <a:noFill/>
                    </a:lnB>
                    <a:solidFill>
                      <a:srgbClr val="FFFFFF"/>
                    </a:solidFill>
                  </a:tcPr>
                </a:tc>
                <a:tc hMerge="1">
                  <a:txBody>
                    <a:bodyPr/>
                    <a:lstStyle/>
                    <a:p>
                      <a:endParaRPr lang="en-GB"/>
                    </a:p>
                  </a:txBody>
                  <a:tcPr/>
                </a:tc>
                <a:tc gridSpan="5">
                  <a:txBody>
                    <a:bodyPr/>
                    <a:lstStyle/>
                    <a:p>
                      <a:r>
                        <a:rPr lang="en-GB" sz="1700" dirty="0"/>
                        <a:t>xBAD0C0DE</a:t>
                      </a:r>
                    </a:p>
                  </a:txBody>
                  <a:tcPr marL="85320" marR="85320" marT="42660" marB="4266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17153321"/>
                  </a:ext>
                </a:extLst>
              </a:tr>
            </a:tbl>
          </a:graphicData>
        </a:graphic>
      </p:graphicFrame>
    </p:spTree>
    <p:extLst>
      <p:ext uri="{BB962C8B-B14F-4D97-AF65-F5344CB8AC3E}">
        <p14:creationId xmlns:p14="http://schemas.microsoft.com/office/powerpoint/2010/main" val="33624085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Decimal to Any Base – Python Implementation</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def </a:t>
            </a:r>
            <a:r>
              <a:rPr lang="en-GB" dirty="0" err="1"/>
              <a:t>dec_to_base</a:t>
            </a:r>
            <a:r>
              <a:rPr lang="en-GB" dirty="0"/>
              <a:t>(</a:t>
            </a:r>
            <a:r>
              <a:rPr lang="en-GB" dirty="0" err="1"/>
              <a:t>num,base</a:t>
            </a:r>
            <a:r>
              <a:rPr lang="en-GB" dirty="0"/>
              <a:t>):  #Maximum base - 36</a:t>
            </a:r>
          </a:p>
          <a:p>
            <a:pPr marL="0" indent="0">
              <a:buNone/>
            </a:pPr>
            <a:r>
              <a:rPr lang="en-GB" dirty="0"/>
              <a:t>    </a:t>
            </a:r>
            <a:r>
              <a:rPr lang="en-GB" dirty="0" err="1"/>
              <a:t>base_num</a:t>
            </a:r>
            <a:r>
              <a:rPr lang="en-GB" dirty="0"/>
              <a:t> = ""</a:t>
            </a:r>
          </a:p>
          <a:p>
            <a:pPr marL="0" indent="0">
              <a:buNone/>
            </a:pPr>
            <a:r>
              <a:rPr lang="en-GB" dirty="0"/>
              <a:t>    while </a:t>
            </a:r>
            <a:r>
              <a:rPr lang="en-GB" dirty="0" err="1"/>
              <a:t>num</a:t>
            </a:r>
            <a:r>
              <a:rPr lang="en-GB" dirty="0"/>
              <a:t>&gt;0:</a:t>
            </a:r>
          </a:p>
          <a:p>
            <a:pPr marL="0" indent="0">
              <a:buNone/>
            </a:pPr>
            <a:r>
              <a:rPr lang="en-GB" dirty="0"/>
              <a:t>        dig = int(</a:t>
            </a:r>
            <a:r>
              <a:rPr lang="en-GB" dirty="0" err="1"/>
              <a:t>num%base</a:t>
            </a:r>
            <a:r>
              <a:rPr lang="en-GB" dirty="0"/>
              <a:t>)</a:t>
            </a:r>
          </a:p>
          <a:p>
            <a:pPr marL="0" indent="0">
              <a:buNone/>
            </a:pPr>
            <a:r>
              <a:rPr lang="en-GB" dirty="0"/>
              <a:t>        if dig&lt;10:</a:t>
            </a:r>
          </a:p>
          <a:p>
            <a:pPr marL="0" indent="0">
              <a:buNone/>
            </a:pPr>
            <a:r>
              <a:rPr lang="en-GB" dirty="0"/>
              <a:t>            </a:t>
            </a:r>
            <a:r>
              <a:rPr lang="en-GB" dirty="0" err="1"/>
              <a:t>base_num</a:t>
            </a:r>
            <a:r>
              <a:rPr lang="en-GB" dirty="0"/>
              <a:t> += str(dig)</a:t>
            </a:r>
          </a:p>
          <a:p>
            <a:pPr marL="0" indent="0">
              <a:buNone/>
            </a:pPr>
            <a:r>
              <a:rPr lang="en-GB" dirty="0"/>
              <a:t>        else:</a:t>
            </a:r>
          </a:p>
          <a:p>
            <a:pPr marL="0" indent="0">
              <a:buNone/>
            </a:pPr>
            <a:r>
              <a:rPr lang="en-GB" dirty="0"/>
              <a:t>            </a:t>
            </a:r>
            <a:r>
              <a:rPr lang="en-GB" dirty="0" err="1"/>
              <a:t>base_num</a:t>
            </a:r>
            <a:r>
              <a:rPr lang="en-GB" dirty="0"/>
              <a:t> += chr(</a:t>
            </a:r>
            <a:r>
              <a:rPr lang="en-GB" dirty="0" err="1"/>
              <a:t>ord</a:t>
            </a:r>
            <a:r>
              <a:rPr lang="en-GB" dirty="0"/>
              <a:t>('A')+dig-10)  #Using uppercase letters</a:t>
            </a:r>
          </a:p>
          <a:p>
            <a:pPr marL="0" indent="0">
              <a:buNone/>
            </a:pPr>
            <a:r>
              <a:rPr lang="en-GB" dirty="0"/>
              <a:t>        </a:t>
            </a:r>
            <a:r>
              <a:rPr lang="en-GB" dirty="0" err="1"/>
              <a:t>num</a:t>
            </a:r>
            <a:r>
              <a:rPr lang="en-GB" dirty="0"/>
              <a:t> //= base</a:t>
            </a:r>
          </a:p>
          <a:p>
            <a:pPr marL="0" indent="0">
              <a:buNone/>
            </a:pPr>
            <a:r>
              <a:rPr lang="en-GB" dirty="0"/>
              <a:t>    </a:t>
            </a:r>
            <a:r>
              <a:rPr lang="en-GB" dirty="0" err="1"/>
              <a:t>base_num</a:t>
            </a:r>
            <a:r>
              <a:rPr lang="en-GB" dirty="0"/>
              <a:t> = </a:t>
            </a:r>
            <a:r>
              <a:rPr lang="en-GB" dirty="0" err="1"/>
              <a:t>base_num</a:t>
            </a:r>
            <a:r>
              <a:rPr lang="en-GB" dirty="0"/>
              <a:t>[::-1]  #To reverse the string</a:t>
            </a:r>
          </a:p>
          <a:p>
            <a:pPr marL="0" indent="0">
              <a:buNone/>
            </a:pPr>
            <a:r>
              <a:rPr lang="en-GB" dirty="0"/>
              <a:t>    return </a:t>
            </a:r>
            <a:r>
              <a:rPr lang="en-GB" dirty="0" err="1"/>
              <a:t>base_num</a:t>
            </a:r>
            <a:endParaRPr lang="en-GB" dirty="0"/>
          </a:p>
          <a:p>
            <a:pPr marL="0" indent="0">
              <a:buNone/>
            </a:pPr>
            <a:endParaRPr lang="en-GB" dirty="0"/>
          </a:p>
        </p:txBody>
      </p:sp>
    </p:spTree>
    <p:extLst>
      <p:ext uri="{BB962C8B-B14F-4D97-AF65-F5344CB8AC3E}">
        <p14:creationId xmlns:p14="http://schemas.microsoft.com/office/powerpoint/2010/main" val="32704544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Base</a:t>
            </a:r>
            <a:r>
              <a:rPr lang="en-GB" b="1" baseline="-25000" dirty="0" err="1"/>
              <a:t>x</a:t>
            </a:r>
            <a:r>
              <a:rPr lang="en-GB" b="1" dirty="0"/>
              <a:t> to Decimal</a:t>
            </a:r>
            <a:endParaRPr lang="en-GB" dirty="0"/>
          </a:p>
        </p:txBody>
      </p:sp>
      <p:sp>
        <p:nvSpPr>
          <p:cNvPr id="3" name="Content Placeholder 2"/>
          <p:cNvSpPr>
            <a:spLocks noGrp="1"/>
          </p:cNvSpPr>
          <p:nvPr>
            <p:ph idx="1"/>
          </p:nvPr>
        </p:nvSpPr>
        <p:spPr/>
        <p:txBody>
          <a:bodyPr/>
          <a:lstStyle/>
          <a:p>
            <a:pPr algn="just"/>
            <a:r>
              <a:rPr lang="en-GB" dirty="0"/>
              <a:t>Actually, I have already demonstrated how to convert a number from a base different than ten, into decimal. Once again, here is the complete formula, where c</a:t>
            </a:r>
            <a:r>
              <a:rPr lang="en-GB" baseline="-25000" dirty="0"/>
              <a:t>x</a:t>
            </a:r>
            <a:r>
              <a:rPr lang="en-GB" dirty="0"/>
              <a:t> represents the coefficients at each place-column.</a:t>
            </a:r>
            <a:r>
              <a:rPr lang="en-GB" dirty="0">
                <a:solidFill>
                  <a:srgbClr val="B11D0A"/>
                </a:solidFill>
                <a:latin typeface="Trebuchet MS" panose="020B0603020202020204" pitchFamily="34" charset="0"/>
              </a:rPr>
              <a:t> </a:t>
            </a:r>
          </a:p>
          <a:p>
            <a:pPr marL="0" indent="0" algn="ctr">
              <a:buNone/>
            </a:pPr>
            <a:r>
              <a:rPr lang="en-GB" sz="3600" dirty="0" err="1">
                <a:solidFill>
                  <a:srgbClr val="B11D0A"/>
                </a:solidFill>
                <a:latin typeface="Trebuchet MS" panose="020B0603020202020204" pitchFamily="34" charset="0"/>
              </a:rPr>
              <a:t>c</a:t>
            </a:r>
            <a:r>
              <a:rPr lang="en-GB" sz="3600" baseline="-25000" dirty="0" err="1">
                <a:solidFill>
                  <a:srgbClr val="B11D0A"/>
                </a:solidFill>
                <a:latin typeface="Trebuchet MS" panose="020B0603020202020204" pitchFamily="34" charset="0"/>
              </a:rPr>
              <a:t>n</a:t>
            </a:r>
            <a:r>
              <a:rPr lang="en-GB" sz="3600" dirty="0" err="1">
                <a:solidFill>
                  <a:srgbClr val="B11D0A"/>
                </a:solidFill>
                <a:latin typeface="Trebuchet MS" panose="020B0603020202020204" pitchFamily="34" charset="0"/>
              </a:rPr>
              <a:t>·b</a:t>
            </a:r>
            <a:r>
              <a:rPr lang="en-GB" sz="3600" baseline="30000" dirty="0" err="1">
                <a:solidFill>
                  <a:srgbClr val="B11D0A"/>
                </a:solidFill>
                <a:latin typeface="Trebuchet MS" panose="020B0603020202020204" pitchFamily="34" charset="0"/>
              </a:rPr>
              <a:t>n</a:t>
            </a:r>
            <a:r>
              <a:rPr lang="en-GB" sz="3600" dirty="0">
                <a:solidFill>
                  <a:srgbClr val="B11D0A"/>
                </a:solidFill>
                <a:latin typeface="Trebuchet MS" panose="020B0603020202020204" pitchFamily="34" charset="0"/>
              </a:rPr>
              <a:t> + ... + c</a:t>
            </a:r>
            <a:r>
              <a:rPr lang="en-GB" sz="3600" baseline="-25000" dirty="0">
                <a:solidFill>
                  <a:srgbClr val="B11D0A"/>
                </a:solidFill>
                <a:latin typeface="Trebuchet MS" panose="020B0603020202020204" pitchFamily="34" charset="0"/>
              </a:rPr>
              <a:t>2</a:t>
            </a:r>
            <a:r>
              <a:rPr lang="en-GB" sz="3600" dirty="0">
                <a:solidFill>
                  <a:srgbClr val="B11D0A"/>
                </a:solidFill>
                <a:latin typeface="Trebuchet MS" panose="020B0603020202020204" pitchFamily="34" charset="0"/>
              </a:rPr>
              <a:t>·b</a:t>
            </a:r>
            <a:r>
              <a:rPr lang="en-GB" sz="3600" baseline="30000" dirty="0">
                <a:solidFill>
                  <a:srgbClr val="B11D0A"/>
                </a:solidFill>
                <a:latin typeface="Trebuchet MS" panose="020B0603020202020204" pitchFamily="34" charset="0"/>
              </a:rPr>
              <a:t>2</a:t>
            </a:r>
            <a:r>
              <a:rPr lang="en-GB" sz="3600" dirty="0">
                <a:solidFill>
                  <a:srgbClr val="B11D0A"/>
                </a:solidFill>
                <a:latin typeface="Trebuchet MS" panose="020B0603020202020204" pitchFamily="34" charset="0"/>
              </a:rPr>
              <a:t> + c</a:t>
            </a:r>
            <a:r>
              <a:rPr lang="en-GB" sz="3600" baseline="-25000" dirty="0">
                <a:solidFill>
                  <a:srgbClr val="B11D0A"/>
                </a:solidFill>
                <a:latin typeface="Trebuchet MS" panose="020B0603020202020204" pitchFamily="34" charset="0"/>
              </a:rPr>
              <a:t>1</a:t>
            </a:r>
            <a:r>
              <a:rPr lang="en-GB" sz="3600" dirty="0">
                <a:solidFill>
                  <a:srgbClr val="B11D0A"/>
                </a:solidFill>
                <a:latin typeface="Trebuchet MS" panose="020B0603020202020204" pitchFamily="34" charset="0"/>
              </a:rPr>
              <a:t>·b</a:t>
            </a:r>
            <a:r>
              <a:rPr lang="en-GB" sz="3600" baseline="30000" dirty="0">
                <a:solidFill>
                  <a:srgbClr val="B11D0A"/>
                </a:solidFill>
                <a:latin typeface="Trebuchet MS" panose="020B0603020202020204" pitchFamily="34" charset="0"/>
              </a:rPr>
              <a:t>1</a:t>
            </a:r>
            <a:r>
              <a:rPr lang="en-GB" sz="3600" dirty="0">
                <a:solidFill>
                  <a:srgbClr val="B11D0A"/>
                </a:solidFill>
                <a:latin typeface="Trebuchet MS" panose="020B0603020202020204" pitchFamily="34" charset="0"/>
              </a:rPr>
              <a:t> + c</a:t>
            </a:r>
            <a:r>
              <a:rPr lang="en-GB" sz="3600" baseline="-25000" dirty="0">
                <a:solidFill>
                  <a:srgbClr val="B11D0A"/>
                </a:solidFill>
                <a:latin typeface="Trebuchet MS" panose="020B0603020202020204" pitchFamily="34" charset="0"/>
              </a:rPr>
              <a:t>0</a:t>
            </a:r>
            <a:r>
              <a:rPr lang="en-GB" sz="3600" dirty="0">
                <a:solidFill>
                  <a:srgbClr val="B11D0A"/>
                </a:solidFill>
                <a:latin typeface="Trebuchet MS" panose="020B0603020202020204" pitchFamily="34" charset="0"/>
              </a:rPr>
              <a:t>·b</a:t>
            </a:r>
            <a:r>
              <a:rPr lang="en-GB" sz="3600" baseline="30000" dirty="0">
                <a:solidFill>
                  <a:srgbClr val="B11D0A"/>
                </a:solidFill>
                <a:latin typeface="Trebuchet MS" panose="020B0603020202020204" pitchFamily="34" charset="0"/>
              </a:rPr>
              <a:t>0</a:t>
            </a:r>
          </a:p>
          <a:p>
            <a:pPr marL="0" indent="0" algn="ctr">
              <a:buNone/>
            </a:pPr>
            <a:endParaRPr lang="en-GB" sz="3600" dirty="0"/>
          </a:p>
        </p:txBody>
      </p:sp>
      <p:sp>
        <p:nvSpPr>
          <p:cNvPr id="5" name="Rectangle 2"/>
          <p:cNvSpPr>
            <a:spLocks noChangeArrowheads="1"/>
          </p:cNvSpPr>
          <p:nvPr/>
        </p:nvSpPr>
        <p:spPr bwMode="auto">
          <a:xfrm>
            <a:off x="1110982" y="4348258"/>
            <a:ext cx="9001206" cy="1963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rebuchet MS" panose="020B0603020202020204" pitchFamily="34" charset="0"/>
              </a:rPr>
              <a:t>As an example, let's convert the binary answer back into decimal:</a:t>
            </a:r>
            <a:endParaRPr kumimoji="0" lang="en-US" altLang="en-US" sz="2000" b="1" i="0" u="none" strike="noStrike" cap="none" normalizeH="0" baseline="0" dirty="0">
              <a:ln>
                <a:noFill/>
              </a:ln>
              <a:solidFill>
                <a:srgbClr val="B11D0A"/>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B11D0A"/>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B11D0A"/>
                </a:solidFill>
                <a:effectLst/>
                <a:latin typeface="Trebuchet MS" panose="020B0603020202020204" pitchFamily="34" charset="0"/>
              </a:rPr>
              <a:t>1·2</a:t>
            </a:r>
            <a:r>
              <a:rPr kumimoji="0" lang="en-US" altLang="en-US" sz="2000" b="1" i="0" u="none" strike="noStrike" cap="none" normalizeH="0" baseline="30000" dirty="0">
                <a:ln>
                  <a:noFill/>
                </a:ln>
                <a:solidFill>
                  <a:srgbClr val="B11D0A"/>
                </a:solidFill>
                <a:effectLst/>
                <a:latin typeface="Trebuchet MS" panose="020B0603020202020204" pitchFamily="34" charset="0"/>
              </a:rPr>
              <a:t>7</a:t>
            </a:r>
            <a:r>
              <a:rPr kumimoji="0" lang="en-US" altLang="en-US" sz="2000" b="1" i="0" u="none" strike="noStrike" cap="none" normalizeH="0" baseline="0" dirty="0">
                <a:ln>
                  <a:noFill/>
                </a:ln>
                <a:solidFill>
                  <a:srgbClr val="B11D0A"/>
                </a:solidFill>
                <a:effectLst/>
                <a:latin typeface="Trebuchet MS" panose="020B0603020202020204" pitchFamily="34" charset="0"/>
              </a:rPr>
              <a:t> + 1·2</a:t>
            </a:r>
            <a:r>
              <a:rPr kumimoji="0" lang="en-US" altLang="en-US" sz="2000" b="1" i="0" u="none" strike="noStrike" cap="none" normalizeH="0" baseline="30000" dirty="0">
                <a:ln>
                  <a:noFill/>
                </a:ln>
                <a:solidFill>
                  <a:srgbClr val="B11D0A"/>
                </a:solidFill>
                <a:effectLst/>
                <a:latin typeface="Trebuchet MS" panose="020B0603020202020204" pitchFamily="34" charset="0"/>
              </a:rPr>
              <a:t>6</a:t>
            </a:r>
            <a:r>
              <a:rPr kumimoji="0" lang="en-US" altLang="en-US" sz="2000" b="1" i="0" u="none" strike="noStrike" cap="none" normalizeH="0" baseline="0" dirty="0">
                <a:ln>
                  <a:noFill/>
                </a:ln>
                <a:solidFill>
                  <a:srgbClr val="B11D0A"/>
                </a:solidFill>
                <a:effectLst/>
                <a:latin typeface="Trebuchet MS" panose="020B0603020202020204" pitchFamily="34" charset="0"/>
              </a:rPr>
              <a:t> + 1·2</a:t>
            </a:r>
            <a:r>
              <a:rPr kumimoji="0" lang="en-US" altLang="en-US" sz="2000" b="1" i="0" u="none" strike="noStrike" cap="none" normalizeH="0" baseline="30000" dirty="0">
                <a:ln>
                  <a:noFill/>
                </a:ln>
                <a:solidFill>
                  <a:srgbClr val="B11D0A"/>
                </a:solidFill>
                <a:effectLst/>
                <a:latin typeface="Trebuchet MS" panose="020B0603020202020204" pitchFamily="34" charset="0"/>
              </a:rPr>
              <a:t>5</a:t>
            </a:r>
            <a:r>
              <a:rPr kumimoji="0" lang="en-US" altLang="en-US" sz="2000" b="1" i="0" u="none" strike="noStrike" cap="none" normalizeH="0" baseline="0" dirty="0">
                <a:ln>
                  <a:noFill/>
                </a:ln>
                <a:solidFill>
                  <a:srgbClr val="B11D0A"/>
                </a:solidFill>
                <a:effectLst/>
                <a:latin typeface="Trebuchet MS" panose="020B0603020202020204" pitchFamily="34" charset="0"/>
              </a:rPr>
              <a:t> + 0·2</a:t>
            </a:r>
            <a:r>
              <a:rPr kumimoji="0" lang="en-US" altLang="en-US" sz="2000" b="1" i="0" u="none" strike="noStrike" cap="none" normalizeH="0" baseline="30000" dirty="0">
                <a:ln>
                  <a:noFill/>
                </a:ln>
                <a:solidFill>
                  <a:srgbClr val="B11D0A"/>
                </a:solidFill>
                <a:effectLst/>
                <a:latin typeface="Trebuchet MS" panose="020B0603020202020204" pitchFamily="34" charset="0"/>
              </a:rPr>
              <a:t>4</a:t>
            </a:r>
            <a:r>
              <a:rPr kumimoji="0" lang="en-US" altLang="en-US" sz="2000" b="1" i="0" u="none" strike="noStrike" cap="none" normalizeH="0" baseline="0" dirty="0">
                <a:ln>
                  <a:noFill/>
                </a:ln>
                <a:solidFill>
                  <a:srgbClr val="B11D0A"/>
                </a:solidFill>
                <a:effectLst/>
                <a:latin typeface="Trebuchet MS" panose="020B0603020202020204" pitchFamily="34" charset="0"/>
              </a:rPr>
              <a:t> + 1·2</a:t>
            </a:r>
            <a:r>
              <a:rPr kumimoji="0" lang="en-US" altLang="en-US" sz="2000" b="1" i="0" u="none" strike="noStrike" cap="none" normalizeH="0" baseline="30000" dirty="0">
                <a:ln>
                  <a:noFill/>
                </a:ln>
                <a:solidFill>
                  <a:srgbClr val="B11D0A"/>
                </a:solidFill>
                <a:effectLst/>
                <a:latin typeface="Trebuchet MS" panose="020B0603020202020204" pitchFamily="34" charset="0"/>
              </a:rPr>
              <a:t>3</a:t>
            </a:r>
            <a:r>
              <a:rPr kumimoji="0" lang="en-US" altLang="en-US" sz="2000" b="1" i="0" u="none" strike="noStrike" cap="none" normalizeH="0" baseline="0" dirty="0">
                <a:ln>
                  <a:noFill/>
                </a:ln>
                <a:solidFill>
                  <a:srgbClr val="B11D0A"/>
                </a:solidFill>
                <a:effectLst/>
                <a:latin typeface="Trebuchet MS" panose="020B0603020202020204" pitchFamily="34" charset="0"/>
              </a:rPr>
              <a:t> + 1·2</a:t>
            </a:r>
            <a:r>
              <a:rPr kumimoji="0" lang="en-US" altLang="en-US" sz="2000" b="1" i="0" u="none" strike="noStrike" cap="none" normalizeH="0" baseline="30000" dirty="0">
                <a:ln>
                  <a:noFill/>
                </a:ln>
                <a:solidFill>
                  <a:srgbClr val="B11D0A"/>
                </a:solidFill>
                <a:effectLst/>
                <a:latin typeface="Trebuchet MS" panose="020B0603020202020204" pitchFamily="34" charset="0"/>
              </a:rPr>
              <a:t>2</a:t>
            </a:r>
            <a:r>
              <a:rPr kumimoji="0" lang="en-US" altLang="en-US" sz="2000" b="1" i="0" u="none" strike="noStrike" cap="none" normalizeH="0" baseline="0" dirty="0">
                <a:ln>
                  <a:noFill/>
                </a:ln>
                <a:solidFill>
                  <a:srgbClr val="B11D0A"/>
                </a:solidFill>
                <a:effectLst/>
                <a:latin typeface="Trebuchet MS" panose="020B0603020202020204" pitchFamily="34" charset="0"/>
              </a:rPr>
              <a:t> + 0·2</a:t>
            </a:r>
            <a:r>
              <a:rPr kumimoji="0" lang="en-US" altLang="en-US" sz="2000" b="1" i="0" u="none" strike="noStrike" cap="none" normalizeH="0" baseline="30000" dirty="0">
                <a:ln>
                  <a:noFill/>
                </a:ln>
                <a:solidFill>
                  <a:srgbClr val="B11D0A"/>
                </a:solidFill>
                <a:effectLst/>
                <a:latin typeface="Trebuchet MS" panose="020B0603020202020204" pitchFamily="34" charset="0"/>
              </a:rPr>
              <a:t>1</a:t>
            </a:r>
            <a:r>
              <a:rPr kumimoji="0" lang="en-US" altLang="en-US" sz="2000" b="1" i="0" u="none" strike="noStrike" cap="none" normalizeH="0" baseline="0" dirty="0">
                <a:ln>
                  <a:noFill/>
                </a:ln>
                <a:solidFill>
                  <a:srgbClr val="B11D0A"/>
                </a:solidFill>
                <a:effectLst/>
                <a:latin typeface="Trebuchet MS" panose="020B0603020202020204" pitchFamily="34" charset="0"/>
              </a:rPr>
              <a:t> + 1·2</a:t>
            </a:r>
            <a:r>
              <a:rPr kumimoji="0" lang="en-US" altLang="en-US" sz="2000" b="1" i="0" u="none" strike="noStrike" cap="none" normalizeH="0" baseline="30000" dirty="0">
                <a:ln>
                  <a:noFill/>
                </a:ln>
                <a:solidFill>
                  <a:srgbClr val="B11D0A"/>
                </a:solidFill>
                <a:effectLst/>
                <a:latin typeface="Trebuchet MS" panose="020B0603020202020204" pitchFamily="34" charset="0"/>
              </a:rPr>
              <a:t>0</a:t>
            </a:r>
            <a:endParaRPr kumimoji="0" lang="en-US" altLang="en-US" sz="2000" b="1" i="0" u="none" strike="noStrike" cap="none" normalizeH="0" baseline="0" dirty="0">
              <a:ln>
                <a:noFill/>
              </a:ln>
              <a:solidFill>
                <a:srgbClr val="B11D0A"/>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B11D0A"/>
                </a:solidFill>
                <a:effectLst/>
                <a:latin typeface="Trebuchet MS" panose="020B0603020202020204" pitchFamily="34" charset="0"/>
              </a:rPr>
              <a:t>1·128 + 1·64 + 1·32 + 0·16 + 1·8 + 1·4 + 0·2 + 1·1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B11D0A"/>
                </a:solidFill>
                <a:effectLst/>
                <a:latin typeface="Trebuchet MS" panose="020B0603020202020204" pitchFamily="34" charset="0"/>
              </a:rPr>
              <a:t>128 + 64 + 32 + 8 + 4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B11D0A"/>
                </a:solidFill>
                <a:effectLst/>
                <a:latin typeface="Trebuchet MS" panose="020B0603020202020204" pitchFamily="34" charset="0"/>
              </a:rPr>
              <a:t>237</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528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Base</a:t>
            </a:r>
            <a:r>
              <a:rPr lang="en-GB" b="1" baseline="-25000" dirty="0" err="1"/>
              <a:t>x</a:t>
            </a:r>
            <a:r>
              <a:rPr lang="en-GB" b="1" dirty="0"/>
              <a:t> to </a:t>
            </a:r>
            <a:r>
              <a:rPr lang="en-GB" b="1" dirty="0" err="1"/>
              <a:t>Base</a:t>
            </a:r>
            <a:r>
              <a:rPr lang="en-GB" b="1" baseline="-25000" dirty="0" err="1"/>
              <a:t>y</a:t>
            </a:r>
            <a:endParaRPr lang="en-GB" dirty="0"/>
          </a:p>
        </p:txBody>
      </p:sp>
      <p:sp>
        <p:nvSpPr>
          <p:cNvPr id="3" name="Content Placeholder 2"/>
          <p:cNvSpPr>
            <a:spLocks noGrp="1"/>
          </p:cNvSpPr>
          <p:nvPr>
            <p:ph idx="1"/>
          </p:nvPr>
        </p:nvSpPr>
        <p:spPr/>
        <p:txBody>
          <a:bodyPr/>
          <a:lstStyle/>
          <a:p>
            <a:pPr algn="just"/>
            <a:r>
              <a:rPr lang="en-GB" dirty="0">
                <a:solidFill>
                  <a:srgbClr val="333333"/>
                </a:solidFill>
                <a:latin typeface="Trebuchet MS" panose="020B0603020202020204" pitchFamily="34" charset="0"/>
              </a:rPr>
              <a:t>Is it possible to convert a number from </a:t>
            </a:r>
            <a:r>
              <a:rPr lang="en-GB" dirty="0" err="1">
                <a:solidFill>
                  <a:srgbClr val="333333"/>
                </a:solidFill>
                <a:latin typeface="Trebuchet MS" panose="020B0603020202020204" pitchFamily="34" charset="0"/>
              </a:rPr>
              <a:t>Base</a:t>
            </a:r>
            <a:r>
              <a:rPr lang="en-GB" baseline="-25000" dirty="0" err="1">
                <a:solidFill>
                  <a:srgbClr val="333333"/>
                </a:solidFill>
                <a:latin typeface="Trebuchet MS" panose="020B0603020202020204" pitchFamily="34" charset="0"/>
              </a:rPr>
              <a:t>x</a:t>
            </a:r>
            <a:r>
              <a:rPr lang="en-GB" dirty="0">
                <a:solidFill>
                  <a:srgbClr val="333333"/>
                </a:solidFill>
                <a:latin typeface="Trebuchet MS" panose="020B0603020202020204" pitchFamily="34" charset="0"/>
              </a:rPr>
              <a:t> directly to </a:t>
            </a:r>
            <a:r>
              <a:rPr lang="en-GB" dirty="0" err="1">
                <a:solidFill>
                  <a:srgbClr val="333333"/>
                </a:solidFill>
                <a:latin typeface="Trebuchet MS" panose="020B0603020202020204" pitchFamily="34" charset="0"/>
              </a:rPr>
              <a:t>Base</a:t>
            </a:r>
            <a:r>
              <a:rPr lang="en-GB" baseline="-25000" dirty="0" err="1">
                <a:solidFill>
                  <a:srgbClr val="333333"/>
                </a:solidFill>
                <a:latin typeface="Trebuchet MS" panose="020B0603020202020204" pitchFamily="34" charset="0"/>
              </a:rPr>
              <a:t>y</a:t>
            </a:r>
            <a:r>
              <a:rPr lang="en-GB" dirty="0">
                <a:solidFill>
                  <a:srgbClr val="333333"/>
                </a:solidFill>
                <a:latin typeface="Trebuchet MS" panose="020B0603020202020204" pitchFamily="34" charset="0"/>
              </a:rPr>
              <a:t> without converting to decimal (base-10) first?</a:t>
            </a:r>
          </a:p>
          <a:p>
            <a:pPr algn="just"/>
            <a:r>
              <a:rPr lang="en-GB" dirty="0">
                <a:solidFill>
                  <a:srgbClr val="FF0000"/>
                </a:solidFill>
                <a:latin typeface="Trebuchet MS" panose="020B0603020202020204" pitchFamily="34" charset="0"/>
              </a:rPr>
              <a:t>Yes</a:t>
            </a:r>
            <a:r>
              <a:rPr lang="en-GB" dirty="0">
                <a:solidFill>
                  <a:srgbClr val="333333"/>
                </a:solidFill>
                <a:latin typeface="Trebuchet MS" panose="020B0603020202020204" pitchFamily="34" charset="0"/>
              </a:rPr>
              <a:t>, however, you will need to perform all of your math operations in either </a:t>
            </a:r>
            <a:r>
              <a:rPr lang="en-GB" dirty="0" err="1">
                <a:solidFill>
                  <a:srgbClr val="333333"/>
                </a:solidFill>
                <a:latin typeface="Trebuchet MS" panose="020B0603020202020204" pitchFamily="34" charset="0"/>
              </a:rPr>
              <a:t>Base</a:t>
            </a:r>
            <a:r>
              <a:rPr lang="en-GB" baseline="-25000" dirty="0" err="1">
                <a:solidFill>
                  <a:srgbClr val="333333"/>
                </a:solidFill>
                <a:latin typeface="Trebuchet MS" panose="020B0603020202020204" pitchFamily="34" charset="0"/>
              </a:rPr>
              <a:t>x</a:t>
            </a:r>
            <a:r>
              <a:rPr lang="en-GB" dirty="0">
                <a:solidFill>
                  <a:srgbClr val="333333"/>
                </a:solidFill>
                <a:latin typeface="Trebuchet MS" panose="020B0603020202020204" pitchFamily="34" charset="0"/>
              </a:rPr>
              <a:t> or </a:t>
            </a:r>
            <a:r>
              <a:rPr lang="en-GB" dirty="0" err="1">
                <a:solidFill>
                  <a:srgbClr val="333333"/>
                </a:solidFill>
                <a:latin typeface="Trebuchet MS" panose="020B0603020202020204" pitchFamily="34" charset="0"/>
              </a:rPr>
              <a:t>Base</a:t>
            </a:r>
            <a:r>
              <a:rPr lang="en-GB" baseline="-25000" dirty="0" err="1">
                <a:solidFill>
                  <a:srgbClr val="333333"/>
                </a:solidFill>
                <a:latin typeface="Trebuchet MS" panose="020B0603020202020204" pitchFamily="34" charset="0"/>
              </a:rPr>
              <a:t>y</a:t>
            </a:r>
            <a:r>
              <a:rPr lang="en-GB" dirty="0">
                <a:solidFill>
                  <a:srgbClr val="333333"/>
                </a:solidFill>
                <a:latin typeface="Trebuchet MS" panose="020B0603020202020204" pitchFamily="34" charset="0"/>
              </a:rPr>
              <a:t>. The algorithms that I have presented are performed with base-10 since that is the number system most people are familiar with.</a:t>
            </a:r>
          </a:p>
          <a:p>
            <a:pPr algn="just"/>
            <a:endParaRPr lang="en-GB" dirty="0"/>
          </a:p>
        </p:txBody>
      </p:sp>
    </p:spTree>
    <p:extLst>
      <p:ext uri="{BB962C8B-B14F-4D97-AF65-F5344CB8AC3E}">
        <p14:creationId xmlns:p14="http://schemas.microsoft.com/office/powerpoint/2010/main" val="611843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Nested if Statements </a:t>
            </a:r>
            <a:endParaRPr lang="en-US" sz="3200" dirty="0"/>
          </a:p>
        </p:txBody>
      </p:sp>
      <p:sp>
        <p:nvSpPr>
          <p:cNvPr id="3" name="Footer Placeholder 2"/>
          <p:cNvSpPr>
            <a:spLocks noGrp="1"/>
          </p:cNvSpPr>
          <p:nvPr>
            <p:ph type="ftr" sz="quarter" idx="11"/>
          </p:nvPr>
        </p:nvSpPr>
        <p:spPr>
          <a:xfrm>
            <a:off x="8138558" y="6316936"/>
            <a:ext cx="3339210"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5" name="Rectangle 4"/>
          <p:cNvSpPr/>
          <p:nvPr/>
        </p:nvSpPr>
        <p:spPr>
          <a:xfrm>
            <a:off x="260641" y="1594011"/>
            <a:ext cx="11614683" cy="1754326"/>
          </a:xfrm>
          <a:prstGeom prst="rect">
            <a:avLst/>
          </a:prstGeom>
        </p:spPr>
        <p:txBody>
          <a:bodyPr wrap="square">
            <a:spAutoFit/>
          </a:bodyPr>
          <a:lstStyle/>
          <a:p>
            <a:pPr algn="just">
              <a:lnSpc>
                <a:spcPct val="150000"/>
              </a:lnSpc>
            </a:pPr>
            <a:r>
              <a:rPr lang="en-US" b="1" dirty="0">
                <a:solidFill>
                  <a:schemeClr val="accent1">
                    <a:lumMod val="75000"/>
                  </a:schemeClr>
                </a:solidFill>
              </a:rPr>
              <a:t>A statement that contains other statements is called a </a:t>
            </a:r>
            <a:r>
              <a:rPr lang="en-US" b="1" i="1" dirty="0">
                <a:solidFill>
                  <a:srgbClr val="C00000"/>
                </a:solidFill>
              </a:rPr>
              <a:t>compound statement</a:t>
            </a:r>
            <a:r>
              <a:rPr lang="en-US" b="1" i="1" dirty="0">
                <a:solidFill>
                  <a:schemeClr val="accent1">
                    <a:lumMod val="75000"/>
                  </a:schemeClr>
                </a:solidFill>
              </a:rPr>
              <a:t>. </a:t>
            </a:r>
            <a:r>
              <a:rPr lang="en-US" b="1" dirty="0">
                <a:solidFill>
                  <a:schemeClr val="accent1">
                    <a:lumMod val="75000"/>
                  </a:schemeClr>
                </a:solidFill>
              </a:rPr>
              <a:t>To perform more complex checks, if statements can be nested, that is, can be placed one inside the other. In such a case, the inner if statement is the statement part of the outer one. Nested if statements are used to check if more than one conditions are satisfied. </a:t>
            </a:r>
          </a:p>
        </p:txBody>
      </p:sp>
      <p:sp>
        <p:nvSpPr>
          <p:cNvPr id="8" name="TextBox 7"/>
          <p:cNvSpPr txBox="1"/>
          <p:nvPr/>
        </p:nvSpPr>
        <p:spPr>
          <a:xfrm>
            <a:off x="260642" y="3391844"/>
            <a:ext cx="2414319" cy="369332"/>
          </a:xfrm>
          <a:prstGeom prst="rect">
            <a:avLst/>
          </a:prstGeom>
          <a:noFill/>
        </p:spPr>
        <p:txBody>
          <a:bodyPr wrap="square" rtlCol="0">
            <a:spAutoFit/>
          </a:bodyPr>
          <a:lstStyle/>
          <a:p>
            <a:r>
              <a:rPr lang="en-IN" dirty="0"/>
              <a:t>Example: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01" y="3581892"/>
            <a:ext cx="6536168" cy="3044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119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If-</a:t>
            </a:r>
            <a:r>
              <a:rPr lang="en-US" sz="3200" b="1" dirty="0" err="1"/>
              <a:t>elif</a:t>
            </a:r>
            <a:r>
              <a:rPr lang="en-US" sz="3200" b="1" dirty="0"/>
              <a:t>-else Statement </a:t>
            </a:r>
            <a:endParaRPr lang="en-US" sz="3200" dirty="0"/>
          </a:p>
        </p:txBody>
      </p:sp>
      <p:sp>
        <p:nvSpPr>
          <p:cNvPr id="3" name="Footer Placeholder 2"/>
          <p:cNvSpPr>
            <a:spLocks noGrp="1"/>
          </p:cNvSpPr>
          <p:nvPr>
            <p:ph type="ftr" sz="quarter" idx="11"/>
          </p:nvPr>
        </p:nvSpPr>
        <p:spPr>
          <a:xfrm>
            <a:off x="8261327" y="6263877"/>
            <a:ext cx="3349483"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5" name="Rectangle 4"/>
          <p:cNvSpPr/>
          <p:nvPr/>
        </p:nvSpPr>
        <p:spPr>
          <a:xfrm>
            <a:off x="319087" y="1664804"/>
            <a:ext cx="11553825" cy="1338828"/>
          </a:xfrm>
          <a:prstGeom prst="rect">
            <a:avLst/>
          </a:prstGeom>
        </p:spPr>
        <p:txBody>
          <a:bodyPr wrap="square">
            <a:spAutoFit/>
          </a:bodyPr>
          <a:lstStyle/>
          <a:p>
            <a:pPr algn="just">
              <a:lnSpc>
                <a:spcPct val="150000"/>
              </a:lnSpc>
            </a:pPr>
            <a:r>
              <a:rPr lang="en-US" b="1" dirty="0">
                <a:solidFill>
                  <a:schemeClr val="accent1">
                    <a:lumMod val="75000"/>
                  </a:schemeClr>
                </a:solidFill>
              </a:rPr>
              <a:t>Python supports if-</a:t>
            </a:r>
            <a:r>
              <a:rPr lang="en-US" b="1" dirty="0" err="1">
                <a:solidFill>
                  <a:schemeClr val="accent1">
                    <a:lumMod val="75000"/>
                  </a:schemeClr>
                </a:solidFill>
              </a:rPr>
              <a:t>elif</a:t>
            </a:r>
            <a:r>
              <a:rPr lang="en-US" b="1" dirty="0">
                <a:solidFill>
                  <a:schemeClr val="accent1">
                    <a:lumMod val="75000"/>
                  </a:schemeClr>
                </a:solidFill>
              </a:rPr>
              <a:t>-else statements to test additional conditions apart from the initial test expression. The if-</a:t>
            </a:r>
            <a:r>
              <a:rPr lang="en-US" b="1" dirty="0" err="1">
                <a:solidFill>
                  <a:schemeClr val="accent1">
                    <a:lumMod val="75000"/>
                  </a:schemeClr>
                </a:solidFill>
              </a:rPr>
              <a:t>elif</a:t>
            </a:r>
            <a:r>
              <a:rPr lang="en-US" b="1" dirty="0">
                <a:solidFill>
                  <a:schemeClr val="accent1">
                    <a:lumMod val="75000"/>
                  </a:schemeClr>
                </a:solidFill>
              </a:rPr>
              <a:t>-else construct works in the same way as a usual if-else statement. If-</a:t>
            </a:r>
            <a:r>
              <a:rPr lang="en-US" b="1" dirty="0" err="1">
                <a:solidFill>
                  <a:schemeClr val="accent1">
                    <a:lumMod val="75000"/>
                  </a:schemeClr>
                </a:solidFill>
              </a:rPr>
              <a:t>elif</a:t>
            </a:r>
            <a:r>
              <a:rPr lang="en-US" b="1" dirty="0">
                <a:solidFill>
                  <a:schemeClr val="accent1">
                    <a:lumMod val="75000"/>
                  </a:schemeClr>
                </a:solidFill>
              </a:rPr>
              <a:t>-else construct is also known as</a:t>
            </a:r>
            <a:r>
              <a:rPr lang="en-US" b="1" dirty="0">
                <a:solidFill>
                  <a:srgbClr val="C00000"/>
                </a:solidFill>
              </a:rPr>
              <a:t> nested-if </a:t>
            </a:r>
            <a:r>
              <a:rPr lang="en-US" b="1" dirty="0">
                <a:solidFill>
                  <a:schemeClr val="accent1">
                    <a:lumMod val="75000"/>
                  </a:schemeClr>
                </a:solidFill>
              </a:rPr>
              <a:t>construct. </a:t>
            </a:r>
          </a:p>
        </p:txBody>
      </p:sp>
      <p:pic>
        <p:nvPicPr>
          <p:cNvPr id="6" name="Picture 5"/>
          <p:cNvPicPr>
            <a:picLocks noChangeAspect="1"/>
          </p:cNvPicPr>
          <p:nvPr/>
        </p:nvPicPr>
        <p:blipFill>
          <a:blip r:embed="rId2"/>
          <a:stretch>
            <a:fillRect/>
          </a:stretch>
        </p:blipFill>
        <p:spPr>
          <a:xfrm>
            <a:off x="5036024" y="2643571"/>
            <a:ext cx="6836888" cy="3308240"/>
          </a:xfrm>
          <a:prstGeom prst="rect">
            <a:avLst/>
          </a:prstGeom>
        </p:spPr>
      </p:pic>
      <p:pic>
        <p:nvPicPr>
          <p:cNvPr id="7" name="Picture 6"/>
          <p:cNvPicPr>
            <a:picLocks noChangeAspect="1"/>
          </p:cNvPicPr>
          <p:nvPr/>
        </p:nvPicPr>
        <p:blipFill>
          <a:blip r:embed="rId3"/>
          <a:stretch>
            <a:fillRect/>
          </a:stretch>
        </p:blipFill>
        <p:spPr>
          <a:xfrm>
            <a:off x="326893" y="3561417"/>
            <a:ext cx="4559138" cy="2759845"/>
          </a:xfrm>
          <a:prstGeom prst="rect">
            <a:avLst/>
          </a:prstGeom>
        </p:spPr>
      </p:pic>
      <p:sp>
        <p:nvSpPr>
          <p:cNvPr id="8" name="TextBox 7"/>
          <p:cNvSpPr txBox="1"/>
          <p:nvPr/>
        </p:nvSpPr>
        <p:spPr>
          <a:xfrm>
            <a:off x="319087" y="3117932"/>
            <a:ext cx="1531378"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1993052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While Loop </a:t>
            </a:r>
            <a:endParaRPr lang="en-US" sz="3200" dirty="0"/>
          </a:p>
        </p:txBody>
      </p:sp>
      <p:sp>
        <p:nvSpPr>
          <p:cNvPr id="3" name="Footer Placeholder 2"/>
          <p:cNvSpPr>
            <a:spLocks noGrp="1"/>
          </p:cNvSpPr>
          <p:nvPr>
            <p:ph type="ftr" sz="quarter" idx="11"/>
          </p:nvPr>
        </p:nvSpPr>
        <p:spPr>
          <a:xfrm>
            <a:off x="7811071" y="6340623"/>
            <a:ext cx="3799739"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pic>
        <p:nvPicPr>
          <p:cNvPr id="5" name="Picture 4"/>
          <p:cNvPicPr>
            <a:picLocks noChangeAspect="1"/>
          </p:cNvPicPr>
          <p:nvPr/>
        </p:nvPicPr>
        <p:blipFill>
          <a:blip r:embed="rId2"/>
          <a:stretch>
            <a:fillRect/>
          </a:stretch>
        </p:blipFill>
        <p:spPr>
          <a:xfrm>
            <a:off x="3730593" y="1761560"/>
            <a:ext cx="4676428" cy="3069747"/>
          </a:xfrm>
          <a:prstGeom prst="rect">
            <a:avLst/>
          </a:prstGeom>
        </p:spPr>
      </p:pic>
      <p:pic>
        <p:nvPicPr>
          <p:cNvPr id="6" name="Picture 5"/>
          <p:cNvPicPr>
            <a:picLocks noChangeAspect="1"/>
          </p:cNvPicPr>
          <p:nvPr/>
        </p:nvPicPr>
        <p:blipFill>
          <a:blip r:embed="rId3"/>
          <a:stretch>
            <a:fillRect/>
          </a:stretch>
        </p:blipFill>
        <p:spPr>
          <a:xfrm>
            <a:off x="401650" y="1867485"/>
            <a:ext cx="3150544" cy="1605997"/>
          </a:xfrm>
          <a:prstGeom prst="rect">
            <a:avLst/>
          </a:prstGeom>
        </p:spPr>
      </p:pic>
      <p:pic>
        <p:nvPicPr>
          <p:cNvPr id="7" name="Picture 6"/>
          <p:cNvPicPr>
            <a:picLocks noChangeAspect="1"/>
          </p:cNvPicPr>
          <p:nvPr/>
        </p:nvPicPr>
        <p:blipFill>
          <a:blip r:embed="rId4"/>
          <a:stretch>
            <a:fillRect/>
          </a:stretch>
        </p:blipFill>
        <p:spPr>
          <a:xfrm>
            <a:off x="8755291" y="2342903"/>
            <a:ext cx="3404346" cy="2261157"/>
          </a:xfrm>
          <a:prstGeom prst="rect">
            <a:avLst/>
          </a:prstGeom>
        </p:spPr>
      </p:pic>
      <p:sp>
        <p:nvSpPr>
          <p:cNvPr id="8" name="TextBox 7"/>
          <p:cNvSpPr txBox="1"/>
          <p:nvPr/>
        </p:nvSpPr>
        <p:spPr>
          <a:xfrm>
            <a:off x="8670236" y="1973571"/>
            <a:ext cx="2414319"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2339941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2946</TotalTime>
  <Words>2559</Words>
  <Application>Microsoft Office PowerPoint</Application>
  <PresentationFormat>Widescreen</PresentationFormat>
  <Paragraphs>409</Paragraphs>
  <Slides>66</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66</vt:i4>
      </vt:variant>
    </vt:vector>
  </HeadingPairs>
  <TitlesOfParts>
    <vt:vector size="75" baseType="lpstr">
      <vt:lpstr>Arial</vt:lpstr>
      <vt:lpstr>Calibri</vt:lpstr>
      <vt:lpstr>Calibri Light</vt:lpstr>
      <vt:lpstr>Times New Roman</vt:lpstr>
      <vt:lpstr>Trebuchet MS</vt:lpstr>
      <vt:lpstr>urw-din</vt:lpstr>
      <vt:lpstr>Office Theme</vt:lpstr>
      <vt:lpstr>1_Office Theme</vt:lpstr>
      <vt:lpstr>2_Office Theme</vt:lpstr>
      <vt:lpstr>CSE1021- Problem Solving and Programming</vt:lpstr>
      <vt:lpstr>Unit-3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vt:lpstr>
      <vt:lpstr>Essential properties of an algorithm</vt:lpstr>
      <vt:lpstr>Basic Questions About Algorithms</vt:lpstr>
      <vt:lpstr>Swapping Two Numbers Using Variable</vt:lpstr>
      <vt:lpstr>Swapping Two Numbers Using Variable With help of a third (temp) variable</vt:lpstr>
      <vt:lpstr>Algorithm:</vt:lpstr>
      <vt:lpstr>Pseudocode</vt:lpstr>
      <vt:lpstr>Flow Chart</vt:lpstr>
      <vt:lpstr>Python Program</vt:lpstr>
      <vt:lpstr>Swapping Two Numbers without Using Variable</vt:lpstr>
      <vt:lpstr>Algorithm:</vt:lpstr>
      <vt:lpstr>Pseudocode</vt:lpstr>
      <vt:lpstr>Flow Chart</vt:lpstr>
      <vt:lpstr>Python Program</vt:lpstr>
      <vt:lpstr>Without using third variable and without using arithmetic operator</vt:lpstr>
      <vt:lpstr>Algorithm:</vt:lpstr>
      <vt:lpstr>Python Program</vt:lpstr>
      <vt:lpstr>Program to count digits in an integer</vt:lpstr>
      <vt:lpstr>Program to count digits in an integer</vt:lpstr>
      <vt:lpstr>Program to count digits in an integer</vt:lpstr>
      <vt:lpstr>Program to count digits in an integer</vt:lpstr>
      <vt:lpstr>Program to count digits in an integer</vt:lpstr>
      <vt:lpstr>Algorithm: calculate the sum and average of first n natural numbers</vt:lpstr>
      <vt:lpstr>Python Program to calculate the Sum</vt:lpstr>
      <vt:lpstr>Python Program to calculate average</vt:lpstr>
      <vt:lpstr>Calculate the sum and average of first n natural numbers using formula</vt:lpstr>
      <vt:lpstr>Calculate the sum and average of first n natural numbers using formula</vt:lpstr>
      <vt:lpstr>Calculate the sum and average of multiple user-entered numbers</vt:lpstr>
      <vt:lpstr>Calculate the sum and average of multiple user-entered numbers</vt:lpstr>
      <vt:lpstr>Calculate the sum and average of multiple user-entered numbers</vt:lpstr>
      <vt:lpstr>Calculate sum using the built-in sum function in Python</vt:lpstr>
      <vt:lpstr>sum() function in Python</vt:lpstr>
      <vt:lpstr>sum() function in Python</vt:lpstr>
      <vt:lpstr>PowerPoint Presentation</vt:lpstr>
      <vt:lpstr>Algorithm to calculate factorial value of a number</vt:lpstr>
      <vt:lpstr>PowerPoint Presentation</vt:lpstr>
      <vt:lpstr>Algorithm to print Fibonacci series up to given number N</vt:lpstr>
      <vt:lpstr>PowerPoint Presentation</vt:lpstr>
      <vt:lpstr>Algorithm to Reverse a Number </vt:lpstr>
      <vt:lpstr>Base Conversion</vt:lpstr>
      <vt:lpstr>The Basic Idea</vt:lpstr>
      <vt:lpstr>An Upper Limit</vt:lpstr>
      <vt:lpstr>Decimal to Basex</vt:lpstr>
      <vt:lpstr>Example – Decimal to Binary</vt:lpstr>
      <vt:lpstr>Example – Decimal to Hexadecimal</vt:lpstr>
      <vt:lpstr>Decimal to Any Base – Python Implementation</vt:lpstr>
      <vt:lpstr>Basex to Decimal</vt:lpstr>
      <vt:lpstr>Basex to Basey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Problem Solving and Programming using PYTHON</dc:title>
  <dc:creator>Admin</dc:creator>
  <cp:lastModifiedBy>Lenovo</cp:lastModifiedBy>
  <cp:revision>180</cp:revision>
  <dcterms:created xsi:type="dcterms:W3CDTF">2020-09-16T13:19:18Z</dcterms:created>
  <dcterms:modified xsi:type="dcterms:W3CDTF">2024-01-26T08:03:12Z</dcterms:modified>
</cp:coreProperties>
</file>