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0"/>
  </p:notesMasterIdLst>
  <p:sldIdLst>
    <p:sldId id="256" r:id="rId4"/>
    <p:sldId id="257" r:id="rId5"/>
    <p:sldId id="414" r:id="rId6"/>
    <p:sldId id="410" r:id="rId7"/>
    <p:sldId id="422" r:id="rId8"/>
    <p:sldId id="416" r:id="rId9"/>
    <p:sldId id="415" r:id="rId10"/>
    <p:sldId id="417" r:id="rId11"/>
    <p:sldId id="413" r:id="rId12"/>
    <p:sldId id="420" r:id="rId13"/>
    <p:sldId id="421" r:id="rId14"/>
    <p:sldId id="418" r:id="rId15"/>
    <p:sldId id="419" r:id="rId16"/>
    <p:sldId id="423" r:id="rId17"/>
    <p:sldId id="258" r:id="rId18"/>
    <p:sldId id="409" r:id="rId19"/>
    <p:sldId id="412" r:id="rId20"/>
    <p:sldId id="408" r:id="rId21"/>
    <p:sldId id="407" r:id="rId22"/>
    <p:sldId id="424" r:id="rId23"/>
    <p:sldId id="425" r:id="rId24"/>
    <p:sldId id="441" r:id="rId25"/>
    <p:sldId id="426" r:id="rId26"/>
    <p:sldId id="428" r:id="rId27"/>
    <p:sldId id="440" r:id="rId28"/>
    <p:sldId id="429" r:id="rId29"/>
    <p:sldId id="430" r:id="rId30"/>
    <p:sldId id="431" r:id="rId31"/>
    <p:sldId id="439" r:id="rId32"/>
    <p:sldId id="436" r:id="rId33"/>
    <p:sldId id="433" r:id="rId34"/>
    <p:sldId id="434" r:id="rId35"/>
    <p:sldId id="437" r:id="rId36"/>
    <p:sldId id="438" r:id="rId37"/>
    <p:sldId id="442" r:id="rId38"/>
    <p:sldId id="44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54E"/>
    <a:srgbClr val="C91997"/>
    <a:srgbClr val="E424AD"/>
    <a:srgbClr val="F084D1"/>
    <a:srgbClr val="B28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-660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9B1CA-4A39-4C66-9F6B-55096AA59A00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C35878-830E-4704-BB01-76FB8EB2206D}">
      <dgm:prSet custT="1"/>
      <dgm:spPr/>
      <dgm:t>
        <a:bodyPr/>
        <a:lstStyle/>
        <a:p>
          <a:pPr algn="ctr" rtl="0"/>
          <a:r>
            <a:rPr lang="en-US" sz="2400" b="1" i="0" dirty="0" smtClean="0"/>
            <a:t>root = 0.5 * (X + (N / X)) </a:t>
          </a:r>
        </a:p>
        <a:p>
          <a:pPr algn="l" rtl="0"/>
          <a:r>
            <a:rPr lang="en-US" sz="2400" b="1" i="0" dirty="0" smtClean="0"/>
            <a:t>where X is any guess which can be assumed to be N or 1.</a:t>
          </a:r>
          <a:endParaRPr lang="en-US" sz="2400" b="1" i="0" dirty="0"/>
        </a:p>
      </dgm:t>
    </dgm:pt>
    <dgm:pt modelId="{FD14462A-B980-4A12-981E-404D86AAECF5}" type="parTrans" cxnId="{20D124CC-CAF9-432B-A7C5-FA67C84E4F2C}">
      <dgm:prSet/>
      <dgm:spPr/>
      <dgm:t>
        <a:bodyPr/>
        <a:lstStyle/>
        <a:p>
          <a:endParaRPr lang="en-US"/>
        </a:p>
      </dgm:t>
    </dgm:pt>
    <dgm:pt modelId="{FAC21C3C-BD7A-40C5-8744-460E8D0F57A4}" type="sibTrans" cxnId="{20D124CC-CAF9-432B-A7C5-FA67C84E4F2C}">
      <dgm:prSet/>
      <dgm:spPr/>
      <dgm:t>
        <a:bodyPr/>
        <a:lstStyle/>
        <a:p>
          <a:endParaRPr lang="en-US"/>
        </a:p>
      </dgm:t>
    </dgm:pt>
    <dgm:pt modelId="{EBC0C400-D1D4-4F1F-97A5-55D0F28F4592}" type="pres">
      <dgm:prSet presAssocID="{FF29B1CA-4A39-4C66-9F6B-55096AA59A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5FC682-6E07-4FD8-8BF1-FB43C99977A6}" type="pres">
      <dgm:prSet presAssocID="{85C35878-830E-4704-BB01-76FB8EB2206D}" presName="parentText" presStyleLbl="node1" presStyleIdx="0" presStyleCnt="1" custScaleX="98077" custScaleY="2746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D124CC-CAF9-432B-A7C5-FA67C84E4F2C}" srcId="{FF29B1CA-4A39-4C66-9F6B-55096AA59A00}" destId="{85C35878-830E-4704-BB01-76FB8EB2206D}" srcOrd="0" destOrd="0" parTransId="{FD14462A-B980-4A12-981E-404D86AAECF5}" sibTransId="{FAC21C3C-BD7A-40C5-8744-460E8D0F57A4}"/>
    <dgm:cxn modelId="{60FD30D7-DFDD-435B-B04E-146518D58BD7}" type="presOf" srcId="{85C35878-830E-4704-BB01-76FB8EB2206D}" destId="{275FC682-6E07-4FD8-8BF1-FB43C99977A6}" srcOrd="0" destOrd="0" presId="urn:microsoft.com/office/officeart/2005/8/layout/vList2"/>
    <dgm:cxn modelId="{86D346F3-AB3A-4E03-B2CA-9F2D1C99E80C}" type="presOf" srcId="{FF29B1CA-4A39-4C66-9F6B-55096AA59A00}" destId="{EBC0C400-D1D4-4F1F-97A5-55D0F28F4592}" srcOrd="0" destOrd="0" presId="urn:microsoft.com/office/officeart/2005/8/layout/vList2"/>
    <dgm:cxn modelId="{BE93E870-FC94-4F0E-841A-EAE940AEEAB3}" type="presParOf" srcId="{EBC0C400-D1D4-4F1F-97A5-55D0F28F4592}" destId="{275FC682-6E07-4FD8-8BF1-FB43C99977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6021BB-E62A-4293-91DC-1FE363B9218C}" type="doc">
      <dgm:prSet loTypeId="urn:microsoft.com/office/officeart/2005/8/layout/v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5E91B5F-297C-49ED-B98C-377CC3E4BB0F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rgbClr val="D1054E"/>
              </a:solidFill>
            </a:rPr>
            <a:t>Program: </a:t>
          </a:r>
          <a:r>
            <a:rPr lang="en-US" sz="2400" dirty="0" smtClean="0"/>
            <a:t>Newton’s Square Root</a:t>
          </a:r>
          <a:endParaRPr lang="en-US" sz="2400" dirty="0"/>
        </a:p>
      </dgm:t>
    </dgm:pt>
    <dgm:pt modelId="{040569A1-36C2-4A51-8AF6-9B37A25F17B7}" type="parTrans" cxnId="{C6E1426D-5731-4036-B466-87A458721206}">
      <dgm:prSet/>
      <dgm:spPr/>
      <dgm:t>
        <a:bodyPr/>
        <a:lstStyle/>
        <a:p>
          <a:endParaRPr lang="en-US"/>
        </a:p>
      </dgm:t>
    </dgm:pt>
    <dgm:pt modelId="{ABF96DB4-B9B4-4D8C-8E75-F97378DAED37}" type="sibTrans" cxnId="{C6E1426D-5731-4036-B466-87A458721206}">
      <dgm:prSet/>
      <dgm:spPr/>
      <dgm:t>
        <a:bodyPr/>
        <a:lstStyle/>
        <a:p>
          <a:endParaRPr lang="en-US"/>
        </a:p>
      </dgm:t>
    </dgm:pt>
    <dgm:pt modelId="{4CC2905C-AC10-44A7-8579-E4F869395679}" type="pres">
      <dgm:prSet presAssocID="{1C6021BB-E62A-4293-91DC-1FE363B9218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6FD509E-F887-4E29-A612-580E61348C72}" type="pres">
      <dgm:prSet presAssocID="{95E91B5F-297C-49ED-B98C-377CC3E4BB0F}" presName="linNode" presStyleCnt="0"/>
      <dgm:spPr/>
    </dgm:pt>
    <dgm:pt modelId="{3D09B7CA-3B05-496C-9964-B3044E3A20F7}" type="pres">
      <dgm:prSet presAssocID="{95E91B5F-297C-49ED-B98C-377CC3E4BB0F}" presName="parentShp" presStyleLbl="node1" presStyleIdx="0" presStyleCnt="1" custScaleX="467002" custLinFactNeighborX="-351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91E51-339E-4266-A00A-F37D04D4330B}" type="pres">
      <dgm:prSet presAssocID="{95E91B5F-297C-49ED-B98C-377CC3E4BB0F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15CA378E-4098-4EA7-9924-1AF92C468E05}" type="presOf" srcId="{1C6021BB-E62A-4293-91DC-1FE363B9218C}" destId="{4CC2905C-AC10-44A7-8579-E4F869395679}" srcOrd="0" destOrd="0" presId="urn:microsoft.com/office/officeart/2005/8/layout/vList6"/>
    <dgm:cxn modelId="{EF715E7A-B48D-461D-83F0-B44CB1525534}" type="presOf" srcId="{95E91B5F-297C-49ED-B98C-377CC3E4BB0F}" destId="{3D09B7CA-3B05-496C-9964-B3044E3A20F7}" srcOrd="0" destOrd="0" presId="urn:microsoft.com/office/officeart/2005/8/layout/vList6"/>
    <dgm:cxn modelId="{C6E1426D-5731-4036-B466-87A458721206}" srcId="{1C6021BB-E62A-4293-91DC-1FE363B9218C}" destId="{95E91B5F-297C-49ED-B98C-377CC3E4BB0F}" srcOrd="0" destOrd="0" parTransId="{040569A1-36C2-4A51-8AF6-9B37A25F17B7}" sibTransId="{ABF96DB4-B9B4-4D8C-8E75-F97378DAED37}"/>
    <dgm:cxn modelId="{2FD7852C-3740-4FB6-ADE8-6CB4BB1FCB00}" type="presParOf" srcId="{4CC2905C-AC10-44A7-8579-E4F869395679}" destId="{66FD509E-F887-4E29-A612-580E61348C72}" srcOrd="0" destOrd="0" presId="urn:microsoft.com/office/officeart/2005/8/layout/vList6"/>
    <dgm:cxn modelId="{1E4EB6FC-0DEC-40F6-8208-AA87AA8F53A2}" type="presParOf" srcId="{66FD509E-F887-4E29-A612-580E61348C72}" destId="{3D09B7CA-3B05-496C-9964-B3044E3A20F7}" srcOrd="0" destOrd="0" presId="urn:microsoft.com/office/officeart/2005/8/layout/vList6"/>
    <dgm:cxn modelId="{48132763-FB3C-49F7-B2AE-3CA0523EB684}" type="presParOf" srcId="{66FD509E-F887-4E29-A612-580E61348C72}" destId="{0BD91E51-339E-4266-A00A-F37D04D4330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FC682-6E07-4FD8-8BF1-FB43C99977A6}">
      <dsp:nvSpPr>
        <dsp:cNvPr id="0" name=""/>
        <dsp:cNvSpPr/>
      </dsp:nvSpPr>
      <dsp:spPr>
        <a:xfrm>
          <a:off x="157490" y="8427"/>
          <a:ext cx="7954375" cy="109150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root = 0.5 * (X + (N / X)) 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where X is any guess which can be assumed to be N or 1.</a:t>
          </a:r>
          <a:endParaRPr lang="en-US" sz="2400" b="1" i="0" kern="1200" dirty="0"/>
        </a:p>
      </dsp:txBody>
      <dsp:txXfrm>
        <a:off x="210773" y="61710"/>
        <a:ext cx="7847809" cy="984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91E51-339E-4266-A00A-F37D04D4330B}">
      <dsp:nvSpPr>
        <dsp:cNvPr id="0" name=""/>
        <dsp:cNvSpPr/>
      </dsp:nvSpPr>
      <dsp:spPr>
        <a:xfrm>
          <a:off x="1654465" y="0"/>
          <a:ext cx="531064" cy="21336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9B7CA-3B05-496C-9964-B3044E3A20F7}">
      <dsp:nvSpPr>
        <dsp:cNvPr id="0" name=""/>
        <dsp:cNvSpPr/>
      </dsp:nvSpPr>
      <dsp:spPr>
        <a:xfrm>
          <a:off x="0" y="0"/>
          <a:ext cx="1653386" cy="2133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D1054E"/>
              </a:solidFill>
            </a:rPr>
            <a:t>Program: </a:t>
          </a:r>
          <a:r>
            <a:rPr lang="en-US" sz="2400" kern="1200" dirty="0" smtClean="0"/>
            <a:t>Newton’s Square Root</a:t>
          </a:r>
          <a:endParaRPr lang="en-US" sz="2400" kern="1200" dirty="0"/>
        </a:p>
      </dsp:txBody>
      <dsp:txXfrm>
        <a:off x="80712" y="80712"/>
        <a:ext cx="1491962" cy="1972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67032-418F-4D5C-B0AA-0A250F5A3039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1B0D-C30F-4E2F-B60B-EB57C6653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27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4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8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7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90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28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21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26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8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02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58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98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58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3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6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9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66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45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5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7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5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56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04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034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48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9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4565" y="16602"/>
            <a:ext cx="1396050" cy="14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6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93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3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BADC-4AA9-4F78-A3D5-08FDAE5209C5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F50B-1018-4C2F-B10B-1000C662F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81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274" y="3839438"/>
            <a:ext cx="9144000" cy="2387600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>
            <a:normAutofit/>
          </a:bodyPr>
          <a:lstStyle/>
          <a:p>
            <a:r>
              <a:rPr lang="en-GB" dirty="0"/>
              <a:t>CSE1021- Problem Solving and Programming</a:t>
            </a: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97"/>
            <a:ext cx="56959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0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7" y="1673931"/>
            <a:ext cx="8954545" cy="48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3662" y="125282"/>
            <a:ext cx="10515600" cy="84212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ii. Finding a Square Root by Long Division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5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3662" y="125282"/>
            <a:ext cx="10515600" cy="84212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Finding a Square Root by Long Division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69" y="1223561"/>
            <a:ext cx="8136835" cy="543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98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3662" y="125282"/>
            <a:ext cx="10515600" cy="84212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Finding a Square Root by Long Division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" y="1098027"/>
            <a:ext cx="4372598" cy="571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 descr="RD Sharma Solutions for Class 8 Math Chapter 3 - Squares and Square Roots  (Part-7) 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26" y="1098027"/>
            <a:ext cx="3962399" cy="577555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86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16" y="0"/>
            <a:ext cx="6649073" cy="67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45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8" y="0"/>
            <a:ext cx="6732312" cy="651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93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2" y="125282"/>
            <a:ext cx="10515600" cy="1325563"/>
          </a:xfrm>
          <a:ln w="28575"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Finding a Square Root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9618" y="1590261"/>
            <a:ext cx="7779025" cy="44670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Using </a:t>
            </a:r>
            <a:r>
              <a:rPr lang="en-US" sz="2400" dirty="0" err="1" smtClean="0"/>
              <a:t>math.sqrt</a:t>
            </a:r>
            <a:r>
              <a:rPr lang="en-US" sz="2400" dirty="0" smtClean="0"/>
              <a:t>()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Using </a:t>
            </a:r>
            <a:r>
              <a:rPr lang="en-US" sz="2400" dirty="0" err="1" smtClean="0"/>
              <a:t>pow</a:t>
            </a:r>
            <a:r>
              <a:rPr lang="en-US" sz="2400" dirty="0" smtClean="0"/>
              <a:t>()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Using exponent operator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Using Newton’s </a:t>
            </a:r>
            <a:r>
              <a:rPr lang="en-US" sz="2400" dirty="0" smtClean="0"/>
              <a:t>Method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Using Repeated Subtraction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Using Long Division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Using Prime Factorization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- (suitable, only for perfect square number)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24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5" y="1603512"/>
            <a:ext cx="4797287" cy="4516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3662" y="125283"/>
            <a:ext cx="10515600" cy="81562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</a:rPr>
              <a:t>Finding a Square Root </a:t>
            </a:r>
            <a:r>
              <a:rPr lang="en-US" b="1" dirty="0" smtClean="0">
                <a:solidFill>
                  <a:srgbClr val="FF0000"/>
                </a:solidFill>
              </a:rPr>
              <a:t>– using Built-in Concept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1842" y="1603512"/>
            <a:ext cx="6389721" cy="48936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C91997"/>
                </a:solidFill>
              </a:rPr>
              <a:t>sqrt</a:t>
            </a:r>
            <a:r>
              <a:rPr lang="en-US" sz="2400" dirty="0">
                <a:solidFill>
                  <a:srgbClr val="C91997"/>
                </a:solidFill>
              </a:rPr>
              <a:t>(x) </a:t>
            </a:r>
            <a:endParaRPr lang="en-US" sz="2400" dirty="0" smtClean="0">
              <a:solidFill>
                <a:srgbClr val="C91997"/>
              </a:solidFill>
            </a:endParaRPr>
          </a:p>
          <a:p>
            <a:r>
              <a:rPr lang="en-US" sz="2400" dirty="0" smtClean="0"/>
              <a:t>Parameter</a:t>
            </a:r>
            <a:r>
              <a:rPr lang="en-US" sz="2400" dirty="0"/>
              <a:t>: x is any number such that x&gt;=0 </a:t>
            </a:r>
            <a:endParaRPr lang="en-US" sz="2400" dirty="0" smtClean="0"/>
          </a:p>
          <a:p>
            <a:r>
              <a:rPr lang="en-US" sz="2400" dirty="0" smtClean="0"/>
              <a:t>Returns</a:t>
            </a:r>
            <a:r>
              <a:rPr lang="en-US" sz="2400" dirty="0"/>
              <a:t>: It returns the </a:t>
            </a:r>
            <a:r>
              <a:rPr lang="en-US" sz="2400" b="1" dirty="0"/>
              <a:t>square root</a:t>
            </a:r>
            <a:r>
              <a:rPr lang="en-US" sz="2400" dirty="0"/>
              <a:t> of the number passed in the parameter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E424AD"/>
                </a:solidFill>
              </a:rPr>
              <a:t>p</a:t>
            </a:r>
            <a:r>
              <a:rPr lang="en-US" sz="2400" dirty="0" err="1" smtClean="0">
                <a:solidFill>
                  <a:srgbClr val="E424AD"/>
                </a:solidFill>
              </a:rPr>
              <a:t>ow</a:t>
            </a:r>
            <a:r>
              <a:rPr lang="en-US" sz="2400" dirty="0" smtClean="0">
                <a:solidFill>
                  <a:srgbClr val="E424AD"/>
                </a:solidFill>
              </a:rPr>
              <a:t>(</a:t>
            </a:r>
            <a:r>
              <a:rPr lang="en-US" sz="2400" dirty="0" err="1" smtClean="0">
                <a:solidFill>
                  <a:srgbClr val="E424AD"/>
                </a:solidFill>
              </a:rPr>
              <a:t>x,y,z</a:t>
            </a:r>
            <a:r>
              <a:rPr lang="en-US" sz="2400" dirty="0" smtClean="0">
                <a:solidFill>
                  <a:srgbClr val="E424AD"/>
                </a:solidFill>
              </a:rPr>
              <a:t>)  </a:t>
            </a:r>
            <a:r>
              <a:rPr lang="en-US" sz="2400" dirty="0" smtClean="0">
                <a:sym typeface="Wingdings" pitchFamily="2" charset="2"/>
              </a:rPr>
              <a:t>(x</a:t>
            </a:r>
            <a:r>
              <a:rPr lang="en-US" sz="2400" baseline="32000" dirty="0" smtClean="0">
                <a:sym typeface="Wingdings" pitchFamily="2" charset="2"/>
              </a:rPr>
              <a:t>y</a:t>
            </a:r>
            <a:r>
              <a:rPr lang="en-US" sz="2400" dirty="0" smtClean="0">
                <a:sym typeface="Wingdings" pitchFamily="2" charset="2"/>
              </a:rPr>
              <a:t>)%z</a:t>
            </a:r>
            <a:endParaRPr lang="en-US" sz="2400" dirty="0" smtClean="0"/>
          </a:p>
          <a:p>
            <a:r>
              <a:rPr lang="en-US" sz="2400" dirty="0" smtClean="0"/>
              <a:t>Parameter: x </a:t>
            </a:r>
            <a:r>
              <a:rPr lang="en-US" sz="2400" dirty="0" smtClean="0">
                <a:sym typeface="Wingdings" pitchFamily="2" charset="2"/>
              </a:rPr>
              <a:t> number, the base, y number, the exponent, </a:t>
            </a:r>
          </a:p>
          <a:p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    z (optional) number, the modulus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solidFill>
                  <a:srgbClr val="E424AD"/>
                </a:solidFill>
              </a:rPr>
              <a:t>Exponent Operator (‘**’)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/>
              <a:t>raise the number on the left to </a:t>
            </a:r>
            <a:r>
              <a:rPr lang="en-US" sz="2400" b="1" dirty="0"/>
              <a:t>the power</a:t>
            </a:r>
            <a:r>
              <a:rPr lang="en-US" sz="2400" dirty="0"/>
              <a:t> of the exponent of the </a:t>
            </a:r>
            <a:r>
              <a:rPr lang="en-US" sz="2400" dirty="0" smtClean="0"/>
              <a:t>right. (e.g., 5**2  </a:t>
            </a:r>
            <a:r>
              <a:rPr lang="en-US" sz="2400" dirty="0" smtClean="0">
                <a:sym typeface="Wingdings" pitchFamily="2" charset="2"/>
              </a:rPr>
              <a:t>5</a:t>
            </a:r>
            <a:r>
              <a:rPr lang="en-US" sz="2400" baseline="32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490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3825" y="1041023"/>
            <a:ext cx="983311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A0A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The square root of a positive number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 can be computed with Newton's formula: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A0A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A0A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A0A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where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 above starts with a "reasonable" guess. In fact, you can always start with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 or some other value, say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With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 and a guess value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, a new guess value is computed with the above formula.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A0A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cs typeface="Times New Roman" pitchFamily="18" charset="0"/>
              </a:rPr>
              <a:t>This process continues until the new guess value and the current guess value are very close. </a:t>
            </a:r>
          </a:p>
        </p:txBody>
      </p:sp>
      <p:pic>
        <p:nvPicPr>
          <p:cNvPr id="1026" name="Picture 2" descr="https://pages.mtu.edu/~shene/COURSES/cs201/NOTES/chap04/sq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63" y="2252870"/>
            <a:ext cx="4445904" cy="12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3662" y="125282"/>
            <a:ext cx="10515600" cy="868631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Newton’s Method</a:t>
            </a:r>
            <a:r>
              <a:rPr lang="en-US" b="1" dirty="0" smtClean="0">
                <a:solidFill>
                  <a:srgbClr val="0070C0"/>
                </a:solidFill>
              </a:rPr>
              <a:t> for Square Root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2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96270224"/>
              </p:ext>
            </p:extLst>
          </p:nvPr>
        </p:nvGraphicFramePr>
        <p:xfrm>
          <a:off x="1630016" y="1104755"/>
          <a:ext cx="8269357" cy="1108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33662" y="125282"/>
            <a:ext cx="10515600" cy="868631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Newton’s Method</a:t>
            </a:r>
            <a:r>
              <a:rPr lang="en-US" b="1" dirty="0" smtClean="0">
                <a:solidFill>
                  <a:srgbClr val="0070C0"/>
                </a:solidFill>
              </a:rPr>
              <a:t> for Square Root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617" y="2358460"/>
            <a:ext cx="1056198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200" b="1" u="sng" dirty="0" smtClean="0">
                <a:solidFill>
                  <a:srgbClr val="FF0000"/>
                </a:solidFill>
              </a:rPr>
              <a:t>Algorithm:</a:t>
            </a:r>
          </a:p>
          <a:p>
            <a:pPr algn="just" fontAlgn="base">
              <a:lnSpc>
                <a:spcPct val="15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Step 1: </a:t>
            </a:r>
            <a:r>
              <a:rPr lang="en-US" sz="2200" dirty="0" smtClean="0"/>
              <a:t>Start</a:t>
            </a:r>
            <a:endParaRPr lang="en-US" sz="2200" dirty="0"/>
          </a:p>
          <a:p>
            <a:pPr algn="just" fontAlgn="base">
              <a:lnSpc>
                <a:spcPct val="15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Step 2:</a:t>
            </a:r>
            <a:r>
              <a:rPr lang="en-US" sz="2200" dirty="0" smtClean="0"/>
              <a:t>	Assign</a:t>
            </a:r>
            <a:r>
              <a:rPr lang="en-US" sz="2200" dirty="0"/>
              <a:t> </a:t>
            </a:r>
            <a:r>
              <a:rPr lang="en-US" sz="2200" b="1" dirty="0"/>
              <a:t>X</a:t>
            </a:r>
            <a:r>
              <a:rPr lang="en-US" sz="2200" dirty="0"/>
              <a:t> to the </a:t>
            </a:r>
            <a:r>
              <a:rPr lang="en-US" sz="2200" b="1" dirty="0"/>
              <a:t>N</a:t>
            </a:r>
            <a:r>
              <a:rPr lang="en-US" sz="2200" dirty="0"/>
              <a:t> itself.</a:t>
            </a:r>
          </a:p>
          <a:p>
            <a:pPr algn="just" fontAlgn="base">
              <a:lnSpc>
                <a:spcPct val="15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Step 3:</a:t>
            </a:r>
            <a:r>
              <a:rPr lang="en-US" sz="2200" dirty="0" smtClean="0"/>
              <a:t>	Now</a:t>
            </a:r>
            <a:r>
              <a:rPr lang="en-US" sz="2200" dirty="0"/>
              <a:t>, start a loop and keep calculating the </a:t>
            </a:r>
            <a:r>
              <a:rPr lang="en-US" sz="2200" b="1" dirty="0"/>
              <a:t>root</a:t>
            </a:r>
            <a:r>
              <a:rPr lang="en-US" sz="2200" dirty="0"/>
              <a:t> which will surely move towards the </a:t>
            </a:r>
            <a:r>
              <a:rPr lang="en-US" sz="2200" dirty="0" smtClean="0"/>
              <a:t>	correct </a:t>
            </a:r>
            <a:r>
              <a:rPr lang="en-US" sz="2200" dirty="0"/>
              <a:t>square root of </a:t>
            </a:r>
            <a:r>
              <a:rPr lang="en-US" sz="2200" b="1" dirty="0"/>
              <a:t>N</a:t>
            </a:r>
            <a:r>
              <a:rPr lang="en-US" sz="2200" dirty="0"/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Step 4: </a:t>
            </a:r>
            <a:r>
              <a:rPr lang="en-US" sz="2200" dirty="0" smtClean="0"/>
              <a:t>Check </a:t>
            </a:r>
            <a:r>
              <a:rPr lang="en-US" sz="2200" dirty="0"/>
              <a:t>for the difference between the assumed </a:t>
            </a:r>
            <a:r>
              <a:rPr lang="en-US" sz="2200" b="1" dirty="0"/>
              <a:t>X</a:t>
            </a:r>
            <a:r>
              <a:rPr lang="en-US" sz="2200" dirty="0"/>
              <a:t> and calculated </a:t>
            </a:r>
            <a:r>
              <a:rPr lang="en-US" sz="2200" b="1" dirty="0"/>
              <a:t>root</a:t>
            </a:r>
            <a:r>
              <a:rPr lang="en-US" sz="2200" dirty="0"/>
              <a:t>, if not yet </a:t>
            </a:r>
            <a:r>
              <a:rPr lang="en-US" sz="2200" dirty="0" smtClean="0"/>
              <a:t>	inside </a:t>
            </a:r>
            <a:r>
              <a:rPr lang="en-US" sz="2200" dirty="0"/>
              <a:t>tolerance </a:t>
            </a:r>
            <a:r>
              <a:rPr lang="en-US" sz="2200" dirty="0" smtClean="0"/>
              <a:t>then update</a:t>
            </a:r>
            <a:r>
              <a:rPr lang="en-US" sz="2200" dirty="0"/>
              <a:t> </a:t>
            </a:r>
            <a:r>
              <a:rPr lang="en-US" sz="2200" b="1" dirty="0"/>
              <a:t>root</a:t>
            </a:r>
            <a:r>
              <a:rPr lang="en-US" sz="2200" dirty="0"/>
              <a:t> and </a:t>
            </a:r>
            <a:r>
              <a:rPr lang="en-US" sz="2200" dirty="0" smtClean="0"/>
              <a:t>continue Step 3 else go to step 5.</a:t>
            </a:r>
            <a:endParaRPr lang="en-US" sz="2200" dirty="0"/>
          </a:p>
          <a:p>
            <a:pPr algn="just" fontAlgn="base">
              <a:lnSpc>
                <a:spcPct val="15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Step 5: </a:t>
            </a:r>
            <a:r>
              <a:rPr lang="en-US" sz="2200" dirty="0" smtClean="0"/>
              <a:t>Print </a:t>
            </a:r>
            <a:r>
              <a:rPr lang="en-US" sz="2200" dirty="0"/>
              <a:t>the </a:t>
            </a:r>
            <a:r>
              <a:rPr lang="en-US" sz="2200" b="1" dirty="0"/>
              <a:t>root</a:t>
            </a:r>
            <a:r>
              <a:rPr lang="en-US" sz="2200" dirty="0" smtClean="0"/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Step 6: </a:t>
            </a:r>
            <a:r>
              <a:rPr lang="en-US" sz="2200" dirty="0" smtClean="0"/>
              <a:t>End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9238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80" y="255726"/>
            <a:ext cx="8231067" cy="640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31002097"/>
              </p:ext>
            </p:extLst>
          </p:nvPr>
        </p:nvGraphicFramePr>
        <p:xfrm>
          <a:off x="185530" y="1046922"/>
          <a:ext cx="2186609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706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99469" cy="1751058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accent2"/>
                </a:solidFill>
              </a:rPr>
              <a:t>UNIT IV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PYTHON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570093"/>
            <a:ext cx="9794966" cy="1815882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Factoring Methods: </a:t>
            </a:r>
            <a:r>
              <a:rPr lang="en-US" sz="2800" b="1" dirty="0">
                <a:solidFill>
                  <a:schemeClr val="accent5"/>
                </a:solidFill>
              </a:rPr>
              <a:t>Finding square root – Smallest Divisor – GCD – Generate Prime Numbers – Computing Prime Factors – Generating Pseudo-random numbers – Raising a Number to Large Power – Computing nth Fibonacci Numbers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70" y="206099"/>
            <a:ext cx="10253869" cy="1325563"/>
          </a:xfrm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Problem: </a:t>
            </a:r>
            <a:r>
              <a:rPr lang="en-US" b="1" dirty="0" smtClean="0">
                <a:solidFill>
                  <a:srgbClr val="00B050"/>
                </a:solidFill>
              </a:rPr>
              <a:t>Finding Smallest Divisor Using Factoring Method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61" y="1931643"/>
            <a:ext cx="10515600" cy="4351338"/>
          </a:xfrm>
          <a:ln w="28575">
            <a:solidFill>
              <a:srgbClr val="D1054E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Approach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Check if the number is divisible by 2 or </a:t>
            </a:r>
            <a:r>
              <a:rPr lang="en-US" dirty="0" smtClean="0"/>
              <a:t>not if so, return 2.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Iterate from i = 3 to </a:t>
            </a:r>
            <a:r>
              <a:rPr lang="en-US" dirty="0" err="1"/>
              <a:t>sqrt</a:t>
            </a:r>
            <a:r>
              <a:rPr lang="en-US" dirty="0"/>
              <a:t>(N) and making a jump of 2.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any of the numbers divide N then it is the smallest prime divisor.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none of them divide, then N is the answer.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8113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96" y="145774"/>
            <a:ext cx="10515600" cy="1020417"/>
          </a:xfrm>
          <a:ln w="28575">
            <a:solidFill>
              <a:srgbClr val="0070C0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Smallest Divisor of a Number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" y="1583013"/>
            <a:ext cx="5676072" cy="500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70" y="1583013"/>
            <a:ext cx="5672652" cy="301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071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870" y="206100"/>
            <a:ext cx="10253869" cy="90708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Generating Prime Factors of a Number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7" y="1389821"/>
            <a:ext cx="7231813" cy="493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26" y="2199861"/>
            <a:ext cx="6117642" cy="165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590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70" y="206099"/>
            <a:ext cx="10253869" cy="1325563"/>
          </a:xfrm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Problem: </a:t>
            </a:r>
            <a:r>
              <a:rPr lang="en-US" b="1" dirty="0" smtClean="0">
                <a:solidFill>
                  <a:srgbClr val="00B050"/>
                </a:solidFill>
              </a:rPr>
              <a:t>Finding Greatest Common Divisor    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                              (GCD)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61" y="1931643"/>
            <a:ext cx="10515600" cy="4351338"/>
          </a:xfrm>
          <a:ln w="28575">
            <a:solidFill>
              <a:srgbClr val="D1054E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Approach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lvl="1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D1054E"/>
                </a:solidFill>
              </a:rPr>
              <a:t>Prime Factorization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D1054E"/>
                </a:solidFill>
              </a:rPr>
              <a:t>Repeated Division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D1054E"/>
                </a:solidFill>
              </a:rPr>
              <a:t>Euclidean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10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atest Common Divisor (examples, solutions, worksheets, videos, games,  activiti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5" y="1"/>
            <a:ext cx="8723382" cy="684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217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870" y="206100"/>
            <a:ext cx="10253869" cy="90708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GCD 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dirty="0" smtClean="0">
                <a:solidFill>
                  <a:srgbClr val="FF0000"/>
                </a:solidFill>
              </a:rPr>
              <a:t>sing Repeated Division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" y="1197588"/>
            <a:ext cx="5521601" cy="56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00" y="2797450"/>
            <a:ext cx="3206539" cy="194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36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962025"/>
            <a:ext cx="9477375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844372"/>
            <a:ext cx="5768433" cy="508552"/>
          </a:xfrm>
          <a:prstGeom prst="rect">
            <a:avLst/>
          </a:prstGeom>
          <a:noFill/>
          <a:ln w="28575">
            <a:solidFill>
              <a:srgbClr val="D1054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599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eatest Common Divisor - an overview | ScienceDirect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53" y="2226364"/>
            <a:ext cx="7889885" cy="32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47870" y="206100"/>
            <a:ext cx="10253869" cy="90708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GCD 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dirty="0" smtClean="0">
                <a:solidFill>
                  <a:srgbClr val="FF0000"/>
                </a:solidFill>
              </a:rPr>
              <a:t>sing Euclidean Method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86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48" y="1497496"/>
            <a:ext cx="7606575" cy="50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47870" y="206100"/>
            <a:ext cx="10253869" cy="90708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GCD 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dirty="0" smtClean="0">
                <a:solidFill>
                  <a:srgbClr val="FF0000"/>
                </a:solidFill>
              </a:rPr>
              <a:t>sing Euclidean Method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916" y="2299112"/>
            <a:ext cx="3744481" cy="28162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187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1" y="1901066"/>
            <a:ext cx="6922207" cy="325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47870" y="206100"/>
            <a:ext cx="10253869" cy="90708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GCD 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dirty="0" smtClean="0">
                <a:solidFill>
                  <a:srgbClr val="FF0000"/>
                </a:solidFill>
              </a:rPr>
              <a:t>sing Recursion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4713" y="1901066"/>
            <a:ext cx="4214191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Example:1</a:t>
            </a:r>
          </a:p>
          <a:p>
            <a:r>
              <a:rPr lang="en-US" dirty="0" err="1" smtClean="0"/>
              <a:t>Gcd</a:t>
            </a:r>
            <a:r>
              <a:rPr lang="en-US" dirty="0" smtClean="0"/>
              <a:t>(63,22) </a:t>
            </a:r>
            <a:r>
              <a:rPr lang="en-US" dirty="0" smtClean="0">
                <a:sym typeface="Wingdings" pitchFamily="2" charset="2"/>
              </a:rPr>
              <a:t> return 1</a:t>
            </a:r>
            <a:endParaRPr lang="en-US" dirty="0" smtClean="0"/>
          </a:p>
          <a:p>
            <a:r>
              <a:rPr lang="en-US" dirty="0" err="1" smtClean="0"/>
              <a:t>Gcd</a:t>
            </a:r>
            <a:r>
              <a:rPr lang="en-US" dirty="0" smtClean="0"/>
              <a:t>(22,19) </a:t>
            </a:r>
            <a:r>
              <a:rPr lang="en-US" dirty="0" smtClean="0">
                <a:sym typeface="Wingdings" pitchFamily="2" charset="2"/>
              </a:rPr>
              <a:t> return 1</a:t>
            </a:r>
            <a:endParaRPr lang="en-US" dirty="0" smtClean="0"/>
          </a:p>
          <a:p>
            <a:r>
              <a:rPr lang="en-US" dirty="0" err="1" smtClean="0"/>
              <a:t>Gcd</a:t>
            </a:r>
            <a:r>
              <a:rPr lang="en-US" dirty="0" smtClean="0"/>
              <a:t>(19,3)</a:t>
            </a:r>
            <a:r>
              <a:rPr lang="en-US" dirty="0" smtClean="0">
                <a:sym typeface="Wingdings" pitchFamily="2" charset="2"/>
              </a:rPr>
              <a:t> return 1</a:t>
            </a:r>
            <a:endParaRPr lang="en-US" dirty="0" smtClean="0"/>
          </a:p>
          <a:p>
            <a:r>
              <a:rPr lang="en-US" dirty="0" err="1" smtClean="0"/>
              <a:t>Gcd</a:t>
            </a:r>
            <a:r>
              <a:rPr lang="en-US" dirty="0" smtClean="0"/>
              <a:t>(3,1)</a:t>
            </a:r>
            <a:r>
              <a:rPr lang="en-US" dirty="0" smtClean="0">
                <a:sym typeface="Wingdings" pitchFamily="2" charset="2"/>
              </a:rPr>
              <a:t>return 1</a:t>
            </a:r>
            <a:endParaRPr lang="en-US" dirty="0" smtClean="0"/>
          </a:p>
          <a:p>
            <a:r>
              <a:rPr lang="en-US" dirty="0" err="1" smtClean="0"/>
              <a:t>Gcd</a:t>
            </a:r>
            <a:r>
              <a:rPr lang="en-US" dirty="0" smtClean="0"/>
              <a:t>(1,0)</a:t>
            </a:r>
          </a:p>
          <a:p>
            <a:r>
              <a:rPr lang="en-US" dirty="0"/>
              <a:t> </a:t>
            </a:r>
            <a:r>
              <a:rPr lang="en-US" dirty="0" smtClean="0"/>
              <a:t>   B==0</a:t>
            </a:r>
          </a:p>
          <a:p>
            <a:r>
              <a:rPr lang="en-US" dirty="0" smtClean="0"/>
              <a:t>    return a=1</a:t>
            </a:r>
          </a:p>
          <a:p>
            <a:endParaRPr lang="en-US" dirty="0"/>
          </a:p>
          <a:p>
            <a:r>
              <a:rPr lang="en-US" b="1" u="sng" dirty="0" smtClean="0">
                <a:solidFill>
                  <a:srgbClr val="C00000"/>
                </a:solidFill>
              </a:rPr>
              <a:t>Example: 2</a:t>
            </a:r>
          </a:p>
          <a:p>
            <a:r>
              <a:rPr lang="en-US" dirty="0" err="1" smtClean="0"/>
              <a:t>Gcd</a:t>
            </a:r>
            <a:r>
              <a:rPr lang="en-US" dirty="0" smtClean="0"/>
              <a:t>(48,64)</a:t>
            </a:r>
          </a:p>
          <a:p>
            <a:r>
              <a:rPr lang="en-US" dirty="0" err="1" smtClean="0"/>
              <a:t>Gcd</a:t>
            </a:r>
            <a:r>
              <a:rPr lang="en-US" dirty="0" smtClean="0"/>
              <a:t>(64,48)</a:t>
            </a:r>
          </a:p>
          <a:p>
            <a:r>
              <a:rPr lang="en-US" dirty="0" err="1" smtClean="0"/>
              <a:t>Gcd</a:t>
            </a:r>
            <a:r>
              <a:rPr lang="en-US" dirty="0" smtClean="0"/>
              <a:t>(48,16)</a:t>
            </a:r>
          </a:p>
          <a:p>
            <a:r>
              <a:rPr lang="en-US" dirty="0" err="1" smtClean="0"/>
              <a:t>Gcd</a:t>
            </a:r>
            <a:r>
              <a:rPr lang="en-US" dirty="0" smtClean="0"/>
              <a:t>(16,0)</a:t>
            </a:r>
          </a:p>
          <a:p>
            <a:r>
              <a:rPr lang="en-US" dirty="0" smtClean="0"/>
              <a:t>    B==0</a:t>
            </a:r>
          </a:p>
          <a:p>
            <a:r>
              <a:rPr lang="en-US" dirty="0"/>
              <a:t> </a:t>
            </a:r>
            <a:r>
              <a:rPr lang="en-US" dirty="0" smtClean="0"/>
              <a:t>   return a=16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8" y="206098"/>
            <a:ext cx="10515600" cy="946841"/>
          </a:xfrm>
          <a:ln w="28575"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Factorization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What </a:t>
            </a:r>
            <a:r>
              <a:rPr lang="en-US" b="1" dirty="0">
                <a:solidFill>
                  <a:srgbClr val="FF0000"/>
                </a:solidFill>
              </a:rPr>
              <a:t>is factorization?</a:t>
            </a:r>
          </a:p>
          <a:p>
            <a:r>
              <a:rPr lang="en-US" dirty="0"/>
              <a:t>Factors of a number are numbers that divide evenly into another number. </a:t>
            </a:r>
            <a:endParaRPr lang="en-US" dirty="0" smtClean="0"/>
          </a:p>
          <a:p>
            <a:r>
              <a:rPr lang="en-US" dirty="0" smtClean="0"/>
              <a:t>Factorization </a:t>
            </a:r>
            <a:r>
              <a:rPr lang="en-US" dirty="0"/>
              <a:t>writes a number as the product of smaller numbers.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 let’s factor the number 12: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 = 6 x 2 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 = 3 x 4 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 = 2 x 2 x 3</a:t>
            </a:r>
          </a:p>
        </p:txBody>
      </p:sp>
    </p:spTree>
    <p:extLst>
      <p:ext uri="{BB962C8B-B14F-4D97-AF65-F5344CB8AC3E}">
        <p14:creationId xmlns:p14="http://schemas.microsoft.com/office/powerpoint/2010/main" val="1345834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870" y="206100"/>
            <a:ext cx="10253869" cy="90708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Generating Pseudo Random Number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82" y="1718434"/>
            <a:ext cx="77819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518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870" y="206100"/>
            <a:ext cx="10253869" cy="90708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Generating Pseudo Random Number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3096" y="1161657"/>
            <a:ext cx="1031019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/>
              <a:t>Pseudo Random Number Generator(PRNG)</a:t>
            </a:r>
            <a:r>
              <a:rPr lang="en-US" sz="2400" dirty="0"/>
              <a:t> refers to an algorithm that uses mathematical formulas to produce sequences of random numbers. </a:t>
            </a:r>
          </a:p>
          <a:p>
            <a:pPr marL="285750" indent="-285750" algn="just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A PRNG starts from an arbitrary starting state using a </a:t>
            </a:r>
            <a:r>
              <a:rPr lang="en-US" sz="2400" b="1" dirty="0"/>
              <a:t>seed state</a:t>
            </a:r>
            <a:r>
              <a:rPr lang="en-US" sz="2400" dirty="0" smtClean="0"/>
              <a:t>.</a:t>
            </a:r>
          </a:p>
          <a:p>
            <a:pPr algn="just" fontAlgn="base"/>
            <a:endParaRPr lang="en-US" sz="2400" b="1" dirty="0" smtClean="0"/>
          </a:p>
          <a:p>
            <a:pPr algn="just" fontAlgn="base"/>
            <a:r>
              <a:rPr lang="en-US" sz="2400" b="1" dirty="0" smtClean="0"/>
              <a:t>Characteristics </a:t>
            </a:r>
            <a:r>
              <a:rPr lang="en-US" sz="2400" b="1" dirty="0"/>
              <a:t>of PRNG</a:t>
            </a:r>
          </a:p>
          <a:p>
            <a:pPr marL="742950" lvl="1" indent="-285750" algn="just" fontAlgn="base">
              <a:buFont typeface="Wingdings" pitchFamily="2" charset="2"/>
              <a:buChar char="Ø"/>
            </a:pPr>
            <a:r>
              <a:rPr lang="en-US" sz="2400" b="1" dirty="0" smtClean="0"/>
              <a:t>Efficient:</a:t>
            </a:r>
            <a:r>
              <a:rPr lang="en-US" sz="2400" dirty="0" smtClean="0"/>
              <a:t> PRNG can produce many numbers in a short time and is advantageous for applications that need many numbers</a:t>
            </a:r>
          </a:p>
          <a:p>
            <a:pPr lvl="1" algn="just" fontAlgn="base"/>
            <a:endParaRPr lang="en-US" sz="2400" dirty="0" smtClean="0"/>
          </a:p>
          <a:p>
            <a:pPr marL="742950" lvl="1" indent="-285750" algn="just" fontAlgn="base">
              <a:buFont typeface="Wingdings" pitchFamily="2" charset="2"/>
              <a:buChar char="Ø"/>
            </a:pPr>
            <a:r>
              <a:rPr lang="en-US" sz="2400" b="1" dirty="0" smtClean="0"/>
              <a:t>Deterministic:</a:t>
            </a:r>
            <a:r>
              <a:rPr lang="en-US" sz="2400" dirty="0" smtClean="0"/>
              <a:t> A given sequence of numbers can be reproduced at a later date if the starting point in the sequence is known. </a:t>
            </a:r>
          </a:p>
          <a:p>
            <a:pPr lvl="1" algn="just" fontAlgn="base"/>
            <a:endParaRPr lang="en-US" sz="2400" dirty="0" smtClean="0"/>
          </a:p>
          <a:p>
            <a:pPr marL="742950" lvl="1" indent="-285750" algn="just" fontAlgn="base">
              <a:buFont typeface="Wingdings" pitchFamily="2" charset="2"/>
              <a:buChar char="Ø"/>
            </a:pPr>
            <a:r>
              <a:rPr lang="en-US" sz="2400" b="1" dirty="0" smtClean="0"/>
              <a:t>Periodic:</a:t>
            </a:r>
            <a:r>
              <a:rPr lang="en-US" sz="2400" dirty="0" smtClean="0"/>
              <a:t> PRNGs are periodic, which means that the sequence will eventually repeat itself. </a:t>
            </a:r>
          </a:p>
        </p:txBody>
      </p:sp>
    </p:spTree>
    <p:extLst>
      <p:ext uri="{BB962C8B-B14F-4D97-AF65-F5344CB8AC3E}">
        <p14:creationId xmlns:p14="http://schemas.microsoft.com/office/powerpoint/2010/main" val="2677662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d 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280" y="2054088"/>
            <a:ext cx="6386084" cy="216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54157" y="4505883"/>
            <a:ext cx="96343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	The </a:t>
            </a:r>
            <a:r>
              <a:rPr lang="en-US" sz="2400" dirty="0"/>
              <a:t>seed is an initial number of the pseudorandom number generator(PRNG) which is in fact fully deterministic. It returns a sequence of numbers that looks random enough for many purposes, but always generates the same sequence for given value.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7870" y="206100"/>
            <a:ext cx="10253869" cy="90708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Generating Pseudo Random Number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01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870" y="206100"/>
            <a:ext cx="10253869" cy="90708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Generating Pseudo Random Number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870" y="1423672"/>
            <a:ext cx="10505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Python has a built-in module </a:t>
            </a:r>
            <a:r>
              <a:rPr lang="en-US" sz="2400" dirty="0" smtClean="0">
                <a:solidFill>
                  <a:srgbClr val="00B050"/>
                </a:solidFill>
              </a:rPr>
              <a:t>(random) </a:t>
            </a:r>
            <a:r>
              <a:rPr lang="en-US" sz="2400" dirty="0" smtClean="0">
                <a:solidFill>
                  <a:srgbClr val="C00000"/>
                </a:solidFill>
              </a:rPr>
              <a:t>that </a:t>
            </a:r>
            <a:r>
              <a:rPr lang="en-US" sz="2400" dirty="0">
                <a:solidFill>
                  <a:srgbClr val="C00000"/>
                </a:solidFill>
              </a:rPr>
              <a:t>you can use to make random numbers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18028"/>
              </p:ext>
            </p:extLst>
          </p:nvPr>
        </p:nvGraphicFramePr>
        <p:xfrm>
          <a:off x="1793461" y="2164153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809"/>
                <a:gridCol w="5230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Method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seed()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Initialize the random number generator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getstate()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the current internal state of the random number generator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setstate()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Restores the internal state of the random number generator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getrandbits()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number representing the random bits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randrange()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random number between the given range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randint()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a random number between the given range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997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018"/>
              </p:ext>
            </p:extLst>
          </p:nvPr>
        </p:nvGraphicFramePr>
        <p:xfrm>
          <a:off x="1633331" y="1653346"/>
          <a:ext cx="8128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930"/>
                <a:gridCol w="512307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Method</a:t>
                      </a:r>
                      <a:endParaRPr lang="en-US" sz="20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choice()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random element from the given sequence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choices()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list with a random selection from the given sequence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shuffle()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Takes a sequence and returns the sequence in a random order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a given sample of a sequence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a random float number between 0 and 1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a random float number between two given parameters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347870" y="206100"/>
            <a:ext cx="10253869" cy="90708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Generating Pseudo Random Number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37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1" y="1235973"/>
            <a:ext cx="4137371" cy="515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83" y="1113184"/>
            <a:ext cx="4916556" cy="576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7870" y="206100"/>
            <a:ext cx="10253869" cy="90708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Generating Pseudo Random Number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57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870" y="206100"/>
            <a:ext cx="10253869" cy="90708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Raising a Number to Large Power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870" y="1630017"/>
            <a:ext cx="6679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Approach: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Find the prime factor of the exponent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Apply the power rule </a:t>
            </a:r>
            <a:r>
              <a:rPr lang="en-US" sz="2400" dirty="0" smtClean="0">
                <a:sym typeface="Wingdings" pitchFamily="2" charset="2"/>
              </a:rPr>
              <a:t> (</a:t>
            </a:r>
            <a:r>
              <a:rPr lang="en-US" sz="2400" dirty="0" err="1" smtClean="0">
                <a:sym typeface="Wingdings" pitchFamily="2" charset="2"/>
              </a:rPr>
              <a:t>x^a</a:t>
            </a:r>
            <a:r>
              <a:rPr lang="en-US" sz="2400" dirty="0" smtClean="0">
                <a:sym typeface="Wingdings" pitchFamily="2" charset="2"/>
              </a:rPr>
              <a:t>)</a:t>
            </a:r>
            <a:r>
              <a:rPr lang="en-US" sz="2400" baseline="30000" dirty="0" smtClean="0">
                <a:sym typeface="Wingdings" pitchFamily="2" charset="2"/>
              </a:rPr>
              <a:t>b</a:t>
            </a:r>
            <a:r>
              <a:rPr lang="en-US" sz="2400" dirty="0" smtClean="0">
                <a:sym typeface="Wingdings" pitchFamily="2" charset="2"/>
              </a:rPr>
              <a:t>=x</a:t>
            </a:r>
            <a:r>
              <a:rPr lang="en-US" sz="2400" baseline="30000" dirty="0" smtClean="0">
                <a:sym typeface="Wingdings" pitchFamily="2" charset="2"/>
              </a:rPr>
              <a:t>ab</a:t>
            </a:r>
          </a:p>
          <a:p>
            <a:r>
              <a:rPr lang="en-US" sz="2400" dirty="0" smtClean="0"/>
              <a:t>3. Calculate the exponent.</a:t>
            </a:r>
          </a:p>
          <a:p>
            <a:endParaRPr lang="en-US" sz="2400" dirty="0"/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47" y="4153533"/>
            <a:ext cx="5338140" cy="80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12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3662" y="125282"/>
            <a:ext cx="10515600" cy="895135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</a:rPr>
              <a:t>Factoring Method </a:t>
            </a:r>
            <a:r>
              <a:rPr lang="en-US" b="1" dirty="0" smtClean="0">
                <a:solidFill>
                  <a:srgbClr val="FF0000"/>
                </a:solidFill>
              </a:rPr>
              <a:t>- Introduction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57" y="1205947"/>
            <a:ext cx="9035185" cy="536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58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70" y="206099"/>
            <a:ext cx="10253869" cy="1325563"/>
          </a:xfrm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Problem: </a:t>
            </a:r>
            <a:r>
              <a:rPr lang="en-US" b="1" dirty="0" smtClean="0">
                <a:solidFill>
                  <a:srgbClr val="00B050"/>
                </a:solidFill>
              </a:rPr>
              <a:t>Finding Square Root by Using Factoring Method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61" y="1931643"/>
            <a:ext cx="10515600" cy="4351338"/>
          </a:xfrm>
          <a:ln w="28575">
            <a:solidFill>
              <a:srgbClr val="D1054E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Square root of a positive number is identified by using,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Prime Factorization </a:t>
            </a:r>
          </a:p>
          <a:p>
            <a:pPr marL="0" indent="0">
              <a:buNone/>
            </a:pPr>
            <a:r>
              <a:rPr lang="en-US" dirty="0" smtClean="0"/>
              <a:t>	(used only for perfect square numbers)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Long Division  </a:t>
            </a:r>
          </a:p>
          <a:p>
            <a:pPr marL="0" indent="0">
              <a:buNone/>
            </a:pPr>
            <a:r>
              <a:rPr lang="en-US" dirty="0" smtClean="0"/>
              <a:t>	(used for both perfect and imperfect square numbers)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1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5645"/>
            <a:ext cx="5434424" cy="252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33662" y="125282"/>
            <a:ext cx="10515600" cy="1325563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Prime Factorization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62" y="1543611"/>
            <a:ext cx="6652058" cy="4872038"/>
          </a:xfrm>
          <a:prstGeom prst="rect">
            <a:avLst/>
          </a:prstGeom>
          <a:noFill/>
          <a:ln w="9525">
            <a:solidFill>
              <a:srgbClr val="D1054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9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3662" y="125282"/>
            <a:ext cx="10515600" cy="1325563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i. Finding a Square Root by Prime Factorization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72" y="1776827"/>
            <a:ext cx="9505490" cy="4226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62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89" y="530087"/>
            <a:ext cx="9140319" cy="632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16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3662" y="125282"/>
            <a:ext cx="10515600" cy="1266195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Finding a perfect Square Root </a:t>
            </a:r>
            <a:r>
              <a:rPr lang="en-US" sz="4000" b="1" dirty="0" smtClean="0">
                <a:solidFill>
                  <a:srgbClr val="FF0000"/>
                </a:solidFill>
              </a:rPr>
              <a:t>– using prime factorization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1" y="1391477"/>
            <a:ext cx="7163233" cy="431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55" y="1497496"/>
            <a:ext cx="7047045" cy="26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778" y="5062331"/>
            <a:ext cx="5019746" cy="163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42991" y="4532243"/>
            <a:ext cx="177579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593</Words>
  <Application>Microsoft Office PowerPoint</Application>
  <PresentationFormat>Custom</PresentationFormat>
  <Paragraphs>160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1_Office Theme</vt:lpstr>
      <vt:lpstr>2_Office Theme</vt:lpstr>
      <vt:lpstr>CSE1021- Problem Solving and Programming</vt:lpstr>
      <vt:lpstr> UNIT IV PYTHON  </vt:lpstr>
      <vt:lpstr>Factorization</vt:lpstr>
      <vt:lpstr>PowerPoint Presentation</vt:lpstr>
      <vt:lpstr>Problem: Finding Square Root by Using Factoring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a Square Root</vt:lpstr>
      <vt:lpstr>PowerPoint Presentation</vt:lpstr>
      <vt:lpstr>PowerPoint Presentation</vt:lpstr>
      <vt:lpstr>PowerPoint Presentation</vt:lpstr>
      <vt:lpstr>PowerPoint Presentation</vt:lpstr>
      <vt:lpstr>Problem: Finding Smallest Divisor Using Factoring Method</vt:lpstr>
      <vt:lpstr>Smallest Divisor of a Number</vt:lpstr>
      <vt:lpstr>PowerPoint Presentation</vt:lpstr>
      <vt:lpstr>Problem: Finding Greatest Common Divisor                                             (GCD)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Problem Solving and Programming using PYTHON</dc:title>
  <dc:creator>Admin</dc:creator>
  <cp:lastModifiedBy>HP</cp:lastModifiedBy>
  <cp:revision>666</cp:revision>
  <dcterms:created xsi:type="dcterms:W3CDTF">2020-09-16T13:19:18Z</dcterms:created>
  <dcterms:modified xsi:type="dcterms:W3CDTF">2020-12-14T03:48:36Z</dcterms:modified>
</cp:coreProperties>
</file>