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6.jpg" ContentType="image/jpeg"/>
  <Override PartName="/ppt/media/image9.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57" r:id="rId3"/>
    <p:sldId id="259" r:id="rId4"/>
    <p:sldId id="263" r:id="rId5"/>
    <p:sldId id="261" r:id="rId6"/>
    <p:sldId id="262" r:id="rId7"/>
    <p:sldId id="260" r:id="rId8"/>
    <p:sldId id="264" r:id="rId9"/>
    <p:sldId id="265" r:id="rId10"/>
    <p:sldId id="268" r:id="rId11"/>
    <p:sldId id="266"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6" r:id="rId26"/>
    <p:sldId id="281" r:id="rId27"/>
    <p:sldId id="282" r:id="rId28"/>
    <p:sldId id="283" r:id="rId29"/>
    <p:sldId id="284" r:id="rId30"/>
    <p:sldId id="285" r:id="rId31"/>
    <p:sldId id="287" r:id="rId32"/>
    <p:sldId id="288" r:id="rId33"/>
    <p:sldId id="289" r:id="rId34"/>
    <p:sldId id="290" r:id="rId35"/>
    <p:sldId id="292" r:id="rId36"/>
    <p:sldId id="291" r:id="rId37"/>
    <p:sldId id="293" r:id="rId38"/>
    <p:sldId id="294" r:id="rId39"/>
    <p:sldId id="295" r:id="rId40"/>
    <p:sldId id="296" r:id="rId41"/>
    <p:sldId id="297" r:id="rId42"/>
    <p:sldId id="298"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91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829F-DAFE-4D4D-A0B3-184109DE0202}" type="datetimeFigureOut">
              <a:rPr lang="en-IN" smtClean="0"/>
              <a:t>16-07-2025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DE2C85-4DD9-409C-A14F-62BE7C1F6E38}" type="slidenum">
              <a:rPr lang="en-IN" smtClean="0"/>
              <a:t>‹#›</a:t>
            </a:fld>
            <a:endParaRPr lang="en-IN"/>
          </a:p>
        </p:txBody>
      </p:sp>
    </p:spTree>
    <p:extLst>
      <p:ext uri="{BB962C8B-B14F-4D97-AF65-F5344CB8AC3E}">
        <p14:creationId xmlns:p14="http://schemas.microsoft.com/office/powerpoint/2010/main" val="642357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75E0-A5E5-4602-ED94-BD0EB68424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14A2351-3A43-F8E1-F1E5-547C9A47A9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356D69B-99B8-C181-9D83-6A096E68C027}"/>
              </a:ext>
            </a:extLst>
          </p:cNvPr>
          <p:cNvSpPr>
            <a:spLocks noGrp="1"/>
          </p:cNvSpPr>
          <p:nvPr>
            <p:ph type="dt" sz="half" idx="10"/>
          </p:nvPr>
        </p:nvSpPr>
        <p:spPr/>
        <p:txBody>
          <a:bodyPr/>
          <a:lstStyle/>
          <a:p>
            <a:fld id="{AD5E6321-7CB7-4A4A-BCAD-BDB78DA8473A}" type="datetimeFigureOut">
              <a:rPr lang="en-IN" smtClean="0"/>
              <a:t>16-07-2025</a:t>
            </a:fld>
            <a:endParaRPr lang="en-IN"/>
          </a:p>
        </p:txBody>
      </p:sp>
      <p:sp>
        <p:nvSpPr>
          <p:cNvPr id="5" name="Footer Placeholder 4">
            <a:extLst>
              <a:ext uri="{FF2B5EF4-FFF2-40B4-BE49-F238E27FC236}">
                <a16:creationId xmlns:a16="http://schemas.microsoft.com/office/drawing/2014/main" id="{7CFCA7C3-3C3A-EAF5-9A2D-A5DE633E11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B6EFA2-EFFE-0169-25A0-463F59EAB8A9}"/>
              </a:ext>
            </a:extLst>
          </p:cNvPr>
          <p:cNvSpPr>
            <a:spLocks noGrp="1"/>
          </p:cNvSpPr>
          <p:nvPr>
            <p:ph type="sldNum" sz="quarter" idx="12"/>
          </p:nvPr>
        </p:nvSpPr>
        <p:spPr/>
        <p:txBody>
          <a:bodyPr/>
          <a:lstStyle/>
          <a:p>
            <a:fld id="{2980B001-E400-4EE6-BBEB-8763B5B5593A}" type="slidenum">
              <a:rPr lang="en-IN" smtClean="0"/>
              <a:t>‹#›</a:t>
            </a:fld>
            <a:endParaRPr lang="en-IN"/>
          </a:p>
        </p:txBody>
      </p:sp>
    </p:spTree>
    <p:extLst>
      <p:ext uri="{BB962C8B-B14F-4D97-AF65-F5344CB8AC3E}">
        <p14:creationId xmlns:p14="http://schemas.microsoft.com/office/powerpoint/2010/main" val="3331601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3953F-9067-F7CE-DAA0-1C705FEF02A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CAAD41-4A44-7E4D-AAA0-3377359902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B6B8A1-128C-5FD1-4F2E-C58B7B6D359B}"/>
              </a:ext>
            </a:extLst>
          </p:cNvPr>
          <p:cNvSpPr>
            <a:spLocks noGrp="1"/>
          </p:cNvSpPr>
          <p:nvPr>
            <p:ph type="dt" sz="half" idx="10"/>
          </p:nvPr>
        </p:nvSpPr>
        <p:spPr/>
        <p:txBody>
          <a:bodyPr/>
          <a:lstStyle/>
          <a:p>
            <a:fld id="{AD5E6321-7CB7-4A4A-BCAD-BDB78DA8473A}" type="datetimeFigureOut">
              <a:rPr lang="en-IN" smtClean="0"/>
              <a:t>16-07-2025</a:t>
            </a:fld>
            <a:endParaRPr lang="en-IN"/>
          </a:p>
        </p:txBody>
      </p:sp>
      <p:sp>
        <p:nvSpPr>
          <p:cNvPr id="5" name="Footer Placeholder 4">
            <a:extLst>
              <a:ext uri="{FF2B5EF4-FFF2-40B4-BE49-F238E27FC236}">
                <a16:creationId xmlns:a16="http://schemas.microsoft.com/office/drawing/2014/main" id="{2AA73161-BFC5-0CA7-6B9E-F9CA031022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579835-C86A-B130-662F-8A91B66F0F79}"/>
              </a:ext>
            </a:extLst>
          </p:cNvPr>
          <p:cNvSpPr>
            <a:spLocks noGrp="1"/>
          </p:cNvSpPr>
          <p:nvPr>
            <p:ph type="sldNum" sz="quarter" idx="12"/>
          </p:nvPr>
        </p:nvSpPr>
        <p:spPr/>
        <p:txBody>
          <a:bodyPr/>
          <a:lstStyle/>
          <a:p>
            <a:fld id="{2980B001-E400-4EE6-BBEB-8763B5B5593A}" type="slidenum">
              <a:rPr lang="en-IN" smtClean="0"/>
              <a:t>‹#›</a:t>
            </a:fld>
            <a:endParaRPr lang="en-IN"/>
          </a:p>
        </p:txBody>
      </p:sp>
    </p:spTree>
    <p:extLst>
      <p:ext uri="{BB962C8B-B14F-4D97-AF65-F5344CB8AC3E}">
        <p14:creationId xmlns:p14="http://schemas.microsoft.com/office/powerpoint/2010/main" val="3337008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6B39A3-8917-9F4D-B80E-6CA93B8A0A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3890D9-37F0-9394-734A-B726380BB2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1D434F-F0A8-AB1E-3B35-F7D523F17BEC}"/>
              </a:ext>
            </a:extLst>
          </p:cNvPr>
          <p:cNvSpPr>
            <a:spLocks noGrp="1"/>
          </p:cNvSpPr>
          <p:nvPr>
            <p:ph type="dt" sz="half" idx="10"/>
          </p:nvPr>
        </p:nvSpPr>
        <p:spPr/>
        <p:txBody>
          <a:bodyPr/>
          <a:lstStyle/>
          <a:p>
            <a:fld id="{AD5E6321-7CB7-4A4A-BCAD-BDB78DA8473A}" type="datetimeFigureOut">
              <a:rPr lang="en-IN" smtClean="0"/>
              <a:t>16-07-2025</a:t>
            </a:fld>
            <a:endParaRPr lang="en-IN"/>
          </a:p>
        </p:txBody>
      </p:sp>
      <p:sp>
        <p:nvSpPr>
          <p:cNvPr id="5" name="Footer Placeholder 4">
            <a:extLst>
              <a:ext uri="{FF2B5EF4-FFF2-40B4-BE49-F238E27FC236}">
                <a16:creationId xmlns:a16="http://schemas.microsoft.com/office/drawing/2014/main" id="{826F3DC4-718D-FDD0-F26A-97C07175BA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8A0CF3-0C73-4E99-A4BB-7CB1A9FEC17A}"/>
              </a:ext>
            </a:extLst>
          </p:cNvPr>
          <p:cNvSpPr>
            <a:spLocks noGrp="1"/>
          </p:cNvSpPr>
          <p:nvPr>
            <p:ph type="sldNum" sz="quarter" idx="12"/>
          </p:nvPr>
        </p:nvSpPr>
        <p:spPr/>
        <p:txBody>
          <a:bodyPr/>
          <a:lstStyle/>
          <a:p>
            <a:fld id="{2980B001-E400-4EE6-BBEB-8763B5B5593A}" type="slidenum">
              <a:rPr lang="en-IN" smtClean="0"/>
              <a:t>‹#›</a:t>
            </a:fld>
            <a:endParaRPr lang="en-IN"/>
          </a:p>
        </p:txBody>
      </p:sp>
    </p:spTree>
    <p:extLst>
      <p:ext uri="{BB962C8B-B14F-4D97-AF65-F5344CB8AC3E}">
        <p14:creationId xmlns:p14="http://schemas.microsoft.com/office/powerpoint/2010/main" val="2691281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8E35F-955E-8F93-56EB-978E286A12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5C713C-1A61-EA8C-7DB8-A1A52DADA6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59A976-A275-707F-DD72-24BD1A759AF8}"/>
              </a:ext>
            </a:extLst>
          </p:cNvPr>
          <p:cNvSpPr>
            <a:spLocks noGrp="1"/>
          </p:cNvSpPr>
          <p:nvPr>
            <p:ph type="dt" sz="half" idx="10"/>
          </p:nvPr>
        </p:nvSpPr>
        <p:spPr/>
        <p:txBody>
          <a:bodyPr/>
          <a:lstStyle/>
          <a:p>
            <a:fld id="{AD5E6321-7CB7-4A4A-BCAD-BDB78DA8473A}" type="datetimeFigureOut">
              <a:rPr lang="en-IN" smtClean="0"/>
              <a:t>16-07-2025</a:t>
            </a:fld>
            <a:endParaRPr lang="en-IN"/>
          </a:p>
        </p:txBody>
      </p:sp>
      <p:sp>
        <p:nvSpPr>
          <p:cNvPr id="5" name="Footer Placeholder 4">
            <a:extLst>
              <a:ext uri="{FF2B5EF4-FFF2-40B4-BE49-F238E27FC236}">
                <a16:creationId xmlns:a16="http://schemas.microsoft.com/office/drawing/2014/main" id="{4F98D4EC-0F03-F5C1-CE1B-6B30A33B80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7EEA37-1E16-A0C0-87C8-DAAF6C82EB77}"/>
              </a:ext>
            </a:extLst>
          </p:cNvPr>
          <p:cNvSpPr>
            <a:spLocks noGrp="1"/>
          </p:cNvSpPr>
          <p:nvPr>
            <p:ph type="sldNum" sz="quarter" idx="12"/>
          </p:nvPr>
        </p:nvSpPr>
        <p:spPr/>
        <p:txBody>
          <a:bodyPr/>
          <a:lstStyle/>
          <a:p>
            <a:fld id="{2980B001-E400-4EE6-BBEB-8763B5B5593A}" type="slidenum">
              <a:rPr lang="en-IN" smtClean="0"/>
              <a:t>‹#›</a:t>
            </a:fld>
            <a:endParaRPr lang="en-IN"/>
          </a:p>
        </p:txBody>
      </p:sp>
    </p:spTree>
    <p:extLst>
      <p:ext uri="{BB962C8B-B14F-4D97-AF65-F5344CB8AC3E}">
        <p14:creationId xmlns:p14="http://schemas.microsoft.com/office/powerpoint/2010/main" val="3298287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CC58A-FA81-F96C-8605-67BAD74F35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C6CB8A3-45A7-75B8-4408-59AA947AA0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442EEC-3869-9811-F5BA-ADF72E93DA7E}"/>
              </a:ext>
            </a:extLst>
          </p:cNvPr>
          <p:cNvSpPr>
            <a:spLocks noGrp="1"/>
          </p:cNvSpPr>
          <p:nvPr>
            <p:ph type="dt" sz="half" idx="10"/>
          </p:nvPr>
        </p:nvSpPr>
        <p:spPr/>
        <p:txBody>
          <a:bodyPr/>
          <a:lstStyle/>
          <a:p>
            <a:fld id="{AD5E6321-7CB7-4A4A-BCAD-BDB78DA8473A}" type="datetimeFigureOut">
              <a:rPr lang="en-IN" smtClean="0"/>
              <a:t>16-07-2025</a:t>
            </a:fld>
            <a:endParaRPr lang="en-IN"/>
          </a:p>
        </p:txBody>
      </p:sp>
      <p:sp>
        <p:nvSpPr>
          <p:cNvPr id="5" name="Footer Placeholder 4">
            <a:extLst>
              <a:ext uri="{FF2B5EF4-FFF2-40B4-BE49-F238E27FC236}">
                <a16:creationId xmlns:a16="http://schemas.microsoft.com/office/drawing/2014/main" id="{C4E27779-76E4-46FB-4E25-6E6C5921EB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573840-D2A8-A8C4-C58D-FCB6264B7B9D}"/>
              </a:ext>
            </a:extLst>
          </p:cNvPr>
          <p:cNvSpPr>
            <a:spLocks noGrp="1"/>
          </p:cNvSpPr>
          <p:nvPr>
            <p:ph type="sldNum" sz="quarter" idx="12"/>
          </p:nvPr>
        </p:nvSpPr>
        <p:spPr/>
        <p:txBody>
          <a:bodyPr/>
          <a:lstStyle/>
          <a:p>
            <a:fld id="{2980B001-E400-4EE6-BBEB-8763B5B5593A}" type="slidenum">
              <a:rPr lang="en-IN" smtClean="0"/>
              <a:t>‹#›</a:t>
            </a:fld>
            <a:endParaRPr lang="en-IN"/>
          </a:p>
        </p:txBody>
      </p:sp>
    </p:spTree>
    <p:extLst>
      <p:ext uri="{BB962C8B-B14F-4D97-AF65-F5344CB8AC3E}">
        <p14:creationId xmlns:p14="http://schemas.microsoft.com/office/powerpoint/2010/main" val="3347179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BAD3B-10FE-4DC7-F340-D63DCDDDBA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01B743-1361-6DA3-D0B0-AA5763BC44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535238D-2A6A-61A6-BE43-FA40FA312F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64D3F01-8D39-C6C8-CAF3-A5317EF19C6D}"/>
              </a:ext>
            </a:extLst>
          </p:cNvPr>
          <p:cNvSpPr>
            <a:spLocks noGrp="1"/>
          </p:cNvSpPr>
          <p:nvPr>
            <p:ph type="dt" sz="half" idx="10"/>
          </p:nvPr>
        </p:nvSpPr>
        <p:spPr/>
        <p:txBody>
          <a:bodyPr/>
          <a:lstStyle/>
          <a:p>
            <a:fld id="{AD5E6321-7CB7-4A4A-BCAD-BDB78DA8473A}" type="datetimeFigureOut">
              <a:rPr lang="en-IN" smtClean="0"/>
              <a:t>16-07-2025</a:t>
            </a:fld>
            <a:endParaRPr lang="en-IN"/>
          </a:p>
        </p:txBody>
      </p:sp>
      <p:sp>
        <p:nvSpPr>
          <p:cNvPr id="6" name="Footer Placeholder 5">
            <a:extLst>
              <a:ext uri="{FF2B5EF4-FFF2-40B4-BE49-F238E27FC236}">
                <a16:creationId xmlns:a16="http://schemas.microsoft.com/office/drawing/2014/main" id="{EBCEB0C8-C754-AA27-4C8F-BC1371E966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DC2CC1-B483-3E0A-9811-F379040AFE4D}"/>
              </a:ext>
            </a:extLst>
          </p:cNvPr>
          <p:cNvSpPr>
            <a:spLocks noGrp="1"/>
          </p:cNvSpPr>
          <p:nvPr>
            <p:ph type="sldNum" sz="quarter" idx="12"/>
          </p:nvPr>
        </p:nvSpPr>
        <p:spPr/>
        <p:txBody>
          <a:bodyPr/>
          <a:lstStyle/>
          <a:p>
            <a:fld id="{2980B001-E400-4EE6-BBEB-8763B5B5593A}" type="slidenum">
              <a:rPr lang="en-IN" smtClean="0"/>
              <a:t>‹#›</a:t>
            </a:fld>
            <a:endParaRPr lang="en-IN"/>
          </a:p>
        </p:txBody>
      </p:sp>
    </p:spTree>
    <p:extLst>
      <p:ext uri="{BB962C8B-B14F-4D97-AF65-F5344CB8AC3E}">
        <p14:creationId xmlns:p14="http://schemas.microsoft.com/office/powerpoint/2010/main" val="2601060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200AA-39C8-1932-0792-264C1608742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A9787A-0DA9-D012-7BDE-70E8A4817D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64850B-4218-AED2-35BF-90FE237736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D19172F-2942-6C67-7EDE-95A1A1B7F5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87673C-9DE1-D609-8803-7C4C2D67B3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ED60C13-10A7-F2F7-9B37-339413154EF7}"/>
              </a:ext>
            </a:extLst>
          </p:cNvPr>
          <p:cNvSpPr>
            <a:spLocks noGrp="1"/>
          </p:cNvSpPr>
          <p:nvPr>
            <p:ph type="dt" sz="half" idx="10"/>
          </p:nvPr>
        </p:nvSpPr>
        <p:spPr/>
        <p:txBody>
          <a:bodyPr/>
          <a:lstStyle/>
          <a:p>
            <a:fld id="{AD5E6321-7CB7-4A4A-BCAD-BDB78DA8473A}" type="datetimeFigureOut">
              <a:rPr lang="en-IN" smtClean="0"/>
              <a:t>16-07-2025</a:t>
            </a:fld>
            <a:endParaRPr lang="en-IN"/>
          </a:p>
        </p:txBody>
      </p:sp>
      <p:sp>
        <p:nvSpPr>
          <p:cNvPr id="8" name="Footer Placeholder 7">
            <a:extLst>
              <a:ext uri="{FF2B5EF4-FFF2-40B4-BE49-F238E27FC236}">
                <a16:creationId xmlns:a16="http://schemas.microsoft.com/office/drawing/2014/main" id="{A8AF00BB-952E-3F4F-11FC-0777097E9C5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ED7A6E0-731A-2FF9-46A9-32230865E2AF}"/>
              </a:ext>
            </a:extLst>
          </p:cNvPr>
          <p:cNvSpPr>
            <a:spLocks noGrp="1"/>
          </p:cNvSpPr>
          <p:nvPr>
            <p:ph type="sldNum" sz="quarter" idx="12"/>
          </p:nvPr>
        </p:nvSpPr>
        <p:spPr/>
        <p:txBody>
          <a:bodyPr/>
          <a:lstStyle/>
          <a:p>
            <a:fld id="{2980B001-E400-4EE6-BBEB-8763B5B5593A}" type="slidenum">
              <a:rPr lang="en-IN" smtClean="0"/>
              <a:t>‹#›</a:t>
            </a:fld>
            <a:endParaRPr lang="en-IN"/>
          </a:p>
        </p:txBody>
      </p:sp>
    </p:spTree>
    <p:extLst>
      <p:ext uri="{BB962C8B-B14F-4D97-AF65-F5344CB8AC3E}">
        <p14:creationId xmlns:p14="http://schemas.microsoft.com/office/powerpoint/2010/main" val="795256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D2FB3-B7A0-52DA-C75E-964A1F11C7A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56DDBF-201E-1007-B885-69F924485703}"/>
              </a:ext>
            </a:extLst>
          </p:cNvPr>
          <p:cNvSpPr>
            <a:spLocks noGrp="1"/>
          </p:cNvSpPr>
          <p:nvPr>
            <p:ph type="dt" sz="half" idx="10"/>
          </p:nvPr>
        </p:nvSpPr>
        <p:spPr/>
        <p:txBody>
          <a:bodyPr/>
          <a:lstStyle/>
          <a:p>
            <a:fld id="{AD5E6321-7CB7-4A4A-BCAD-BDB78DA8473A}" type="datetimeFigureOut">
              <a:rPr lang="en-IN" smtClean="0"/>
              <a:t>16-07-2025</a:t>
            </a:fld>
            <a:endParaRPr lang="en-IN"/>
          </a:p>
        </p:txBody>
      </p:sp>
      <p:sp>
        <p:nvSpPr>
          <p:cNvPr id="4" name="Footer Placeholder 3">
            <a:extLst>
              <a:ext uri="{FF2B5EF4-FFF2-40B4-BE49-F238E27FC236}">
                <a16:creationId xmlns:a16="http://schemas.microsoft.com/office/drawing/2014/main" id="{AF4EE7DE-74C2-291B-0080-A6B147FD6B5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1C3D740-FCB2-C6BA-5DA0-9FBC0D71053C}"/>
              </a:ext>
            </a:extLst>
          </p:cNvPr>
          <p:cNvSpPr>
            <a:spLocks noGrp="1"/>
          </p:cNvSpPr>
          <p:nvPr>
            <p:ph type="sldNum" sz="quarter" idx="12"/>
          </p:nvPr>
        </p:nvSpPr>
        <p:spPr/>
        <p:txBody>
          <a:bodyPr/>
          <a:lstStyle/>
          <a:p>
            <a:fld id="{2980B001-E400-4EE6-BBEB-8763B5B5593A}" type="slidenum">
              <a:rPr lang="en-IN" smtClean="0"/>
              <a:t>‹#›</a:t>
            </a:fld>
            <a:endParaRPr lang="en-IN"/>
          </a:p>
        </p:txBody>
      </p:sp>
    </p:spTree>
    <p:extLst>
      <p:ext uri="{BB962C8B-B14F-4D97-AF65-F5344CB8AC3E}">
        <p14:creationId xmlns:p14="http://schemas.microsoft.com/office/powerpoint/2010/main" val="4172571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D8D8BF-32D6-347D-1F56-6CADBDDF696B}"/>
              </a:ext>
            </a:extLst>
          </p:cNvPr>
          <p:cNvSpPr>
            <a:spLocks noGrp="1"/>
          </p:cNvSpPr>
          <p:nvPr>
            <p:ph type="dt" sz="half" idx="10"/>
          </p:nvPr>
        </p:nvSpPr>
        <p:spPr/>
        <p:txBody>
          <a:bodyPr/>
          <a:lstStyle/>
          <a:p>
            <a:fld id="{AD5E6321-7CB7-4A4A-BCAD-BDB78DA8473A}" type="datetimeFigureOut">
              <a:rPr lang="en-IN" smtClean="0"/>
              <a:t>16-07-2025</a:t>
            </a:fld>
            <a:endParaRPr lang="en-IN"/>
          </a:p>
        </p:txBody>
      </p:sp>
      <p:sp>
        <p:nvSpPr>
          <p:cNvPr id="3" name="Footer Placeholder 2">
            <a:extLst>
              <a:ext uri="{FF2B5EF4-FFF2-40B4-BE49-F238E27FC236}">
                <a16:creationId xmlns:a16="http://schemas.microsoft.com/office/drawing/2014/main" id="{A29E1AFB-20CD-4143-F558-F51EF39F390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477E6CF-9681-04B1-26CD-176A2B7C1A95}"/>
              </a:ext>
            </a:extLst>
          </p:cNvPr>
          <p:cNvSpPr>
            <a:spLocks noGrp="1"/>
          </p:cNvSpPr>
          <p:nvPr>
            <p:ph type="sldNum" sz="quarter" idx="12"/>
          </p:nvPr>
        </p:nvSpPr>
        <p:spPr/>
        <p:txBody>
          <a:bodyPr/>
          <a:lstStyle/>
          <a:p>
            <a:fld id="{2980B001-E400-4EE6-BBEB-8763B5B5593A}" type="slidenum">
              <a:rPr lang="en-IN" smtClean="0"/>
              <a:t>‹#›</a:t>
            </a:fld>
            <a:endParaRPr lang="en-IN"/>
          </a:p>
        </p:txBody>
      </p:sp>
    </p:spTree>
    <p:extLst>
      <p:ext uri="{BB962C8B-B14F-4D97-AF65-F5344CB8AC3E}">
        <p14:creationId xmlns:p14="http://schemas.microsoft.com/office/powerpoint/2010/main" val="2657882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20BAE-C5F2-566F-518B-8C09B73F36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B091F90-5475-59B6-DF1A-E7A992F0A0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8635056-0BF9-A8D4-A4E1-9E2D3C82A7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960A44-A0FC-4849-2D5D-CE649227499D}"/>
              </a:ext>
            </a:extLst>
          </p:cNvPr>
          <p:cNvSpPr>
            <a:spLocks noGrp="1"/>
          </p:cNvSpPr>
          <p:nvPr>
            <p:ph type="dt" sz="half" idx="10"/>
          </p:nvPr>
        </p:nvSpPr>
        <p:spPr/>
        <p:txBody>
          <a:bodyPr/>
          <a:lstStyle/>
          <a:p>
            <a:fld id="{AD5E6321-7CB7-4A4A-BCAD-BDB78DA8473A}" type="datetimeFigureOut">
              <a:rPr lang="en-IN" smtClean="0"/>
              <a:t>16-07-2025</a:t>
            </a:fld>
            <a:endParaRPr lang="en-IN"/>
          </a:p>
        </p:txBody>
      </p:sp>
      <p:sp>
        <p:nvSpPr>
          <p:cNvPr id="6" name="Footer Placeholder 5">
            <a:extLst>
              <a:ext uri="{FF2B5EF4-FFF2-40B4-BE49-F238E27FC236}">
                <a16:creationId xmlns:a16="http://schemas.microsoft.com/office/drawing/2014/main" id="{21BEF63A-8E52-D0CD-C5FE-F77E992A8E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12A5B2-E643-7F58-0BC5-DDDFA203277F}"/>
              </a:ext>
            </a:extLst>
          </p:cNvPr>
          <p:cNvSpPr>
            <a:spLocks noGrp="1"/>
          </p:cNvSpPr>
          <p:nvPr>
            <p:ph type="sldNum" sz="quarter" idx="12"/>
          </p:nvPr>
        </p:nvSpPr>
        <p:spPr/>
        <p:txBody>
          <a:bodyPr/>
          <a:lstStyle/>
          <a:p>
            <a:fld id="{2980B001-E400-4EE6-BBEB-8763B5B5593A}" type="slidenum">
              <a:rPr lang="en-IN" smtClean="0"/>
              <a:t>‹#›</a:t>
            </a:fld>
            <a:endParaRPr lang="en-IN"/>
          </a:p>
        </p:txBody>
      </p:sp>
    </p:spTree>
    <p:extLst>
      <p:ext uri="{BB962C8B-B14F-4D97-AF65-F5344CB8AC3E}">
        <p14:creationId xmlns:p14="http://schemas.microsoft.com/office/powerpoint/2010/main" val="1458292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60EF8-F484-750C-0ED3-A35DB93A8E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8FC228C-A641-260A-31D0-C7F1B2E5D6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5958F5F-26A3-4FFA-7544-6099D231DA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E80F57-D879-83BD-6F8B-2A35B4D6EB06}"/>
              </a:ext>
            </a:extLst>
          </p:cNvPr>
          <p:cNvSpPr>
            <a:spLocks noGrp="1"/>
          </p:cNvSpPr>
          <p:nvPr>
            <p:ph type="dt" sz="half" idx="10"/>
          </p:nvPr>
        </p:nvSpPr>
        <p:spPr/>
        <p:txBody>
          <a:bodyPr/>
          <a:lstStyle/>
          <a:p>
            <a:fld id="{AD5E6321-7CB7-4A4A-BCAD-BDB78DA8473A}" type="datetimeFigureOut">
              <a:rPr lang="en-IN" smtClean="0"/>
              <a:t>16-07-2025</a:t>
            </a:fld>
            <a:endParaRPr lang="en-IN"/>
          </a:p>
        </p:txBody>
      </p:sp>
      <p:sp>
        <p:nvSpPr>
          <p:cNvPr id="6" name="Footer Placeholder 5">
            <a:extLst>
              <a:ext uri="{FF2B5EF4-FFF2-40B4-BE49-F238E27FC236}">
                <a16:creationId xmlns:a16="http://schemas.microsoft.com/office/drawing/2014/main" id="{4008AFDD-4DA0-7884-A954-197B5E988E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519844-420F-52C9-3ACB-CA1F3D94D899}"/>
              </a:ext>
            </a:extLst>
          </p:cNvPr>
          <p:cNvSpPr>
            <a:spLocks noGrp="1"/>
          </p:cNvSpPr>
          <p:nvPr>
            <p:ph type="sldNum" sz="quarter" idx="12"/>
          </p:nvPr>
        </p:nvSpPr>
        <p:spPr/>
        <p:txBody>
          <a:bodyPr/>
          <a:lstStyle/>
          <a:p>
            <a:fld id="{2980B001-E400-4EE6-BBEB-8763B5B5593A}" type="slidenum">
              <a:rPr lang="en-IN" smtClean="0"/>
              <a:t>‹#›</a:t>
            </a:fld>
            <a:endParaRPr lang="en-IN"/>
          </a:p>
        </p:txBody>
      </p:sp>
    </p:spTree>
    <p:extLst>
      <p:ext uri="{BB962C8B-B14F-4D97-AF65-F5344CB8AC3E}">
        <p14:creationId xmlns:p14="http://schemas.microsoft.com/office/powerpoint/2010/main" val="4220073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079F39-5582-43D3-615B-129B80A757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266740D-915A-E3E3-DA75-F7C93141FB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EB48A6-B1CB-5E3A-A497-2968D8F98C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5E6321-7CB7-4A4A-BCAD-BDB78DA8473A}" type="datetimeFigureOut">
              <a:rPr lang="en-IN" smtClean="0"/>
              <a:t>16-07-2025</a:t>
            </a:fld>
            <a:endParaRPr lang="en-IN"/>
          </a:p>
        </p:txBody>
      </p:sp>
      <p:sp>
        <p:nvSpPr>
          <p:cNvPr id="5" name="Footer Placeholder 4">
            <a:extLst>
              <a:ext uri="{FF2B5EF4-FFF2-40B4-BE49-F238E27FC236}">
                <a16:creationId xmlns:a16="http://schemas.microsoft.com/office/drawing/2014/main" id="{3965B774-9C26-055A-B805-6BA1F2F367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812C25E-7D3B-FDEB-394A-13D13B59DE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80B001-E400-4EE6-BBEB-8763B5B5593A}" type="slidenum">
              <a:rPr lang="en-IN" smtClean="0"/>
              <a:t>‹#›</a:t>
            </a:fld>
            <a:endParaRPr lang="en-IN"/>
          </a:p>
        </p:txBody>
      </p:sp>
    </p:spTree>
    <p:extLst>
      <p:ext uri="{BB962C8B-B14F-4D97-AF65-F5344CB8AC3E}">
        <p14:creationId xmlns:p14="http://schemas.microsoft.com/office/powerpoint/2010/main" val="21730343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geeksforgeeks.org/system-design/whats-is-domain-name-systemdn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geeksforgeeks.org/what-is-an-ip-address/" TargetMode="External"/><Relationship Id="rId2" Type="http://schemas.openxmlformats.org/officeDocument/2006/relationships/hyperlink" Target="https://www.geeksforgeeks.org/amazon-web-services-setting-up-an-aws-account/"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geeksforgeeks.org/amazon-ec2-creating-an-elastic-cloud-compute-instance/"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geeksforgeeks.org/what-is-elastic-compute-cloud-ec2/" TargetMode="External"/><Relationship Id="rId2" Type="http://schemas.openxmlformats.org/officeDocument/2006/relationships/hyperlink" Target="https://www.geeksforgeeks.org/introduction-to-aws-lambda/"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cloud-computing/what-is-elastic-compute-cloud-ec2/" TargetMode="External"/><Relationship Id="rId2" Type="http://schemas.openxmlformats.org/officeDocument/2006/relationships/hyperlink" Target="https://www.geeksforgeeks.org/devops/introduction-to-aws-simple-storage-service-aws-s3/"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www.geeksforgeeks.org/devops/introduction-to-aws-lambda/"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7CB54-0384-51BF-0FFF-A2406ED2B4FA}"/>
              </a:ext>
            </a:extLst>
          </p:cNvPr>
          <p:cNvSpPr>
            <a:spLocks noGrp="1"/>
          </p:cNvSpPr>
          <p:nvPr>
            <p:ph type="ctrTitle"/>
          </p:nvPr>
        </p:nvSpPr>
        <p:spPr>
          <a:xfrm>
            <a:off x="0" y="1336431"/>
            <a:ext cx="12192000" cy="1958106"/>
          </a:xfrm>
        </p:spPr>
        <p:txBody>
          <a:bodyPr>
            <a:normAutofit fontScale="90000"/>
          </a:bodyPr>
          <a:lstStyle/>
          <a:p>
            <a:r>
              <a:rPr kumimoji="0" lang="en-IN" sz="80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Light" panose="020F0302020204030204"/>
                <a:ea typeface="+mj-ea"/>
                <a:cs typeface="+mj-cs"/>
              </a:rPr>
              <a:t>AWS Solution Architect</a:t>
            </a:r>
            <a:br>
              <a:rPr kumimoji="0" lang="en-IN" sz="4000" b="1" i="0" u="none" strike="noStrike" kern="1200" cap="none" spc="0" normalizeH="0" baseline="0" noProof="0" dirty="0">
                <a:ln>
                  <a:noFill/>
                </a:ln>
                <a:solidFill>
                  <a:prstClr val="black"/>
                </a:solidFill>
                <a:effectLst/>
                <a:uLnTx/>
                <a:uFillTx/>
                <a:latin typeface="Calibri Light" panose="020F0302020204030204"/>
                <a:ea typeface="+mj-ea"/>
                <a:cs typeface="+mj-cs"/>
              </a:rPr>
            </a:br>
            <a:r>
              <a:rPr lang="en-US" sz="6000" b="1" dirty="0">
                <a:solidFill>
                  <a:srgbClr val="FF0000"/>
                </a:solidFill>
                <a:effectLst>
                  <a:outerShdw blurRad="38100" dist="38100" dir="2700000" algn="tl">
                    <a:srgbClr val="000000">
                      <a:alpha val="43137"/>
                    </a:srgbClr>
                  </a:outerShdw>
                </a:effectLst>
              </a:rPr>
              <a:t>(UNIT-3:Networking &amp; Content Delivery)</a:t>
            </a:r>
            <a:endParaRPr lang="en-IN" dirty="0"/>
          </a:p>
        </p:txBody>
      </p:sp>
      <p:sp>
        <p:nvSpPr>
          <p:cNvPr id="3" name="Subtitle 2">
            <a:extLst>
              <a:ext uri="{FF2B5EF4-FFF2-40B4-BE49-F238E27FC236}">
                <a16:creationId xmlns:a16="http://schemas.microsoft.com/office/drawing/2014/main" id="{B23DC598-C18E-094F-6E71-3ADA194A17A3}"/>
              </a:ext>
            </a:extLst>
          </p:cNvPr>
          <p:cNvSpPr>
            <a:spLocks noGrp="1"/>
          </p:cNvSpPr>
          <p:nvPr>
            <p:ph type="subTitle" idx="1"/>
          </p:nvPr>
        </p:nvSpPr>
        <p:spPr>
          <a:xfrm>
            <a:off x="1524000" y="3890058"/>
            <a:ext cx="9144000" cy="1655762"/>
          </a:xfrm>
        </p:spPr>
        <p:txBody>
          <a:bodyPr>
            <a:normAutofit/>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600" b="1" i="0" u="none" strike="noStrike" kern="1200" cap="none" spc="0" normalizeH="0" baseline="0" noProof="0" dirty="0">
                <a:ln>
                  <a:noFill/>
                </a:ln>
                <a:solidFill>
                  <a:prstClr val="black"/>
                </a:solidFill>
                <a:effectLst/>
                <a:uLnTx/>
                <a:uFillTx/>
                <a:latin typeface="Calibri" panose="020F0502020204030204"/>
                <a:ea typeface="+mn-ea"/>
                <a:cs typeface="+mn-cs"/>
              </a:rPr>
              <a:t>Dr. Munsifa Firdaus Khan Barbhuyan</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School of Computing Science and Engineering &amp; Artificial Intelligence</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2600" b="1" dirty="0" err="1">
                <a:solidFill>
                  <a:prstClr val="black"/>
                </a:solidFill>
                <a:latin typeface="Calibri" panose="020F0502020204030204"/>
              </a:rPr>
              <a:t>munsifafirdauskhan</a:t>
            </a:r>
            <a:r>
              <a:rPr kumimoji="0" lang="en-US" sz="2600" b="1" i="0" u="none" strike="noStrike" kern="1200" cap="none" spc="0" normalizeH="0" baseline="0" noProof="0" dirty="0">
                <a:ln>
                  <a:noFill/>
                </a:ln>
                <a:solidFill>
                  <a:prstClr val="black"/>
                </a:solidFill>
                <a:effectLst/>
                <a:uLnTx/>
                <a:uFillTx/>
                <a:latin typeface="Calibri" panose="020F0502020204030204"/>
                <a:ea typeface="+mn-ea"/>
                <a:cs typeface="+mn-cs"/>
              </a:rPr>
              <a:t>@vitbhopal.ac.in</a:t>
            </a:r>
          </a:p>
          <a:p>
            <a:endParaRPr lang="en-IN" dirty="0"/>
          </a:p>
        </p:txBody>
      </p:sp>
      <p:pic>
        <p:nvPicPr>
          <p:cNvPr id="4" name="image3.png">
            <a:extLst>
              <a:ext uri="{FF2B5EF4-FFF2-40B4-BE49-F238E27FC236}">
                <a16:creationId xmlns:a16="http://schemas.microsoft.com/office/drawing/2014/main" id="{E1EE6C4D-9FFE-E88B-7F40-B79F1486ED2E}"/>
              </a:ext>
            </a:extLst>
          </p:cNvPr>
          <p:cNvPicPr/>
          <p:nvPr/>
        </p:nvPicPr>
        <p:blipFill>
          <a:blip r:embed="rId2"/>
          <a:srcRect/>
          <a:stretch>
            <a:fillRect/>
          </a:stretch>
        </p:blipFill>
        <p:spPr>
          <a:xfrm>
            <a:off x="9249386" y="23860"/>
            <a:ext cx="2921635" cy="1155065"/>
          </a:xfrm>
          <a:prstGeom prst="rect">
            <a:avLst/>
          </a:prstGeom>
          <a:ln/>
        </p:spPr>
      </p:pic>
    </p:spTree>
    <p:extLst>
      <p:ext uri="{BB962C8B-B14F-4D97-AF65-F5344CB8AC3E}">
        <p14:creationId xmlns:p14="http://schemas.microsoft.com/office/powerpoint/2010/main" val="3132169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9FCF-1B50-AD9D-6443-5B2735E66606}"/>
              </a:ext>
            </a:extLst>
          </p:cNvPr>
          <p:cNvSpPr>
            <a:spLocks noGrp="1"/>
          </p:cNvSpPr>
          <p:nvPr>
            <p:ph type="title"/>
          </p:nvPr>
        </p:nvSpPr>
        <p:spPr>
          <a:xfrm>
            <a:off x="181708" y="23860"/>
            <a:ext cx="9149861" cy="890540"/>
          </a:xfrm>
        </p:spPr>
        <p:txBody>
          <a:bodyPr/>
          <a:lstStyle/>
          <a:p>
            <a:r>
              <a:rPr lang="en-IN" b="1" dirty="0">
                <a:solidFill>
                  <a:srgbClr val="C00000"/>
                </a:solidFill>
              </a:rPr>
              <a:t>AWS </a:t>
            </a:r>
            <a:r>
              <a:rPr lang="en-IN" b="1" dirty="0" err="1">
                <a:solidFill>
                  <a:srgbClr val="C00000"/>
                </a:solidFill>
              </a:rPr>
              <a:t>CloudFront</a:t>
            </a:r>
            <a:r>
              <a:rPr lang="en-IN" b="1" dirty="0">
                <a:solidFill>
                  <a:srgbClr val="C00000"/>
                </a:solidFill>
              </a:rPr>
              <a:t>: CDN Cloud Service</a:t>
            </a:r>
          </a:p>
        </p:txBody>
      </p:sp>
      <p:pic>
        <p:nvPicPr>
          <p:cNvPr id="4" name="image3.png">
            <a:extLst>
              <a:ext uri="{FF2B5EF4-FFF2-40B4-BE49-F238E27FC236}">
                <a16:creationId xmlns:a16="http://schemas.microsoft.com/office/drawing/2014/main" id="{9CAA5B85-5EA2-B51C-31BA-1EB6EF320B91}"/>
              </a:ext>
            </a:extLst>
          </p:cNvPr>
          <p:cNvPicPr/>
          <p:nvPr/>
        </p:nvPicPr>
        <p:blipFill>
          <a:blip r:embed="rId2"/>
          <a:srcRect/>
          <a:stretch>
            <a:fillRect/>
          </a:stretch>
        </p:blipFill>
        <p:spPr>
          <a:xfrm>
            <a:off x="9249386" y="23860"/>
            <a:ext cx="2921635" cy="1155065"/>
          </a:xfrm>
          <a:prstGeom prst="rect">
            <a:avLst/>
          </a:prstGeom>
          <a:ln/>
        </p:spPr>
      </p:pic>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1285" y="914400"/>
            <a:ext cx="11423568" cy="5711784"/>
          </a:xfrm>
        </p:spPr>
      </p:pic>
    </p:spTree>
    <p:extLst>
      <p:ext uri="{BB962C8B-B14F-4D97-AF65-F5344CB8AC3E}">
        <p14:creationId xmlns:p14="http://schemas.microsoft.com/office/powerpoint/2010/main" val="3569263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9FCF-1B50-AD9D-6443-5B2735E66606}"/>
              </a:ext>
            </a:extLst>
          </p:cNvPr>
          <p:cNvSpPr>
            <a:spLocks noGrp="1"/>
          </p:cNvSpPr>
          <p:nvPr>
            <p:ph type="title"/>
          </p:nvPr>
        </p:nvSpPr>
        <p:spPr>
          <a:xfrm>
            <a:off x="181708" y="23860"/>
            <a:ext cx="9149861" cy="890540"/>
          </a:xfrm>
        </p:spPr>
        <p:txBody>
          <a:bodyPr/>
          <a:lstStyle/>
          <a:p>
            <a:r>
              <a:rPr lang="en-IN" b="1" dirty="0">
                <a:solidFill>
                  <a:srgbClr val="C00000"/>
                </a:solidFill>
              </a:rPr>
              <a:t>AWS </a:t>
            </a:r>
            <a:r>
              <a:rPr lang="en-IN" b="1" dirty="0" err="1">
                <a:solidFill>
                  <a:srgbClr val="C00000"/>
                </a:solidFill>
              </a:rPr>
              <a:t>CloudFront</a:t>
            </a:r>
            <a:r>
              <a:rPr lang="en-IN" b="1" dirty="0">
                <a:solidFill>
                  <a:srgbClr val="C00000"/>
                </a:solidFill>
              </a:rPr>
              <a:t>: CDN Cloud Service</a:t>
            </a:r>
          </a:p>
        </p:txBody>
      </p:sp>
      <p:sp>
        <p:nvSpPr>
          <p:cNvPr id="3" name="Content Placeholder 2">
            <a:extLst>
              <a:ext uri="{FF2B5EF4-FFF2-40B4-BE49-F238E27FC236}">
                <a16:creationId xmlns:a16="http://schemas.microsoft.com/office/drawing/2014/main" id="{BEEF6DD4-994B-DED6-F7A6-B916A57E6222}"/>
              </a:ext>
            </a:extLst>
          </p:cNvPr>
          <p:cNvSpPr>
            <a:spLocks noGrp="1"/>
          </p:cNvSpPr>
          <p:nvPr>
            <p:ph idx="1"/>
          </p:nvPr>
        </p:nvSpPr>
        <p:spPr>
          <a:xfrm>
            <a:off x="269631" y="808892"/>
            <a:ext cx="11746523" cy="5849816"/>
          </a:xfrm>
        </p:spPr>
        <p:txBody>
          <a:bodyPr>
            <a:normAutofit/>
          </a:bodyPr>
          <a:lstStyle/>
          <a:p>
            <a:pPr fontAlgn="base">
              <a:buFont typeface="Wingdings" panose="05000000000000000000" pitchFamily="2" charset="2"/>
              <a:buChar char="v"/>
            </a:pPr>
            <a:r>
              <a:rPr lang="en-US" b="1" dirty="0">
                <a:solidFill>
                  <a:schemeClr val="accent5">
                    <a:lumMod val="75000"/>
                  </a:schemeClr>
                </a:solidFill>
              </a:rPr>
              <a:t>How does AWS </a:t>
            </a:r>
            <a:r>
              <a:rPr lang="en-US" b="1" dirty="0" err="1">
                <a:solidFill>
                  <a:schemeClr val="accent5">
                    <a:lumMod val="75000"/>
                  </a:schemeClr>
                </a:solidFill>
              </a:rPr>
              <a:t>CloudFront</a:t>
            </a:r>
            <a:r>
              <a:rPr lang="en-US" b="1" dirty="0">
                <a:solidFill>
                  <a:schemeClr val="accent5">
                    <a:lumMod val="75000"/>
                  </a:schemeClr>
                </a:solidFill>
              </a:rPr>
              <a:t> work</a:t>
            </a:r>
          </a:p>
          <a:p>
            <a:pPr marL="0" indent="0" fontAlgn="base">
              <a:buNone/>
            </a:pPr>
            <a:r>
              <a:rPr lang="en-US" sz="2400" b="1" dirty="0"/>
              <a:t>Step 1: User Requests Content - </a:t>
            </a:r>
            <a:r>
              <a:rPr lang="en-US" sz="2400" dirty="0"/>
              <a:t>A user asks for something like an image, video, or webpage from a website or app.</a:t>
            </a:r>
          </a:p>
          <a:p>
            <a:pPr marL="0" indent="0" fontAlgn="base">
              <a:buNone/>
            </a:pPr>
            <a:r>
              <a:rPr lang="en-US" sz="2400" b="1" dirty="0"/>
              <a:t>Step 2: DNS Routes the Request - </a:t>
            </a:r>
            <a:r>
              <a:rPr lang="en-US" sz="2400" dirty="0"/>
              <a:t>The</a:t>
            </a:r>
            <a:r>
              <a:rPr lang="en-US" sz="2400" u="sng" dirty="0">
                <a:hlinkClick r:id="rId2"/>
              </a:rPr>
              <a:t> </a:t>
            </a:r>
            <a:r>
              <a:rPr lang="en-US" sz="2400" b="1" u="sng" dirty="0">
                <a:hlinkClick r:id="rId2"/>
              </a:rPr>
              <a:t>DNS</a:t>
            </a:r>
            <a:r>
              <a:rPr lang="en-US" sz="2400" u="sng" dirty="0">
                <a:hlinkClick r:id="rId2"/>
              </a:rPr>
              <a:t> (Domain Name System) </a:t>
            </a:r>
            <a:r>
              <a:rPr lang="en-US" sz="2400" dirty="0"/>
              <a:t>finds the closest </a:t>
            </a:r>
            <a:r>
              <a:rPr lang="en-US" sz="2400" dirty="0" err="1"/>
              <a:t>CloudFront</a:t>
            </a:r>
            <a:r>
              <a:rPr lang="en-US" sz="2400" dirty="0"/>
              <a:t> server and sends the request there for faster delivery.</a:t>
            </a:r>
          </a:p>
          <a:p>
            <a:pPr marL="0" indent="0" fontAlgn="base">
              <a:buNone/>
            </a:pPr>
            <a:r>
              <a:rPr lang="en-US" sz="2400" b="1" dirty="0"/>
              <a:t>Step 3: </a:t>
            </a:r>
            <a:r>
              <a:rPr lang="en-US" sz="2400" b="1" dirty="0" err="1"/>
              <a:t>CloudFront</a:t>
            </a:r>
            <a:r>
              <a:rPr lang="en-US" sz="2400" b="1" dirty="0"/>
              <a:t> Checks for Cached Content - </a:t>
            </a:r>
            <a:r>
              <a:rPr lang="en-US" sz="2400" dirty="0" err="1"/>
              <a:t>CloudFront</a:t>
            </a:r>
            <a:r>
              <a:rPr lang="en-US" sz="2400" dirty="0"/>
              <a:t> checks if the requested content is already stored in the nearest server:</a:t>
            </a:r>
          </a:p>
          <a:p>
            <a:pPr lvl="1" fontAlgn="base"/>
            <a:r>
              <a:rPr lang="en-US" b="1" dirty="0"/>
              <a:t>If it’s stored</a:t>
            </a:r>
            <a:r>
              <a:rPr lang="en-US" dirty="0"/>
              <a:t>: </a:t>
            </a:r>
            <a:r>
              <a:rPr lang="en-US" dirty="0" err="1"/>
              <a:t>CloudFront</a:t>
            </a:r>
            <a:r>
              <a:rPr lang="en-US" dirty="0"/>
              <a:t> gives the content right away.</a:t>
            </a:r>
          </a:p>
          <a:p>
            <a:pPr lvl="1" fontAlgn="base"/>
            <a:r>
              <a:rPr lang="en-US" b="1" dirty="0"/>
              <a:t>If not stored</a:t>
            </a:r>
            <a:r>
              <a:rPr lang="en-US" dirty="0"/>
              <a:t>: </a:t>
            </a:r>
            <a:r>
              <a:rPr lang="en-US" dirty="0" err="1"/>
              <a:t>CloudFront</a:t>
            </a:r>
            <a:r>
              <a:rPr lang="en-US" dirty="0"/>
              <a:t> sends the request to the main server to get the content.</a:t>
            </a:r>
          </a:p>
          <a:p>
            <a:pPr marL="0" indent="0" fontAlgn="base">
              <a:buNone/>
            </a:pPr>
            <a:r>
              <a:rPr lang="en-US" sz="2400" b="1" dirty="0"/>
              <a:t>Step 4: Content Comes from the Origin Server - </a:t>
            </a:r>
            <a:r>
              <a:rPr lang="en-US" sz="2400" dirty="0"/>
              <a:t>The main server (like </a:t>
            </a:r>
            <a:r>
              <a:rPr lang="en-US" sz="2400" b="1" dirty="0"/>
              <a:t>Amazon S3</a:t>
            </a:r>
            <a:r>
              <a:rPr lang="en-US" sz="2400" dirty="0"/>
              <a:t>, </a:t>
            </a:r>
            <a:r>
              <a:rPr lang="en-US" sz="2400" b="1" dirty="0"/>
              <a:t>EC2</a:t>
            </a:r>
            <a:r>
              <a:rPr lang="en-US" sz="2400" dirty="0"/>
              <a:t>, or your own server) sends the requested content to the nearest </a:t>
            </a:r>
            <a:r>
              <a:rPr lang="en-US" sz="2400" dirty="0" err="1"/>
              <a:t>CloudFront</a:t>
            </a:r>
            <a:r>
              <a:rPr lang="en-US" sz="2400" dirty="0"/>
              <a:t> server.</a:t>
            </a:r>
          </a:p>
          <a:p>
            <a:pPr marL="0" indent="0" fontAlgn="base">
              <a:buNone/>
            </a:pPr>
            <a:r>
              <a:rPr lang="en-US" sz="2400" b="1" dirty="0"/>
              <a:t>Step 5: </a:t>
            </a:r>
            <a:r>
              <a:rPr lang="en-US" sz="2400" b="1" dirty="0" err="1"/>
              <a:t>CloudFront</a:t>
            </a:r>
            <a:r>
              <a:rPr lang="en-US" sz="2400" b="1" dirty="0"/>
              <a:t> Caches the Content - </a:t>
            </a:r>
            <a:r>
              <a:rPr lang="en-US" sz="2400" dirty="0" err="1"/>
              <a:t>CloudFront</a:t>
            </a:r>
            <a:r>
              <a:rPr lang="en-US" sz="2400" dirty="0"/>
              <a:t> saves the content in the server so that it can be used again in the future, making the system faster.</a:t>
            </a:r>
          </a:p>
        </p:txBody>
      </p:sp>
      <p:pic>
        <p:nvPicPr>
          <p:cNvPr id="4" name="image3.png">
            <a:extLst>
              <a:ext uri="{FF2B5EF4-FFF2-40B4-BE49-F238E27FC236}">
                <a16:creationId xmlns:a16="http://schemas.microsoft.com/office/drawing/2014/main" id="{9CAA5B85-5EA2-B51C-31BA-1EB6EF320B91}"/>
              </a:ext>
            </a:extLst>
          </p:cNvPr>
          <p:cNvPicPr/>
          <p:nvPr/>
        </p:nvPicPr>
        <p:blipFill>
          <a:blip r:embed="rId3"/>
          <a:srcRect/>
          <a:stretch>
            <a:fillRect/>
          </a:stretch>
        </p:blipFill>
        <p:spPr>
          <a:xfrm>
            <a:off x="9249386" y="23860"/>
            <a:ext cx="2921635" cy="1155065"/>
          </a:xfrm>
          <a:prstGeom prst="rect">
            <a:avLst/>
          </a:prstGeom>
          <a:ln/>
        </p:spPr>
      </p:pic>
    </p:spTree>
    <p:extLst>
      <p:ext uri="{BB962C8B-B14F-4D97-AF65-F5344CB8AC3E}">
        <p14:creationId xmlns:p14="http://schemas.microsoft.com/office/powerpoint/2010/main" val="3173125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9FCF-1B50-AD9D-6443-5B2735E66606}"/>
              </a:ext>
            </a:extLst>
          </p:cNvPr>
          <p:cNvSpPr>
            <a:spLocks noGrp="1"/>
          </p:cNvSpPr>
          <p:nvPr>
            <p:ph type="title"/>
          </p:nvPr>
        </p:nvSpPr>
        <p:spPr>
          <a:xfrm>
            <a:off x="181708" y="23860"/>
            <a:ext cx="9149861" cy="890540"/>
          </a:xfrm>
        </p:spPr>
        <p:txBody>
          <a:bodyPr/>
          <a:lstStyle/>
          <a:p>
            <a:r>
              <a:rPr lang="en-IN" b="1" dirty="0">
                <a:solidFill>
                  <a:srgbClr val="C00000"/>
                </a:solidFill>
              </a:rPr>
              <a:t>AWS </a:t>
            </a:r>
            <a:r>
              <a:rPr lang="en-IN" b="1" dirty="0" err="1">
                <a:solidFill>
                  <a:srgbClr val="C00000"/>
                </a:solidFill>
              </a:rPr>
              <a:t>CloudFront</a:t>
            </a:r>
            <a:r>
              <a:rPr lang="en-IN" b="1" dirty="0">
                <a:solidFill>
                  <a:srgbClr val="C00000"/>
                </a:solidFill>
              </a:rPr>
              <a:t>: CDN Cloud Service</a:t>
            </a:r>
          </a:p>
        </p:txBody>
      </p:sp>
      <p:sp>
        <p:nvSpPr>
          <p:cNvPr id="3" name="Content Placeholder 2">
            <a:extLst>
              <a:ext uri="{FF2B5EF4-FFF2-40B4-BE49-F238E27FC236}">
                <a16:creationId xmlns:a16="http://schemas.microsoft.com/office/drawing/2014/main" id="{BEEF6DD4-994B-DED6-F7A6-B916A57E6222}"/>
              </a:ext>
            </a:extLst>
          </p:cNvPr>
          <p:cNvSpPr>
            <a:spLocks noGrp="1"/>
          </p:cNvSpPr>
          <p:nvPr>
            <p:ph idx="1"/>
          </p:nvPr>
        </p:nvSpPr>
        <p:spPr>
          <a:xfrm>
            <a:off x="269631" y="1624262"/>
            <a:ext cx="11746523" cy="5034445"/>
          </a:xfrm>
        </p:spPr>
        <p:txBody>
          <a:bodyPr>
            <a:normAutofit/>
          </a:bodyPr>
          <a:lstStyle/>
          <a:p>
            <a:pPr fontAlgn="base">
              <a:buFont typeface="Wingdings" panose="05000000000000000000" pitchFamily="2" charset="2"/>
              <a:buChar char="v"/>
            </a:pPr>
            <a:r>
              <a:rPr lang="en-US" b="1" dirty="0">
                <a:solidFill>
                  <a:schemeClr val="accent5">
                    <a:lumMod val="75000"/>
                  </a:schemeClr>
                </a:solidFill>
              </a:rPr>
              <a:t>How does AWS </a:t>
            </a:r>
            <a:r>
              <a:rPr lang="en-US" b="1" dirty="0" err="1">
                <a:solidFill>
                  <a:schemeClr val="accent5">
                    <a:lumMod val="75000"/>
                  </a:schemeClr>
                </a:solidFill>
              </a:rPr>
              <a:t>CloudFront</a:t>
            </a:r>
            <a:r>
              <a:rPr lang="en-US" b="1" dirty="0">
                <a:solidFill>
                  <a:schemeClr val="accent5">
                    <a:lumMod val="75000"/>
                  </a:schemeClr>
                </a:solidFill>
              </a:rPr>
              <a:t> work</a:t>
            </a:r>
          </a:p>
          <a:p>
            <a:pPr fontAlgn="base">
              <a:buFont typeface="Wingdings" panose="05000000000000000000" pitchFamily="2" charset="2"/>
              <a:buChar char="v"/>
            </a:pPr>
            <a:endParaRPr lang="en-US" b="1" dirty="0">
              <a:solidFill>
                <a:schemeClr val="accent5">
                  <a:lumMod val="75000"/>
                </a:schemeClr>
              </a:solidFill>
            </a:endParaRPr>
          </a:p>
          <a:p>
            <a:pPr marL="0" indent="0" fontAlgn="base">
              <a:lnSpc>
                <a:spcPct val="100000"/>
              </a:lnSpc>
              <a:spcBef>
                <a:spcPts val="0"/>
              </a:spcBef>
              <a:spcAft>
                <a:spcPts val="2400"/>
              </a:spcAft>
              <a:buNone/>
            </a:pPr>
            <a:r>
              <a:rPr lang="en-US" sz="2400" b="1" dirty="0"/>
              <a:t>Step 6: </a:t>
            </a:r>
            <a:r>
              <a:rPr lang="en-US" sz="2400" b="1" dirty="0" err="1"/>
              <a:t>CloudFront</a:t>
            </a:r>
            <a:r>
              <a:rPr lang="en-US" sz="2400" b="1" dirty="0"/>
              <a:t> Delivers Content - </a:t>
            </a:r>
            <a:r>
              <a:rPr lang="en-US" sz="2400" dirty="0" err="1"/>
              <a:t>CloudFront</a:t>
            </a:r>
            <a:r>
              <a:rPr lang="en-US" sz="2400" dirty="0"/>
              <a:t> sends the content to the user from the nearest server, which makes it load faster because it’s closer to the user.</a:t>
            </a:r>
          </a:p>
          <a:p>
            <a:pPr marL="0" indent="0" fontAlgn="base">
              <a:lnSpc>
                <a:spcPct val="100000"/>
              </a:lnSpc>
              <a:spcBef>
                <a:spcPts val="0"/>
              </a:spcBef>
              <a:spcAft>
                <a:spcPts val="2400"/>
              </a:spcAft>
              <a:buNone/>
            </a:pPr>
            <a:r>
              <a:rPr lang="en-US" sz="2400" b="1" dirty="0"/>
              <a:t>Step 7: Future Requests - </a:t>
            </a:r>
            <a:r>
              <a:rPr lang="en-US" sz="2400" dirty="0"/>
              <a:t>For future requests, </a:t>
            </a:r>
            <a:r>
              <a:rPr lang="en-US" sz="2400" dirty="0" err="1"/>
              <a:t>CloudFront</a:t>
            </a:r>
            <a:r>
              <a:rPr lang="en-US" sz="2400" dirty="0"/>
              <a:t> gives the content directly from its cache, making the process even quicker.</a:t>
            </a:r>
          </a:p>
          <a:p>
            <a:pPr marL="0" indent="0" fontAlgn="base">
              <a:lnSpc>
                <a:spcPct val="100000"/>
              </a:lnSpc>
              <a:spcBef>
                <a:spcPts val="0"/>
              </a:spcBef>
              <a:spcAft>
                <a:spcPts val="2400"/>
              </a:spcAft>
              <a:buNone/>
            </a:pPr>
            <a:r>
              <a:rPr lang="en-US" sz="2400" b="1" dirty="0"/>
              <a:t>Step 8: Cache Update (When Needed) - </a:t>
            </a:r>
            <a:r>
              <a:rPr lang="en-US" sz="2400" dirty="0" err="1"/>
              <a:t>CloudFront</a:t>
            </a:r>
            <a:r>
              <a:rPr lang="en-US" sz="2400" dirty="0"/>
              <a:t> checks with the main server regularly to see if the content has been updated. If it has, </a:t>
            </a:r>
            <a:r>
              <a:rPr lang="en-US" sz="2400" dirty="0" err="1"/>
              <a:t>CloudFront</a:t>
            </a:r>
            <a:r>
              <a:rPr lang="en-US" sz="2400" dirty="0"/>
              <a:t> fetches the new version and updates the cache for future use.</a:t>
            </a:r>
            <a:br>
              <a:rPr lang="en-US" sz="2400" dirty="0"/>
            </a:br>
            <a:endParaRPr lang="en-US" sz="2400" dirty="0"/>
          </a:p>
        </p:txBody>
      </p:sp>
      <p:pic>
        <p:nvPicPr>
          <p:cNvPr id="4" name="image3.png">
            <a:extLst>
              <a:ext uri="{FF2B5EF4-FFF2-40B4-BE49-F238E27FC236}">
                <a16:creationId xmlns:a16="http://schemas.microsoft.com/office/drawing/2014/main" id="{9CAA5B85-5EA2-B51C-31BA-1EB6EF320B91}"/>
              </a:ext>
            </a:extLst>
          </p:cNvPr>
          <p:cNvPicPr/>
          <p:nvPr/>
        </p:nvPicPr>
        <p:blipFill>
          <a:blip r:embed="rId2"/>
          <a:srcRect/>
          <a:stretch>
            <a:fillRect/>
          </a:stretch>
        </p:blipFill>
        <p:spPr>
          <a:xfrm>
            <a:off x="9249386" y="23860"/>
            <a:ext cx="2921635" cy="1155065"/>
          </a:xfrm>
          <a:prstGeom prst="rect">
            <a:avLst/>
          </a:prstGeom>
          <a:ln/>
        </p:spPr>
      </p:pic>
    </p:spTree>
    <p:extLst>
      <p:ext uri="{BB962C8B-B14F-4D97-AF65-F5344CB8AC3E}">
        <p14:creationId xmlns:p14="http://schemas.microsoft.com/office/powerpoint/2010/main" val="1637258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9FCF-1B50-AD9D-6443-5B2735E66606}"/>
              </a:ext>
            </a:extLst>
          </p:cNvPr>
          <p:cNvSpPr>
            <a:spLocks noGrp="1"/>
          </p:cNvSpPr>
          <p:nvPr>
            <p:ph type="title"/>
          </p:nvPr>
        </p:nvSpPr>
        <p:spPr>
          <a:xfrm>
            <a:off x="181708" y="23860"/>
            <a:ext cx="9149861" cy="890540"/>
          </a:xfrm>
        </p:spPr>
        <p:txBody>
          <a:bodyPr/>
          <a:lstStyle/>
          <a:p>
            <a:r>
              <a:rPr lang="en-IN" b="1" dirty="0">
                <a:solidFill>
                  <a:srgbClr val="C00000"/>
                </a:solidFill>
              </a:rPr>
              <a:t>AWS </a:t>
            </a:r>
            <a:r>
              <a:rPr lang="en-IN" b="1" dirty="0" err="1">
                <a:solidFill>
                  <a:srgbClr val="C00000"/>
                </a:solidFill>
              </a:rPr>
              <a:t>CloudFront</a:t>
            </a:r>
            <a:r>
              <a:rPr lang="en-IN" b="1" dirty="0">
                <a:solidFill>
                  <a:srgbClr val="C00000"/>
                </a:solidFill>
              </a:rPr>
              <a:t>: CDN Cloud Service</a:t>
            </a:r>
          </a:p>
        </p:txBody>
      </p:sp>
      <p:pic>
        <p:nvPicPr>
          <p:cNvPr id="4" name="image3.png">
            <a:extLst>
              <a:ext uri="{FF2B5EF4-FFF2-40B4-BE49-F238E27FC236}">
                <a16:creationId xmlns:a16="http://schemas.microsoft.com/office/drawing/2014/main" id="{9CAA5B85-5EA2-B51C-31BA-1EB6EF320B91}"/>
              </a:ext>
            </a:extLst>
          </p:cNvPr>
          <p:cNvPicPr/>
          <p:nvPr/>
        </p:nvPicPr>
        <p:blipFill>
          <a:blip r:embed="rId2"/>
          <a:srcRect/>
          <a:stretch>
            <a:fillRect/>
          </a:stretch>
        </p:blipFill>
        <p:spPr>
          <a:xfrm>
            <a:off x="9249386" y="23860"/>
            <a:ext cx="2921635" cy="1155065"/>
          </a:xfrm>
          <a:prstGeom prst="rect">
            <a:avLst/>
          </a:prstGeom>
          <a:ln/>
        </p:spPr>
      </p:pic>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50122" y="809551"/>
            <a:ext cx="6709825" cy="6048449"/>
          </a:xfrm>
        </p:spPr>
      </p:pic>
    </p:spTree>
    <p:extLst>
      <p:ext uri="{BB962C8B-B14F-4D97-AF65-F5344CB8AC3E}">
        <p14:creationId xmlns:p14="http://schemas.microsoft.com/office/powerpoint/2010/main" val="3656582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9FCF-1B50-AD9D-6443-5B2735E66606}"/>
              </a:ext>
            </a:extLst>
          </p:cNvPr>
          <p:cNvSpPr>
            <a:spLocks noGrp="1"/>
          </p:cNvSpPr>
          <p:nvPr>
            <p:ph type="title"/>
          </p:nvPr>
        </p:nvSpPr>
        <p:spPr>
          <a:xfrm>
            <a:off x="181708" y="23860"/>
            <a:ext cx="9149861" cy="890540"/>
          </a:xfrm>
        </p:spPr>
        <p:txBody>
          <a:bodyPr/>
          <a:lstStyle/>
          <a:p>
            <a:r>
              <a:rPr lang="en-IN" b="1" dirty="0">
                <a:solidFill>
                  <a:srgbClr val="C00000"/>
                </a:solidFill>
              </a:rPr>
              <a:t>AWS </a:t>
            </a:r>
            <a:r>
              <a:rPr lang="en-IN" b="1" dirty="0" err="1">
                <a:solidFill>
                  <a:srgbClr val="C00000"/>
                </a:solidFill>
              </a:rPr>
              <a:t>CloudFront</a:t>
            </a:r>
            <a:r>
              <a:rPr lang="en-IN" b="1" dirty="0">
                <a:solidFill>
                  <a:srgbClr val="C00000"/>
                </a:solidFill>
              </a:rPr>
              <a:t>: CDN Cloud Service</a:t>
            </a:r>
          </a:p>
        </p:txBody>
      </p:sp>
      <p:sp>
        <p:nvSpPr>
          <p:cNvPr id="3" name="Content Placeholder 2">
            <a:extLst>
              <a:ext uri="{FF2B5EF4-FFF2-40B4-BE49-F238E27FC236}">
                <a16:creationId xmlns:a16="http://schemas.microsoft.com/office/drawing/2014/main" id="{BEEF6DD4-994B-DED6-F7A6-B916A57E6222}"/>
              </a:ext>
            </a:extLst>
          </p:cNvPr>
          <p:cNvSpPr>
            <a:spLocks noGrp="1"/>
          </p:cNvSpPr>
          <p:nvPr>
            <p:ph idx="1"/>
          </p:nvPr>
        </p:nvSpPr>
        <p:spPr>
          <a:xfrm>
            <a:off x="269631" y="808892"/>
            <a:ext cx="11746523" cy="5849815"/>
          </a:xfrm>
        </p:spPr>
        <p:txBody>
          <a:bodyPr>
            <a:normAutofit fontScale="85000" lnSpcReduction="20000"/>
          </a:bodyPr>
          <a:lstStyle/>
          <a:p>
            <a:pPr fontAlgn="base">
              <a:buFont typeface="Wingdings" panose="05000000000000000000" pitchFamily="2" charset="2"/>
              <a:buChar char="v"/>
            </a:pPr>
            <a:r>
              <a:rPr lang="en-US" b="1" dirty="0">
                <a:solidFill>
                  <a:schemeClr val="accent5">
                    <a:lumMod val="75000"/>
                  </a:schemeClr>
                </a:solidFill>
              </a:rPr>
              <a:t>Key Features of AWS </a:t>
            </a:r>
            <a:r>
              <a:rPr lang="en-US" b="1" dirty="0" err="1">
                <a:solidFill>
                  <a:schemeClr val="accent5">
                    <a:lumMod val="75000"/>
                  </a:schemeClr>
                </a:solidFill>
              </a:rPr>
              <a:t>CloudFront</a:t>
            </a:r>
            <a:endParaRPr lang="en-US" b="1" dirty="0">
              <a:solidFill>
                <a:schemeClr val="accent5">
                  <a:lumMod val="75000"/>
                </a:schemeClr>
              </a:solidFill>
            </a:endParaRPr>
          </a:p>
          <a:p>
            <a:pPr marL="514350" indent="-514350" algn="just" fontAlgn="base">
              <a:buFont typeface="+mj-lt"/>
              <a:buAutoNum type="arabicPeriod"/>
            </a:pPr>
            <a:r>
              <a:rPr lang="en-US" b="1" dirty="0"/>
              <a:t>Faster Content Delivery Across the Globe:  </a:t>
            </a:r>
            <a:r>
              <a:rPr lang="en-US" dirty="0" err="1"/>
              <a:t>CloudFront</a:t>
            </a:r>
            <a:r>
              <a:rPr lang="en-US" dirty="0"/>
              <a:t> stores copies of your content in multiple locations worldwide. When someone requests it, they get it from the nearest location, making your website or app load much faster.</a:t>
            </a:r>
          </a:p>
          <a:p>
            <a:pPr marL="514350" indent="-514350" algn="just" fontAlgn="base">
              <a:buFont typeface="+mj-lt"/>
              <a:buAutoNum type="arabicPeriod"/>
            </a:pPr>
            <a:r>
              <a:rPr lang="en-US" b="1" dirty="0"/>
              <a:t>Works Seamlessly with AWS Services: </a:t>
            </a:r>
            <a:r>
              <a:rPr lang="en-US" dirty="0"/>
              <a:t>You can easily connect </a:t>
            </a:r>
            <a:r>
              <a:rPr lang="en-US" dirty="0" err="1"/>
              <a:t>CloudFront</a:t>
            </a:r>
            <a:r>
              <a:rPr lang="en-US" dirty="0"/>
              <a:t> with S3 (for storing files), EC2 (for hosting websites), API Gateway (for APIs), Route 53 (for domains), AWS WAF (for security), and ELB (for load balancing).</a:t>
            </a:r>
          </a:p>
          <a:p>
            <a:pPr marL="514350" indent="-514350" algn="just" fontAlgn="base">
              <a:buFont typeface="+mj-lt"/>
              <a:buAutoNum type="arabicPeriod"/>
            </a:pPr>
            <a:r>
              <a:rPr lang="en-US" b="1" dirty="0"/>
              <a:t>Built-in Security &amp; Protection Against Attacks: </a:t>
            </a:r>
            <a:r>
              <a:rPr lang="en-US" dirty="0" err="1"/>
              <a:t>CloudFront</a:t>
            </a:r>
            <a:r>
              <a:rPr lang="en-US" dirty="0"/>
              <a:t> helps block </a:t>
            </a:r>
            <a:r>
              <a:rPr lang="en-US" dirty="0" err="1"/>
              <a:t>DDoS</a:t>
            </a:r>
            <a:r>
              <a:rPr lang="en-US" dirty="0"/>
              <a:t> attacks and malicious traffic using AWS Shield and AWS WAF. It also supports secure HTTPS connections and access control to protect your content.</a:t>
            </a:r>
          </a:p>
          <a:p>
            <a:pPr marL="514350" indent="-514350" algn="just" fontAlgn="base">
              <a:buFont typeface="+mj-lt"/>
              <a:buAutoNum type="arabicPeriod"/>
            </a:pPr>
            <a:r>
              <a:rPr lang="en-US" b="1" dirty="0"/>
              <a:t>Efficient Caching for Both Static &amp; Dynamic Content</a:t>
            </a:r>
          </a:p>
          <a:p>
            <a:pPr lvl="1" algn="just" fontAlgn="base"/>
            <a:r>
              <a:rPr lang="en-US" sz="2600" b="1" dirty="0"/>
              <a:t>Static content</a:t>
            </a:r>
            <a:r>
              <a:rPr lang="en-US" sz="2600" dirty="0"/>
              <a:t> like images, JavaScript, and CSS files are stored and delivered instantly.</a:t>
            </a:r>
          </a:p>
          <a:p>
            <a:pPr lvl="1" algn="just" fontAlgn="base"/>
            <a:r>
              <a:rPr lang="en-US" sz="2600" b="1" dirty="0"/>
              <a:t>Dynamic content</a:t>
            </a:r>
            <a:r>
              <a:rPr lang="en-US" sz="2600" dirty="0"/>
              <a:t> like APIs or personalized pages are optimized to load faster without unnecessary delays.</a:t>
            </a:r>
          </a:p>
          <a:p>
            <a:pPr marL="514350" indent="-514350" algn="just" fontAlgn="base">
              <a:buFont typeface="+mj-lt"/>
              <a:buAutoNum type="arabicPeriod"/>
            </a:pPr>
            <a:r>
              <a:rPr lang="en-US" b="1" dirty="0"/>
              <a:t>Budget-Friendly &amp; Scales with Your Needs:</a:t>
            </a:r>
            <a:r>
              <a:rPr lang="en-US" dirty="0"/>
              <a:t> You only pay for what you use, and AWS offers 1 TB of free data transfer per month in its Free Tier.</a:t>
            </a:r>
          </a:p>
          <a:p>
            <a:pPr marL="457200" indent="-457200" fontAlgn="base">
              <a:buFont typeface="+mj-lt"/>
              <a:buAutoNum type="arabicPeriod"/>
            </a:pPr>
            <a:r>
              <a:rPr lang="en-US" b="1"/>
              <a:t>Super </a:t>
            </a:r>
            <a:r>
              <a:rPr lang="en-US" b="1" dirty="0"/>
              <a:t>Low Latency &amp; </a:t>
            </a:r>
            <a:r>
              <a:rPr lang="en-US" b="1"/>
              <a:t>High Performance : </a:t>
            </a:r>
            <a:r>
              <a:rPr lang="en-US" dirty="0" err="1"/>
              <a:t>CloudFront</a:t>
            </a:r>
            <a:r>
              <a:rPr lang="en-US" dirty="0"/>
              <a:t> </a:t>
            </a:r>
            <a:r>
              <a:rPr lang="en-US" b="1" dirty="0"/>
              <a:t>automatically finds the fastest route</a:t>
            </a:r>
            <a:r>
              <a:rPr lang="en-US" dirty="0"/>
              <a:t> to deliver content, ensuring smooth user experiences with minimal delays.</a:t>
            </a:r>
          </a:p>
          <a:p>
            <a:pPr marL="0" indent="0" fontAlgn="base">
              <a:lnSpc>
                <a:spcPct val="100000"/>
              </a:lnSpc>
              <a:spcBef>
                <a:spcPts val="0"/>
              </a:spcBef>
              <a:spcAft>
                <a:spcPts val="2400"/>
              </a:spcAft>
              <a:buNone/>
            </a:pPr>
            <a:endParaRPr lang="en-US" sz="2400" dirty="0"/>
          </a:p>
        </p:txBody>
      </p:sp>
      <p:pic>
        <p:nvPicPr>
          <p:cNvPr id="4" name="image3.png">
            <a:extLst>
              <a:ext uri="{FF2B5EF4-FFF2-40B4-BE49-F238E27FC236}">
                <a16:creationId xmlns:a16="http://schemas.microsoft.com/office/drawing/2014/main" id="{9CAA5B85-5EA2-B51C-31BA-1EB6EF320B91}"/>
              </a:ext>
            </a:extLst>
          </p:cNvPr>
          <p:cNvPicPr/>
          <p:nvPr/>
        </p:nvPicPr>
        <p:blipFill>
          <a:blip r:embed="rId2"/>
          <a:srcRect/>
          <a:stretch>
            <a:fillRect/>
          </a:stretch>
        </p:blipFill>
        <p:spPr>
          <a:xfrm>
            <a:off x="9249386" y="23860"/>
            <a:ext cx="2921635" cy="1155065"/>
          </a:xfrm>
          <a:prstGeom prst="rect">
            <a:avLst/>
          </a:prstGeom>
          <a:ln/>
        </p:spPr>
      </p:pic>
    </p:spTree>
    <p:extLst>
      <p:ext uri="{BB962C8B-B14F-4D97-AF65-F5344CB8AC3E}">
        <p14:creationId xmlns:p14="http://schemas.microsoft.com/office/powerpoint/2010/main" val="3099485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9FCF-1B50-AD9D-6443-5B2735E66606}"/>
              </a:ext>
            </a:extLst>
          </p:cNvPr>
          <p:cNvSpPr>
            <a:spLocks noGrp="1"/>
          </p:cNvSpPr>
          <p:nvPr>
            <p:ph type="title"/>
          </p:nvPr>
        </p:nvSpPr>
        <p:spPr>
          <a:xfrm>
            <a:off x="181708" y="23860"/>
            <a:ext cx="9149861" cy="890540"/>
          </a:xfrm>
        </p:spPr>
        <p:txBody>
          <a:bodyPr/>
          <a:lstStyle/>
          <a:p>
            <a:r>
              <a:rPr lang="en-IN" b="1" dirty="0">
                <a:solidFill>
                  <a:srgbClr val="C00000"/>
                </a:solidFill>
              </a:rPr>
              <a:t>AWS </a:t>
            </a:r>
            <a:r>
              <a:rPr lang="en-IN" b="1" dirty="0" err="1">
                <a:solidFill>
                  <a:srgbClr val="C00000"/>
                </a:solidFill>
              </a:rPr>
              <a:t>CloudFront</a:t>
            </a:r>
            <a:r>
              <a:rPr lang="en-IN" b="1" dirty="0">
                <a:solidFill>
                  <a:srgbClr val="C00000"/>
                </a:solidFill>
              </a:rPr>
              <a:t>: CDN Cloud Service</a:t>
            </a:r>
          </a:p>
        </p:txBody>
      </p:sp>
      <p:sp>
        <p:nvSpPr>
          <p:cNvPr id="3" name="Content Placeholder 2">
            <a:extLst>
              <a:ext uri="{FF2B5EF4-FFF2-40B4-BE49-F238E27FC236}">
                <a16:creationId xmlns:a16="http://schemas.microsoft.com/office/drawing/2014/main" id="{BEEF6DD4-994B-DED6-F7A6-B916A57E6222}"/>
              </a:ext>
            </a:extLst>
          </p:cNvPr>
          <p:cNvSpPr>
            <a:spLocks noGrp="1"/>
          </p:cNvSpPr>
          <p:nvPr>
            <p:ph idx="1"/>
          </p:nvPr>
        </p:nvSpPr>
        <p:spPr>
          <a:xfrm>
            <a:off x="269631" y="808893"/>
            <a:ext cx="11746523" cy="480646"/>
          </a:xfrm>
        </p:spPr>
        <p:txBody>
          <a:bodyPr>
            <a:normAutofit/>
          </a:bodyPr>
          <a:lstStyle/>
          <a:p>
            <a:pPr fontAlgn="base">
              <a:buFont typeface="Wingdings" panose="05000000000000000000" pitchFamily="2" charset="2"/>
              <a:buChar char="v"/>
            </a:pPr>
            <a:r>
              <a:rPr lang="en-US" b="1" dirty="0">
                <a:solidFill>
                  <a:schemeClr val="accent5">
                    <a:lumMod val="75000"/>
                  </a:schemeClr>
                </a:solidFill>
              </a:rPr>
              <a:t>Companies using AWS </a:t>
            </a:r>
            <a:r>
              <a:rPr lang="en-US" b="1" dirty="0" err="1">
                <a:solidFill>
                  <a:schemeClr val="accent5">
                    <a:lumMod val="75000"/>
                  </a:schemeClr>
                </a:solidFill>
              </a:rPr>
              <a:t>CloudFront</a:t>
            </a:r>
            <a:endParaRPr lang="en-US" b="1" dirty="0">
              <a:solidFill>
                <a:schemeClr val="accent5">
                  <a:lumMod val="75000"/>
                </a:schemeClr>
              </a:solidFill>
            </a:endParaRPr>
          </a:p>
          <a:p>
            <a:pPr marL="0" indent="0" fontAlgn="base">
              <a:lnSpc>
                <a:spcPct val="100000"/>
              </a:lnSpc>
              <a:spcBef>
                <a:spcPts val="0"/>
              </a:spcBef>
              <a:spcAft>
                <a:spcPts val="2400"/>
              </a:spcAft>
              <a:buNone/>
            </a:pPr>
            <a:endParaRPr lang="en-US" sz="2400" dirty="0"/>
          </a:p>
        </p:txBody>
      </p:sp>
      <p:pic>
        <p:nvPicPr>
          <p:cNvPr id="4" name="image3.png">
            <a:extLst>
              <a:ext uri="{FF2B5EF4-FFF2-40B4-BE49-F238E27FC236}">
                <a16:creationId xmlns:a16="http://schemas.microsoft.com/office/drawing/2014/main" id="{9CAA5B85-5EA2-B51C-31BA-1EB6EF320B91}"/>
              </a:ext>
            </a:extLst>
          </p:cNvPr>
          <p:cNvPicPr/>
          <p:nvPr/>
        </p:nvPicPr>
        <p:blipFill>
          <a:blip r:embed="rId2"/>
          <a:srcRect/>
          <a:stretch>
            <a:fillRect/>
          </a:stretch>
        </p:blipFill>
        <p:spPr>
          <a:xfrm>
            <a:off x="9249386" y="23860"/>
            <a:ext cx="2921635" cy="1155065"/>
          </a:xfrm>
          <a:prstGeom prst="rect">
            <a:avLst/>
          </a:prstGeom>
          <a:ln/>
        </p:spPr>
      </p:pic>
      <p:graphicFrame>
        <p:nvGraphicFramePr>
          <p:cNvPr id="5" name="Table 4"/>
          <p:cNvGraphicFramePr>
            <a:graphicFrameLocks noGrp="1"/>
          </p:cNvGraphicFramePr>
          <p:nvPr>
            <p:extLst>
              <p:ext uri="{D42A27DB-BD31-4B8C-83A1-F6EECF244321}">
                <p14:modId xmlns:p14="http://schemas.microsoft.com/office/powerpoint/2010/main" val="4263918356"/>
              </p:ext>
            </p:extLst>
          </p:nvPr>
        </p:nvGraphicFramePr>
        <p:xfrm>
          <a:off x="1008755" y="1699433"/>
          <a:ext cx="9753029" cy="4591654"/>
        </p:xfrm>
        <a:graphic>
          <a:graphicData uri="http://schemas.openxmlformats.org/drawingml/2006/table">
            <a:tbl>
              <a:tblPr/>
              <a:tblGrid>
                <a:gridCol w="3120969">
                  <a:extLst>
                    <a:ext uri="{9D8B030D-6E8A-4147-A177-3AD203B41FA5}">
                      <a16:colId xmlns:a16="http://schemas.microsoft.com/office/drawing/2014/main" val="1910212201"/>
                    </a:ext>
                  </a:extLst>
                </a:gridCol>
                <a:gridCol w="6632060">
                  <a:extLst>
                    <a:ext uri="{9D8B030D-6E8A-4147-A177-3AD203B41FA5}">
                      <a16:colId xmlns:a16="http://schemas.microsoft.com/office/drawing/2014/main" val="2013136089"/>
                    </a:ext>
                  </a:extLst>
                </a:gridCol>
              </a:tblGrid>
              <a:tr h="405799">
                <a:tc>
                  <a:txBody>
                    <a:bodyPr/>
                    <a:lstStyle/>
                    <a:p>
                      <a:pPr algn="ctr" rtl="0" fontAlgn="base"/>
                      <a:r>
                        <a:rPr lang="en-CA" sz="1800" b="1" dirty="0">
                          <a:effectLst/>
                        </a:rPr>
                        <a:t>Company</a:t>
                      </a:r>
                    </a:p>
                  </a:txBody>
                  <a:tcPr marL="31682" marR="31682" marT="79205" marB="79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rtl="0" fontAlgn="base"/>
                      <a:r>
                        <a:rPr lang="en-CA" sz="1800" b="1" dirty="0">
                          <a:effectLst/>
                        </a:rPr>
                        <a:t>Use Case</a:t>
                      </a:r>
                    </a:p>
                  </a:txBody>
                  <a:tcPr marL="79205" marR="79205" marT="79205" marB="7920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extLst>
                  <a:ext uri="{0D108BD9-81ED-4DB2-BD59-A6C34878D82A}">
                    <a16:rowId xmlns:a16="http://schemas.microsoft.com/office/drawing/2014/main" val="1298155977"/>
                  </a:ext>
                </a:extLst>
              </a:tr>
              <a:tr h="648190">
                <a:tc>
                  <a:txBody>
                    <a:bodyPr/>
                    <a:lstStyle/>
                    <a:p>
                      <a:pPr algn="ctr" rtl="0" fontAlgn="base"/>
                      <a:r>
                        <a:rPr lang="en-US" sz="1800" b="1" dirty="0">
                          <a:effectLst/>
                        </a:rPr>
                        <a:t>United States Department of Defense</a:t>
                      </a:r>
                    </a:p>
                  </a:txBody>
                  <a:tcPr marL="31682" marR="31682" marT="68806" marB="68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rtl="0" fontAlgn="base"/>
                      <a:r>
                        <a:rPr lang="en-US" sz="1800" b="0" dirty="0">
                          <a:effectLst/>
                        </a:rPr>
                        <a:t>Secure content distribution across its extensive network.</a:t>
                      </a:r>
                    </a:p>
                  </a:txBody>
                  <a:tcPr marL="79205" marR="79205" marT="110888" marB="1108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86188951"/>
                  </a:ext>
                </a:extLst>
              </a:tr>
              <a:tr h="474965">
                <a:tc>
                  <a:txBody>
                    <a:bodyPr/>
                    <a:lstStyle/>
                    <a:p>
                      <a:pPr algn="ctr" rtl="0" fontAlgn="base"/>
                      <a:r>
                        <a:rPr lang="en-CA" sz="1800" b="1" dirty="0">
                          <a:effectLst/>
                        </a:rPr>
                        <a:t>Walmart</a:t>
                      </a:r>
                    </a:p>
                  </a:txBody>
                  <a:tcPr marL="31682" marR="31682" marT="68806" marB="68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rtl="0" fontAlgn="base"/>
                      <a:r>
                        <a:rPr lang="en-US" sz="1800" b="0" dirty="0">
                          <a:effectLst/>
                        </a:rPr>
                        <a:t>Enhances performance and reliability of its online retail platform.</a:t>
                      </a:r>
                    </a:p>
                  </a:txBody>
                  <a:tcPr marL="79205" marR="79205" marT="110888" marB="1108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55485638"/>
                  </a:ext>
                </a:extLst>
              </a:tr>
              <a:tr h="474965">
                <a:tc>
                  <a:txBody>
                    <a:bodyPr/>
                    <a:lstStyle/>
                    <a:p>
                      <a:pPr algn="ctr" rtl="0" fontAlgn="base"/>
                      <a:r>
                        <a:rPr lang="en-CA" sz="1800" b="1" dirty="0">
                          <a:effectLst/>
                        </a:rPr>
                        <a:t>Amazon</a:t>
                      </a:r>
                    </a:p>
                  </a:txBody>
                  <a:tcPr marL="31682" marR="31682" marT="68806" marB="68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rtl="0" fontAlgn="base"/>
                      <a:r>
                        <a:rPr lang="en-US" sz="1800" b="0" dirty="0">
                          <a:effectLst/>
                        </a:rPr>
                        <a:t>Accelerates content delivery for its e-commerce operations.</a:t>
                      </a:r>
                    </a:p>
                  </a:txBody>
                  <a:tcPr marL="79205" marR="79205" marT="110888" marB="1108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0294410"/>
                  </a:ext>
                </a:extLst>
              </a:tr>
              <a:tr h="474965">
                <a:tc>
                  <a:txBody>
                    <a:bodyPr/>
                    <a:lstStyle/>
                    <a:p>
                      <a:pPr algn="ctr" rtl="0" fontAlgn="base"/>
                      <a:r>
                        <a:rPr lang="en-CA" sz="1800" b="1" dirty="0">
                          <a:effectLst/>
                        </a:rPr>
                        <a:t>Netflix</a:t>
                      </a:r>
                    </a:p>
                  </a:txBody>
                  <a:tcPr marL="31682" marR="31682" marT="68806" marB="68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rtl="0" fontAlgn="base"/>
                      <a:r>
                        <a:rPr lang="en-US" sz="1800" b="0" dirty="0">
                          <a:effectLst/>
                        </a:rPr>
                        <a:t>Streams high-quality video content globally with low latency.</a:t>
                      </a:r>
                    </a:p>
                  </a:txBody>
                  <a:tcPr marL="79205" marR="79205" marT="110888" marB="1108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95595612"/>
                  </a:ext>
                </a:extLst>
              </a:tr>
              <a:tr h="474965">
                <a:tc>
                  <a:txBody>
                    <a:bodyPr/>
                    <a:lstStyle/>
                    <a:p>
                      <a:pPr algn="ctr" rtl="0" fontAlgn="base"/>
                      <a:r>
                        <a:rPr lang="en-CA" sz="1800" b="1" dirty="0">
                          <a:effectLst/>
                        </a:rPr>
                        <a:t>Disney</a:t>
                      </a:r>
                    </a:p>
                  </a:txBody>
                  <a:tcPr marL="31682" marR="31682" marT="68806" marB="68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rtl="0" fontAlgn="base"/>
                      <a:r>
                        <a:rPr lang="en-US" sz="1800" b="0" dirty="0">
                          <a:effectLst/>
                        </a:rPr>
                        <a:t>Supports Disney+ with scalable and secure content delivery.</a:t>
                      </a:r>
                    </a:p>
                  </a:txBody>
                  <a:tcPr marL="79205" marR="79205" marT="110888" marB="1108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96463476"/>
                  </a:ext>
                </a:extLst>
              </a:tr>
              <a:tr h="474965">
                <a:tc>
                  <a:txBody>
                    <a:bodyPr/>
                    <a:lstStyle/>
                    <a:p>
                      <a:pPr algn="ctr" rtl="0" fontAlgn="base"/>
                      <a:r>
                        <a:rPr lang="en-CA" sz="1800" b="1" dirty="0">
                          <a:effectLst/>
                        </a:rPr>
                        <a:t>BMW</a:t>
                      </a:r>
                    </a:p>
                  </a:txBody>
                  <a:tcPr marL="31682" marR="31682" marT="68806" marB="68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rtl="0" fontAlgn="base"/>
                      <a:r>
                        <a:rPr lang="en-CA" sz="1800" b="0" dirty="0">
                          <a:effectLst/>
                        </a:rPr>
                        <a:t>Enhances vehicle connectivity and digital services via </a:t>
                      </a:r>
                      <a:r>
                        <a:rPr lang="en-CA" sz="1800" b="0" dirty="0" err="1">
                          <a:effectLst/>
                        </a:rPr>
                        <a:t>CloudFront</a:t>
                      </a:r>
                      <a:r>
                        <a:rPr lang="en-CA" sz="1800" b="0" dirty="0">
                          <a:effectLst/>
                        </a:rPr>
                        <a:t>.</a:t>
                      </a:r>
                    </a:p>
                  </a:txBody>
                  <a:tcPr marL="79205" marR="79205" marT="110888" marB="1108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38363975"/>
                  </a:ext>
                </a:extLst>
              </a:tr>
              <a:tr h="474965">
                <a:tc>
                  <a:txBody>
                    <a:bodyPr/>
                    <a:lstStyle/>
                    <a:p>
                      <a:pPr algn="ctr" rtl="0" fontAlgn="base"/>
                      <a:r>
                        <a:rPr lang="en-CA" sz="1800" b="1" dirty="0">
                          <a:effectLst/>
                        </a:rPr>
                        <a:t>McDonald's</a:t>
                      </a:r>
                    </a:p>
                  </a:txBody>
                  <a:tcPr marL="31682" marR="31682" marT="68806" marB="68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rtl="0" fontAlgn="base"/>
                      <a:r>
                        <a:rPr lang="en-US" sz="1800" b="0" dirty="0">
                          <a:effectLst/>
                        </a:rPr>
                        <a:t>Optimizes customer experience with machine learning and analytics.</a:t>
                      </a:r>
                    </a:p>
                  </a:txBody>
                  <a:tcPr marL="79205" marR="79205" marT="110888" marB="1108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66090535"/>
                  </a:ext>
                </a:extLst>
              </a:tr>
              <a:tr h="474965">
                <a:tc>
                  <a:txBody>
                    <a:bodyPr/>
                    <a:lstStyle/>
                    <a:p>
                      <a:pPr algn="ctr" rtl="0" fontAlgn="base"/>
                      <a:r>
                        <a:rPr lang="en-CA" sz="1800" b="1" dirty="0">
                          <a:effectLst/>
                        </a:rPr>
                        <a:t>Capital One</a:t>
                      </a:r>
                    </a:p>
                  </a:txBody>
                  <a:tcPr marL="31682" marR="31682" marT="68806" marB="688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rtl="0" fontAlgn="base"/>
                      <a:r>
                        <a:rPr lang="en-US" sz="1800" b="0" dirty="0">
                          <a:effectLst/>
                        </a:rPr>
                        <a:t>Supports banking services with high-security cloud solutions.</a:t>
                      </a:r>
                    </a:p>
                  </a:txBody>
                  <a:tcPr marL="79205" marR="79205" marT="110888" marB="1108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66091152"/>
                  </a:ext>
                </a:extLst>
              </a:tr>
            </a:tbl>
          </a:graphicData>
        </a:graphic>
      </p:graphicFrame>
    </p:spTree>
    <p:extLst>
      <p:ext uri="{BB962C8B-B14F-4D97-AF65-F5344CB8AC3E}">
        <p14:creationId xmlns:p14="http://schemas.microsoft.com/office/powerpoint/2010/main" val="4227609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9FCF-1B50-AD9D-6443-5B2735E66606}"/>
              </a:ext>
            </a:extLst>
          </p:cNvPr>
          <p:cNvSpPr>
            <a:spLocks noGrp="1"/>
          </p:cNvSpPr>
          <p:nvPr>
            <p:ph type="title"/>
          </p:nvPr>
        </p:nvSpPr>
        <p:spPr>
          <a:xfrm>
            <a:off x="181708" y="23860"/>
            <a:ext cx="9149861" cy="890540"/>
          </a:xfrm>
        </p:spPr>
        <p:txBody>
          <a:bodyPr/>
          <a:lstStyle/>
          <a:p>
            <a:r>
              <a:rPr lang="en-IN" b="1" dirty="0">
                <a:solidFill>
                  <a:srgbClr val="C00000"/>
                </a:solidFill>
              </a:rPr>
              <a:t>AWS Direct Connect</a:t>
            </a:r>
          </a:p>
        </p:txBody>
      </p:sp>
      <p:sp>
        <p:nvSpPr>
          <p:cNvPr id="3" name="Content Placeholder 2">
            <a:extLst>
              <a:ext uri="{FF2B5EF4-FFF2-40B4-BE49-F238E27FC236}">
                <a16:creationId xmlns:a16="http://schemas.microsoft.com/office/drawing/2014/main" id="{BEEF6DD4-994B-DED6-F7A6-B916A57E6222}"/>
              </a:ext>
            </a:extLst>
          </p:cNvPr>
          <p:cNvSpPr>
            <a:spLocks noGrp="1"/>
          </p:cNvSpPr>
          <p:nvPr>
            <p:ph idx="1"/>
          </p:nvPr>
        </p:nvSpPr>
        <p:spPr>
          <a:xfrm>
            <a:off x="269631" y="996462"/>
            <a:ext cx="11901390" cy="5662245"/>
          </a:xfrm>
        </p:spPr>
        <p:txBody>
          <a:bodyPr>
            <a:normAutofit/>
          </a:bodyPr>
          <a:lstStyle/>
          <a:p>
            <a:pPr algn="just" fontAlgn="base">
              <a:buFont typeface="Wingdings" panose="05000000000000000000" pitchFamily="2" charset="2"/>
              <a:buChar char="v"/>
            </a:pPr>
            <a:r>
              <a:rPr lang="en-US" b="1" dirty="0">
                <a:solidFill>
                  <a:schemeClr val="accent5">
                    <a:lumMod val="75000"/>
                  </a:schemeClr>
                </a:solidFill>
              </a:rPr>
              <a:t>Introduction</a:t>
            </a:r>
          </a:p>
          <a:p>
            <a:pPr algn="just" fontAlgn="base">
              <a:lnSpc>
                <a:spcPct val="100000"/>
              </a:lnSpc>
              <a:spcBef>
                <a:spcPts val="0"/>
              </a:spcBef>
              <a:spcAft>
                <a:spcPts val="2400"/>
              </a:spcAft>
            </a:pPr>
            <a:r>
              <a:rPr lang="en-US" sz="2400" dirty="0"/>
              <a:t>AWS Direct Connect enables a direct, dedicated connection between your internal network and AWS, bypassing internet service providers for a faster, more secure link. This setup uses a high-speed Ethernet fiber-optic cable which connects directly from your network's router to an AWS Direct Connect router at an AWS location. With this dedicated connection, you can create virtual interfaces to access AWS services, such as Amazon S3 or Amazon VPC in a streamlined manner.</a:t>
            </a:r>
          </a:p>
          <a:p>
            <a:pPr algn="just" fontAlgn="base">
              <a:lnSpc>
                <a:spcPct val="100000"/>
              </a:lnSpc>
              <a:spcBef>
                <a:spcPts val="0"/>
              </a:spcBef>
              <a:spcAft>
                <a:spcPts val="2400"/>
              </a:spcAft>
            </a:pPr>
            <a:r>
              <a:rPr lang="en-US" sz="2400" b="1" dirty="0"/>
              <a:t>AWS Direct Connect</a:t>
            </a:r>
            <a:r>
              <a:rPr lang="en-US" sz="2400" dirty="0"/>
              <a:t> is a cloud service that provides businesses with a secure, high-bandwidth, and low-latency connection from their on-premises infrastructure directly to AWS services. By bypassing the public internet, it ensures private, more reliable, and secure data transfer. This direct connection is typically set up using fiber-optic cables or Ethernet links to AWS Direct Connect locations, ensuring better network performance and security for mission-critical applications.</a:t>
            </a:r>
            <a:endParaRPr lang="en-US" sz="2000" dirty="0"/>
          </a:p>
        </p:txBody>
      </p:sp>
      <p:pic>
        <p:nvPicPr>
          <p:cNvPr id="4" name="image3.png">
            <a:extLst>
              <a:ext uri="{FF2B5EF4-FFF2-40B4-BE49-F238E27FC236}">
                <a16:creationId xmlns:a16="http://schemas.microsoft.com/office/drawing/2014/main" id="{9CAA5B85-5EA2-B51C-31BA-1EB6EF320B91}"/>
              </a:ext>
            </a:extLst>
          </p:cNvPr>
          <p:cNvPicPr/>
          <p:nvPr/>
        </p:nvPicPr>
        <p:blipFill>
          <a:blip r:embed="rId2"/>
          <a:srcRect/>
          <a:stretch>
            <a:fillRect/>
          </a:stretch>
        </p:blipFill>
        <p:spPr>
          <a:xfrm>
            <a:off x="9249386" y="23860"/>
            <a:ext cx="2921635" cy="1155065"/>
          </a:xfrm>
          <a:prstGeom prst="rect">
            <a:avLst/>
          </a:prstGeom>
          <a:ln/>
        </p:spPr>
      </p:pic>
    </p:spTree>
    <p:extLst>
      <p:ext uri="{BB962C8B-B14F-4D97-AF65-F5344CB8AC3E}">
        <p14:creationId xmlns:p14="http://schemas.microsoft.com/office/powerpoint/2010/main" val="1226567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9FCF-1B50-AD9D-6443-5B2735E66606}"/>
              </a:ext>
            </a:extLst>
          </p:cNvPr>
          <p:cNvSpPr>
            <a:spLocks noGrp="1"/>
          </p:cNvSpPr>
          <p:nvPr>
            <p:ph type="title"/>
          </p:nvPr>
        </p:nvSpPr>
        <p:spPr>
          <a:xfrm>
            <a:off x="181708" y="23860"/>
            <a:ext cx="9149861" cy="890540"/>
          </a:xfrm>
        </p:spPr>
        <p:txBody>
          <a:bodyPr/>
          <a:lstStyle/>
          <a:p>
            <a:r>
              <a:rPr lang="en-IN" b="1" dirty="0">
                <a:solidFill>
                  <a:srgbClr val="C00000"/>
                </a:solidFill>
              </a:rPr>
              <a:t>AWS Direct Connect</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9030" y="797170"/>
            <a:ext cx="9344539" cy="5954224"/>
          </a:xfrm>
        </p:spPr>
      </p:pic>
      <p:pic>
        <p:nvPicPr>
          <p:cNvPr id="4" name="image3.png">
            <a:extLst>
              <a:ext uri="{FF2B5EF4-FFF2-40B4-BE49-F238E27FC236}">
                <a16:creationId xmlns:a16="http://schemas.microsoft.com/office/drawing/2014/main" id="{9CAA5B85-5EA2-B51C-31BA-1EB6EF320B91}"/>
              </a:ext>
            </a:extLst>
          </p:cNvPr>
          <p:cNvPicPr/>
          <p:nvPr/>
        </p:nvPicPr>
        <p:blipFill>
          <a:blip r:embed="rId3"/>
          <a:srcRect/>
          <a:stretch>
            <a:fillRect/>
          </a:stretch>
        </p:blipFill>
        <p:spPr>
          <a:xfrm>
            <a:off x="9788769" y="23861"/>
            <a:ext cx="2382252" cy="1019494"/>
          </a:xfrm>
          <a:prstGeom prst="rect">
            <a:avLst/>
          </a:prstGeom>
          <a:ln/>
        </p:spPr>
      </p:pic>
    </p:spTree>
    <p:extLst>
      <p:ext uri="{BB962C8B-B14F-4D97-AF65-F5344CB8AC3E}">
        <p14:creationId xmlns:p14="http://schemas.microsoft.com/office/powerpoint/2010/main" val="1420358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9FCF-1B50-AD9D-6443-5B2735E66606}"/>
              </a:ext>
            </a:extLst>
          </p:cNvPr>
          <p:cNvSpPr>
            <a:spLocks noGrp="1"/>
          </p:cNvSpPr>
          <p:nvPr>
            <p:ph type="title"/>
          </p:nvPr>
        </p:nvSpPr>
        <p:spPr>
          <a:xfrm>
            <a:off x="181708" y="23860"/>
            <a:ext cx="9149861" cy="890540"/>
          </a:xfrm>
        </p:spPr>
        <p:txBody>
          <a:bodyPr/>
          <a:lstStyle/>
          <a:p>
            <a:r>
              <a:rPr lang="en-IN" b="1" dirty="0">
                <a:solidFill>
                  <a:srgbClr val="C00000"/>
                </a:solidFill>
              </a:rPr>
              <a:t>AWS Direct Connect</a:t>
            </a:r>
          </a:p>
        </p:txBody>
      </p:sp>
      <p:sp>
        <p:nvSpPr>
          <p:cNvPr id="3" name="Content Placeholder 2">
            <a:extLst>
              <a:ext uri="{FF2B5EF4-FFF2-40B4-BE49-F238E27FC236}">
                <a16:creationId xmlns:a16="http://schemas.microsoft.com/office/drawing/2014/main" id="{BEEF6DD4-994B-DED6-F7A6-B916A57E6222}"/>
              </a:ext>
            </a:extLst>
          </p:cNvPr>
          <p:cNvSpPr>
            <a:spLocks noGrp="1"/>
          </p:cNvSpPr>
          <p:nvPr>
            <p:ph idx="1"/>
          </p:nvPr>
        </p:nvSpPr>
        <p:spPr>
          <a:xfrm>
            <a:off x="269631" y="996462"/>
            <a:ext cx="11629292" cy="5662245"/>
          </a:xfrm>
        </p:spPr>
        <p:txBody>
          <a:bodyPr>
            <a:normAutofit/>
          </a:bodyPr>
          <a:lstStyle/>
          <a:p>
            <a:pPr algn="just" fontAlgn="base">
              <a:buFont typeface="Wingdings" panose="05000000000000000000" pitchFamily="2" charset="2"/>
              <a:buChar char="v"/>
            </a:pPr>
            <a:r>
              <a:rPr lang="en-US" b="1" dirty="0">
                <a:solidFill>
                  <a:schemeClr val="accent5">
                    <a:lumMod val="75000"/>
                  </a:schemeClr>
                </a:solidFill>
              </a:rPr>
              <a:t>AWS Direct Connect Working</a:t>
            </a:r>
          </a:p>
          <a:p>
            <a:pPr marL="0" indent="0" algn="just" fontAlgn="base">
              <a:buNone/>
            </a:pPr>
            <a:r>
              <a:rPr lang="en-US" b="1" dirty="0"/>
              <a:t>AWS Direct Connect</a:t>
            </a:r>
            <a:r>
              <a:rPr lang="en-US" dirty="0"/>
              <a:t> works by creating a dedicated physical connection between your on-premises network and an AWS Location. This connection uses fiber and </a:t>
            </a:r>
            <a:r>
              <a:rPr lang="en-US" dirty="0" err="1"/>
              <a:t>ethernet</a:t>
            </a:r>
            <a:r>
              <a:rPr lang="en-US" dirty="0"/>
              <a:t> cables to link your network directly to an AWS router, avoiding the public internet. Once the physical connection is in place, a </a:t>
            </a:r>
            <a:r>
              <a:rPr lang="en-US" b="1" dirty="0"/>
              <a:t>virtual interface (VIF) i</a:t>
            </a:r>
            <a:r>
              <a:rPr lang="en-US" dirty="0"/>
              <a:t>s set up to create a secure connection between your network and AWS, allowing you to access AWS services easily and securely.</a:t>
            </a:r>
            <a:endParaRPr lang="en-US" sz="2000" dirty="0"/>
          </a:p>
        </p:txBody>
      </p:sp>
      <p:pic>
        <p:nvPicPr>
          <p:cNvPr id="4" name="image3.png">
            <a:extLst>
              <a:ext uri="{FF2B5EF4-FFF2-40B4-BE49-F238E27FC236}">
                <a16:creationId xmlns:a16="http://schemas.microsoft.com/office/drawing/2014/main" id="{9CAA5B85-5EA2-B51C-31BA-1EB6EF320B91}"/>
              </a:ext>
            </a:extLst>
          </p:cNvPr>
          <p:cNvPicPr/>
          <p:nvPr/>
        </p:nvPicPr>
        <p:blipFill>
          <a:blip r:embed="rId2"/>
          <a:srcRect/>
          <a:stretch>
            <a:fillRect/>
          </a:stretch>
        </p:blipFill>
        <p:spPr>
          <a:xfrm>
            <a:off x="9249386" y="23860"/>
            <a:ext cx="2921635" cy="1155065"/>
          </a:xfrm>
          <a:prstGeom prst="rect">
            <a:avLst/>
          </a:prstGeom>
          <a:ln/>
        </p:spPr>
      </p:pic>
    </p:spTree>
    <p:extLst>
      <p:ext uri="{BB962C8B-B14F-4D97-AF65-F5344CB8AC3E}">
        <p14:creationId xmlns:p14="http://schemas.microsoft.com/office/powerpoint/2010/main" val="1712234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9FCF-1B50-AD9D-6443-5B2735E66606}"/>
              </a:ext>
            </a:extLst>
          </p:cNvPr>
          <p:cNvSpPr>
            <a:spLocks noGrp="1"/>
          </p:cNvSpPr>
          <p:nvPr>
            <p:ph type="title"/>
          </p:nvPr>
        </p:nvSpPr>
        <p:spPr>
          <a:xfrm>
            <a:off x="181708" y="23860"/>
            <a:ext cx="9149861" cy="890540"/>
          </a:xfrm>
        </p:spPr>
        <p:txBody>
          <a:bodyPr/>
          <a:lstStyle/>
          <a:p>
            <a:r>
              <a:rPr lang="en-IN" b="1" dirty="0">
                <a:solidFill>
                  <a:srgbClr val="C00000"/>
                </a:solidFill>
              </a:rPr>
              <a:t>AWS Direct Connect</a:t>
            </a:r>
          </a:p>
        </p:txBody>
      </p:sp>
      <p:sp>
        <p:nvSpPr>
          <p:cNvPr id="3" name="Content Placeholder 2">
            <a:extLst>
              <a:ext uri="{FF2B5EF4-FFF2-40B4-BE49-F238E27FC236}">
                <a16:creationId xmlns:a16="http://schemas.microsoft.com/office/drawing/2014/main" id="{BEEF6DD4-994B-DED6-F7A6-B916A57E6222}"/>
              </a:ext>
            </a:extLst>
          </p:cNvPr>
          <p:cNvSpPr>
            <a:spLocks noGrp="1"/>
          </p:cNvSpPr>
          <p:nvPr>
            <p:ph idx="1"/>
          </p:nvPr>
        </p:nvSpPr>
        <p:spPr>
          <a:xfrm>
            <a:off x="269631" y="996462"/>
            <a:ext cx="11629292" cy="5662245"/>
          </a:xfrm>
        </p:spPr>
        <p:txBody>
          <a:bodyPr>
            <a:normAutofit fontScale="92500" lnSpcReduction="10000"/>
          </a:bodyPr>
          <a:lstStyle/>
          <a:p>
            <a:pPr algn="just" fontAlgn="base">
              <a:buFont typeface="Wingdings" panose="05000000000000000000" pitchFamily="2" charset="2"/>
              <a:buChar char="v"/>
            </a:pPr>
            <a:r>
              <a:rPr lang="en-US" b="1" dirty="0">
                <a:solidFill>
                  <a:schemeClr val="accent5">
                    <a:lumMod val="75000"/>
                  </a:schemeClr>
                </a:solidFill>
              </a:rPr>
              <a:t>Setting Up AWS Direct Connect</a:t>
            </a:r>
          </a:p>
          <a:p>
            <a:pPr algn="just" fontAlgn="base"/>
            <a:r>
              <a:rPr lang="en-US" sz="2600" b="1" dirty="0"/>
              <a:t>Step 1: Connect an AWS Direct Connect Location - </a:t>
            </a:r>
            <a:r>
              <a:rPr lang="en-US" sz="2600" dirty="0"/>
              <a:t>Select an AWS Direct Connect location that is closest to your infrastructure. AWS provides a list of available locations on the Direct Connect portal.</a:t>
            </a:r>
          </a:p>
          <a:p>
            <a:pPr algn="just" fontAlgn="base"/>
            <a:r>
              <a:rPr lang="en-US" sz="2600" b="1" dirty="0"/>
              <a:t>Step 2: Select a Network Service Provider - </a:t>
            </a:r>
            <a:r>
              <a:rPr lang="en-US" sz="2600" dirty="0"/>
              <a:t>Pick a network service provider from the AWS Direct Connect Partners page. This provider will bridge the connection between your on-premises network and AWS. When choosing, consider factors like bandwidth and location.</a:t>
            </a:r>
          </a:p>
          <a:p>
            <a:pPr algn="just" fontAlgn="base"/>
            <a:r>
              <a:rPr lang="en-US" sz="2600" b="1" dirty="0"/>
              <a:t>Step 3: Provision a Dedicated Network Connection - </a:t>
            </a:r>
            <a:r>
              <a:rPr lang="en-US" sz="2600" dirty="0"/>
              <a:t>Provision a dedicated network connection between your infrastructure and the chosen service provider’s location. This physical link ensures the high performance and reliability of your AWS connection.</a:t>
            </a:r>
          </a:p>
          <a:p>
            <a:pPr algn="just" fontAlgn="base"/>
            <a:r>
              <a:rPr lang="en-US" sz="2600" b="1" dirty="0"/>
              <a:t>Step 4: Configure the Virtual Interface - </a:t>
            </a:r>
            <a:r>
              <a:rPr lang="en-US" sz="2600" dirty="0"/>
              <a:t>Log in to the</a:t>
            </a:r>
            <a:r>
              <a:rPr lang="en-US" sz="2600" b="1" dirty="0"/>
              <a:t> AWS Management Console </a:t>
            </a:r>
            <a:r>
              <a:rPr lang="en-US" sz="2600" dirty="0"/>
              <a:t>and navigate to</a:t>
            </a:r>
            <a:r>
              <a:rPr lang="en-US" sz="2600" b="1" dirty="0"/>
              <a:t> Direct Connect</a:t>
            </a:r>
            <a:r>
              <a:rPr lang="en-US" sz="2600" dirty="0"/>
              <a:t>. Create a virtual interface by providing the </a:t>
            </a:r>
            <a:r>
              <a:rPr lang="en-US" sz="2600" b="1" dirty="0"/>
              <a:t>VLAN ID, </a:t>
            </a:r>
            <a:r>
              <a:rPr lang="en-US" sz="2600" dirty="0"/>
              <a:t>routing, and other configuration details. Once completed, your AWS Direct connect connection will be ready to access AWS service services such as </a:t>
            </a:r>
            <a:r>
              <a:rPr lang="en-US" sz="2600" b="1" dirty="0"/>
              <a:t>Amazon VPC </a:t>
            </a:r>
            <a:r>
              <a:rPr lang="en-US" sz="2600" dirty="0"/>
              <a:t>and </a:t>
            </a:r>
            <a:r>
              <a:rPr lang="en-US" sz="2600" b="1" dirty="0"/>
              <a:t>Storage Services.</a:t>
            </a:r>
            <a:endParaRPr lang="en-US" sz="2600" dirty="0"/>
          </a:p>
          <a:p>
            <a:pPr marL="0" indent="0" algn="just" fontAlgn="base">
              <a:buNone/>
            </a:pPr>
            <a:r>
              <a:rPr lang="en-US" sz="2600" b="1" i="1" dirty="0"/>
              <a:t>   </a:t>
            </a:r>
            <a:r>
              <a:rPr lang="en-US" sz="2600" b="1" i="1" dirty="0">
                <a:solidFill>
                  <a:srgbClr val="FF0000"/>
                </a:solidFill>
              </a:rPr>
              <a:t>AWS Management Console -&gt; Direct Connect -&gt; Create virtual interface </a:t>
            </a:r>
            <a:endParaRPr lang="en-US" sz="2600" b="1" dirty="0">
              <a:solidFill>
                <a:srgbClr val="FF0000"/>
              </a:solidFill>
            </a:endParaRPr>
          </a:p>
        </p:txBody>
      </p:sp>
      <p:pic>
        <p:nvPicPr>
          <p:cNvPr id="4" name="image3.png">
            <a:extLst>
              <a:ext uri="{FF2B5EF4-FFF2-40B4-BE49-F238E27FC236}">
                <a16:creationId xmlns:a16="http://schemas.microsoft.com/office/drawing/2014/main" id="{9CAA5B85-5EA2-B51C-31BA-1EB6EF320B91}"/>
              </a:ext>
            </a:extLst>
          </p:cNvPr>
          <p:cNvPicPr/>
          <p:nvPr/>
        </p:nvPicPr>
        <p:blipFill>
          <a:blip r:embed="rId2"/>
          <a:srcRect/>
          <a:stretch>
            <a:fillRect/>
          </a:stretch>
        </p:blipFill>
        <p:spPr>
          <a:xfrm>
            <a:off x="9249386" y="23860"/>
            <a:ext cx="2921635" cy="1155065"/>
          </a:xfrm>
          <a:prstGeom prst="rect">
            <a:avLst/>
          </a:prstGeom>
          <a:ln/>
        </p:spPr>
      </p:pic>
    </p:spTree>
    <p:extLst>
      <p:ext uri="{BB962C8B-B14F-4D97-AF65-F5344CB8AC3E}">
        <p14:creationId xmlns:p14="http://schemas.microsoft.com/office/powerpoint/2010/main" val="1402650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9FCF-1B50-AD9D-6443-5B2735E66606}"/>
              </a:ext>
            </a:extLst>
          </p:cNvPr>
          <p:cNvSpPr>
            <a:spLocks noGrp="1"/>
          </p:cNvSpPr>
          <p:nvPr>
            <p:ph type="title"/>
          </p:nvPr>
        </p:nvSpPr>
        <p:spPr>
          <a:xfrm>
            <a:off x="181708" y="23860"/>
            <a:ext cx="5081953" cy="890540"/>
          </a:xfrm>
        </p:spPr>
        <p:txBody>
          <a:bodyPr/>
          <a:lstStyle/>
          <a:p>
            <a:r>
              <a:rPr lang="en-IN" b="1" dirty="0">
                <a:solidFill>
                  <a:srgbClr val="C00000"/>
                </a:solidFill>
              </a:rPr>
              <a:t>Amazon API Gateway</a:t>
            </a:r>
          </a:p>
        </p:txBody>
      </p:sp>
      <p:sp>
        <p:nvSpPr>
          <p:cNvPr id="3" name="Content Placeholder 2">
            <a:extLst>
              <a:ext uri="{FF2B5EF4-FFF2-40B4-BE49-F238E27FC236}">
                <a16:creationId xmlns:a16="http://schemas.microsoft.com/office/drawing/2014/main" id="{BEEF6DD4-994B-DED6-F7A6-B916A57E6222}"/>
              </a:ext>
            </a:extLst>
          </p:cNvPr>
          <p:cNvSpPr>
            <a:spLocks noGrp="1"/>
          </p:cNvSpPr>
          <p:nvPr>
            <p:ph idx="1"/>
          </p:nvPr>
        </p:nvSpPr>
        <p:spPr>
          <a:xfrm>
            <a:off x="269631" y="1178926"/>
            <a:ext cx="11746523" cy="5479782"/>
          </a:xfrm>
        </p:spPr>
        <p:txBody>
          <a:bodyPr>
            <a:normAutofit/>
          </a:bodyPr>
          <a:lstStyle/>
          <a:p>
            <a:pPr algn="just">
              <a:buFont typeface="Wingdings" panose="05000000000000000000" pitchFamily="2" charset="2"/>
              <a:buChar char="v"/>
            </a:pPr>
            <a:r>
              <a:rPr lang="en-IN" dirty="0">
                <a:solidFill>
                  <a:schemeClr val="accent5">
                    <a:lumMod val="75000"/>
                  </a:schemeClr>
                </a:solidFill>
              </a:rPr>
              <a:t>Introduction to API</a:t>
            </a:r>
          </a:p>
          <a:p>
            <a:pPr algn="just"/>
            <a:r>
              <a:rPr lang="en-US" sz="2400" dirty="0"/>
              <a:t>API stands for Application Program Interface. An</a:t>
            </a:r>
            <a:r>
              <a:rPr lang="en-US" sz="2400" b="1" dirty="0"/>
              <a:t> API Gateway</a:t>
            </a:r>
            <a:r>
              <a:rPr lang="en-US" sz="2400" dirty="0"/>
              <a:t> is a management tool that acts as an interface between users and </a:t>
            </a:r>
            <a:r>
              <a:rPr lang="en-US" sz="2400" dirty="0" err="1"/>
              <a:t>microservices</a:t>
            </a:r>
            <a:r>
              <a:rPr lang="en-US" sz="2400" dirty="0"/>
              <a:t>. The </a:t>
            </a:r>
            <a:r>
              <a:rPr lang="en-US" sz="2400" b="1" dirty="0"/>
              <a:t>Amazon API Gateway </a:t>
            </a:r>
            <a:r>
              <a:rPr lang="en-US" sz="2400" dirty="0"/>
              <a:t>is an </a:t>
            </a:r>
            <a:r>
              <a:rPr lang="en-US" sz="2400" b="1" dirty="0"/>
              <a:t>AWS service</a:t>
            </a:r>
            <a:r>
              <a:rPr lang="en-US" sz="2400" dirty="0"/>
              <a:t> that allows users to create, publish, secure, maintain and monitor APIs at any scale.</a:t>
            </a:r>
          </a:p>
          <a:p>
            <a:pPr algn="just"/>
            <a:r>
              <a:rPr lang="en-US" sz="2400" dirty="0"/>
              <a:t>You can create APIs in your client application and can also make them available to third-party developers. </a:t>
            </a:r>
          </a:p>
          <a:p>
            <a:pPr algn="just"/>
            <a:r>
              <a:rPr lang="en-US" sz="2400" dirty="0"/>
              <a:t>It is </a:t>
            </a:r>
            <a:r>
              <a:rPr lang="en-US" sz="2400" dirty="0" err="1"/>
              <a:t>serverless</a:t>
            </a:r>
            <a:r>
              <a:rPr lang="en-US" sz="2400" dirty="0"/>
              <a:t>. It supports</a:t>
            </a:r>
            <a:r>
              <a:rPr lang="en-US" sz="2400" b="1" dirty="0"/>
              <a:t> HTTP, </a:t>
            </a:r>
            <a:r>
              <a:rPr lang="en-US" sz="2400" b="1" dirty="0" err="1"/>
              <a:t>WebSocket</a:t>
            </a:r>
            <a:r>
              <a:rPr lang="en-US" sz="2400" b="1" dirty="0"/>
              <a:t>, and REST APIs</a:t>
            </a:r>
            <a:r>
              <a:rPr lang="en-US" sz="2400" dirty="0"/>
              <a:t>. API Gateway is a type of server that provides the service of API which is used to customize each client. </a:t>
            </a:r>
          </a:p>
          <a:p>
            <a:pPr algn="just"/>
            <a:r>
              <a:rPr lang="en-US" sz="2400" dirty="0"/>
              <a:t>The Netflix API Gateway is the most popular example of API Gateway. </a:t>
            </a:r>
          </a:p>
          <a:p>
            <a:pPr algn="just"/>
            <a:r>
              <a:rPr lang="en-US" sz="2400" dirty="0"/>
              <a:t>Many e‑commerce site uses an API gateway to provide the endpoint for retrieving the details of all products from mobile clients with only a single request. So, This invokes many different services like the proper information of product, and product reviews and then combines the results.</a:t>
            </a:r>
            <a:endParaRPr lang="en-IN" sz="2000" dirty="0">
              <a:solidFill>
                <a:schemeClr val="accent5">
                  <a:lumMod val="75000"/>
                </a:schemeClr>
              </a:solidFill>
            </a:endParaRPr>
          </a:p>
        </p:txBody>
      </p:sp>
      <p:pic>
        <p:nvPicPr>
          <p:cNvPr id="4" name="image3.png">
            <a:extLst>
              <a:ext uri="{FF2B5EF4-FFF2-40B4-BE49-F238E27FC236}">
                <a16:creationId xmlns:a16="http://schemas.microsoft.com/office/drawing/2014/main" id="{9CAA5B85-5EA2-B51C-31BA-1EB6EF320B91}"/>
              </a:ext>
            </a:extLst>
          </p:cNvPr>
          <p:cNvPicPr/>
          <p:nvPr/>
        </p:nvPicPr>
        <p:blipFill>
          <a:blip r:embed="rId2"/>
          <a:srcRect/>
          <a:stretch>
            <a:fillRect/>
          </a:stretch>
        </p:blipFill>
        <p:spPr>
          <a:xfrm>
            <a:off x="9249386" y="23860"/>
            <a:ext cx="2921635" cy="1155065"/>
          </a:xfrm>
          <a:prstGeom prst="rect">
            <a:avLst/>
          </a:prstGeom>
          <a:ln/>
        </p:spPr>
      </p:pic>
    </p:spTree>
    <p:extLst>
      <p:ext uri="{BB962C8B-B14F-4D97-AF65-F5344CB8AC3E}">
        <p14:creationId xmlns:p14="http://schemas.microsoft.com/office/powerpoint/2010/main" val="3200707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9FCF-1B50-AD9D-6443-5B2735E66606}"/>
              </a:ext>
            </a:extLst>
          </p:cNvPr>
          <p:cNvSpPr>
            <a:spLocks noGrp="1"/>
          </p:cNvSpPr>
          <p:nvPr>
            <p:ph type="title"/>
          </p:nvPr>
        </p:nvSpPr>
        <p:spPr>
          <a:xfrm>
            <a:off x="181708" y="23860"/>
            <a:ext cx="9149861" cy="890540"/>
          </a:xfrm>
        </p:spPr>
        <p:txBody>
          <a:bodyPr/>
          <a:lstStyle/>
          <a:p>
            <a:r>
              <a:rPr lang="en-IN" b="1" dirty="0">
                <a:solidFill>
                  <a:srgbClr val="C00000"/>
                </a:solidFill>
              </a:rPr>
              <a:t>AWS Direct Connect</a:t>
            </a:r>
          </a:p>
        </p:txBody>
      </p:sp>
      <p:sp>
        <p:nvSpPr>
          <p:cNvPr id="3" name="Content Placeholder 2">
            <a:extLst>
              <a:ext uri="{FF2B5EF4-FFF2-40B4-BE49-F238E27FC236}">
                <a16:creationId xmlns:a16="http://schemas.microsoft.com/office/drawing/2014/main" id="{BEEF6DD4-994B-DED6-F7A6-B916A57E6222}"/>
              </a:ext>
            </a:extLst>
          </p:cNvPr>
          <p:cNvSpPr>
            <a:spLocks noGrp="1"/>
          </p:cNvSpPr>
          <p:nvPr>
            <p:ph idx="1"/>
          </p:nvPr>
        </p:nvSpPr>
        <p:spPr>
          <a:xfrm>
            <a:off x="269631" y="996462"/>
            <a:ext cx="11629292" cy="5662245"/>
          </a:xfrm>
        </p:spPr>
        <p:txBody>
          <a:bodyPr>
            <a:normAutofit/>
          </a:bodyPr>
          <a:lstStyle/>
          <a:p>
            <a:pPr algn="just" fontAlgn="base">
              <a:buFont typeface="Wingdings" panose="05000000000000000000" pitchFamily="2" charset="2"/>
              <a:buChar char="v"/>
            </a:pPr>
            <a:r>
              <a:rPr lang="en-US" b="1" dirty="0">
                <a:solidFill>
                  <a:schemeClr val="accent5">
                    <a:lumMod val="75000"/>
                  </a:schemeClr>
                </a:solidFill>
              </a:rPr>
              <a:t>Benefits of Using AWS Direct Connect</a:t>
            </a:r>
          </a:p>
          <a:p>
            <a:pPr algn="just" fontAlgn="base"/>
            <a:r>
              <a:rPr lang="en-US" dirty="0"/>
              <a:t>It provides a connection with high bandwidth and low latency, hence reliability and performance are increased.</a:t>
            </a:r>
          </a:p>
          <a:p>
            <a:pPr algn="just" fontAlgn="base"/>
            <a:r>
              <a:rPr lang="en-US" dirty="0"/>
              <a:t>Since a dedicated private connection is established completely bypassing the public internet hence adds to the security of your connection.</a:t>
            </a:r>
          </a:p>
          <a:p>
            <a:pPr algn="just" fontAlgn="base"/>
            <a:r>
              <a:rPr lang="en-US" dirty="0"/>
              <a:t>Data transfer over AWS Direct Connect is very cost-effective as compared to using the typical public network.</a:t>
            </a:r>
          </a:p>
          <a:p>
            <a:pPr algn="just" fontAlgn="base">
              <a:buFont typeface="Wingdings" panose="05000000000000000000" pitchFamily="2" charset="2"/>
              <a:buChar char="v"/>
            </a:pPr>
            <a:endParaRPr lang="en-US" b="1" dirty="0">
              <a:solidFill>
                <a:schemeClr val="accent5">
                  <a:lumMod val="75000"/>
                </a:schemeClr>
              </a:solidFill>
            </a:endParaRPr>
          </a:p>
        </p:txBody>
      </p:sp>
      <p:pic>
        <p:nvPicPr>
          <p:cNvPr id="4" name="image3.png">
            <a:extLst>
              <a:ext uri="{FF2B5EF4-FFF2-40B4-BE49-F238E27FC236}">
                <a16:creationId xmlns:a16="http://schemas.microsoft.com/office/drawing/2014/main" id="{9CAA5B85-5EA2-B51C-31BA-1EB6EF320B91}"/>
              </a:ext>
            </a:extLst>
          </p:cNvPr>
          <p:cNvPicPr/>
          <p:nvPr/>
        </p:nvPicPr>
        <p:blipFill>
          <a:blip r:embed="rId2"/>
          <a:srcRect/>
          <a:stretch>
            <a:fillRect/>
          </a:stretch>
        </p:blipFill>
        <p:spPr>
          <a:xfrm>
            <a:off x="9249386" y="23860"/>
            <a:ext cx="2921635" cy="1155065"/>
          </a:xfrm>
          <a:prstGeom prst="rect">
            <a:avLst/>
          </a:prstGeom>
          <a:ln/>
        </p:spPr>
      </p:pic>
    </p:spTree>
    <p:extLst>
      <p:ext uri="{BB962C8B-B14F-4D97-AF65-F5344CB8AC3E}">
        <p14:creationId xmlns:p14="http://schemas.microsoft.com/office/powerpoint/2010/main" val="36829372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9FCF-1B50-AD9D-6443-5B2735E66606}"/>
              </a:ext>
            </a:extLst>
          </p:cNvPr>
          <p:cNvSpPr>
            <a:spLocks noGrp="1"/>
          </p:cNvSpPr>
          <p:nvPr>
            <p:ph type="title"/>
          </p:nvPr>
        </p:nvSpPr>
        <p:spPr>
          <a:xfrm>
            <a:off x="181708" y="23860"/>
            <a:ext cx="9149861" cy="890540"/>
          </a:xfrm>
        </p:spPr>
        <p:txBody>
          <a:bodyPr/>
          <a:lstStyle/>
          <a:p>
            <a:r>
              <a:rPr lang="en-IN" b="1" dirty="0">
                <a:solidFill>
                  <a:srgbClr val="C00000"/>
                </a:solidFill>
              </a:rPr>
              <a:t>AWS Direct Connect</a:t>
            </a:r>
          </a:p>
        </p:txBody>
      </p:sp>
      <p:sp>
        <p:nvSpPr>
          <p:cNvPr id="3" name="Content Placeholder 2">
            <a:extLst>
              <a:ext uri="{FF2B5EF4-FFF2-40B4-BE49-F238E27FC236}">
                <a16:creationId xmlns:a16="http://schemas.microsoft.com/office/drawing/2014/main" id="{BEEF6DD4-994B-DED6-F7A6-B916A57E6222}"/>
              </a:ext>
            </a:extLst>
          </p:cNvPr>
          <p:cNvSpPr>
            <a:spLocks noGrp="1"/>
          </p:cNvSpPr>
          <p:nvPr>
            <p:ph idx="1"/>
          </p:nvPr>
        </p:nvSpPr>
        <p:spPr>
          <a:xfrm>
            <a:off x="181709" y="914400"/>
            <a:ext cx="4472354" cy="5662245"/>
          </a:xfrm>
        </p:spPr>
        <p:txBody>
          <a:bodyPr>
            <a:normAutofit lnSpcReduction="10000"/>
          </a:bodyPr>
          <a:lstStyle/>
          <a:p>
            <a:pPr algn="just" fontAlgn="base">
              <a:buFont typeface="Wingdings" panose="05000000000000000000" pitchFamily="2" charset="2"/>
              <a:buChar char="v"/>
            </a:pPr>
            <a:r>
              <a:rPr lang="en-US" sz="2400" b="1" dirty="0">
                <a:solidFill>
                  <a:schemeClr val="accent5">
                    <a:lumMod val="75000"/>
                  </a:schemeClr>
                </a:solidFill>
              </a:rPr>
              <a:t>Use Cases of AWS Direct Connect</a:t>
            </a:r>
          </a:p>
          <a:p>
            <a:pPr marL="0" indent="0" algn="just" fontAlgn="base">
              <a:buNone/>
            </a:pPr>
            <a:r>
              <a:rPr lang="en-US" sz="2000" dirty="0"/>
              <a:t>In the accompanying image, you can see how AWS Direct Connect enables a secure private connection between customer data centers and AWS. Two Direct Connect locations are set up to ensure high availability and redundancy. This configuration can support mission-critical workloads and provide continuity even if one connection experiences downtime. Each Direct Connect location connects back to the AWS Region's Virtual Private Cloud (VPC) where AWS resources can be directly accessed. This setup highlights the flexibility and reliability of AWS Direct Connect for businesses that require a constant and private connection to their AWS environment enhancing performance and security across multiple use cases.</a:t>
            </a:r>
            <a:endParaRPr lang="en-US" sz="2000" b="1" dirty="0">
              <a:solidFill>
                <a:schemeClr val="accent5">
                  <a:lumMod val="75000"/>
                </a:schemeClr>
              </a:solidFill>
            </a:endParaRPr>
          </a:p>
        </p:txBody>
      </p:sp>
      <p:pic>
        <p:nvPicPr>
          <p:cNvPr id="4" name="image3.png">
            <a:extLst>
              <a:ext uri="{FF2B5EF4-FFF2-40B4-BE49-F238E27FC236}">
                <a16:creationId xmlns:a16="http://schemas.microsoft.com/office/drawing/2014/main" id="{9CAA5B85-5EA2-B51C-31BA-1EB6EF320B91}"/>
              </a:ext>
            </a:extLst>
          </p:cNvPr>
          <p:cNvPicPr/>
          <p:nvPr/>
        </p:nvPicPr>
        <p:blipFill>
          <a:blip r:embed="rId2"/>
          <a:srcRect/>
          <a:stretch>
            <a:fillRect/>
          </a:stretch>
        </p:blipFill>
        <p:spPr>
          <a:xfrm>
            <a:off x="9249386" y="23860"/>
            <a:ext cx="2921635" cy="1155065"/>
          </a:xfrm>
          <a:prstGeom prst="rect">
            <a:avLst/>
          </a:prstGeom>
          <a:ln/>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6638" y="1334270"/>
            <a:ext cx="7414383" cy="5523730"/>
          </a:xfrm>
          <a:prstGeom prst="rect">
            <a:avLst/>
          </a:prstGeom>
        </p:spPr>
      </p:pic>
    </p:spTree>
    <p:extLst>
      <p:ext uri="{BB962C8B-B14F-4D97-AF65-F5344CB8AC3E}">
        <p14:creationId xmlns:p14="http://schemas.microsoft.com/office/powerpoint/2010/main" val="16040441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9FCF-1B50-AD9D-6443-5B2735E66606}"/>
              </a:ext>
            </a:extLst>
          </p:cNvPr>
          <p:cNvSpPr>
            <a:spLocks noGrp="1"/>
          </p:cNvSpPr>
          <p:nvPr>
            <p:ph type="title"/>
          </p:nvPr>
        </p:nvSpPr>
        <p:spPr>
          <a:xfrm>
            <a:off x="181708" y="23860"/>
            <a:ext cx="9149861" cy="890540"/>
          </a:xfrm>
        </p:spPr>
        <p:txBody>
          <a:bodyPr/>
          <a:lstStyle/>
          <a:p>
            <a:r>
              <a:rPr lang="en-IN" b="1" dirty="0">
                <a:solidFill>
                  <a:srgbClr val="C00000"/>
                </a:solidFill>
              </a:rPr>
              <a:t>AWS Direct Connect</a:t>
            </a:r>
          </a:p>
        </p:txBody>
      </p:sp>
      <p:sp>
        <p:nvSpPr>
          <p:cNvPr id="3" name="Content Placeholder 2">
            <a:extLst>
              <a:ext uri="{FF2B5EF4-FFF2-40B4-BE49-F238E27FC236}">
                <a16:creationId xmlns:a16="http://schemas.microsoft.com/office/drawing/2014/main" id="{BEEF6DD4-994B-DED6-F7A6-B916A57E6222}"/>
              </a:ext>
            </a:extLst>
          </p:cNvPr>
          <p:cNvSpPr>
            <a:spLocks noGrp="1"/>
          </p:cNvSpPr>
          <p:nvPr>
            <p:ph idx="1"/>
          </p:nvPr>
        </p:nvSpPr>
        <p:spPr>
          <a:xfrm>
            <a:off x="0" y="932740"/>
            <a:ext cx="11629292" cy="492369"/>
          </a:xfrm>
        </p:spPr>
        <p:txBody>
          <a:bodyPr>
            <a:normAutofit/>
          </a:bodyPr>
          <a:lstStyle/>
          <a:p>
            <a:pPr algn="just" fontAlgn="base">
              <a:buFont typeface="Wingdings" panose="05000000000000000000" pitchFamily="2" charset="2"/>
              <a:buChar char="v"/>
            </a:pPr>
            <a:r>
              <a:rPr lang="en-US" b="1" dirty="0">
                <a:solidFill>
                  <a:schemeClr val="accent5">
                    <a:lumMod val="75000"/>
                  </a:schemeClr>
                </a:solidFill>
              </a:rPr>
              <a:t>Difference Between AWS Direct Connect vs Site to Site VPN</a:t>
            </a:r>
          </a:p>
          <a:p>
            <a:pPr algn="just" fontAlgn="base">
              <a:buFont typeface="Wingdings" panose="05000000000000000000" pitchFamily="2" charset="2"/>
              <a:buChar char="v"/>
            </a:pPr>
            <a:endParaRPr lang="en-US" b="1" dirty="0">
              <a:solidFill>
                <a:schemeClr val="accent5">
                  <a:lumMod val="75000"/>
                </a:schemeClr>
              </a:solidFill>
            </a:endParaRPr>
          </a:p>
        </p:txBody>
      </p:sp>
      <p:pic>
        <p:nvPicPr>
          <p:cNvPr id="4" name="image3.png">
            <a:extLst>
              <a:ext uri="{FF2B5EF4-FFF2-40B4-BE49-F238E27FC236}">
                <a16:creationId xmlns:a16="http://schemas.microsoft.com/office/drawing/2014/main" id="{9CAA5B85-5EA2-B51C-31BA-1EB6EF320B91}"/>
              </a:ext>
            </a:extLst>
          </p:cNvPr>
          <p:cNvPicPr/>
          <p:nvPr/>
        </p:nvPicPr>
        <p:blipFill>
          <a:blip r:embed="rId2"/>
          <a:srcRect/>
          <a:stretch>
            <a:fillRect/>
          </a:stretch>
        </p:blipFill>
        <p:spPr>
          <a:xfrm>
            <a:off x="9249386" y="23860"/>
            <a:ext cx="2921635" cy="1155065"/>
          </a:xfrm>
          <a:prstGeom prst="rect">
            <a:avLst/>
          </a:prstGeom>
          <a:ln/>
        </p:spPr>
      </p:pic>
      <p:graphicFrame>
        <p:nvGraphicFramePr>
          <p:cNvPr id="5" name="Table 4"/>
          <p:cNvGraphicFramePr>
            <a:graphicFrameLocks noGrp="1"/>
          </p:cNvGraphicFramePr>
          <p:nvPr>
            <p:extLst>
              <p:ext uri="{D42A27DB-BD31-4B8C-83A1-F6EECF244321}">
                <p14:modId xmlns:p14="http://schemas.microsoft.com/office/powerpoint/2010/main" val="4028859604"/>
              </p:ext>
            </p:extLst>
          </p:nvPr>
        </p:nvGraphicFramePr>
        <p:xfrm>
          <a:off x="627185" y="1629508"/>
          <a:ext cx="10791093" cy="4928943"/>
        </p:xfrm>
        <a:graphic>
          <a:graphicData uri="http://schemas.openxmlformats.org/drawingml/2006/table">
            <a:tbl>
              <a:tblPr/>
              <a:tblGrid>
                <a:gridCol w="2712811">
                  <a:extLst>
                    <a:ext uri="{9D8B030D-6E8A-4147-A177-3AD203B41FA5}">
                      <a16:colId xmlns:a16="http://schemas.microsoft.com/office/drawing/2014/main" val="2185576656"/>
                    </a:ext>
                  </a:extLst>
                </a:gridCol>
                <a:gridCol w="4039141">
                  <a:extLst>
                    <a:ext uri="{9D8B030D-6E8A-4147-A177-3AD203B41FA5}">
                      <a16:colId xmlns:a16="http://schemas.microsoft.com/office/drawing/2014/main" val="2014037228"/>
                    </a:ext>
                  </a:extLst>
                </a:gridCol>
                <a:gridCol w="4039141">
                  <a:extLst>
                    <a:ext uri="{9D8B030D-6E8A-4147-A177-3AD203B41FA5}">
                      <a16:colId xmlns:a16="http://schemas.microsoft.com/office/drawing/2014/main" val="4043336693"/>
                    </a:ext>
                  </a:extLst>
                </a:gridCol>
              </a:tblGrid>
              <a:tr h="494103">
                <a:tc>
                  <a:txBody>
                    <a:bodyPr/>
                    <a:lstStyle/>
                    <a:p>
                      <a:pPr algn="ctr" rtl="0" fontAlgn="base"/>
                      <a:r>
                        <a:rPr lang="en-CA" sz="1700" b="1" dirty="0">
                          <a:effectLst/>
                        </a:rPr>
                        <a:t>Attribute</a:t>
                      </a:r>
                    </a:p>
                  </a:txBody>
                  <a:tcPr marL="38100" marR="3810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rtl="0" fontAlgn="base"/>
                      <a:r>
                        <a:rPr lang="en-CA" sz="1700" b="1" dirty="0">
                          <a:effectLst/>
                        </a:rPr>
                        <a:t>AWS Direct Connect</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pPr algn="ctr" rtl="0" fontAlgn="base"/>
                      <a:r>
                        <a:rPr lang="en-CA" sz="1700" b="1" dirty="0">
                          <a:effectLst/>
                        </a:rPr>
                        <a:t>AWS Site-to-Site VPN</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extLst>
                  <a:ext uri="{0D108BD9-81ED-4DB2-BD59-A6C34878D82A}">
                    <a16:rowId xmlns:a16="http://schemas.microsoft.com/office/drawing/2014/main" val="881667715"/>
                  </a:ext>
                </a:extLst>
              </a:tr>
              <a:tr h="792429">
                <a:tc>
                  <a:txBody>
                    <a:bodyPr/>
                    <a:lstStyle/>
                    <a:p>
                      <a:pPr algn="ctr" rtl="0" fontAlgn="base"/>
                      <a:r>
                        <a:rPr lang="en-CA" sz="1700" b="1" dirty="0">
                          <a:effectLst/>
                        </a:rPr>
                        <a:t>Network</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ase"/>
                      <a:r>
                        <a:rPr lang="en-US" sz="1700" b="0" dirty="0">
                          <a:effectLst/>
                        </a:rPr>
                        <a:t>Provides a dedicated, private network connection that bypasses the public internet.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ase"/>
                      <a:r>
                        <a:rPr lang="en-US" sz="1700" b="0">
                          <a:effectLst/>
                        </a:rPr>
                        <a:t>Utilizes an encrypted tunnel over the public internet for connectivity.</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6820026"/>
                  </a:ext>
                </a:extLst>
              </a:tr>
              <a:tr h="792429">
                <a:tc>
                  <a:txBody>
                    <a:bodyPr/>
                    <a:lstStyle/>
                    <a:p>
                      <a:pPr algn="ctr" rtl="0" fontAlgn="base"/>
                      <a:r>
                        <a:rPr lang="en-CA" sz="1700" b="1" dirty="0">
                          <a:effectLst/>
                        </a:rPr>
                        <a:t>Time to Establish</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ase"/>
                      <a:r>
                        <a:rPr lang="en-US" sz="1700" b="0" dirty="0">
                          <a:effectLst/>
                        </a:rPr>
                        <a:t>Typically takes longer to set up, as it requires physical connection setup and configuration.</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ase"/>
                      <a:r>
                        <a:rPr lang="en-US" sz="1700" b="0" dirty="0">
                          <a:effectLst/>
                        </a:rPr>
                        <a:t>Faster to set up, as it only involves configuration on both ends with no physical setup required.</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26790763"/>
                  </a:ext>
                </a:extLst>
              </a:tr>
              <a:tr h="1025497">
                <a:tc>
                  <a:txBody>
                    <a:bodyPr/>
                    <a:lstStyle/>
                    <a:p>
                      <a:pPr algn="ctr" rtl="0" fontAlgn="base"/>
                      <a:r>
                        <a:rPr lang="en-CA" sz="1700" b="1" dirty="0">
                          <a:effectLst/>
                        </a:rPr>
                        <a:t>Pricing</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ase"/>
                      <a:r>
                        <a:rPr lang="en-US" sz="1700" b="0" dirty="0">
                          <a:effectLst/>
                        </a:rPr>
                        <a:t>Higher cost due to dedicated infrastructure and setup requirements. Suitable for consistent, high-bandwidth use cases.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ase"/>
                      <a:r>
                        <a:rPr lang="en-US" sz="1700" b="0" dirty="0">
                          <a:effectLst/>
                        </a:rPr>
                        <a:t>Generally more cost-effective, as it uses an existing internet connection, making it ideal for lower-budget or intermittent use.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55883736"/>
                  </a:ext>
                </a:extLst>
              </a:tr>
              <a:tr h="1025497">
                <a:tc>
                  <a:txBody>
                    <a:bodyPr/>
                    <a:lstStyle/>
                    <a:p>
                      <a:pPr algn="ctr" rtl="0" fontAlgn="base"/>
                      <a:r>
                        <a:rPr lang="en-CA" sz="1700" b="1" dirty="0">
                          <a:effectLst/>
                        </a:rPr>
                        <a:t>Security</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ase"/>
                      <a:r>
                        <a:rPr lang="en-US" sz="1700" b="0" dirty="0">
                          <a:effectLst/>
                        </a:rPr>
                        <a:t>Offers a private, secure connection that doesn’t go through the public internet, enhancing data security and reducing exposure risks.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ase"/>
                      <a:r>
                        <a:rPr lang="en-US" sz="1700" b="0" dirty="0">
                          <a:effectLst/>
                        </a:rPr>
                        <a:t>Relies on encryption over the public internet, which is secure but may have potential exposure risks compared to a fully private connection.</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82024754"/>
                  </a:ext>
                </a:extLst>
              </a:tr>
            </a:tbl>
          </a:graphicData>
        </a:graphic>
      </p:graphicFrame>
    </p:spTree>
    <p:extLst>
      <p:ext uri="{BB962C8B-B14F-4D97-AF65-F5344CB8AC3E}">
        <p14:creationId xmlns:p14="http://schemas.microsoft.com/office/powerpoint/2010/main" val="3690224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9FCF-1B50-AD9D-6443-5B2735E66606}"/>
              </a:ext>
            </a:extLst>
          </p:cNvPr>
          <p:cNvSpPr>
            <a:spLocks noGrp="1"/>
          </p:cNvSpPr>
          <p:nvPr>
            <p:ph type="title"/>
          </p:nvPr>
        </p:nvSpPr>
        <p:spPr>
          <a:xfrm>
            <a:off x="181708" y="23860"/>
            <a:ext cx="9149861" cy="890540"/>
          </a:xfrm>
        </p:spPr>
        <p:txBody>
          <a:bodyPr/>
          <a:lstStyle/>
          <a:p>
            <a:r>
              <a:rPr lang="en-IN" b="1" dirty="0">
                <a:solidFill>
                  <a:srgbClr val="C00000"/>
                </a:solidFill>
              </a:rPr>
              <a:t>AWS Direct Connect</a:t>
            </a:r>
          </a:p>
        </p:txBody>
      </p:sp>
      <p:sp>
        <p:nvSpPr>
          <p:cNvPr id="3" name="Content Placeholder 2">
            <a:extLst>
              <a:ext uri="{FF2B5EF4-FFF2-40B4-BE49-F238E27FC236}">
                <a16:creationId xmlns:a16="http://schemas.microsoft.com/office/drawing/2014/main" id="{BEEF6DD4-994B-DED6-F7A6-B916A57E6222}"/>
              </a:ext>
            </a:extLst>
          </p:cNvPr>
          <p:cNvSpPr>
            <a:spLocks noGrp="1"/>
          </p:cNvSpPr>
          <p:nvPr>
            <p:ph idx="1"/>
          </p:nvPr>
        </p:nvSpPr>
        <p:spPr>
          <a:xfrm>
            <a:off x="181708" y="914400"/>
            <a:ext cx="11629292" cy="5662245"/>
          </a:xfrm>
        </p:spPr>
        <p:txBody>
          <a:bodyPr>
            <a:normAutofit fontScale="85000" lnSpcReduction="10000"/>
          </a:bodyPr>
          <a:lstStyle/>
          <a:p>
            <a:pPr algn="just" fontAlgn="base">
              <a:buFont typeface="Wingdings" panose="05000000000000000000" pitchFamily="2" charset="2"/>
              <a:buChar char="v"/>
            </a:pPr>
            <a:r>
              <a:rPr lang="en-US" b="1" dirty="0">
                <a:solidFill>
                  <a:schemeClr val="accent5">
                    <a:lumMod val="75000"/>
                  </a:schemeClr>
                </a:solidFill>
              </a:rPr>
              <a:t>Pricing of AWS Direct Connect</a:t>
            </a:r>
          </a:p>
          <a:p>
            <a:pPr marL="0" indent="0" fontAlgn="base">
              <a:buNone/>
            </a:pPr>
            <a:r>
              <a:rPr lang="en-US" dirty="0"/>
              <a:t>There is no minimum setup fee for AWS Direct Connect, you have to pay for what you use. </a:t>
            </a:r>
            <a:r>
              <a:rPr lang="en-US" b="1" dirty="0"/>
              <a:t>Pricing is based on the following factors:</a:t>
            </a:r>
            <a:endParaRPr lang="en-US" dirty="0"/>
          </a:p>
          <a:p>
            <a:pPr marL="0" indent="0" algn="just" fontAlgn="base">
              <a:buNone/>
            </a:pPr>
            <a:r>
              <a:rPr lang="en-US" sz="2600" b="1" dirty="0"/>
              <a:t>1. Capacity:</a:t>
            </a:r>
            <a:r>
              <a:rPr lang="en-US" sz="2600" dirty="0"/>
              <a:t> It is the maximum rate at which can be transferred through the network, capacity of a connection is measured in megabits per second(Mbps) or gigabits per second(</a:t>
            </a:r>
            <a:r>
              <a:rPr lang="en-US" sz="2600" dirty="0" err="1"/>
              <a:t>Gbps</a:t>
            </a:r>
            <a:r>
              <a:rPr lang="en-US" sz="2600" dirty="0"/>
              <a:t>).</a:t>
            </a:r>
          </a:p>
          <a:p>
            <a:pPr marL="0" indent="0" algn="just" fontAlgn="base">
              <a:buNone/>
            </a:pPr>
            <a:r>
              <a:rPr lang="en-US" sz="2600" b="1" dirty="0"/>
              <a:t>2. Port hours: </a:t>
            </a:r>
            <a:r>
              <a:rPr lang="en-US" sz="2600" dirty="0"/>
              <a:t>It measures the time for which a port is allocated for use with AWS, even when do transfer is happening at that time you are charged for port hours, Port hours depend on two factors namely, dedicated connection or hosted connection.</a:t>
            </a:r>
          </a:p>
          <a:p>
            <a:pPr lvl="1" algn="just" fontAlgn="base"/>
            <a:r>
              <a:rPr lang="en-US" sz="2600" b="1" dirty="0"/>
              <a:t>Dedicated connections:</a:t>
            </a:r>
            <a:r>
              <a:rPr lang="en-US" sz="2600" dirty="0"/>
              <a:t> physical connections from your premises port to the AWS network port. These are billed as long as they are allocated for use, you can request for dedicated connection through the AWS Direct Connect section of the AWS Management Console.</a:t>
            </a:r>
          </a:p>
          <a:p>
            <a:pPr lvl="1" algn="just" fontAlgn="base"/>
            <a:r>
              <a:rPr lang="en-US" sz="2600" b="1" dirty="0"/>
              <a:t>Hosted connections:</a:t>
            </a:r>
            <a:r>
              <a:rPr lang="en-US" sz="2600" dirty="0"/>
              <a:t> logical and you can request for hosted connection by directly contacting your Delivery Partner.</a:t>
            </a:r>
          </a:p>
          <a:p>
            <a:pPr marL="0" indent="0" algn="just" fontAlgn="base">
              <a:buNone/>
            </a:pPr>
            <a:r>
              <a:rPr lang="en-US" sz="2600" b="1" dirty="0"/>
              <a:t>3. Data transfer out (DTO):</a:t>
            </a:r>
            <a:r>
              <a:rPr lang="en-US" sz="2600" dirty="0"/>
              <a:t> It refers to the total traffic out of the AWS from your network and is charged per gigabyte (GB).</a:t>
            </a:r>
          </a:p>
          <a:p>
            <a:pPr marL="0" indent="0" algn="just" fontAlgn="base">
              <a:buNone/>
            </a:pPr>
            <a:r>
              <a:rPr lang="en-US" sz="2600" b="1" dirty="0"/>
              <a:t>4. Data Transfer In (DTI): </a:t>
            </a:r>
            <a:r>
              <a:rPr lang="en-US" sz="2600" dirty="0"/>
              <a:t>Just opposite of the DTO, it is the total traffic received in the network from outside the AWS.</a:t>
            </a:r>
          </a:p>
          <a:p>
            <a:pPr algn="just" fontAlgn="base">
              <a:buFont typeface="Wingdings" panose="05000000000000000000" pitchFamily="2" charset="2"/>
              <a:buChar char="v"/>
            </a:pPr>
            <a:endParaRPr lang="en-US" b="1" dirty="0">
              <a:solidFill>
                <a:schemeClr val="accent5">
                  <a:lumMod val="75000"/>
                </a:schemeClr>
              </a:solidFill>
            </a:endParaRPr>
          </a:p>
        </p:txBody>
      </p:sp>
      <p:pic>
        <p:nvPicPr>
          <p:cNvPr id="4" name="image3.png">
            <a:extLst>
              <a:ext uri="{FF2B5EF4-FFF2-40B4-BE49-F238E27FC236}">
                <a16:creationId xmlns:a16="http://schemas.microsoft.com/office/drawing/2014/main" id="{9CAA5B85-5EA2-B51C-31BA-1EB6EF320B91}"/>
              </a:ext>
            </a:extLst>
          </p:cNvPr>
          <p:cNvPicPr/>
          <p:nvPr/>
        </p:nvPicPr>
        <p:blipFill>
          <a:blip r:embed="rId2"/>
          <a:srcRect/>
          <a:stretch>
            <a:fillRect/>
          </a:stretch>
        </p:blipFill>
        <p:spPr>
          <a:xfrm>
            <a:off x="9249386" y="23860"/>
            <a:ext cx="2921635" cy="1155065"/>
          </a:xfrm>
          <a:prstGeom prst="rect">
            <a:avLst/>
          </a:prstGeom>
          <a:ln/>
        </p:spPr>
      </p:pic>
    </p:spTree>
    <p:extLst>
      <p:ext uri="{BB962C8B-B14F-4D97-AF65-F5344CB8AC3E}">
        <p14:creationId xmlns:p14="http://schemas.microsoft.com/office/powerpoint/2010/main" val="3598434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9FCF-1B50-AD9D-6443-5B2735E66606}"/>
              </a:ext>
            </a:extLst>
          </p:cNvPr>
          <p:cNvSpPr>
            <a:spLocks noGrp="1"/>
          </p:cNvSpPr>
          <p:nvPr>
            <p:ph type="title"/>
          </p:nvPr>
        </p:nvSpPr>
        <p:spPr>
          <a:xfrm>
            <a:off x="181708" y="23860"/>
            <a:ext cx="9149861" cy="890540"/>
          </a:xfrm>
        </p:spPr>
        <p:txBody>
          <a:bodyPr/>
          <a:lstStyle/>
          <a:p>
            <a:r>
              <a:rPr lang="en-US" b="1" dirty="0">
                <a:solidFill>
                  <a:srgbClr val="C00000"/>
                </a:solidFill>
              </a:rPr>
              <a:t>AWS Networking and Content Delivery</a:t>
            </a:r>
            <a:endParaRPr lang="en-IN" b="1" dirty="0">
              <a:solidFill>
                <a:srgbClr val="C00000"/>
              </a:solidFill>
            </a:endParaRPr>
          </a:p>
        </p:txBody>
      </p:sp>
      <p:sp>
        <p:nvSpPr>
          <p:cNvPr id="3" name="Content Placeholder 2">
            <a:extLst>
              <a:ext uri="{FF2B5EF4-FFF2-40B4-BE49-F238E27FC236}">
                <a16:creationId xmlns:a16="http://schemas.microsoft.com/office/drawing/2014/main" id="{BEEF6DD4-994B-DED6-F7A6-B916A57E6222}"/>
              </a:ext>
            </a:extLst>
          </p:cNvPr>
          <p:cNvSpPr>
            <a:spLocks noGrp="1"/>
          </p:cNvSpPr>
          <p:nvPr>
            <p:ph idx="1"/>
          </p:nvPr>
        </p:nvSpPr>
        <p:spPr>
          <a:xfrm>
            <a:off x="181708" y="914400"/>
            <a:ext cx="11629292" cy="5943600"/>
          </a:xfrm>
        </p:spPr>
        <p:txBody>
          <a:bodyPr>
            <a:normAutofit fontScale="92500" lnSpcReduction="20000"/>
          </a:bodyPr>
          <a:lstStyle/>
          <a:p>
            <a:pPr algn="just" fontAlgn="base">
              <a:buFont typeface="Wingdings" panose="05000000000000000000" pitchFamily="2" charset="2"/>
              <a:buChar char="v"/>
            </a:pPr>
            <a:r>
              <a:rPr lang="en-US" sz="2600" b="1" dirty="0">
                <a:solidFill>
                  <a:schemeClr val="accent5">
                    <a:lumMod val="75000"/>
                  </a:schemeClr>
                </a:solidFill>
              </a:rPr>
              <a:t>Introduction</a:t>
            </a:r>
          </a:p>
          <a:p>
            <a:pPr marL="0" indent="0" fontAlgn="base">
              <a:buNone/>
            </a:pPr>
            <a:r>
              <a:rPr lang="en-US" sz="2600" dirty="0"/>
              <a:t>Amazon Web Services (AWS) provides a comprehensive range of networking and content delivery services to enable secure, high-performance, and reliable cloud solutions. These services help organizations connect, manage, protect, and deliver applications and content globally.</a:t>
            </a:r>
          </a:p>
          <a:p>
            <a:pPr marL="0" indent="0" fontAlgn="base">
              <a:buNone/>
            </a:pPr>
            <a:endParaRPr lang="en-US" sz="2600" b="1" dirty="0">
              <a:solidFill>
                <a:schemeClr val="accent5">
                  <a:lumMod val="75000"/>
                </a:schemeClr>
              </a:solidFill>
            </a:endParaRPr>
          </a:p>
          <a:p>
            <a:pPr algn="just" fontAlgn="base">
              <a:buFont typeface="Wingdings" panose="05000000000000000000" pitchFamily="2" charset="2"/>
              <a:buChar char="v"/>
            </a:pPr>
            <a:r>
              <a:rPr lang="en-US" sz="2600" b="1" dirty="0">
                <a:solidFill>
                  <a:schemeClr val="accent5">
                    <a:lumMod val="75000"/>
                  </a:schemeClr>
                </a:solidFill>
              </a:rPr>
              <a:t>Key AWS Networking and Content Delivery Components</a:t>
            </a:r>
          </a:p>
          <a:p>
            <a:pPr algn="just"/>
            <a:r>
              <a:rPr lang="en-US" sz="2600" b="1" dirty="0"/>
              <a:t>Amazon VPC (Virtual Private Cloud):</a:t>
            </a:r>
            <a:r>
              <a:rPr lang="en-US" sz="2600" dirty="0"/>
              <a:t> Create isolated, customizable cloud networks for your AWS resources, enabling fine-grained control over IP addressing, subnets, and security settings.</a:t>
            </a:r>
          </a:p>
          <a:p>
            <a:pPr algn="just"/>
            <a:r>
              <a:rPr lang="en-US" sz="2600" b="1" dirty="0"/>
              <a:t>AWS Transit Gateway:</a:t>
            </a:r>
            <a:r>
              <a:rPr lang="en-US" sz="2600" dirty="0"/>
              <a:t> Acts as a central hub to connect multiple VPCs and on-premises networks, simplifying network architecture and management.</a:t>
            </a:r>
          </a:p>
          <a:p>
            <a:pPr algn="just"/>
            <a:r>
              <a:rPr lang="en-US" sz="2600" b="1" dirty="0"/>
              <a:t>AWS </a:t>
            </a:r>
            <a:r>
              <a:rPr lang="en-US" sz="2600" b="1" dirty="0" err="1"/>
              <a:t>PrivateLink</a:t>
            </a:r>
            <a:r>
              <a:rPr lang="en-US" sz="2600" b="1" dirty="0"/>
              <a:t>:</a:t>
            </a:r>
            <a:r>
              <a:rPr lang="en-US" sz="2600" dirty="0"/>
              <a:t> Securely connects VPCs to supported AWS services, SaaS vendors, or other VPCs, without exposing traffic to the public internet.</a:t>
            </a:r>
          </a:p>
          <a:p>
            <a:pPr algn="just"/>
            <a:r>
              <a:rPr lang="en-US" sz="2600" b="1" dirty="0"/>
              <a:t>AWS Direct Connect:</a:t>
            </a:r>
            <a:r>
              <a:rPr lang="en-US" sz="2600" dirty="0"/>
              <a:t> Establishes dedicated, high-bandwidth private connections from on-premises data centers to AWS, providing lower latency and stable network performance.</a:t>
            </a:r>
          </a:p>
          <a:p>
            <a:pPr algn="just"/>
            <a:r>
              <a:rPr lang="en-US" sz="2600" b="1" dirty="0"/>
              <a:t>AWS VPN:</a:t>
            </a:r>
            <a:r>
              <a:rPr lang="en-US" sz="2600" dirty="0"/>
              <a:t> Provides encrypted tunnels for connecting on-premises resources to VPCs, supporting both site-to-site and client-to-site access.</a:t>
            </a:r>
          </a:p>
          <a:p>
            <a:pPr marL="0" indent="0" fontAlgn="base">
              <a:buNone/>
            </a:pPr>
            <a:endParaRPr lang="en-US" sz="2400" b="1" dirty="0">
              <a:solidFill>
                <a:schemeClr val="accent5">
                  <a:lumMod val="75000"/>
                </a:schemeClr>
              </a:solidFill>
            </a:endParaRPr>
          </a:p>
        </p:txBody>
      </p:sp>
      <p:pic>
        <p:nvPicPr>
          <p:cNvPr id="4" name="image3.png">
            <a:extLst>
              <a:ext uri="{FF2B5EF4-FFF2-40B4-BE49-F238E27FC236}">
                <a16:creationId xmlns:a16="http://schemas.microsoft.com/office/drawing/2014/main" id="{9CAA5B85-5EA2-B51C-31BA-1EB6EF320B91}"/>
              </a:ext>
            </a:extLst>
          </p:cNvPr>
          <p:cNvPicPr/>
          <p:nvPr/>
        </p:nvPicPr>
        <p:blipFill>
          <a:blip r:embed="rId2"/>
          <a:srcRect/>
          <a:stretch>
            <a:fillRect/>
          </a:stretch>
        </p:blipFill>
        <p:spPr>
          <a:xfrm>
            <a:off x="9249386" y="23860"/>
            <a:ext cx="2921635" cy="1155065"/>
          </a:xfrm>
          <a:prstGeom prst="rect">
            <a:avLst/>
          </a:prstGeom>
          <a:ln/>
        </p:spPr>
      </p:pic>
    </p:spTree>
    <p:extLst>
      <p:ext uri="{BB962C8B-B14F-4D97-AF65-F5344CB8AC3E}">
        <p14:creationId xmlns:p14="http://schemas.microsoft.com/office/powerpoint/2010/main" val="464015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78924"/>
            <a:ext cx="12192000" cy="5679075"/>
          </a:xfrm>
        </p:spPr>
      </p:pic>
      <p:sp>
        <p:nvSpPr>
          <p:cNvPr id="4" name="Title 1">
            <a:extLst>
              <a:ext uri="{FF2B5EF4-FFF2-40B4-BE49-F238E27FC236}">
                <a16:creationId xmlns:a16="http://schemas.microsoft.com/office/drawing/2014/main" id="{5EAC9FCF-1B50-AD9D-6443-5B2735E66606}"/>
              </a:ext>
            </a:extLst>
          </p:cNvPr>
          <p:cNvSpPr>
            <a:spLocks noGrp="1"/>
          </p:cNvSpPr>
          <p:nvPr>
            <p:ph type="title"/>
          </p:nvPr>
        </p:nvSpPr>
        <p:spPr>
          <a:xfrm>
            <a:off x="181708" y="23860"/>
            <a:ext cx="9149861" cy="890540"/>
          </a:xfrm>
        </p:spPr>
        <p:txBody>
          <a:bodyPr/>
          <a:lstStyle/>
          <a:p>
            <a:r>
              <a:rPr lang="en-US" b="1" dirty="0">
                <a:solidFill>
                  <a:srgbClr val="C00000"/>
                </a:solidFill>
              </a:rPr>
              <a:t>AWS Networking and Content Delivery</a:t>
            </a:r>
            <a:endParaRPr lang="en-IN" b="1" dirty="0">
              <a:solidFill>
                <a:srgbClr val="C00000"/>
              </a:solidFill>
            </a:endParaRPr>
          </a:p>
        </p:txBody>
      </p:sp>
      <p:pic>
        <p:nvPicPr>
          <p:cNvPr id="5" name="image3.png">
            <a:extLst>
              <a:ext uri="{FF2B5EF4-FFF2-40B4-BE49-F238E27FC236}">
                <a16:creationId xmlns:a16="http://schemas.microsoft.com/office/drawing/2014/main" id="{9CAA5B85-5EA2-B51C-31BA-1EB6EF320B91}"/>
              </a:ext>
            </a:extLst>
          </p:cNvPr>
          <p:cNvPicPr/>
          <p:nvPr/>
        </p:nvPicPr>
        <p:blipFill>
          <a:blip r:embed="rId3"/>
          <a:srcRect/>
          <a:stretch>
            <a:fillRect/>
          </a:stretch>
        </p:blipFill>
        <p:spPr>
          <a:xfrm>
            <a:off x="9249386" y="23860"/>
            <a:ext cx="2921635" cy="1155065"/>
          </a:xfrm>
          <a:prstGeom prst="rect">
            <a:avLst/>
          </a:prstGeom>
          <a:ln/>
        </p:spPr>
      </p:pic>
    </p:spTree>
    <p:extLst>
      <p:ext uri="{BB962C8B-B14F-4D97-AF65-F5344CB8AC3E}">
        <p14:creationId xmlns:p14="http://schemas.microsoft.com/office/powerpoint/2010/main" val="3026797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9FCF-1B50-AD9D-6443-5B2735E66606}"/>
              </a:ext>
            </a:extLst>
          </p:cNvPr>
          <p:cNvSpPr>
            <a:spLocks noGrp="1"/>
          </p:cNvSpPr>
          <p:nvPr>
            <p:ph type="title"/>
          </p:nvPr>
        </p:nvSpPr>
        <p:spPr>
          <a:xfrm>
            <a:off x="181708" y="23860"/>
            <a:ext cx="9149861" cy="890540"/>
          </a:xfrm>
        </p:spPr>
        <p:txBody>
          <a:bodyPr/>
          <a:lstStyle/>
          <a:p>
            <a:r>
              <a:rPr lang="en-US" b="1" dirty="0">
                <a:solidFill>
                  <a:srgbClr val="C00000"/>
                </a:solidFill>
              </a:rPr>
              <a:t>AWS Networking and Content Delivery</a:t>
            </a:r>
            <a:endParaRPr lang="en-IN" b="1" dirty="0">
              <a:solidFill>
                <a:srgbClr val="C00000"/>
              </a:solidFill>
            </a:endParaRPr>
          </a:p>
        </p:txBody>
      </p:sp>
      <p:sp>
        <p:nvSpPr>
          <p:cNvPr id="3" name="Content Placeholder 2">
            <a:extLst>
              <a:ext uri="{FF2B5EF4-FFF2-40B4-BE49-F238E27FC236}">
                <a16:creationId xmlns:a16="http://schemas.microsoft.com/office/drawing/2014/main" id="{BEEF6DD4-994B-DED6-F7A6-B916A57E6222}"/>
              </a:ext>
            </a:extLst>
          </p:cNvPr>
          <p:cNvSpPr>
            <a:spLocks noGrp="1"/>
          </p:cNvSpPr>
          <p:nvPr>
            <p:ph idx="1"/>
          </p:nvPr>
        </p:nvSpPr>
        <p:spPr>
          <a:xfrm>
            <a:off x="181708" y="914400"/>
            <a:ext cx="11629292" cy="5943600"/>
          </a:xfrm>
        </p:spPr>
        <p:txBody>
          <a:bodyPr>
            <a:normAutofit fontScale="92500" lnSpcReduction="20000"/>
          </a:bodyPr>
          <a:lstStyle/>
          <a:p>
            <a:pPr algn="just" fontAlgn="base">
              <a:lnSpc>
                <a:spcPct val="120000"/>
              </a:lnSpc>
              <a:spcBef>
                <a:spcPts val="0"/>
              </a:spcBef>
              <a:spcAft>
                <a:spcPts val="1200"/>
              </a:spcAft>
              <a:buFont typeface="Wingdings" panose="05000000000000000000" pitchFamily="2" charset="2"/>
              <a:buChar char="v"/>
            </a:pPr>
            <a:r>
              <a:rPr lang="en-US" sz="2600" b="1" dirty="0">
                <a:solidFill>
                  <a:schemeClr val="accent5">
                    <a:lumMod val="75000"/>
                  </a:schemeClr>
                </a:solidFill>
              </a:rPr>
              <a:t>Key AWS Networking and Content Delivery Components</a:t>
            </a:r>
          </a:p>
          <a:p>
            <a:pPr algn="just"/>
            <a:r>
              <a:rPr lang="en-US" b="1" dirty="0"/>
              <a:t>Amazon Route 53:</a:t>
            </a:r>
            <a:r>
              <a:rPr lang="en-US" dirty="0"/>
              <a:t> A highly available Domain Name System (DNS) web service that translates domain names into IP addresses and directs end-user requests to AWS or external resources. Advanced routing options like latency-based and geo DNS help optimize user access.</a:t>
            </a:r>
          </a:p>
          <a:p>
            <a:pPr algn="just"/>
            <a:r>
              <a:rPr lang="en-US" b="1" dirty="0"/>
              <a:t>Elastic Load Balancing (ELB):</a:t>
            </a:r>
            <a:r>
              <a:rPr lang="en-US" dirty="0"/>
              <a:t> Distributes incoming application or network traffic across multiple targets (e.g., EC2 instances), automatically scaling in response to demand and improving application resilience.</a:t>
            </a:r>
          </a:p>
          <a:p>
            <a:pPr algn="just"/>
            <a:r>
              <a:rPr lang="en-US" b="1" dirty="0"/>
              <a:t>AWS Global Accelerator: </a:t>
            </a:r>
            <a:r>
              <a:rPr lang="en-US" dirty="0"/>
              <a:t>Uses AWS’s global network to optimize the path and availability of internet traffic to distributed applications, improving performance for users worldwide.</a:t>
            </a:r>
          </a:p>
          <a:p>
            <a:pPr algn="just"/>
            <a:r>
              <a:rPr lang="en-US" b="1" dirty="0"/>
              <a:t>Amazon </a:t>
            </a:r>
            <a:r>
              <a:rPr lang="en-US" b="1" dirty="0" err="1"/>
              <a:t>CloudFront</a:t>
            </a:r>
            <a:r>
              <a:rPr lang="en-US" b="1" dirty="0"/>
              <a:t>:</a:t>
            </a:r>
            <a:r>
              <a:rPr lang="en-US" dirty="0"/>
              <a:t> AWS’s global Content Delivery Network (CDN) service that delivers websites, APIs, video, and other content to users with low latency by caching data at hundreds of edge locations around the world. It integrates with security services like AWS Shield and WAF.</a:t>
            </a:r>
          </a:p>
          <a:p>
            <a:pPr algn="just"/>
            <a:r>
              <a:rPr lang="en-US" b="1" dirty="0"/>
              <a:t>AWS App Mesh and Cloud Map:</a:t>
            </a:r>
            <a:r>
              <a:rPr lang="en-US" dirty="0"/>
              <a:t> Provide service discovery and mesh networking for </a:t>
            </a:r>
            <a:r>
              <a:rPr lang="en-US" dirty="0" err="1"/>
              <a:t>microservices</a:t>
            </a:r>
            <a:r>
              <a:rPr lang="en-US" dirty="0"/>
              <a:t>-based architectures for improved monitoring and traffic control.</a:t>
            </a:r>
          </a:p>
          <a:p>
            <a:pPr marL="0" indent="0" fontAlgn="base">
              <a:buNone/>
            </a:pPr>
            <a:endParaRPr lang="en-US" sz="2400" b="1" dirty="0">
              <a:solidFill>
                <a:schemeClr val="accent5">
                  <a:lumMod val="75000"/>
                </a:schemeClr>
              </a:solidFill>
            </a:endParaRPr>
          </a:p>
        </p:txBody>
      </p:sp>
      <p:pic>
        <p:nvPicPr>
          <p:cNvPr id="4" name="image3.png">
            <a:extLst>
              <a:ext uri="{FF2B5EF4-FFF2-40B4-BE49-F238E27FC236}">
                <a16:creationId xmlns:a16="http://schemas.microsoft.com/office/drawing/2014/main" id="{9CAA5B85-5EA2-B51C-31BA-1EB6EF320B91}"/>
              </a:ext>
            </a:extLst>
          </p:cNvPr>
          <p:cNvPicPr/>
          <p:nvPr/>
        </p:nvPicPr>
        <p:blipFill>
          <a:blip r:embed="rId2"/>
          <a:srcRect/>
          <a:stretch>
            <a:fillRect/>
          </a:stretch>
        </p:blipFill>
        <p:spPr>
          <a:xfrm>
            <a:off x="9249386" y="23860"/>
            <a:ext cx="2921635" cy="1155065"/>
          </a:xfrm>
          <a:prstGeom prst="rect">
            <a:avLst/>
          </a:prstGeom>
          <a:ln/>
        </p:spPr>
      </p:pic>
    </p:spTree>
    <p:extLst>
      <p:ext uri="{BB962C8B-B14F-4D97-AF65-F5344CB8AC3E}">
        <p14:creationId xmlns:p14="http://schemas.microsoft.com/office/powerpoint/2010/main" val="1696788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9FCF-1B50-AD9D-6443-5B2735E66606}"/>
              </a:ext>
            </a:extLst>
          </p:cNvPr>
          <p:cNvSpPr>
            <a:spLocks noGrp="1"/>
          </p:cNvSpPr>
          <p:nvPr>
            <p:ph type="title"/>
          </p:nvPr>
        </p:nvSpPr>
        <p:spPr>
          <a:xfrm>
            <a:off x="181708" y="23860"/>
            <a:ext cx="9149861" cy="890540"/>
          </a:xfrm>
        </p:spPr>
        <p:txBody>
          <a:bodyPr/>
          <a:lstStyle/>
          <a:p>
            <a:r>
              <a:rPr lang="en-US" b="1" dirty="0">
                <a:solidFill>
                  <a:srgbClr val="C00000"/>
                </a:solidFill>
              </a:rPr>
              <a:t>AWS Networking and Content Delivery</a:t>
            </a:r>
            <a:endParaRPr lang="en-IN" b="1" dirty="0">
              <a:solidFill>
                <a:srgbClr val="C00000"/>
              </a:solidFill>
            </a:endParaRPr>
          </a:p>
        </p:txBody>
      </p:sp>
      <p:sp>
        <p:nvSpPr>
          <p:cNvPr id="3" name="Content Placeholder 2">
            <a:extLst>
              <a:ext uri="{FF2B5EF4-FFF2-40B4-BE49-F238E27FC236}">
                <a16:creationId xmlns:a16="http://schemas.microsoft.com/office/drawing/2014/main" id="{BEEF6DD4-994B-DED6-F7A6-B916A57E6222}"/>
              </a:ext>
            </a:extLst>
          </p:cNvPr>
          <p:cNvSpPr>
            <a:spLocks noGrp="1"/>
          </p:cNvSpPr>
          <p:nvPr>
            <p:ph idx="1"/>
          </p:nvPr>
        </p:nvSpPr>
        <p:spPr>
          <a:xfrm>
            <a:off x="181708" y="914400"/>
            <a:ext cx="11629292" cy="5943600"/>
          </a:xfrm>
        </p:spPr>
        <p:txBody>
          <a:bodyPr>
            <a:normAutofit/>
          </a:bodyPr>
          <a:lstStyle/>
          <a:p>
            <a:pPr algn="just" fontAlgn="base">
              <a:lnSpc>
                <a:spcPct val="120000"/>
              </a:lnSpc>
              <a:spcBef>
                <a:spcPts val="0"/>
              </a:spcBef>
              <a:spcAft>
                <a:spcPts val="1200"/>
              </a:spcAft>
              <a:buFont typeface="Wingdings" panose="05000000000000000000" pitchFamily="2" charset="2"/>
              <a:buChar char="v"/>
            </a:pPr>
            <a:r>
              <a:rPr lang="en-US" sz="2600" b="1" dirty="0">
                <a:solidFill>
                  <a:schemeClr val="accent5">
                    <a:lumMod val="75000"/>
                  </a:schemeClr>
                </a:solidFill>
              </a:rPr>
              <a:t>How AWS Networking and Content Delivery Work</a:t>
            </a:r>
          </a:p>
          <a:p>
            <a:pPr marL="514350" indent="-514350" algn="just">
              <a:buFont typeface="+mj-lt"/>
              <a:buAutoNum type="arabicPeriod"/>
            </a:pPr>
            <a:r>
              <a:rPr lang="en-US" sz="2400" dirty="0"/>
              <a:t>Network Foundations: Start with an Amazon VPC—your private, isolated cloud network. You can extend it using Transit Gateway, Direct Connect, VPN, and </a:t>
            </a:r>
            <a:r>
              <a:rPr lang="en-US" sz="2400" dirty="0" err="1"/>
              <a:t>PrivateLink</a:t>
            </a:r>
            <a:r>
              <a:rPr lang="en-US" sz="2400" dirty="0"/>
              <a:t>, tailoring connectivity to your hybrid cloud needs.</a:t>
            </a:r>
          </a:p>
          <a:p>
            <a:pPr marL="514350" indent="-514350" algn="just">
              <a:buFont typeface="+mj-lt"/>
              <a:buAutoNum type="arabicPeriod"/>
            </a:pPr>
            <a:r>
              <a:rPr lang="en-US" sz="2400" dirty="0"/>
              <a:t>Traffic Routing and Management: Use Route 53 for domain management and advanced routing. Leverage Elastic Load Balancing to distribute workloads and optimize utilization.</a:t>
            </a:r>
          </a:p>
          <a:p>
            <a:pPr marL="514350" indent="-514350" algn="just">
              <a:buFont typeface="+mj-lt"/>
              <a:buAutoNum type="arabicPeriod"/>
            </a:pPr>
            <a:r>
              <a:rPr lang="en-US" sz="2400" dirty="0"/>
              <a:t>Global Performance and Security: AWS Global Accelerator and </a:t>
            </a:r>
            <a:r>
              <a:rPr lang="en-US" sz="2400" dirty="0" err="1"/>
              <a:t>CloudFront</a:t>
            </a:r>
            <a:r>
              <a:rPr lang="en-US" sz="2400" dirty="0"/>
              <a:t> accelerate content delivery and application access globally, using AWS’s robust infrastructure for speed, security, and reliability.</a:t>
            </a:r>
          </a:p>
          <a:p>
            <a:pPr marL="514350" indent="-514350" algn="just">
              <a:buFont typeface="+mj-lt"/>
              <a:buAutoNum type="arabicPeriod"/>
            </a:pPr>
            <a:r>
              <a:rPr lang="en-US" sz="2400" dirty="0"/>
              <a:t>Content Delivery: </a:t>
            </a:r>
            <a:r>
              <a:rPr lang="en-US" sz="2400" dirty="0" err="1"/>
              <a:t>CloudFront</a:t>
            </a:r>
            <a:r>
              <a:rPr lang="en-US" sz="2400" dirty="0"/>
              <a:t> caches your content at edge locations, serving users from the closest location to minimize latency and bandwidth costs. Dynamic content delivery is enhanced with intelligent routing and edge computing capabilities.</a:t>
            </a:r>
          </a:p>
          <a:p>
            <a:pPr marL="0" indent="0" fontAlgn="base">
              <a:buNone/>
            </a:pPr>
            <a:endParaRPr lang="en-US" sz="2400" b="1" dirty="0">
              <a:solidFill>
                <a:schemeClr val="accent5">
                  <a:lumMod val="75000"/>
                </a:schemeClr>
              </a:solidFill>
            </a:endParaRPr>
          </a:p>
        </p:txBody>
      </p:sp>
      <p:pic>
        <p:nvPicPr>
          <p:cNvPr id="4" name="image3.png">
            <a:extLst>
              <a:ext uri="{FF2B5EF4-FFF2-40B4-BE49-F238E27FC236}">
                <a16:creationId xmlns:a16="http://schemas.microsoft.com/office/drawing/2014/main" id="{9CAA5B85-5EA2-B51C-31BA-1EB6EF320B91}"/>
              </a:ext>
            </a:extLst>
          </p:cNvPr>
          <p:cNvPicPr/>
          <p:nvPr/>
        </p:nvPicPr>
        <p:blipFill>
          <a:blip r:embed="rId2"/>
          <a:srcRect/>
          <a:stretch>
            <a:fillRect/>
          </a:stretch>
        </p:blipFill>
        <p:spPr>
          <a:xfrm>
            <a:off x="9249386" y="23860"/>
            <a:ext cx="2921635" cy="1155065"/>
          </a:xfrm>
          <a:prstGeom prst="rect">
            <a:avLst/>
          </a:prstGeom>
          <a:ln/>
        </p:spPr>
      </p:pic>
    </p:spTree>
    <p:extLst>
      <p:ext uri="{BB962C8B-B14F-4D97-AF65-F5344CB8AC3E}">
        <p14:creationId xmlns:p14="http://schemas.microsoft.com/office/powerpoint/2010/main" val="29843547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9FCF-1B50-AD9D-6443-5B2735E66606}"/>
              </a:ext>
            </a:extLst>
          </p:cNvPr>
          <p:cNvSpPr>
            <a:spLocks noGrp="1"/>
          </p:cNvSpPr>
          <p:nvPr>
            <p:ph type="title"/>
          </p:nvPr>
        </p:nvSpPr>
        <p:spPr>
          <a:xfrm>
            <a:off x="181708" y="23860"/>
            <a:ext cx="9149861" cy="890540"/>
          </a:xfrm>
        </p:spPr>
        <p:txBody>
          <a:bodyPr/>
          <a:lstStyle/>
          <a:p>
            <a:r>
              <a:rPr lang="en-US" b="1" dirty="0">
                <a:solidFill>
                  <a:srgbClr val="C00000"/>
                </a:solidFill>
              </a:rPr>
              <a:t>AWS Networking and Content Delivery</a:t>
            </a:r>
            <a:endParaRPr lang="en-IN" b="1" dirty="0">
              <a:solidFill>
                <a:srgbClr val="C00000"/>
              </a:solidFill>
            </a:endParaRPr>
          </a:p>
        </p:txBody>
      </p:sp>
      <p:sp>
        <p:nvSpPr>
          <p:cNvPr id="3" name="Content Placeholder 2">
            <a:extLst>
              <a:ext uri="{FF2B5EF4-FFF2-40B4-BE49-F238E27FC236}">
                <a16:creationId xmlns:a16="http://schemas.microsoft.com/office/drawing/2014/main" id="{BEEF6DD4-994B-DED6-F7A6-B916A57E6222}"/>
              </a:ext>
            </a:extLst>
          </p:cNvPr>
          <p:cNvSpPr>
            <a:spLocks noGrp="1"/>
          </p:cNvSpPr>
          <p:nvPr>
            <p:ph idx="1"/>
          </p:nvPr>
        </p:nvSpPr>
        <p:spPr>
          <a:xfrm>
            <a:off x="181708" y="1090246"/>
            <a:ext cx="11629292" cy="5767754"/>
          </a:xfrm>
        </p:spPr>
        <p:txBody>
          <a:bodyPr>
            <a:normAutofit/>
          </a:bodyPr>
          <a:lstStyle/>
          <a:p>
            <a:pPr algn="just" fontAlgn="base">
              <a:lnSpc>
                <a:spcPct val="120000"/>
              </a:lnSpc>
              <a:spcBef>
                <a:spcPts val="0"/>
              </a:spcBef>
              <a:spcAft>
                <a:spcPts val="1200"/>
              </a:spcAft>
              <a:buFont typeface="Wingdings" panose="05000000000000000000" pitchFamily="2" charset="2"/>
              <a:buChar char="v"/>
            </a:pPr>
            <a:r>
              <a:rPr lang="en-US" b="1" dirty="0">
                <a:solidFill>
                  <a:schemeClr val="accent5">
                    <a:lumMod val="75000"/>
                  </a:schemeClr>
                </a:solidFill>
              </a:rPr>
              <a:t>Benefits</a:t>
            </a:r>
          </a:p>
          <a:p>
            <a:pPr algn="just"/>
            <a:r>
              <a:rPr lang="en-US" b="1" dirty="0"/>
              <a:t>Security:</a:t>
            </a:r>
            <a:r>
              <a:rPr lang="en-US" dirty="0"/>
              <a:t> End-to-end encryption, access control, firewalls, and monitoring ensure data confidentiality and integrity.</a:t>
            </a:r>
          </a:p>
          <a:p>
            <a:pPr algn="just"/>
            <a:r>
              <a:rPr lang="en-US" b="1" dirty="0"/>
              <a:t>Scalability:</a:t>
            </a:r>
            <a:r>
              <a:rPr lang="en-US" dirty="0"/>
              <a:t> Services automatically adjust capacity and routing in response to changing traffic and application needs.</a:t>
            </a:r>
          </a:p>
          <a:p>
            <a:pPr algn="just"/>
            <a:r>
              <a:rPr lang="en-US" b="1" dirty="0"/>
              <a:t>Performance:</a:t>
            </a:r>
            <a:r>
              <a:rPr lang="en-US" dirty="0"/>
              <a:t> Globally distributed networks and edge locations reduce latency and improve load times for users anywhere in the world.</a:t>
            </a:r>
          </a:p>
          <a:p>
            <a:pPr algn="just"/>
            <a:r>
              <a:rPr lang="en-US" b="1" dirty="0"/>
              <a:t>Reliability:</a:t>
            </a:r>
            <a:r>
              <a:rPr lang="en-US" dirty="0"/>
              <a:t> Multi-region infrastructure and advanced routing protect against outages and ensure high availability.</a:t>
            </a:r>
          </a:p>
        </p:txBody>
      </p:sp>
      <p:pic>
        <p:nvPicPr>
          <p:cNvPr id="4" name="image3.png">
            <a:extLst>
              <a:ext uri="{FF2B5EF4-FFF2-40B4-BE49-F238E27FC236}">
                <a16:creationId xmlns:a16="http://schemas.microsoft.com/office/drawing/2014/main" id="{9CAA5B85-5EA2-B51C-31BA-1EB6EF320B91}"/>
              </a:ext>
            </a:extLst>
          </p:cNvPr>
          <p:cNvPicPr/>
          <p:nvPr/>
        </p:nvPicPr>
        <p:blipFill>
          <a:blip r:embed="rId2"/>
          <a:srcRect/>
          <a:stretch>
            <a:fillRect/>
          </a:stretch>
        </p:blipFill>
        <p:spPr>
          <a:xfrm>
            <a:off x="9249386" y="23860"/>
            <a:ext cx="2921635" cy="1155065"/>
          </a:xfrm>
          <a:prstGeom prst="rect">
            <a:avLst/>
          </a:prstGeom>
          <a:ln/>
        </p:spPr>
      </p:pic>
    </p:spTree>
    <p:extLst>
      <p:ext uri="{BB962C8B-B14F-4D97-AF65-F5344CB8AC3E}">
        <p14:creationId xmlns:p14="http://schemas.microsoft.com/office/powerpoint/2010/main" val="26508510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9FCF-1B50-AD9D-6443-5B2735E66606}"/>
              </a:ext>
            </a:extLst>
          </p:cNvPr>
          <p:cNvSpPr>
            <a:spLocks noGrp="1"/>
          </p:cNvSpPr>
          <p:nvPr>
            <p:ph type="title"/>
          </p:nvPr>
        </p:nvSpPr>
        <p:spPr>
          <a:xfrm>
            <a:off x="181708" y="23860"/>
            <a:ext cx="9149861" cy="890540"/>
          </a:xfrm>
        </p:spPr>
        <p:txBody>
          <a:bodyPr/>
          <a:lstStyle/>
          <a:p>
            <a:r>
              <a:rPr lang="en-US" b="1" dirty="0">
                <a:solidFill>
                  <a:srgbClr val="C00000"/>
                </a:solidFill>
              </a:rPr>
              <a:t>AWS Networking and Content Delivery</a:t>
            </a:r>
            <a:endParaRPr lang="en-IN" b="1" dirty="0">
              <a:solidFill>
                <a:srgbClr val="C00000"/>
              </a:solidFill>
            </a:endParaRPr>
          </a:p>
        </p:txBody>
      </p:sp>
      <p:sp>
        <p:nvSpPr>
          <p:cNvPr id="3" name="Content Placeholder 2">
            <a:extLst>
              <a:ext uri="{FF2B5EF4-FFF2-40B4-BE49-F238E27FC236}">
                <a16:creationId xmlns:a16="http://schemas.microsoft.com/office/drawing/2014/main" id="{BEEF6DD4-994B-DED6-F7A6-B916A57E6222}"/>
              </a:ext>
            </a:extLst>
          </p:cNvPr>
          <p:cNvSpPr>
            <a:spLocks noGrp="1"/>
          </p:cNvSpPr>
          <p:nvPr>
            <p:ph idx="1"/>
          </p:nvPr>
        </p:nvSpPr>
        <p:spPr>
          <a:xfrm>
            <a:off x="181708" y="1090246"/>
            <a:ext cx="11629292" cy="5767754"/>
          </a:xfrm>
        </p:spPr>
        <p:txBody>
          <a:bodyPr>
            <a:normAutofit/>
          </a:bodyPr>
          <a:lstStyle/>
          <a:p>
            <a:pPr algn="just" fontAlgn="base">
              <a:lnSpc>
                <a:spcPct val="120000"/>
              </a:lnSpc>
              <a:spcBef>
                <a:spcPts val="0"/>
              </a:spcBef>
              <a:spcAft>
                <a:spcPts val="1200"/>
              </a:spcAft>
              <a:buFont typeface="Wingdings" panose="05000000000000000000" pitchFamily="2" charset="2"/>
              <a:buChar char="v"/>
            </a:pPr>
            <a:r>
              <a:rPr lang="en-US" b="1" dirty="0">
                <a:solidFill>
                  <a:schemeClr val="accent5">
                    <a:lumMod val="75000"/>
                  </a:schemeClr>
                </a:solidFill>
              </a:rPr>
              <a:t>Benefits</a:t>
            </a:r>
          </a:p>
          <a:p>
            <a:pPr algn="just"/>
            <a:r>
              <a:rPr lang="en-US" b="1" dirty="0"/>
              <a:t>Security:</a:t>
            </a:r>
            <a:r>
              <a:rPr lang="en-US" dirty="0"/>
              <a:t> End-to-end encryption, access control, firewalls, and monitoring ensure data confidentiality and integrity.</a:t>
            </a:r>
          </a:p>
          <a:p>
            <a:pPr algn="just"/>
            <a:r>
              <a:rPr lang="en-US" b="1" dirty="0"/>
              <a:t>Scalability:</a:t>
            </a:r>
            <a:r>
              <a:rPr lang="en-US" dirty="0"/>
              <a:t> Services automatically adjust capacity and routing in response to changing traffic and application needs.</a:t>
            </a:r>
          </a:p>
          <a:p>
            <a:pPr algn="just"/>
            <a:r>
              <a:rPr lang="en-US" b="1" dirty="0"/>
              <a:t>Performance:</a:t>
            </a:r>
            <a:r>
              <a:rPr lang="en-US" dirty="0"/>
              <a:t> Globally distributed networks and edge locations reduce latency and improve load times for users anywhere in the world.</a:t>
            </a:r>
          </a:p>
          <a:p>
            <a:pPr algn="just"/>
            <a:r>
              <a:rPr lang="en-US" b="1" dirty="0"/>
              <a:t>Reliability:</a:t>
            </a:r>
            <a:r>
              <a:rPr lang="en-US" dirty="0"/>
              <a:t> Multi-region infrastructure and advanced routing protect against outages and ensure high availability.</a:t>
            </a:r>
          </a:p>
        </p:txBody>
      </p:sp>
      <p:pic>
        <p:nvPicPr>
          <p:cNvPr id="4" name="image3.png">
            <a:extLst>
              <a:ext uri="{FF2B5EF4-FFF2-40B4-BE49-F238E27FC236}">
                <a16:creationId xmlns:a16="http://schemas.microsoft.com/office/drawing/2014/main" id="{9CAA5B85-5EA2-B51C-31BA-1EB6EF320B91}"/>
              </a:ext>
            </a:extLst>
          </p:cNvPr>
          <p:cNvPicPr/>
          <p:nvPr/>
        </p:nvPicPr>
        <p:blipFill>
          <a:blip r:embed="rId2"/>
          <a:srcRect/>
          <a:stretch>
            <a:fillRect/>
          </a:stretch>
        </p:blipFill>
        <p:spPr>
          <a:xfrm>
            <a:off x="9249386" y="23860"/>
            <a:ext cx="2921635" cy="1155065"/>
          </a:xfrm>
          <a:prstGeom prst="rect">
            <a:avLst/>
          </a:prstGeom>
          <a:ln/>
        </p:spPr>
      </p:pic>
    </p:spTree>
    <p:extLst>
      <p:ext uri="{BB962C8B-B14F-4D97-AF65-F5344CB8AC3E}">
        <p14:creationId xmlns:p14="http://schemas.microsoft.com/office/powerpoint/2010/main" val="3518185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9FCF-1B50-AD9D-6443-5B2735E66606}"/>
              </a:ext>
            </a:extLst>
          </p:cNvPr>
          <p:cNvSpPr>
            <a:spLocks noGrp="1"/>
          </p:cNvSpPr>
          <p:nvPr>
            <p:ph type="title"/>
          </p:nvPr>
        </p:nvSpPr>
        <p:spPr>
          <a:xfrm>
            <a:off x="181708" y="23860"/>
            <a:ext cx="5081953" cy="890540"/>
          </a:xfrm>
        </p:spPr>
        <p:txBody>
          <a:bodyPr/>
          <a:lstStyle/>
          <a:p>
            <a:r>
              <a:rPr lang="en-IN" b="1" dirty="0">
                <a:solidFill>
                  <a:srgbClr val="C00000"/>
                </a:solidFill>
              </a:rPr>
              <a:t>Amazon API Gateway</a:t>
            </a:r>
          </a:p>
        </p:txBody>
      </p:sp>
      <p:sp>
        <p:nvSpPr>
          <p:cNvPr id="3" name="Content Placeholder 2">
            <a:extLst>
              <a:ext uri="{FF2B5EF4-FFF2-40B4-BE49-F238E27FC236}">
                <a16:creationId xmlns:a16="http://schemas.microsoft.com/office/drawing/2014/main" id="{BEEF6DD4-994B-DED6-F7A6-B916A57E6222}"/>
              </a:ext>
            </a:extLst>
          </p:cNvPr>
          <p:cNvSpPr>
            <a:spLocks noGrp="1"/>
          </p:cNvSpPr>
          <p:nvPr>
            <p:ph idx="1"/>
          </p:nvPr>
        </p:nvSpPr>
        <p:spPr>
          <a:xfrm>
            <a:off x="269631" y="1178926"/>
            <a:ext cx="11746523" cy="5479782"/>
          </a:xfrm>
        </p:spPr>
        <p:txBody>
          <a:bodyPr>
            <a:normAutofit/>
          </a:bodyPr>
          <a:lstStyle/>
          <a:p>
            <a:pPr algn="just">
              <a:buFont typeface="Wingdings" panose="05000000000000000000" pitchFamily="2" charset="2"/>
              <a:buChar char="v"/>
            </a:pPr>
            <a:r>
              <a:rPr lang="en-US" b="1" dirty="0">
                <a:solidFill>
                  <a:schemeClr val="accent5">
                    <a:lumMod val="75000"/>
                  </a:schemeClr>
                </a:solidFill>
              </a:rPr>
              <a:t>What is Amazon API Gateway?</a:t>
            </a:r>
          </a:p>
          <a:p>
            <a:pPr algn="just" fontAlgn="base"/>
            <a:r>
              <a:rPr lang="en-US" dirty="0"/>
              <a:t>Amazon API Gateway is a fully managed service by </a:t>
            </a:r>
            <a:r>
              <a:rPr lang="en-US" b="1" dirty="0"/>
              <a:t>Amazon Web Services</a:t>
            </a:r>
            <a:r>
              <a:rPr lang="en-US" dirty="0"/>
              <a:t> that enables developers to create, publish, monitor, and secure APIs at any scale. </a:t>
            </a:r>
          </a:p>
          <a:p>
            <a:pPr algn="just" fontAlgn="base"/>
            <a:r>
              <a:rPr lang="en-US" dirty="0"/>
              <a:t>It acts as a gateway between client applications and backend services, handling requests and routing them to the appropriate service. </a:t>
            </a:r>
          </a:p>
          <a:p>
            <a:pPr algn="just" fontAlgn="base"/>
            <a:r>
              <a:rPr lang="en-US" dirty="0"/>
              <a:t>It simplifies API management, reduces infrastructure complexity, and scales automatically to meet the demand.</a:t>
            </a:r>
          </a:p>
          <a:p>
            <a:pPr algn="just" fontAlgn="base"/>
            <a:r>
              <a:rPr lang="en-US" dirty="0"/>
              <a:t>Whether you're creating RESTful APIs, </a:t>
            </a:r>
            <a:r>
              <a:rPr lang="en-US" dirty="0" err="1"/>
              <a:t>WebSocket</a:t>
            </a:r>
            <a:r>
              <a:rPr lang="en-US" dirty="0"/>
              <a:t> APIs, or handling </a:t>
            </a:r>
            <a:r>
              <a:rPr lang="en-US" dirty="0" err="1"/>
              <a:t>serverless</a:t>
            </a:r>
            <a:r>
              <a:rPr lang="en-US" dirty="0"/>
              <a:t> applications, AWS API Gateway supports a wide range of use cases with flexible, cost-effective solutions.</a:t>
            </a:r>
          </a:p>
        </p:txBody>
      </p:sp>
      <p:pic>
        <p:nvPicPr>
          <p:cNvPr id="4" name="image3.png">
            <a:extLst>
              <a:ext uri="{FF2B5EF4-FFF2-40B4-BE49-F238E27FC236}">
                <a16:creationId xmlns:a16="http://schemas.microsoft.com/office/drawing/2014/main" id="{9CAA5B85-5EA2-B51C-31BA-1EB6EF320B91}"/>
              </a:ext>
            </a:extLst>
          </p:cNvPr>
          <p:cNvPicPr/>
          <p:nvPr/>
        </p:nvPicPr>
        <p:blipFill>
          <a:blip r:embed="rId2"/>
          <a:srcRect/>
          <a:stretch>
            <a:fillRect/>
          </a:stretch>
        </p:blipFill>
        <p:spPr>
          <a:xfrm>
            <a:off x="9249386" y="23860"/>
            <a:ext cx="2921635" cy="1155065"/>
          </a:xfrm>
          <a:prstGeom prst="rect">
            <a:avLst/>
          </a:prstGeom>
          <a:ln/>
        </p:spPr>
      </p:pic>
    </p:spTree>
    <p:extLst>
      <p:ext uri="{BB962C8B-B14F-4D97-AF65-F5344CB8AC3E}">
        <p14:creationId xmlns:p14="http://schemas.microsoft.com/office/powerpoint/2010/main" val="13602516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9FCF-1B50-AD9D-6443-5B2735E66606}"/>
              </a:ext>
            </a:extLst>
          </p:cNvPr>
          <p:cNvSpPr>
            <a:spLocks noGrp="1"/>
          </p:cNvSpPr>
          <p:nvPr>
            <p:ph type="title"/>
          </p:nvPr>
        </p:nvSpPr>
        <p:spPr>
          <a:xfrm>
            <a:off x="181708" y="23860"/>
            <a:ext cx="9149861" cy="890540"/>
          </a:xfrm>
        </p:spPr>
        <p:txBody>
          <a:bodyPr/>
          <a:lstStyle/>
          <a:p>
            <a:r>
              <a:rPr lang="en-US" b="1" dirty="0">
                <a:solidFill>
                  <a:srgbClr val="C00000"/>
                </a:solidFill>
              </a:rPr>
              <a:t>AWS Networking and Content Delivery</a:t>
            </a:r>
            <a:endParaRPr lang="en-IN" b="1" dirty="0">
              <a:solidFill>
                <a:srgbClr val="C00000"/>
              </a:solidFill>
            </a:endParaRPr>
          </a:p>
        </p:txBody>
      </p:sp>
      <p:sp>
        <p:nvSpPr>
          <p:cNvPr id="3" name="Content Placeholder 2">
            <a:extLst>
              <a:ext uri="{FF2B5EF4-FFF2-40B4-BE49-F238E27FC236}">
                <a16:creationId xmlns:a16="http://schemas.microsoft.com/office/drawing/2014/main" id="{BEEF6DD4-994B-DED6-F7A6-B916A57E6222}"/>
              </a:ext>
            </a:extLst>
          </p:cNvPr>
          <p:cNvSpPr>
            <a:spLocks noGrp="1"/>
          </p:cNvSpPr>
          <p:nvPr>
            <p:ph idx="1"/>
          </p:nvPr>
        </p:nvSpPr>
        <p:spPr>
          <a:xfrm>
            <a:off x="181708" y="914400"/>
            <a:ext cx="11629292" cy="5767754"/>
          </a:xfrm>
        </p:spPr>
        <p:txBody>
          <a:bodyPr>
            <a:normAutofit fontScale="77500" lnSpcReduction="20000"/>
          </a:bodyPr>
          <a:lstStyle/>
          <a:p>
            <a:pPr algn="just" fontAlgn="base">
              <a:lnSpc>
                <a:spcPct val="120000"/>
              </a:lnSpc>
              <a:spcBef>
                <a:spcPts val="0"/>
              </a:spcBef>
              <a:spcAft>
                <a:spcPts val="1200"/>
              </a:spcAft>
              <a:buFont typeface="Wingdings" panose="05000000000000000000" pitchFamily="2" charset="2"/>
              <a:buChar char="v"/>
            </a:pPr>
            <a:r>
              <a:rPr lang="en-US" b="1" dirty="0">
                <a:solidFill>
                  <a:schemeClr val="accent5">
                    <a:lumMod val="75000"/>
                  </a:schemeClr>
                </a:solidFill>
              </a:rPr>
              <a:t>Real-Life Applications of AWS Networking and Content Delivery</a:t>
            </a:r>
          </a:p>
          <a:p>
            <a:pPr algn="just" fontAlgn="base">
              <a:lnSpc>
                <a:spcPct val="120000"/>
              </a:lnSpc>
              <a:spcBef>
                <a:spcPts val="0"/>
              </a:spcBef>
              <a:spcAft>
                <a:spcPts val="1200"/>
              </a:spcAft>
            </a:pPr>
            <a:r>
              <a:rPr lang="en-CA" b="1" dirty="0"/>
              <a:t>Streaming Platforms (e.g., Hulu, Amazon Prime Video):</a:t>
            </a:r>
            <a:r>
              <a:rPr lang="en-CA" dirty="0"/>
              <a:t> These platforms use Amazon </a:t>
            </a:r>
            <a:r>
              <a:rPr lang="en-CA" dirty="0" err="1"/>
              <a:t>CloudFront</a:t>
            </a:r>
            <a:r>
              <a:rPr lang="en-CA" dirty="0"/>
              <a:t>, AWS’s content delivery network (CDN), to deliver video on demand to millions of viewers, ensuring high-quality live and on-demand streaming with minimal buffering and latency.</a:t>
            </a:r>
          </a:p>
          <a:p>
            <a:pPr algn="just" fontAlgn="base">
              <a:lnSpc>
                <a:spcPct val="120000"/>
              </a:lnSpc>
              <a:spcBef>
                <a:spcPts val="0"/>
              </a:spcBef>
              <a:spcAft>
                <a:spcPts val="1200"/>
              </a:spcAft>
            </a:pPr>
            <a:r>
              <a:rPr lang="en-US" b="1" dirty="0"/>
              <a:t>Global Game Delivery (e.g., King, Rovio, Supercell):</a:t>
            </a:r>
            <a:r>
              <a:rPr lang="en-US" dirty="0"/>
              <a:t> Gaming companies distribute static and dynamic game assets using </a:t>
            </a:r>
            <a:r>
              <a:rPr lang="en-US" dirty="0" err="1"/>
              <a:t>CloudFront</a:t>
            </a:r>
            <a:r>
              <a:rPr lang="en-US" dirty="0"/>
              <a:t>, supporting millions of concurrent users and providing seamless gameplay across international markets.</a:t>
            </a:r>
          </a:p>
          <a:p>
            <a:pPr algn="just" fontAlgn="base">
              <a:lnSpc>
                <a:spcPct val="120000"/>
              </a:lnSpc>
              <a:spcBef>
                <a:spcPts val="0"/>
              </a:spcBef>
              <a:spcAft>
                <a:spcPts val="1200"/>
              </a:spcAft>
            </a:pPr>
            <a:r>
              <a:rPr lang="en-US" b="1" dirty="0"/>
              <a:t>Expedia: </a:t>
            </a:r>
            <a:r>
              <a:rPr lang="en-US" dirty="0"/>
              <a:t>Uses AWS for robust, secure, and highly available infrastructure, ensuring customers receive consistently fast and uninterrupted booking experiences regardless of traffic spikes.</a:t>
            </a:r>
          </a:p>
          <a:p>
            <a:pPr algn="just" fontAlgn="base">
              <a:lnSpc>
                <a:spcPct val="120000"/>
              </a:lnSpc>
              <a:spcBef>
                <a:spcPts val="0"/>
              </a:spcBef>
              <a:spcAft>
                <a:spcPts val="1200"/>
              </a:spcAft>
            </a:pPr>
            <a:r>
              <a:rPr lang="en-US" b="1" dirty="0"/>
              <a:t>Novartis: </a:t>
            </a:r>
            <a:r>
              <a:rPr lang="en-US" dirty="0"/>
              <a:t>Leveraging AWS networking and storage services, Novartis processes and stores large volumes of medical data securely, supports global research teams, and provides reliable digital health platforms for patients</a:t>
            </a:r>
          </a:p>
          <a:p>
            <a:pPr algn="just" fontAlgn="base">
              <a:lnSpc>
                <a:spcPct val="120000"/>
              </a:lnSpc>
              <a:spcBef>
                <a:spcPts val="0"/>
              </a:spcBef>
              <a:spcAft>
                <a:spcPts val="1200"/>
              </a:spcAft>
            </a:pPr>
            <a:r>
              <a:rPr lang="en-US" b="1" dirty="0"/>
              <a:t>Supply Chain Optimization: </a:t>
            </a:r>
            <a:r>
              <a:rPr lang="en-US" dirty="0"/>
              <a:t>Businesses use AWS networking to track shipments in real time, analyze logistics data for route optimization, and ensure reliable worldwide connectivity</a:t>
            </a:r>
          </a:p>
          <a:p>
            <a:pPr algn="just" fontAlgn="base">
              <a:lnSpc>
                <a:spcPct val="120000"/>
              </a:lnSpc>
              <a:spcBef>
                <a:spcPts val="0"/>
              </a:spcBef>
              <a:spcAft>
                <a:spcPts val="1200"/>
              </a:spcAft>
            </a:pPr>
            <a:endParaRPr lang="en-US" b="1" dirty="0">
              <a:solidFill>
                <a:schemeClr val="accent5">
                  <a:lumMod val="75000"/>
                </a:schemeClr>
              </a:solidFill>
            </a:endParaRPr>
          </a:p>
        </p:txBody>
      </p:sp>
      <p:pic>
        <p:nvPicPr>
          <p:cNvPr id="4" name="image3.png">
            <a:extLst>
              <a:ext uri="{FF2B5EF4-FFF2-40B4-BE49-F238E27FC236}">
                <a16:creationId xmlns:a16="http://schemas.microsoft.com/office/drawing/2014/main" id="{9CAA5B85-5EA2-B51C-31BA-1EB6EF320B91}"/>
              </a:ext>
            </a:extLst>
          </p:cNvPr>
          <p:cNvPicPr/>
          <p:nvPr/>
        </p:nvPicPr>
        <p:blipFill>
          <a:blip r:embed="rId2"/>
          <a:srcRect/>
          <a:stretch>
            <a:fillRect/>
          </a:stretch>
        </p:blipFill>
        <p:spPr>
          <a:xfrm>
            <a:off x="9249386" y="23860"/>
            <a:ext cx="2921635" cy="1155065"/>
          </a:xfrm>
          <a:prstGeom prst="rect">
            <a:avLst/>
          </a:prstGeom>
          <a:ln/>
        </p:spPr>
      </p:pic>
    </p:spTree>
    <p:extLst>
      <p:ext uri="{BB962C8B-B14F-4D97-AF65-F5344CB8AC3E}">
        <p14:creationId xmlns:p14="http://schemas.microsoft.com/office/powerpoint/2010/main" val="25751866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9FCF-1B50-AD9D-6443-5B2735E66606}"/>
              </a:ext>
            </a:extLst>
          </p:cNvPr>
          <p:cNvSpPr>
            <a:spLocks noGrp="1"/>
          </p:cNvSpPr>
          <p:nvPr>
            <p:ph type="title"/>
          </p:nvPr>
        </p:nvSpPr>
        <p:spPr>
          <a:xfrm>
            <a:off x="181708" y="23860"/>
            <a:ext cx="9149861" cy="890540"/>
          </a:xfrm>
        </p:spPr>
        <p:txBody>
          <a:bodyPr/>
          <a:lstStyle/>
          <a:p>
            <a:r>
              <a:rPr lang="en-US" b="1" dirty="0">
                <a:solidFill>
                  <a:srgbClr val="C00000"/>
                </a:solidFill>
              </a:rPr>
              <a:t>Amazon VPC (Virtual Private Cloud)</a:t>
            </a:r>
            <a:endParaRPr lang="en-IN" b="1" dirty="0">
              <a:solidFill>
                <a:srgbClr val="C00000"/>
              </a:solidFill>
            </a:endParaRPr>
          </a:p>
        </p:txBody>
      </p:sp>
      <p:sp>
        <p:nvSpPr>
          <p:cNvPr id="3" name="Content Placeholder 2">
            <a:extLst>
              <a:ext uri="{FF2B5EF4-FFF2-40B4-BE49-F238E27FC236}">
                <a16:creationId xmlns:a16="http://schemas.microsoft.com/office/drawing/2014/main" id="{BEEF6DD4-994B-DED6-F7A6-B916A57E6222}"/>
              </a:ext>
            </a:extLst>
          </p:cNvPr>
          <p:cNvSpPr>
            <a:spLocks noGrp="1"/>
          </p:cNvSpPr>
          <p:nvPr>
            <p:ph idx="1"/>
          </p:nvPr>
        </p:nvSpPr>
        <p:spPr>
          <a:xfrm>
            <a:off x="181708" y="914400"/>
            <a:ext cx="11629292" cy="5767754"/>
          </a:xfrm>
        </p:spPr>
        <p:txBody>
          <a:bodyPr>
            <a:normAutofit/>
          </a:bodyPr>
          <a:lstStyle/>
          <a:p>
            <a:pPr algn="just" fontAlgn="base">
              <a:lnSpc>
                <a:spcPct val="120000"/>
              </a:lnSpc>
              <a:spcBef>
                <a:spcPts val="0"/>
              </a:spcBef>
              <a:spcAft>
                <a:spcPts val="1200"/>
              </a:spcAft>
              <a:buFont typeface="Wingdings" panose="05000000000000000000" pitchFamily="2" charset="2"/>
              <a:buChar char="v"/>
            </a:pPr>
            <a:r>
              <a:rPr lang="en-US" b="1" dirty="0">
                <a:solidFill>
                  <a:schemeClr val="accent5">
                    <a:lumMod val="75000"/>
                  </a:schemeClr>
                </a:solidFill>
              </a:rPr>
              <a:t>Introduction</a:t>
            </a:r>
          </a:p>
          <a:p>
            <a:pPr algn="just" fontAlgn="base"/>
            <a:r>
              <a:rPr lang="en-US" sz="2400" dirty="0"/>
              <a:t>Amazon VPC or </a:t>
            </a:r>
            <a:r>
              <a:rPr lang="en-US" sz="2400" b="1" dirty="0"/>
              <a:t>Amazon Virtual Private Cloud </a:t>
            </a:r>
            <a:r>
              <a:rPr lang="en-US" sz="2400" dirty="0"/>
              <a:t>is a service that allows its users to launch their virtual machines in a protected as well as isolated virtual environment defined by them. You have complete control over your VPC, from creation to customization and even deletion. It's applicable to organizations where the data is scattered and needs to be managed well. In other words, VPC enables us to select the virtual address of our private cloud and we can also define all the sub-constituents of the VPC like subnet, subnet mask, availability zone, </a:t>
            </a:r>
            <a:r>
              <a:rPr lang="en-US" sz="2400" dirty="0" err="1"/>
              <a:t>etc</a:t>
            </a:r>
            <a:r>
              <a:rPr lang="en-US" sz="2400" dirty="0"/>
              <a:t> on our own. </a:t>
            </a:r>
          </a:p>
          <a:p>
            <a:pPr algn="just" fontAlgn="base"/>
            <a:r>
              <a:rPr lang="en-US" sz="2400" dirty="0"/>
              <a:t>We can place the necessary resources and manage access to those resources in the VPC, a private area of Amazon that we control.</a:t>
            </a:r>
          </a:p>
          <a:p>
            <a:pPr algn="just" fontAlgn="base"/>
            <a:r>
              <a:rPr lang="en-US" sz="2400" dirty="0"/>
              <a:t>A default "VPC" will be generated when we register an </a:t>
            </a:r>
            <a:r>
              <a:rPr lang="en-US" sz="2400" u="sng" dirty="0">
                <a:hlinkClick r:id="rId2"/>
              </a:rPr>
              <a:t>AWS account</a:t>
            </a:r>
            <a:r>
              <a:rPr lang="en-US" sz="2400" dirty="0"/>
              <a:t>, allowing us to manage the virtual networking environment, the </a:t>
            </a:r>
            <a:r>
              <a:rPr lang="en-US" sz="2400" u="sng" dirty="0">
                <a:hlinkClick r:id="rId3"/>
              </a:rPr>
              <a:t>IP address</a:t>
            </a:r>
            <a:r>
              <a:rPr lang="en-US" sz="2400" dirty="0"/>
              <a:t>, the construction of subnets, route tables, and gateways.</a:t>
            </a:r>
          </a:p>
          <a:p>
            <a:pPr algn="just" fontAlgn="base">
              <a:lnSpc>
                <a:spcPct val="120000"/>
              </a:lnSpc>
              <a:spcBef>
                <a:spcPts val="0"/>
              </a:spcBef>
              <a:spcAft>
                <a:spcPts val="1200"/>
              </a:spcAft>
            </a:pPr>
            <a:endParaRPr lang="en-US" b="1" dirty="0">
              <a:solidFill>
                <a:schemeClr val="accent5">
                  <a:lumMod val="75000"/>
                </a:schemeClr>
              </a:solidFill>
            </a:endParaRPr>
          </a:p>
        </p:txBody>
      </p:sp>
      <p:pic>
        <p:nvPicPr>
          <p:cNvPr id="4" name="image3.png">
            <a:extLst>
              <a:ext uri="{FF2B5EF4-FFF2-40B4-BE49-F238E27FC236}">
                <a16:creationId xmlns:a16="http://schemas.microsoft.com/office/drawing/2014/main" id="{9CAA5B85-5EA2-B51C-31BA-1EB6EF320B91}"/>
              </a:ext>
            </a:extLst>
          </p:cNvPr>
          <p:cNvPicPr/>
          <p:nvPr/>
        </p:nvPicPr>
        <p:blipFill>
          <a:blip r:embed="rId4"/>
          <a:srcRect/>
          <a:stretch>
            <a:fillRect/>
          </a:stretch>
        </p:blipFill>
        <p:spPr>
          <a:xfrm>
            <a:off x="9249386" y="23860"/>
            <a:ext cx="2921635" cy="1155065"/>
          </a:xfrm>
          <a:prstGeom prst="rect">
            <a:avLst/>
          </a:prstGeom>
          <a:ln/>
        </p:spPr>
      </p:pic>
    </p:spTree>
    <p:extLst>
      <p:ext uri="{BB962C8B-B14F-4D97-AF65-F5344CB8AC3E}">
        <p14:creationId xmlns:p14="http://schemas.microsoft.com/office/powerpoint/2010/main" val="28127503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9FCF-1B50-AD9D-6443-5B2735E66606}"/>
              </a:ext>
            </a:extLst>
          </p:cNvPr>
          <p:cNvSpPr>
            <a:spLocks noGrp="1"/>
          </p:cNvSpPr>
          <p:nvPr>
            <p:ph type="title"/>
          </p:nvPr>
        </p:nvSpPr>
        <p:spPr>
          <a:xfrm>
            <a:off x="181708" y="23860"/>
            <a:ext cx="9149861" cy="890540"/>
          </a:xfrm>
        </p:spPr>
        <p:txBody>
          <a:bodyPr/>
          <a:lstStyle/>
          <a:p>
            <a:r>
              <a:rPr lang="en-US" b="1" dirty="0">
                <a:solidFill>
                  <a:srgbClr val="C00000"/>
                </a:solidFill>
              </a:rPr>
              <a:t>Amazon VPC (Virtual Private Cloud)</a:t>
            </a:r>
            <a:endParaRPr lang="en-IN" b="1" dirty="0">
              <a:solidFill>
                <a:srgbClr val="C000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4123" y="785447"/>
            <a:ext cx="8217877" cy="6072553"/>
          </a:xfrm>
          <a:prstGeom prst="rect">
            <a:avLst/>
          </a:prstGeom>
        </p:spPr>
      </p:pic>
      <p:pic>
        <p:nvPicPr>
          <p:cNvPr id="4" name="image3.png">
            <a:extLst>
              <a:ext uri="{FF2B5EF4-FFF2-40B4-BE49-F238E27FC236}">
                <a16:creationId xmlns:a16="http://schemas.microsoft.com/office/drawing/2014/main" id="{9CAA5B85-5EA2-B51C-31BA-1EB6EF320B91}"/>
              </a:ext>
            </a:extLst>
          </p:cNvPr>
          <p:cNvPicPr/>
          <p:nvPr/>
        </p:nvPicPr>
        <p:blipFill>
          <a:blip r:embed="rId3"/>
          <a:srcRect/>
          <a:stretch>
            <a:fillRect/>
          </a:stretch>
        </p:blipFill>
        <p:spPr>
          <a:xfrm>
            <a:off x="9249386" y="23860"/>
            <a:ext cx="2921635" cy="1155065"/>
          </a:xfrm>
          <a:prstGeom prst="rect">
            <a:avLst/>
          </a:prstGeom>
          <a:ln/>
        </p:spPr>
      </p:pic>
      <p:sp>
        <p:nvSpPr>
          <p:cNvPr id="3" name="Content Placeholder 2">
            <a:extLst>
              <a:ext uri="{FF2B5EF4-FFF2-40B4-BE49-F238E27FC236}">
                <a16:creationId xmlns:a16="http://schemas.microsoft.com/office/drawing/2014/main" id="{BEEF6DD4-994B-DED6-F7A6-B916A57E6222}"/>
              </a:ext>
            </a:extLst>
          </p:cNvPr>
          <p:cNvSpPr>
            <a:spLocks noGrp="1"/>
          </p:cNvSpPr>
          <p:nvPr>
            <p:ph idx="1"/>
          </p:nvPr>
        </p:nvSpPr>
        <p:spPr>
          <a:xfrm>
            <a:off x="181708" y="914400"/>
            <a:ext cx="3979984" cy="5767754"/>
          </a:xfrm>
        </p:spPr>
        <p:txBody>
          <a:bodyPr>
            <a:normAutofit/>
          </a:bodyPr>
          <a:lstStyle/>
          <a:p>
            <a:pPr algn="just" fontAlgn="base">
              <a:lnSpc>
                <a:spcPct val="100000"/>
              </a:lnSpc>
              <a:spcBef>
                <a:spcPts val="0"/>
              </a:spcBef>
              <a:spcAft>
                <a:spcPts val="600"/>
              </a:spcAft>
              <a:buFont typeface="Wingdings" panose="05000000000000000000" pitchFamily="2" charset="2"/>
              <a:buChar char="v"/>
            </a:pPr>
            <a:r>
              <a:rPr lang="en-US" sz="2400" b="1" dirty="0">
                <a:solidFill>
                  <a:schemeClr val="accent5">
                    <a:lumMod val="75000"/>
                  </a:schemeClr>
                </a:solidFill>
              </a:rPr>
              <a:t>Amazon VPC (Virtual Private Cloud) Architecture</a:t>
            </a:r>
          </a:p>
          <a:p>
            <a:pPr marL="0" indent="0" algn="just" fontAlgn="base">
              <a:buNone/>
            </a:pPr>
            <a:r>
              <a:rPr lang="en-US" sz="2200" dirty="0"/>
              <a:t>The basic architecture of a properly functioning VPC consists of many distinct services such as Gateway, Load Balancer, Subnets, etc. Altogether, these resources are clubbed under a VPC to create an isolated virtual environment. Along with these services, there are also security checks on multiple levels. It is initially divided into subnets, connected with each other via route tables along with a load balancer. </a:t>
            </a:r>
          </a:p>
        </p:txBody>
      </p:sp>
    </p:spTree>
    <p:extLst>
      <p:ext uri="{BB962C8B-B14F-4D97-AF65-F5344CB8AC3E}">
        <p14:creationId xmlns:p14="http://schemas.microsoft.com/office/powerpoint/2010/main" val="39477663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9FCF-1B50-AD9D-6443-5B2735E66606}"/>
              </a:ext>
            </a:extLst>
          </p:cNvPr>
          <p:cNvSpPr>
            <a:spLocks noGrp="1"/>
          </p:cNvSpPr>
          <p:nvPr>
            <p:ph type="title"/>
          </p:nvPr>
        </p:nvSpPr>
        <p:spPr>
          <a:xfrm>
            <a:off x="181708" y="23860"/>
            <a:ext cx="9149861" cy="890540"/>
          </a:xfrm>
        </p:spPr>
        <p:txBody>
          <a:bodyPr/>
          <a:lstStyle/>
          <a:p>
            <a:r>
              <a:rPr lang="en-US" b="1" dirty="0">
                <a:solidFill>
                  <a:srgbClr val="C00000"/>
                </a:solidFill>
              </a:rPr>
              <a:t>Amazon VPC (Virtual Private Cloud)</a:t>
            </a:r>
            <a:endParaRPr lang="en-IN" b="1" dirty="0">
              <a:solidFill>
                <a:srgbClr val="C00000"/>
              </a:solidFill>
            </a:endParaRPr>
          </a:p>
        </p:txBody>
      </p:sp>
      <p:sp>
        <p:nvSpPr>
          <p:cNvPr id="3" name="Content Placeholder 2">
            <a:extLst>
              <a:ext uri="{FF2B5EF4-FFF2-40B4-BE49-F238E27FC236}">
                <a16:creationId xmlns:a16="http://schemas.microsoft.com/office/drawing/2014/main" id="{BEEF6DD4-994B-DED6-F7A6-B916A57E6222}"/>
              </a:ext>
            </a:extLst>
          </p:cNvPr>
          <p:cNvSpPr>
            <a:spLocks noGrp="1"/>
          </p:cNvSpPr>
          <p:nvPr>
            <p:ph idx="1"/>
          </p:nvPr>
        </p:nvSpPr>
        <p:spPr>
          <a:xfrm>
            <a:off x="181708" y="914400"/>
            <a:ext cx="11629292" cy="5767754"/>
          </a:xfrm>
        </p:spPr>
        <p:txBody>
          <a:bodyPr>
            <a:normAutofit fontScale="92500" lnSpcReduction="20000"/>
          </a:bodyPr>
          <a:lstStyle/>
          <a:p>
            <a:pPr algn="just" fontAlgn="base">
              <a:lnSpc>
                <a:spcPct val="120000"/>
              </a:lnSpc>
              <a:spcBef>
                <a:spcPts val="0"/>
              </a:spcBef>
              <a:spcAft>
                <a:spcPts val="1200"/>
              </a:spcAft>
              <a:buFont typeface="Wingdings" panose="05000000000000000000" pitchFamily="2" charset="2"/>
              <a:buChar char="v"/>
            </a:pPr>
            <a:r>
              <a:rPr lang="en-US" b="1" dirty="0">
                <a:solidFill>
                  <a:schemeClr val="accent5">
                    <a:lumMod val="75000"/>
                  </a:schemeClr>
                </a:solidFill>
              </a:rPr>
              <a:t>Amazon VPC (Virtual Private Cloud) Components</a:t>
            </a:r>
          </a:p>
          <a:p>
            <a:pPr algn="just" fontAlgn="base"/>
            <a:r>
              <a:rPr lang="en-US" b="1" dirty="0"/>
              <a:t>VPC: </a:t>
            </a:r>
            <a:r>
              <a:rPr lang="en-US" dirty="0"/>
              <a:t>You can launch AWS resources into a defined virtual network using Amazon Virtual Private Cloud (Amazon VPC). With the advantages of utilizing the scalable infrastructure of AWS, this virtual network closely mimics a conventional network that you would operate in your own data center. /16 user-defined address space maximum (65,536 addresses)</a:t>
            </a:r>
          </a:p>
          <a:p>
            <a:pPr algn="just" fontAlgn="base"/>
            <a:r>
              <a:rPr lang="en-US" b="1" dirty="0"/>
              <a:t>Subnets: </a:t>
            </a:r>
            <a:r>
              <a:rPr lang="en-US" dirty="0"/>
              <a:t>A subnet is a smaller portion of the network that typically includes all the machines in a certain area. We can add as many as subnets we need in one availability zone. Each subnet must reside entirely within one availability zone. The public subnets will be attached to Internet Gateway which enables Internet access. The private subnets will not have internet access. To reduce traffic, the subnet will divide the big network into smaller, connected networks. Up to /16, 200 user-defined subnets.</a:t>
            </a:r>
          </a:p>
          <a:p>
            <a:pPr algn="just" fontAlgn="base"/>
            <a:r>
              <a:rPr lang="en-US" b="1" dirty="0"/>
              <a:t>Route Tables: </a:t>
            </a:r>
            <a:r>
              <a:rPr lang="en-US" dirty="0"/>
              <a:t>Route Table contains a set of rules, called route which helps us to route the network traffic. A single VPC can have as many as route tables it requires. They are mainly used to Define the protocol for traffic routing between the subnets.</a:t>
            </a:r>
          </a:p>
          <a:p>
            <a:pPr algn="just" fontAlgn="base">
              <a:lnSpc>
                <a:spcPct val="120000"/>
              </a:lnSpc>
              <a:spcBef>
                <a:spcPts val="0"/>
              </a:spcBef>
              <a:spcAft>
                <a:spcPts val="1200"/>
              </a:spcAft>
            </a:pPr>
            <a:endParaRPr lang="en-US" b="1" dirty="0">
              <a:solidFill>
                <a:schemeClr val="accent5">
                  <a:lumMod val="75000"/>
                </a:schemeClr>
              </a:solidFill>
            </a:endParaRPr>
          </a:p>
        </p:txBody>
      </p:sp>
      <p:pic>
        <p:nvPicPr>
          <p:cNvPr id="4" name="image3.png">
            <a:extLst>
              <a:ext uri="{FF2B5EF4-FFF2-40B4-BE49-F238E27FC236}">
                <a16:creationId xmlns:a16="http://schemas.microsoft.com/office/drawing/2014/main" id="{9CAA5B85-5EA2-B51C-31BA-1EB6EF320B91}"/>
              </a:ext>
            </a:extLst>
          </p:cNvPr>
          <p:cNvPicPr/>
          <p:nvPr/>
        </p:nvPicPr>
        <p:blipFill>
          <a:blip r:embed="rId2"/>
          <a:srcRect/>
          <a:stretch>
            <a:fillRect/>
          </a:stretch>
        </p:blipFill>
        <p:spPr>
          <a:xfrm>
            <a:off x="9249386" y="23860"/>
            <a:ext cx="2921635" cy="1155065"/>
          </a:xfrm>
          <a:prstGeom prst="rect">
            <a:avLst/>
          </a:prstGeom>
          <a:ln/>
        </p:spPr>
      </p:pic>
    </p:spTree>
    <p:extLst>
      <p:ext uri="{BB962C8B-B14F-4D97-AF65-F5344CB8AC3E}">
        <p14:creationId xmlns:p14="http://schemas.microsoft.com/office/powerpoint/2010/main" val="1220112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9FCF-1B50-AD9D-6443-5B2735E66606}"/>
              </a:ext>
            </a:extLst>
          </p:cNvPr>
          <p:cNvSpPr>
            <a:spLocks noGrp="1"/>
          </p:cNvSpPr>
          <p:nvPr>
            <p:ph type="title"/>
          </p:nvPr>
        </p:nvSpPr>
        <p:spPr>
          <a:xfrm>
            <a:off x="181708" y="23860"/>
            <a:ext cx="9149861" cy="890540"/>
          </a:xfrm>
        </p:spPr>
        <p:txBody>
          <a:bodyPr/>
          <a:lstStyle/>
          <a:p>
            <a:r>
              <a:rPr lang="en-US" b="1" dirty="0">
                <a:solidFill>
                  <a:srgbClr val="C00000"/>
                </a:solidFill>
              </a:rPr>
              <a:t>Amazon VPC (Virtual Private Cloud)</a:t>
            </a:r>
            <a:endParaRPr lang="en-IN" b="1" dirty="0">
              <a:solidFill>
                <a:srgbClr val="C00000"/>
              </a:solidFill>
            </a:endParaRPr>
          </a:p>
        </p:txBody>
      </p:sp>
      <p:sp>
        <p:nvSpPr>
          <p:cNvPr id="3" name="Content Placeholder 2">
            <a:extLst>
              <a:ext uri="{FF2B5EF4-FFF2-40B4-BE49-F238E27FC236}">
                <a16:creationId xmlns:a16="http://schemas.microsoft.com/office/drawing/2014/main" id="{BEEF6DD4-994B-DED6-F7A6-B916A57E6222}"/>
              </a:ext>
            </a:extLst>
          </p:cNvPr>
          <p:cNvSpPr>
            <a:spLocks noGrp="1"/>
          </p:cNvSpPr>
          <p:nvPr>
            <p:ph idx="1"/>
          </p:nvPr>
        </p:nvSpPr>
        <p:spPr>
          <a:xfrm>
            <a:off x="181708" y="914400"/>
            <a:ext cx="11629292" cy="5767754"/>
          </a:xfrm>
        </p:spPr>
        <p:txBody>
          <a:bodyPr>
            <a:normAutofit/>
          </a:bodyPr>
          <a:lstStyle/>
          <a:p>
            <a:pPr algn="just" fontAlgn="base">
              <a:lnSpc>
                <a:spcPct val="120000"/>
              </a:lnSpc>
              <a:spcBef>
                <a:spcPts val="0"/>
              </a:spcBef>
              <a:spcAft>
                <a:spcPts val="1200"/>
              </a:spcAft>
              <a:buFont typeface="Wingdings" panose="05000000000000000000" pitchFamily="2" charset="2"/>
              <a:buChar char="v"/>
            </a:pPr>
            <a:r>
              <a:rPr lang="en-US" b="1" dirty="0">
                <a:solidFill>
                  <a:schemeClr val="accent5">
                    <a:lumMod val="75000"/>
                  </a:schemeClr>
                </a:solidFill>
              </a:rPr>
              <a:t>Amazon VPC (Virtual Private Cloud) Components</a:t>
            </a:r>
          </a:p>
          <a:p>
            <a:pPr algn="just" fontAlgn="base"/>
            <a:r>
              <a:rPr lang="en-US" b="1" dirty="0"/>
              <a:t>Network Access Control Lists: </a:t>
            </a:r>
            <a:r>
              <a:rPr lang="en-US" dirty="0"/>
              <a:t>NACL for VPC serve as a firewall by managing both inbound and outbound rules. There will be a default NACL for each VPC that cannot be deleted.</a:t>
            </a:r>
            <a:endParaRPr lang="en-US" b="1" dirty="0"/>
          </a:p>
          <a:p>
            <a:pPr algn="just" fontAlgn="base"/>
            <a:r>
              <a:rPr lang="en-US" b="1" dirty="0"/>
              <a:t>Internet Gateway(IGW): </a:t>
            </a:r>
            <a:r>
              <a:rPr lang="en-US" dirty="0"/>
              <a:t>With the help of </a:t>
            </a:r>
            <a:r>
              <a:rPr lang="en-US" b="1" dirty="0"/>
              <a:t>IGW</a:t>
            </a:r>
            <a:r>
              <a:rPr lang="en-US" dirty="0"/>
              <a:t> (Internet Gateway), the resources present (</a:t>
            </a:r>
            <a:r>
              <a:rPr lang="en-US" dirty="0" err="1"/>
              <a:t>e.g</a:t>
            </a:r>
            <a:r>
              <a:rPr lang="en-US" dirty="0"/>
              <a:t>: </a:t>
            </a:r>
            <a:r>
              <a:rPr lang="en-US" u="sng" dirty="0">
                <a:hlinkClick r:id="rId2"/>
              </a:rPr>
              <a:t>EC2</a:t>
            </a:r>
            <a:r>
              <a:rPr lang="en-US" dirty="0"/>
              <a:t>) in the VPC will enable to access the Internet. One VPC can't have more than one IGW. If resources are running in a certain VPC then IGW can not be detached from that particular VPC. </a:t>
            </a:r>
          </a:p>
          <a:p>
            <a:pPr algn="just" fontAlgn="base"/>
            <a:r>
              <a:rPr lang="en-US" b="1" dirty="0"/>
              <a:t>Network Address Translation (NAT):</a:t>
            </a:r>
            <a:r>
              <a:rPr lang="en-US" dirty="0"/>
              <a:t> An internal host can communicate with an internet server with help of NAT. The internet and a private network are separated by a NAT device. As a whole It will enable the connection between the private subnet and the internet.</a:t>
            </a:r>
          </a:p>
          <a:p>
            <a:pPr algn="just" fontAlgn="base">
              <a:lnSpc>
                <a:spcPct val="120000"/>
              </a:lnSpc>
              <a:spcBef>
                <a:spcPts val="0"/>
              </a:spcBef>
              <a:spcAft>
                <a:spcPts val="1200"/>
              </a:spcAft>
            </a:pPr>
            <a:endParaRPr lang="en-US" b="1" dirty="0">
              <a:solidFill>
                <a:schemeClr val="accent5">
                  <a:lumMod val="75000"/>
                </a:schemeClr>
              </a:solidFill>
            </a:endParaRPr>
          </a:p>
        </p:txBody>
      </p:sp>
      <p:pic>
        <p:nvPicPr>
          <p:cNvPr id="4" name="image3.png">
            <a:extLst>
              <a:ext uri="{FF2B5EF4-FFF2-40B4-BE49-F238E27FC236}">
                <a16:creationId xmlns:a16="http://schemas.microsoft.com/office/drawing/2014/main" id="{9CAA5B85-5EA2-B51C-31BA-1EB6EF320B91}"/>
              </a:ext>
            </a:extLst>
          </p:cNvPr>
          <p:cNvPicPr/>
          <p:nvPr/>
        </p:nvPicPr>
        <p:blipFill>
          <a:blip r:embed="rId3"/>
          <a:srcRect/>
          <a:stretch>
            <a:fillRect/>
          </a:stretch>
        </p:blipFill>
        <p:spPr>
          <a:xfrm>
            <a:off x="9249386" y="23860"/>
            <a:ext cx="2921635" cy="1155065"/>
          </a:xfrm>
          <a:prstGeom prst="rect">
            <a:avLst/>
          </a:prstGeom>
          <a:ln/>
        </p:spPr>
      </p:pic>
    </p:spTree>
    <p:extLst>
      <p:ext uri="{BB962C8B-B14F-4D97-AF65-F5344CB8AC3E}">
        <p14:creationId xmlns:p14="http://schemas.microsoft.com/office/powerpoint/2010/main" val="9718186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9FCF-1B50-AD9D-6443-5B2735E66606}"/>
              </a:ext>
            </a:extLst>
          </p:cNvPr>
          <p:cNvSpPr>
            <a:spLocks noGrp="1"/>
          </p:cNvSpPr>
          <p:nvPr>
            <p:ph type="title"/>
          </p:nvPr>
        </p:nvSpPr>
        <p:spPr>
          <a:xfrm>
            <a:off x="181708" y="23860"/>
            <a:ext cx="9149861" cy="890540"/>
          </a:xfrm>
        </p:spPr>
        <p:txBody>
          <a:bodyPr/>
          <a:lstStyle/>
          <a:p>
            <a:r>
              <a:rPr lang="en-US" b="1" dirty="0">
                <a:solidFill>
                  <a:srgbClr val="C00000"/>
                </a:solidFill>
              </a:rPr>
              <a:t>Amazon VPC (Virtual Private Cloud)</a:t>
            </a:r>
            <a:endParaRPr lang="en-IN" b="1" dirty="0">
              <a:solidFill>
                <a:srgbClr val="C00000"/>
              </a:solidFill>
            </a:endParaRPr>
          </a:p>
        </p:txBody>
      </p:sp>
      <p:sp>
        <p:nvSpPr>
          <p:cNvPr id="3" name="Content Placeholder 2">
            <a:extLst>
              <a:ext uri="{FF2B5EF4-FFF2-40B4-BE49-F238E27FC236}">
                <a16:creationId xmlns:a16="http://schemas.microsoft.com/office/drawing/2014/main" id="{BEEF6DD4-994B-DED6-F7A6-B916A57E6222}"/>
              </a:ext>
            </a:extLst>
          </p:cNvPr>
          <p:cNvSpPr>
            <a:spLocks noGrp="1"/>
          </p:cNvSpPr>
          <p:nvPr>
            <p:ph idx="1"/>
          </p:nvPr>
        </p:nvSpPr>
        <p:spPr>
          <a:xfrm>
            <a:off x="181708" y="914400"/>
            <a:ext cx="11629292" cy="5767754"/>
          </a:xfrm>
        </p:spPr>
        <p:txBody>
          <a:bodyPr>
            <a:normAutofit fontScale="70000" lnSpcReduction="20000"/>
          </a:bodyPr>
          <a:lstStyle/>
          <a:p>
            <a:pPr algn="just" fontAlgn="base">
              <a:lnSpc>
                <a:spcPct val="120000"/>
              </a:lnSpc>
              <a:spcBef>
                <a:spcPts val="0"/>
              </a:spcBef>
              <a:spcAft>
                <a:spcPts val="1200"/>
              </a:spcAft>
              <a:buFont typeface="Wingdings" panose="05000000000000000000" pitchFamily="2" charset="2"/>
              <a:buChar char="v"/>
            </a:pPr>
            <a:r>
              <a:rPr lang="en-US" b="1" dirty="0">
                <a:solidFill>
                  <a:schemeClr val="accent5">
                    <a:lumMod val="75000"/>
                  </a:schemeClr>
                </a:solidFill>
              </a:rPr>
              <a:t>Amazon VPC Benefits</a:t>
            </a:r>
          </a:p>
          <a:p>
            <a:pPr algn="just">
              <a:lnSpc>
                <a:spcPct val="120000"/>
              </a:lnSpc>
              <a:spcBef>
                <a:spcPts val="0"/>
              </a:spcBef>
              <a:spcAft>
                <a:spcPts val="600"/>
              </a:spcAft>
            </a:pPr>
            <a:r>
              <a:rPr lang="en-US" b="1" dirty="0"/>
              <a:t>Advanced Security and Isolation: </a:t>
            </a:r>
            <a:r>
              <a:rPr lang="en-US" dirty="0"/>
              <a:t>Provides logical network isolation, security groups, and network ACLs for precise inbound/outbound filtering at subnet and instance levels. Enables private connectivity to AWS services without exposing resources to the public internet.</a:t>
            </a:r>
          </a:p>
          <a:p>
            <a:pPr algn="just">
              <a:lnSpc>
                <a:spcPct val="120000"/>
              </a:lnSpc>
              <a:spcBef>
                <a:spcPts val="0"/>
              </a:spcBef>
              <a:spcAft>
                <a:spcPts val="600"/>
              </a:spcAft>
            </a:pPr>
            <a:r>
              <a:rPr lang="en-US" b="1" dirty="0"/>
              <a:t>Flexibility and Control: </a:t>
            </a:r>
            <a:r>
              <a:rPr lang="en-US" dirty="0"/>
              <a:t>Customize your IP address range, networking topology, routing tables, and subnets to suit your workload requirements.</a:t>
            </a:r>
          </a:p>
          <a:p>
            <a:pPr algn="just">
              <a:lnSpc>
                <a:spcPct val="120000"/>
              </a:lnSpc>
              <a:spcBef>
                <a:spcPts val="0"/>
              </a:spcBef>
              <a:spcAft>
                <a:spcPts val="600"/>
              </a:spcAft>
            </a:pPr>
            <a:r>
              <a:rPr lang="en-US" b="1" dirty="0"/>
              <a:t>Seamless Scalability: </a:t>
            </a:r>
            <a:r>
              <a:rPr lang="en-US" dirty="0"/>
              <a:t>Easily scale resources up or down, deploy across multiple availability zones, and take advantage of auto-scaling without hardware constraints.</a:t>
            </a:r>
          </a:p>
          <a:p>
            <a:pPr algn="just">
              <a:lnSpc>
                <a:spcPct val="120000"/>
              </a:lnSpc>
              <a:spcBef>
                <a:spcPts val="0"/>
              </a:spcBef>
              <a:spcAft>
                <a:spcPts val="600"/>
              </a:spcAft>
            </a:pPr>
            <a:r>
              <a:rPr lang="en-US" b="1" dirty="0"/>
              <a:t>Integrated Monitoring and Management: </a:t>
            </a:r>
            <a:r>
              <a:rPr lang="en-US" dirty="0"/>
              <a:t>Use VPC flow logs for detailed visibility into traffic, Network Access Analyzer for compliance, and monitoring tools for infrastructure health.</a:t>
            </a:r>
          </a:p>
          <a:p>
            <a:pPr algn="just">
              <a:lnSpc>
                <a:spcPct val="120000"/>
              </a:lnSpc>
              <a:spcBef>
                <a:spcPts val="0"/>
              </a:spcBef>
              <a:spcAft>
                <a:spcPts val="600"/>
              </a:spcAft>
            </a:pPr>
            <a:r>
              <a:rPr lang="en-US" b="1" dirty="0"/>
              <a:t>Cost Savings: </a:t>
            </a:r>
            <a:r>
              <a:rPr lang="en-US" dirty="0"/>
              <a:t>Eliminate the need for costly on-premises hardware, benefit from pay-as-you-go pricing, and automate routine network management tasks.</a:t>
            </a:r>
          </a:p>
          <a:p>
            <a:pPr algn="just">
              <a:lnSpc>
                <a:spcPct val="120000"/>
              </a:lnSpc>
              <a:spcBef>
                <a:spcPts val="0"/>
              </a:spcBef>
              <a:spcAft>
                <a:spcPts val="600"/>
              </a:spcAft>
            </a:pPr>
            <a:r>
              <a:rPr lang="en-US" b="1" dirty="0"/>
              <a:t>High Availability and Disaster Recovery: </a:t>
            </a:r>
            <a:r>
              <a:rPr lang="en-US" dirty="0"/>
              <a:t>Design environments for fault tolerance using multi-AZ deployments, robust routing, and NAT gateways.</a:t>
            </a:r>
          </a:p>
          <a:p>
            <a:pPr algn="just">
              <a:lnSpc>
                <a:spcPct val="120000"/>
              </a:lnSpc>
              <a:spcBef>
                <a:spcPts val="0"/>
              </a:spcBef>
              <a:spcAft>
                <a:spcPts val="600"/>
              </a:spcAft>
            </a:pPr>
            <a:r>
              <a:rPr lang="en-US" b="1" dirty="0"/>
              <a:t>Easy Integration: </a:t>
            </a:r>
            <a:r>
              <a:rPr lang="en-US" dirty="0"/>
              <a:t>Integrate seamlessly with AWS services (EC2, RDS, S3, Lambda) and third-party solutions, supporting diverse workloads within the same virtual network.</a:t>
            </a:r>
          </a:p>
          <a:p>
            <a:pPr algn="just" fontAlgn="base">
              <a:lnSpc>
                <a:spcPct val="120000"/>
              </a:lnSpc>
              <a:spcBef>
                <a:spcPts val="0"/>
              </a:spcBef>
              <a:spcAft>
                <a:spcPts val="1200"/>
              </a:spcAft>
            </a:pPr>
            <a:endParaRPr lang="en-US" b="1" dirty="0">
              <a:solidFill>
                <a:schemeClr val="accent5">
                  <a:lumMod val="75000"/>
                </a:schemeClr>
              </a:solidFill>
            </a:endParaRPr>
          </a:p>
        </p:txBody>
      </p:sp>
      <p:pic>
        <p:nvPicPr>
          <p:cNvPr id="4" name="image3.png">
            <a:extLst>
              <a:ext uri="{FF2B5EF4-FFF2-40B4-BE49-F238E27FC236}">
                <a16:creationId xmlns:a16="http://schemas.microsoft.com/office/drawing/2014/main" id="{9CAA5B85-5EA2-B51C-31BA-1EB6EF320B91}"/>
              </a:ext>
            </a:extLst>
          </p:cNvPr>
          <p:cNvPicPr/>
          <p:nvPr/>
        </p:nvPicPr>
        <p:blipFill>
          <a:blip r:embed="rId2"/>
          <a:srcRect/>
          <a:stretch>
            <a:fillRect/>
          </a:stretch>
        </p:blipFill>
        <p:spPr>
          <a:xfrm>
            <a:off x="9249386" y="23860"/>
            <a:ext cx="2921635" cy="1155065"/>
          </a:xfrm>
          <a:prstGeom prst="rect">
            <a:avLst/>
          </a:prstGeom>
          <a:ln/>
        </p:spPr>
      </p:pic>
    </p:spTree>
    <p:extLst>
      <p:ext uri="{BB962C8B-B14F-4D97-AF65-F5344CB8AC3E}">
        <p14:creationId xmlns:p14="http://schemas.microsoft.com/office/powerpoint/2010/main" val="30888663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9FCF-1B50-AD9D-6443-5B2735E66606}"/>
              </a:ext>
            </a:extLst>
          </p:cNvPr>
          <p:cNvSpPr>
            <a:spLocks noGrp="1"/>
          </p:cNvSpPr>
          <p:nvPr>
            <p:ph type="title"/>
          </p:nvPr>
        </p:nvSpPr>
        <p:spPr>
          <a:xfrm>
            <a:off x="181708" y="23860"/>
            <a:ext cx="9149861" cy="890540"/>
          </a:xfrm>
        </p:spPr>
        <p:txBody>
          <a:bodyPr/>
          <a:lstStyle/>
          <a:p>
            <a:r>
              <a:rPr lang="en-US" b="1" dirty="0">
                <a:solidFill>
                  <a:srgbClr val="C00000"/>
                </a:solidFill>
              </a:rPr>
              <a:t>Amazon VPC (Virtual Private Cloud)</a:t>
            </a:r>
            <a:endParaRPr lang="en-IN" b="1" dirty="0">
              <a:solidFill>
                <a:srgbClr val="C00000"/>
              </a:solidFill>
            </a:endParaRPr>
          </a:p>
        </p:txBody>
      </p:sp>
      <p:sp>
        <p:nvSpPr>
          <p:cNvPr id="3" name="Content Placeholder 2">
            <a:extLst>
              <a:ext uri="{FF2B5EF4-FFF2-40B4-BE49-F238E27FC236}">
                <a16:creationId xmlns:a16="http://schemas.microsoft.com/office/drawing/2014/main" id="{BEEF6DD4-994B-DED6-F7A6-B916A57E6222}"/>
              </a:ext>
            </a:extLst>
          </p:cNvPr>
          <p:cNvSpPr>
            <a:spLocks noGrp="1"/>
          </p:cNvSpPr>
          <p:nvPr>
            <p:ph idx="1"/>
          </p:nvPr>
        </p:nvSpPr>
        <p:spPr>
          <a:xfrm>
            <a:off x="181708" y="914400"/>
            <a:ext cx="11629292" cy="5767754"/>
          </a:xfrm>
        </p:spPr>
        <p:txBody>
          <a:bodyPr>
            <a:normAutofit/>
          </a:bodyPr>
          <a:lstStyle/>
          <a:p>
            <a:pPr algn="just" fontAlgn="base">
              <a:lnSpc>
                <a:spcPct val="120000"/>
              </a:lnSpc>
              <a:spcBef>
                <a:spcPts val="0"/>
              </a:spcBef>
              <a:spcAft>
                <a:spcPts val="1200"/>
              </a:spcAft>
              <a:buFont typeface="Wingdings" panose="05000000000000000000" pitchFamily="2" charset="2"/>
              <a:buChar char="v"/>
            </a:pPr>
            <a:r>
              <a:rPr lang="en-US" b="1" dirty="0">
                <a:solidFill>
                  <a:schemeClr val="accent5">
                    <a:lumMod val="75000"/>
                  </a:schemeClr>
                </a:solidFill>
              </a:rPr>
              <a:t>Use cases of Amazon VPC</a:t>
            </a:r>
          </a:p>
          <a:p>
            <a:pPr algn="just" fontAlgn="base"/>
            <a:r>
              <a:rPr lang="en-US" dirty="0"/>
              <a:t>Using VPC, you can host a public-facing website,  a single-tier basic web application, or just a plain old website.</a:t>
            </a:r>
          </a:p>
          <a:p>
            <a:pPr algn="just" fontAlgn="base"/>
            <a:r>
              <a:rPr lang="en-US" dirty="0"/>
              <a:t>The connectivity between our web servers, application servers, and database can be limited by VPC with the help of VPC peering. </a:t>
            </a:r>
          </a:p>
          <a:p>
            <a:pPr algn="just" fontAlgn="base"/>
            <a:r>
              <a:rPr lang="en-US" dirty="0"/>
              <a:t>By managing the inbound and outbound connections, we can restrict the incoming and </a:t>
            </a:r>
            <a:r>
              <a:rPr lang="en-US" dirty="0" err="1"/>
              <a:t>outcoming</a:t>
            </a:r>
            <a:r>
              <a:rPr lang="en-US" dirty="0"/>
              <a:t> security of our application.</a:t>
            </a:r>
          </a:p>
          <a:p>
            <a:pPr algn="just" fontAlgn="base">
              <a:lnSpc>
                <a:spcPct val="120000"/>
              </a:lnSpc>
              <a:spcBef>
                <a:spcPts val="0"/>
              </a:spcBef>
              <a:spcAft>
                <a:spcPts val="1200"/>
              </a:spcAft>
            </a:pPr>
            <a:endParaRPr lang="en-US" b="1" dirty="0">
              <a:solidFill>
                <a:schemeClr val="accent5">
                  <a:lumMod val="75000"/>
                </a:schemeClr>
              </a:solidFill>
            </a:endParaRPr>
          </a:p>
        </p:txBody>
      </p:sp>
      <p:pic>
        <p:nvPicPr>
          <p:cNvPr id="4" name="image3.png">
            <a:extLst>
              <a:ext uri="{FF2B5EF4-FFF2-40B4-BE49-F238E27FC236}">
                <a16:creationId xmlns:a16="http://schemas.microsoft.com/office/drawing/2014/main" id="{9CAA5B85-5EA2-B51C-31BA-1EB6EF320B91}"/>
              </a:ext>
            </a:extLst>
          </p:cNvPr>
          <p:cNvPicPr/>
          <p:nvPr/>
        </p:nvPicPr>
        <p:blipFill>
          <a:blip r:embed="rId2"/>
          <a:srcRect/>
          <a:stretch>
            <a:fillRect/>
          </a:stretch>
        </p:blipFill>
        <p:spPr>
          <a:xfrm>
            <a:off x="9249386" y="23860"/>
            <a:ext cx="2921635" cy="1155065"/>
          </a:xfrm>
          <a:prstGeom prst="rect">
            <a:avLst/>
          </a:prstGeom>
          <a:ln/>
        </p:spPr>
      </p:pic>
    </p:spTree>
    <p:extLst>
      <p:ext uri="{BB962C8B-B14F-4D97-AF65-F5344CB8AC3E}">
        <p14:creationId xmlns:p14="http://schemas.microsoft.com/office/powerpoint/2010/main" val="4028210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9FCF-1B50-AD9D-6443-5B2735E66606}"/>
              </a:ext>
            </a:extLst>
          </p:cNvPr>
          <p:cNvSpPr>
            <a:spLocks noGrp="1"/>
          </p:cNvSpPr>
          <p:nvPr>
            <p:ph type="title"/>
          </p:nvPr>
        </p:nvSpPr>
        <p:spPr>
          <a:xfrm>
            <a:off x="181708" y="23860"/>
            <a:ext cx="9149861" cy="890540"/>
          </a:xfrm>
        </p:spPr>
        <p:txBody>
          <a:bodyPr/>
          <a:lstStyle/>
          <a:p>
            <a:r>
              <a:rPr lang="en-US" b="1" dirty="0">
                <a:solidFill>
                  <a:srgbClr val="C00000"/>
                </a:solidFill>
              </a:rPr>
              <a:t>AWS VPC Peering</a:t>
            </a:r>
            <a:endParaRPr lang="en-IN" b="1" dirty="0">
              <a:solidFill>
                <a:srgbClr val="C00000"/>
              </a:solidFill>
            </a:endParaRPr>
          </a:p>
        </p:txBody>
      </p:sp>
      <p:sp>
        <p:nvSpPr>
          <p:cNvPr id="3" name="Content Placeholder 2">
            <a:extLst>
              <a:ext uri="{FF2B5EF4-FFF2-40B4-BE49-F238E27FC236}">
                <a16:creationId xmlns:a16="http://schemas.microsoft.com/office/drawing/2014/main" id="{BEEF6DD4-994B-DED6-F7A6-B916A57E6222}"/>
              </a:ext>
            </a:extLst>
          </p:cNvPr>
          <p:cNvSpPr>
            <a:spLocks noGrp="1"/>
          </p:cNvSpPr>
          <p:nvPr>
            <p:ph idx="1"/>
          </p:nvPr>
        </p:nvSpPr>
        <p:spPr>
          <a:xfrm>
            <a:off x="181708" y="914400"/>
            <a:ext cx="11629292" cy="5767754"/>
          </a:xfrm>
        </p:spPr>
        <p:txBody>
          <a:bodyPr>
            <a:normAutofit fontScale="92500"/>
          </a:bodyPr>
          <a:lstStyle/>
          <a:p>
            <a:pPr algn="just" fontAlgn="base">
              <a:lnSpc>
                <a:spcPct val="120000"/>
              </a:lnSpc>
              <a:spcBef>
                <a:spcPts val="0"/>
              </a:spcBef>
              <a:spcAft>
                <a:spcPts val="1200"/>
              </a:spcAft>
              <a:buFont typeface="Wingdings" panose="05000000000000000000" pitchFamily="2" charset="2"/>
              <a:buChar char="v"/>
            </a:pPr>
            <a:r>
              <a:rPr lang="en-US" b="1" dirty="0">
                <a:solidFill>
                  <a:schemeClr val="accent5">
                    <a:lumMod val="75000"/>
                  </a:schemeClr>
                </a:solidFill>
              </a:rPr>
              <a:t>Introduction</a:t>
            </a:r>
          </a:p>
          <a:p>
            <a:pPr algn="just" fontAlgn="base"/>
            <a:r>
              <a:rPr lang="en-US" dirty="0"/>
              <a:t>Virtual Private Cloud Peering is known as VPC Peering. It is an AWS networking function that provides safe and direct communication between different </a:t>
            </a:r>
            <a:r>
              <a:rPr lang="en-US" b="1" dirty="0"/>
              <a:t>VPCs</a:t>
            </a:r>
            <a:r>
              <a:rPr lang="en-US" dirty="0"/>
              <a:t>. By using the VPC peering feature organizations can establish private connections that facilitate the secure and smooth transfer of resources and data across various VPCs in the AWS Cloud. By establishing communication between different environments and maintaining the integrity of each VPC environment setting, VPC peering makes network management easier.</a:t>
            </a:r>
          </a:p>
          <a:p>
            <a:pPr algn="just" fontAlgn="base"/>
            <a:r>
              <a:rPr lang="en-US" dirty="0"/>
              <a:t>In the AWS ecosystem, VPC peering is an essential service for creating scalable, networked infrastructure structures. Amazon peering provides an effective way of linking Virtual Private Clouds (VPCs) and offers strong networking capabilities inside AWS. In this Article, the complexities of VPC peering are addressed with an effective way of explanation. This article clarifies how to establish smooth communication across different cloud environments in AWS.</a:t>
            </a:r>
          </a:p>
          <a:p>
            <a:pPr algn="just" fontAlgn="base">
              <a:lnSpc>
                <a:spcPct val="120000"/>
              </a:lnSpc>
              <a:spcBef>
                <a:spcPts val="0"/>
              </a:spcBef>
              <a:spcAft>
                <a:spcPts val="1200"/>
              </a:spcAft>
            </a:pPr>
            <a:endParaRPr lang="en-US" b="1" dirty="0">
              <a:solidFill>
                <a:schemeClr val="accent5">
                  <a:lumMod val="75000"/>
                </a:schemeClr>
              </a:solidFill>
            </a:endParaRPr>
          </a:p>
        </p:txBody>
      </p:sp>
      <p:pic>
        <p:nvPicPr>
          <p:cNvPr id="4" name="image3.png">
            <a:extLst>
              <a:ext uri="{FF2B5EF4-FFF2-40B4-BE49-F238E27FC236}">
                <a16:creationId xmlns:a16="http://schemas.microsoft.com/office/drawing/2014/main" id="{9CAA5B85-5EA2-B51C-31BA-1EB6EF320B91}"/>
              </a:ext>
            </a:extLst>
          </p:cNvPr>
          <p:cNvPicPr/>
          <p:nvPr/>
        </p:nvPicPr>
        <p:blipFill>
          <a:blip r:embed="rId2"/>
          <a:srcRect/>
          <a:stretch>
            <a:fillRect/>
          </a:stretch>
        </p:blipFill>
        <p:spPr>
          <a:xfrm>
            <a:off x="9249386" y="23860"/>
            <a:ext cx="2921635" cy="1155065"/>
          </a:xfrm>
          <a:prstGeom prst="rect">
            <a:avLst/>
          </a:prstGeom>
          <a:ln/>
        </p:spPr>
      </p:pic>
    </p:spTree>
    <p:extLst>
      <p:ext uri="{BB962C8B-B14F-4D97-AF65-F5344CB8AC3E}">
        <p14:creationId xmlns:p14="http://schemas.microsoft.com/office/powerpoint/2010/main" val="42746870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9FCF-1B50-AD9D-6443-5B2735E66606}"/>
              </a:ext>
            </a:extLst>
          </p:cNvPr>
          <p:cNvSpPr>
            <a:spLocks noGrp="1"/>
          </p:cNvSpPr>
          <p:nvPr>
            <p:ph type="title"/>
          </p:nvPr>
        </p:nvSpPr>
        <p:spPr>
          <a:xfrm>
            <a:off x="181708" y="23860"/>
            <a:ext cx="9149861" cy="890540"/>
          </a:xfrm>
        </p:spPr>
        <p:txBody>
          <a:bodyPr/>
          <a:lstStyle/>
          <a:p>
            <a:r>
              <a:rPr lang="en-US" b="1" dirty="0">
                <a:solidFill>
                  <a:srgbClr val="C00000"/>
                </a:solidFill>
              </a:rPr>
              <a:t>AWS VPC Peering</a:t>
            </a:r>
            <a:endParaRPr lang="en-IN" b="1" dirty="0">
              <a:solidFill>
                <a:srgbClr val="C00000"/>
              </a:solidFill>
            </a:endParaRPr>
          </a:p>
        </p:txBody>
      </p:sp>
      <p:sp>
        <p:nvSpPr>
          <p:cNvPr id="3" name="Content Placeholder 2">
            <a:extLst>
              <a:ext uri="{FF2B5EF4-FFF2-40B4-BE49-F238E27FC236}">
                <a16:creationId xmlns:a16="http://schemas.microsoft.com/office/drawing/2014/main" id="{BEEF6DD4-994B-DED6-F7A6-B916A57E6222}"/>
              </a:ext>
            </a:extLst>
          </p:cNvPr>
          <p:cNvSpPr>
            <a:spLocks noGrp="1"/>
          </p:cNvSpPr>
          <p:nvPr>
            <p:ph idx="1"/>
          </p:nvPr>
        </p:nvSpPr>
        <p:spPr>
          <a:xfrm>
            <a:off x="181708" y="750278"/>
            <a:ext cx="11629292" cy="1395046"/>
          </a:xfrm>
        </p:spPr>
        <p:txBody>
          <a:bodyPr>
            <a:normAutofit/>
          </a:bodyPr>
          <a:lstStyle/>
          <a:p>
            <a:pPr algn="just" fontAlgn="base">
              <a:lnSpc>
                <a:spcPct val="100000"/>
              </a:lnSpc>
              <a:spcBef>
                <a:spcPts val="0"/>
              </a:spcBef>
              <a:spcAft>
                <a:spcPts val="600"/>
              </a:spcAft>
              <a:buFont typeface="Wingdings" panose="05000000000000000000" pitchFamily="2" charset="2"/>
              <a:buChar char="v"/>
            </a:pPr>
            <a:r>
              <a:rPr lang="en-US" b="1" dirty="0">
                <a:solidFill>
                  <a:schemeClr val="accent5">
                    <a:lumMod val="75000"/>
                  </a:schemeClr>
                </a:solidFill>
              </a:rPr>
              <a:t>AWS VPC Peering Architecture</a:t>
            </a:r>
          </a:p>
          <a:p>
            <a:pPr marL="0" indent="0" algn="just" fontAlgn="base">
              <a:lnSpc>
                <a:spcPct val="120000"/>
              </a:lnSpc>
              <a:spcBef>
                <a:spcPts val="0"/>
              </a:spcBef>
              <a:spcAft>
                <a:spcPts val="1200"/>
              </a:spcAft>
              <a:buNone/>
            </a:pPr>
            <a:r>
              <a:rPr lang="en-US" sz="2000" dirty="0"/>
              <a:t>The following architecture diagram illustrates on usage of VPC peering connections to connect VPCs in your account with a VPC in the third-party account.</a:t>
            </a:r>
            <a:endParaRPr lang="en-US" sz="2000" b="1" dirty="0">
              <a:solidFill>
                <a:schemeClr val="accent5">
                  <a:lumMod val="75000"/>
                </a:schemeClr>
              </a:solidFill>
            </a:endParaRPr>
          </a:p>
        </p:txBody>
      </p:sp>
      <p:pic>
        <p:nvPicPr>
          <p:cNvPr id="4" name="image3.png">
            <a:extLst>
              <a:ext uri="{FF2B5EF4-FFF2-40B4-BE49-F238E27FC236}">
                <a16:creationId xmlns:a16="http://schemas.microsoft.com/office/drawing/2014/main" id="{9CAA5B85-5EA2-B51C-31BA-1EB6EF320B91}"/>
              </a:ext>
            </a:extLst>
          </p:cNvPr>
          <p:cNvPicPr/>
          <p:nvPr/>
        </p:nvPicPr>
        <p:blipFill>
          <a:blip r:embed="rId2"/>
          <a:srcRect/>
          <a:stretch>
            <a:fillRect/>
          </a:stretch>
        </p:blipFill>
        <p:spPr>
          <a:xfrm>
            <a:off x="9249386" y="23860"/>
            <a:ext cx="2921635" cy="1155065"/>
          </a:xfrm>
          <a:prstGeom prst="rect">
            <a:avLst/>
          </a:prstGeom>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3427" y="2145324"/>
            <a:ext cx="9276388" cy="4712676"/>
          </a:xfrm>
          <a:prstGeom prst="rect">
            <a:avLst/>
          </a:prstGeom>
        </p:spPr>
      </p:pic>
    </p:spTree>
    <p:extLst>
      <p:ext uri="{BB962C8B-B14F-4D97-AF65-F5344CB8AC3E}">
        <p14:creationId xmlns:p14="http://schemas.microsoft.com/office/powerpoint/2010/main" val="13995186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9FCF-1B50-AD9D-6443-5B2735E66606}"/>
              </a:ext>
            </a:extLst>
          </p:cNvPr>
          <p:cNvSpPr>
            <a:spLocks noGrp="1"/>
          </p:cNvSpPr>
          <p:nvPr>
            <p:ph type="title"/>
          </p:nvPr>
        </p:nvSpPr>
        <p:spPr>
          <a:xfrm>
            <a:off x="181708" y="23860"/>
            <a:ext cx="9149861" cy="890540"/>
          </a:xfrm>
        </p:spPr>
        <p:txBody>
          <a:bodyPr/>
          <a:lstStyle/>
          <a:p>
            <a:r>
              <a:rPr lang="en-US" b="1" dirty="0">
                <a:solidFill>
                  <a:srgbClr val="C00000"/>
                </a:solidFill>
              </a:rPr>
              <a:t>AWS VPC Peering</a:t>
            </a:r>
            <a:endParaRPr lang="en-IN" b="1" dirty="0">
              <a:solidFill>
                <a:srgbClr val="C00000"/>
              </a:solidFill>
            </a:endParaRPr>
          </a:p>
        </p:txBody>
      </p:sp>
      <p:sp>
        <p:nvSpPr>
          <p:cNvPr id="3" name="Content Placeholder 2">
            <a:extLst>
              <a:ext uri="{FF2B5EF4-FFF2-40B4-BE49-F238E27FC236}">
                <a16:creationId xmlns:a16="http://schemas.microsoft.com/office/drawing/2014/main" id="{BEEF6DD4-994B-DED6-F7A6-B916A57E6222}"/>
              </a:ext>
            </a:extLst>
          </p:cNvPr>
          <p:cNvSpPr>
            <a:spLocks noGrp="1"/>
          </p:cNvSpPr>
          <p:nvPr>
            <p:ph idx="1"/>
          </p:nvPr>
        </p:nvSpPr>
        <p:spPr>
          <a:xfrm>
            <a:off x="181708" y="914400"/>
            <a:ext cx="11629292" cy="5767754"/>
          </a:xfrm>
        </p:spPr>
        <p:txBody>
          <a:bodyPr>
            <a:normAutofit fontScale="77500" lnSpcReduction="20000"/>
          </a:bodyPr>
          <a:lstStyle/>
          <a:p>
            <a:pPr algn="just" fontAlgn="base">
              <a:lnSpc>
                <a:spcPct val="120000"/>
              </a:lnSpc>
              <a:spcBef>
                <a:spcPts val="0"/>
              </a:spcBef>
              <a:spcAft>
                <a:spcPts val="1200"/>
              </a:spcAft>
              <a:buFont typeface="Wingdings" panose="05000000000000000000" pitchFamily="2" charset="2"/>
              <a:buChar char="v"/>
            </a:pPr>
            <a:r>
              <a:rPr lang="en-US" b="1" dirty="0">
                <a:solidFill>
                  <a:schemeClr val="accent5">
                    <a:lumMod val="75000"/>
                  </a:schemeClr>
                </a:solidFill>
              </a:rPr>
              <a:t>AWS VPC Peering Connection Lifecycle</a:t>
            </a:r>
          </a:p>
          <a:p>
            <a:pPr marL="0" indent="0" algn="just" fontAlgn="base">
              <a:lnSpc>
                <a:spcPct val="120000"/>
              </a:lnSpc>
              <a:spcBef>
                <a:spcPts val="0"/>
              </a:spcBef>
              <a:spcAft>
                <a:spcPts val="1200"/>
              </a:spcAft>
              <a:buNone/>
            </a:pPr>
            <a:r>
              <a:rPr lang="en-US" dirty="0"/>
              <a:t>The lifecycle of AWS VPC peering connection involves with serval key stages. Those are discuss as follow:</a:t>
            </a:r>
          </a:p>
          <a:p>
            <a:pPr algn="just" fontAlgn="base">
              <a:lnSpc>
                <a:spcPct val="120000"/>
              </a:lnSpc>
              <a:spcBef>
                <a:spcPts val="0"/>
              </a:spcBef>
              <a:spcAft>
                <a:spcPts val="1200"/>
              </a:spcAft>
            </a:pPr>
            <a:r>
              <a:rPr lang="en-US" b="1" dirty="0"/>
              <a:t>Initiation: </a:t>
            </a:r>
            <a:r>
              <a:rPr lang="en-US" dirty="0"/>
              <a:t>The life cycle process starts with </a:t>
            </a:r>
            <a:r>
              <a:rPr lang="en-US" dirty="0" err="1"/>
              <a:t>initating</a:t>
            </a:r>
            <a:r>
              <a:rPr lang="en-US" dirty="0"/>
              <a:t> a request to peer two VPCs. This request involves with specifying the VPCs to be peered and their respective settings.</a:t>
            </a:r>
          </a:p>
          <a:p>
            <a:pPr algn="just" fontAlgn="base">
              <a:lnSpc>
                <a:spcPct val="120000"/>
              </a:lnSpc>
              <a:spcBef>
                <a:spcPts val="0"/>
              </a:spcBef>
              <a:spcAft>
                <a:spcPts val="1200"/>
              </a:spcAft>
            </a:pPr>
            <a:r>
              <a:rPr lang="en-US" b="1" dirty="0"/>
              <a:t>Approval: </a:t>
            </a:r>
            <a:r>
              <a:rPr lang="en-US" dirty="0"/>
              <a:t>After the request is raised, the </a:t>
            </a:r>
            <a:r>
              <a:rPr lang="en-US" dirty="0" err="1"/>
              <a:t>adminstrator</a:t>
            </a:r>
            <a:r>
              <a:rPr lang="en-US" dirty="0"/>
              <a:t> of the receiving VPC have to accept that peering connection. This step involves both the parties to </a:t>
            </a:r>
            <a:r>
              <a:rPr lang="en-US" dirty="0" err="1"/>
              <a:t>agress</a:t>
            </a:r>
            <a:r>
              <a:rPr lang="en-US" dirty="0"/>
              <a:t> the connection establishment.</a:t>
            </a:r>
          </a:p>
          <a:p>
            <a:pPr algn="just" fontAlgn="base">
              <a:lnSpc>
                <a:spcPct val="120000"/>
              </a:lnSpc>
              <a:spcBef>
                <a:spcPts val="0"/>
              </a:spcBef>
              <a:spcAft>
                <a:spcPts val="1200"/>
              </a:spcAft>
            </a:pPr>
            <a:r>
              <a:rPr lang="en-US" b="1" dirty="0"/>
              <a:t>Establishment: </a:t>
            </a:r>
            <a:r>
              <a:rPr lang="en-US" dirty="0"/>
              <a:t>One Both approved the peering connection, the VPC peering connection is established. This enables the communication between two VPCs, if they were within same network, i.e., allowing instances in one VPC to communicate with other VPC's instance using private IP address.</a:t>
            </a:r>
          </a:p>
          <a:p>
            <a:pPr algn="just" fontAlgn="base">
              <a:lnSpc>
                <a:spcPct val="120000"/>
              </a:lnSpc>
              <a:spcBef>
                <a:spcPts val="0"/>
              </a:spcBef>
              <a:spcAft>
                <a:spcPts val="1200"/>
              </a:spcAft>
            </a:pPr>
            <a:r>
              <a:rPr lang="en-US" b="1" dirty="0"/>
              <a:t>Configuration: </a:t>
            </a:r>
            <a:r>
              <a:rPr lang="en-US" dirty="0"/>
              <a:t>After once, the connection is established, </a:t>
            </a:r>
            <a:r>
              <a:rPr lang="en-US" dirty="0" err="1"/>
              <a:t>adminstrator</a:t>
            </a:r>
            <a:r>
              <a:rPr lang="en-US" dirty="0"/>
              <a:t> may ensure configuring the route tables and security groups to control flow of the traffic between peered VPCs. This steps ensure the communication should be done in secured and follow with desired network paths.</a:t>
            </a:r>
            <a:endParaRPr lang="en-US" b="1" dirty="0">
              <a:solidFill>
                <a:schemeClr val="accent5">
                  <a:lumMod val="75000"/>
                </a:schemeClr>
              </a:solidFill>
            </a:endParaRPr>
          </a:p>
        </p:txBody>
      </p:sp>
      <p:pic>
        <p:nvPicPr>
          <p:cNvPr id="4" name="image3.png">
            <a:extLst>
              <a:ext uri="{FF2B5EF4-FFF2-40B4-BE49-F238E27FC236}">
                <a16:creationId xmlns:a16="http://schemas.microsoft.com/office/drawing/2014/main" id="{9CAA5B85-5EA2-B51C-31BA-1EB6EF320B91}"/>
              </a:ext>
            </a:extLst>
          </p:cNvPr>
          <p:cNvPicPr/>
          <p:nvPr/>
        </p:nvPicPr>
        <p:blipFill>
          <a:blip r:embed="rId2"/>
          <a:srcRect/>
          <a:stretch>
            <a:fillRect/>
          </a:stretch>
        </p:blipFill>
        <p:spPr>
          <a:xfrm>
            <a:off x="9249386" y="23860"/>
            <a:ext cx="2921635" cy="1155065"/>
          </a:xfrm>
          <a:prstGeom prst="rect">
            <a:avLst/>
          </a:prstGeom>
          <a:ln/>
        </p:spPr>
      </p:pic>
    </p:spTree>
    <p:extLst>
      <p:ext uri="{BB962C8B-B14F-4D97-AF65-F5344CB8AC3E}">
        <p14:creationId xmlns:p14="http://schemas.microsoft.com/office/powerpoint/2010/main" val="2352082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9FCF-1B50-AD9D-6443-5B2735E66606}"/>
              </a:ext>
            </a:extLst>
          </p:cNvPr>
          <p:cNvSpPr>
            <a:spLocks noGrp="1"/>
          </p:cNvSpPr>
          <p:nvPr>
            <p:ph type="title"/>
          </p:nvPr>
        </p:nvSpPr>
        <p:spPr>
          <a:xfrm>
            <a:off x="181708" y="23860"/>
            <a:ext cx="5081953" cy="890540"/>
          </a:xfrm>
        </p:spPr>
        <p:txBody>
          <a:bodyPr/>
          <a:lstStyle/>
          <a:p>
            <a:r>
              <a:rPr lang="en-IN" b="1" dirty="0">
                <a:solidFill>
                  <a:srgbClr val="C00000"/>
                </a:solidFill>
              </a:rPr>
              <a:t>Amazon API Gateway</a:t>
            </a:r>
          </a:p>
        </p:txBody>
      </p:sp>
      <p:sp>
        <p:nvSpPr>
          <p:cNvPr id="3" name="Content Placeholder 2">
            <a:extLst>
              <a:ext uri="{FF2B5EF4-FFF2-40B4-BE49-F238E27FC236}">
                <a16:creationId xmlns:a16="http://schemas.microsoft.com/office/drawing/2014/main" id="{BEEF6DD4-994B-DED6-F7A6-B916A57E6222}"/>
              </a:ext>
            </a:extLst>
          </p:cNvPr>
          <p:cNvSpPr>
            <a:spLocks noGrp="1"/>
          </p:cNvSpPr>
          <p:nvPr>
            <p:ph idx="1"/>
          </p:nvPr>
        </p:nvSpPr>
        <p:spPr>
          <a:xfrm>
            <a:off x="269631" y="1178926"/>
            <a:ext cx="11746523" cy="5479782"/>
          </a:xfrm>
        </p:spPr>
        <p:txBody>
          <a:bodyPr>
            <a:normAutofit fontScale="92500"/>
          </a:bodyPr>
          <a:lstStyle/>
          <a:p>
            <a:pPr fontAlgn="base">
              <a:buFont typeface="Wingdings" panose="05000000000000000000" pitchFamily="2" charset="2"/>
              <a:buChar char="v"/>
            </a:pPr>
            <a:r>
              <a:rPr lang="en-US" b="1" dirty="0">
                <a:solidFill>
                  <a:schemeClr val="accent5">
                    <a:lumMod val="75000"/>
                  </a:schemeClr>
                </a:solidFill>
              </a:rPr>
              <a:t> Key Features of Amazon API Gateway</a:t>
            </a:r>
          </a:p>
          <a:p>
            <a:pPr marL="0" indent="0" algn="just" fontAlgn="base">
              <a:buNone/>
            </a:pPr>
            <a:r>
              <a:rPr lang="en-US" sz="2600" b="1" dirty="0"/>
              <a:t>1. Traffic Management:  </a:t>
            </a:r>
            <a:r>
              <a:rPr lang="en-US" sz="2600" dirty="0"/>
              <a:t>API Gateway provides robust traffic management capabilities, such as load balancing, request throttling, and caching. These features ensure that your API performs optimally, even under heavy traffic.</a:t>
            </a:r>
          </a:p>
          <a:p>
            <a:pPr marL="0" indent="0" algn="just" fontAlgn="base">
              <a:buNone/>
            </a:pPr>
            <a:r>
              <a:rPr lang="en-US" sz="2600" b="1" dirty="0"/>
              <a:t>2. Security Features: </a:t>
            </a:r>
            <a:r>
              <a:rPr lang="en-US" sz="2600" dirty="0"/>
              <a:t>With IAM roles, custom authorizers, and </a:t>
            </a:r>
            <a:r>
              <a:rPr lang="en-US" sz="2600" dirty="0" err="1"/>
              <a:t>Cognito</a:t>
            </a:r>
            <a:r>
              <a:rPr lang="en-US" sz="2600" dirty="0"/>
              <a:t> integration, AWS API Gateway helps secure your APIs by offering features like authentication, authorization, and access control.</a:t>
            </a:r>
          </a:p>
          <a:p>
            <a:pPr marL="0" indent="0" algn="just" fontAlgn="base">
              <a:buNone/>
            </a:pPr>
            <a:r>
              <a:rPr lang="en-US" sz="2600" b="1" dirty="0"/>
              <a:t>3. Version Management: </a:t>
            </a:r>
            <a:r>
              <a:rPr lang="en-US" sz="2600" dirty="0"/>
              <a:t>API Gateway allows you to manage different versions of your API, ensuring that clients using different versions get the correct functionality and updates.</a:t>
            </a:r>
          </a:p>
          <a:p>
            <a:pPr marL="0" indent="0" algn="just" fontAlgn="base">
              <a:buNone/>
            </a:pPr>
            <a:r>
              <a:rPr lang="en-US" sz="2600" b="1" dirty="0"/>
              <a:t>4. Scalability: </a:t>
            </a:r>
            <a:r>
              <a:rPr lang="en-US" sz="2600" dirty="0"/>
              <a:t>AWS API Gateway scales automatically to accommodate any level of traffic, ensuring that your API can handle sudden surges or high-volume requests without downtime.</a:t>
            </a:r>
          </a:p>
          <a:p>
            <a:pPr marL="0" indent="0" algn="just" fontAlgn="base">
              <a:buNone/>
            </a:pPr>
            <a:r>
              <a:rPr lang="en-US" sz="2600" b="1" dirty="0"/>
              <a:t>5. Monitoring and Analytics: </a:t>
            </a:r>
            <a:r>
              <a:rPr lang="en-US" sz="2600" dirty="0"/>
              <a:t>Amazon </a:t>
            </a:r>
            <a:r>
              <a:rPr lang="en-US" sz="2600" dirty="0" err="1"/>
              <a:t>CloudWatch</a:t>
            </a:r>
            <a:r>
              <a:rPr lang="en-US" sz="2600" dirty="0"/>
              <a:t> is integrated into API Gateway, allowing you to monitor API performance and track request logs. This helps you keep an eye on health and diagnose issues efficiently.</a:t>
            </a:r>
          </a:p>
          <a:p>
            <a:pPr algn="just">
              <a:buFont typeface="Wingdings" panose="05000000000000000000" pitchFamily="2" charset="2"/>
              <a:buChar char="v"/>
            </a:pPr>
            <a:endParaRPr lang="en-US" b="1" dirty="0">
              <a:solidFill>
                <a:schemeClr val="accent5">
                  <a:lumMod val="75000"/>
                </a:schemeClr>
              </a:solidFill>
            </a:endParaRPr>
          </a:p>
        </p:txBody>
      </p:sp>
      <p:pic>
        <p:nvPicPr>
          <p:cNvPr id="4" name="image3.png">
            <a:extLst>
              <a:ext uri="{FF2B5EF4-FFF2-40B4-BE49-F238E27FC236}">
                <a16:creationId xmlns:a16="http://schemas.microsoft.com/office/drawing/2014/main" id="{9CAA5B85-5EA2-B51C-31BA-1EB6EF320B91}"/>
              </a:ext>
            </a:extLst>
          </p:cNvPr>
          <p:cNvPicPr/>
          <p:nvPr/>
        </p:nvPicPr>
        <p:blipFill>
          <a:blip r:embed="rId2"/>
          <a:srcRect/>
          <a:stretch>
            <a:fillRect/>
          </a:stretch>
        </p:blipFill>
        <p:spPr>
          <a:xfrm>
            <a:off x="9249386" y="23860"/>
            <a:ext cx="2921635" cy="1155065"/>
          </a:xfrm>
          <a:prstGeom prst="rect">
            <a:avLst/>
          </a:prstGeom>
          <a:ln/>
        </p:spPr>
      </p:pic>
    </p:spTree>
    <p:extLst>
      <p:ext uri="{BB962C8B-B14F-4D97-AF65-F5344CB8AC3E}">
        <p14:creationId xmlns:p14="http://schemas.microsoft.com/office/powerpoint/2010/main" val="22158792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9FCF-1B50-AD9D-6443-5B2735E66606}"/>
              </a:ext>
            </a:extLst>
          </p:cNvPr>
          <p:cNvSpPr>
            <a:spLocks noGrp="1"/>
          </p:cNvSpPr>
          <p:nvPr>
            <p:ph type="title"/>
          </p:nvPr>
        </p:nvSpPr>
        <p:spPr>
          <a:xfrm>
            <a:off x="181708" y="23860"/>
            <a:ext cx="9149861" cy="890540"/>
          </a:xfrm>
        </p:spPr>
        <p:txBody>
          <a:bodyPr/>
          <a:lstStyle/>
          <a:p>
            <a:r>
              <a:rPr lang="en-US" b="1" dirty="0">
                <a:solidFill>
                  <a:srgbClr val="C00000"/>
                </a:solidFill>
              </a:rPr>
              <a:t>AWS VPC Peering</a:t>
            </a:r>
            <a:endParaRPr lang="en-IN" b="1" dirty="0">
              <a:solidFill>
                <a:srgbClr val="C00000"/>
              </a:solidFill>
            </a:endParaRPr>
          </a:p>
        </p:txBody>
      </p:sp>
      <p:sp>
        <p:nvSpPr>
          <p:cNvPr id="3" name="Content Placeholder 2">
            <a:extLst>
              <a:ext uri="{FF2B5EF4-FFF2-40B4-BE49-F238E27FC236}">
                <a16:creationId xmlns:a16="http://schemas.microsoft.com/office/drawing/2014/main" id="{BEEF6DD4-994B-DED6-F7A6-B916A57E6222}"/>
              </a:ext>
            </a:extLst>
          </p:cNvPr>
          <p:cNvSpPr>
            <a:spLocks noGrp="1"/>
          </p:cNvSpPr>
          <p:nvPr>
            <p:ph idx="1"/>
          </p:nvPr>
        </p:nvSpPr>
        <p:spPr>
          <a:xfrm>
            <a:off x="181708" y="914400"/>
            <a:ext cx="11629292" cy="5767754"/>
          </a:xfrm>
        </p:spPr>
        <p:txBody>
          <a:bodyPr>
            <a:normAutofit/>
          </a:bodyPr>
          <a:lstStyle/>
          <a:p>
            <a:pPr algn="just" fontAlgn="base">
              <a:lnSpc>
                <a:spcPct val="120000"/>
              </a:lnSpc>
              <a:spcBef>
                <a:spcPts val="0"/>
              </a:spcBef>
              <a:spcAft>
                <a:spcPts val="1200"/>
              </a:spcAft>
              <a:buFont typeface="Wingdings" panose="05000000000000000000" pitchFamily="2" charset="2"/>
              <a:buChar char="v"/>
            </a:pPr>
            <a:r>
              <a:rPr lang="en-US" b="1" dirty="0">
                <a:solidFill>
                  <a:schemeClr val="accent5">
                    <a:lumMod val="75000"/>
                  </a:schemeClr>
                </a:solidFill>
              </a:rPr>
              <a:t>AWS VPC Peering Connection Lifecycle</a:t>
            </a:r>
          </a:p>
          <a:p>
            <a:pPr algn="just" fontAlgn="base"/>
            <a:r>
              <a:rPr lang="en-US" sz="2400" b="1" dirty="0"/>
              <a:t>Utilization:</a:t>
            </a:r>
            <a:r>
              <a:rPr lang="en-US" sz="2400" dirty="0"/>
              <a:t> With this peered connections, the resources within the peered VPCs can communicate with each other seamlessly. This provides various use cases such as data replication, resource sharing and application integration across multiple VPCs.</a:t>
            </a:r>
          </a:p>
          <a:p>
            <a:pPr algn="just" fontAlgn="base"/>
            <a:r>
              <a:rPr lang="en-US" sz="2400" b="1" dirty="0"/>
              <a:t>Monitoring And Maintenance:</a:t>
            </a:r>
            <a:r>
              <a:rPr lang="en-US" sz="2400" dirty="0"/>
              <a:t> </a:t>
            </a:r>
            <a:r>
              <a:rPr lang="en-US" sz="2400" dirty="0" err="1"/>
              <a:t>Adminstrators</a:t>
            </a:r>
            <a:r>
              <a:rPr lang="en-US" sz="2400" dirty="0"/>
              <a:t> continuously monitor the performance and security of the VPC peering connection. They may also perform the maintenance tasks such as updating route tables or adjusting security group rules as needed to optimize the connection's performance and ensuring its reliability.</a:t>
            </a:r>
          </a:p>
          <a:p>
            <a:pPr algn="just" fontAlgn="base"/>
            <a:r>
              <a:rPr lang="en-US" sz="2400" b="1" dirty="0"/>
              <a:t>Termination ( Optional ): </a:t>
            </a:r>
            <a:r>
              <a:rPr lang="en-US" sz="2400" dirty="0"/>
              <a:t>If need arises, the </a:t>
            </a:r>
            <a:r>
              <a:rPr lang="en-US" sz="2400" dirty="0" err="1"/>
              <a:t>adminstrators</a:t>
            </a:r>
            <a:r>
              <a:rPr lang="en-US" sz="2400" dirty="0"/>
              <a:t> can look for terminating the VPC peering connection. This effectively serves as the network link between the VPCs and prevents further communication between them.</a:t>
            </a:r>
          </a:p>
        </p:txBody>
      </p:sp>
      <p:pic>
        <p:nvPicPr>
          <p:cNvPr id="4" name="image3.png">
            <a:extLst>
              <a:ext uri="{FF2B5EF4-FFF2-40B4-BE49-F238E27FC236}">
                <a16:creationId xmlns:a16="http://schemas.microsoft.com/office/drawing/2014/main" id="{9CAA5B85-5EA2-B51C-31BA-1EB6EF320B91}"/>
              </a:ext>
            </a:extLst>
          </p:cNvPr>
          <p:cNvPicPr/>
          <p:nvPr/>
        </p:nvPicPr>
        <p:blipFill>
          <a:blip r:embed="rId2"/>
          <a:srcRect/>
          <a:stretch>
            <a:fillRect/>
          </a:stretch>
        </p:blipFill>
        <p:spPr>
          <a:xfrm>
            <a:off x="9249386" y="23860"/>
            <a:ext cx="2921635" cy="1155065"/>
          </a:xfrm>
          <a:prstGeom prst="rect">
            <a:avLst/>
          </a:prstGeom>
          <a:ln/>
        </p:spPr>
      </p:pic>
    </p:spTree>
    <p:extLst>
      <p:ext uri="{BB962C8B-B14F-4D97-AF65-F5344CB8AC3E}">
        <p14:creationId xmlns:p14="http://schemas.microsoft.com/office/powerpoint/2010/main" val="15953455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9FCF-1B50-AD9D-6443-5B2735E66606}"/>
              </a:ext>
            </a:extLst>
          </p:cNvPr>
          <p:cNvSpPr>
            <a:spLocks noGrp="1"/>
          </p:cNvSpPr>
          <p:nvPr>
            <p:ph type="title"/>
          </p:nvPr>
        </p:nvSpPr>
        <p:spPr>
          <a:xfrm>
            <a:off x="181708" y="23860"/>
            <a:ext cx="9149861" cy="890540"/>
          </a:xfrm>
        </p:spPr>
        <p:txBody>
          <a:bodyPr/>
          <a:lstStyle/>
          <a:p>
            <a:r>
              <a:rPr lang="en-US" b="1" dirty="0">
                <a:solidFill>
                  <a:srgbClr val="C00000"/>
                </a:solidFill>
              </a:rPr>
              <a:t>AWS VPC Peering</a:t>
            </a:r>
            <a:endParaRPr lang="en-IN" b="1" dirty="0">
              <a:solidFill>
                <a:srgbClr val="C00000"/>
              </a:solidFill>
            </a:endParaRPr>
          </a:p>
        </p:txBody>
      </p:sp>
      <p:sp>
        <p:nvSpPr>
          <p:cNvPr id="3" name="Content Placeholder 2">
            <a:extLst>
              <a:ext uri="{FF2B5EF4-FFF2-40B4-BE49-F238E27FC236}">
                <a16:creationId xmlns:a16="http://schemas.microsoft.com/office/drawing/2014/main" id="{BEEF6DD4-994B-DED6-F7A6-B916A57E6222}"/>
              </a:ext>
            </a:extLst>
          </p:cNvPr>
          <p:cNvSpPr>
            <a:spLocks noGrp="1"/>
          </p:cNvSpPr>
          <p:nvPr>
            <p:ph idx="1"/>
          </p:nvPr>
        </p:nvSpPr>
        <p:spPr>
          <a:xfrm>
            <a:off x="181708" y="914400"/>
            <a:ext cx="11629292" cy="5767754"/>
          </a:xfrm>
        </p:spPr>
        <p:txBody>
          <a:bodyPr>
            <a:normAutofit fontScale="92500"/>
          </a:bodyPr>
          <a:lstStyle/>
          <a:p>
            <a:pPr algn="just" fontAlgn="base">
              <a:lnSpc>
                <a:spcPct val="120000"/>
              </a:lnSpc>
              <a:spcBef>
                <a:spcPts val="0"/>
              </a:spcBef>
              <a:spcAft>
                <a:spcPts val="1200"/>
              </a:spcAft>
              <a:buFont typeface="Wingdings" panose="05000000000000000000" pitchFamily="2" charset="2"/>
              <a:buChar char="v"/>
            </a:pPr>
            <a:r>
              <a:rPr lang="en-US" b="1" dirty="0">
                <a:solidFill>
                  <a:schemeClr val="accent5">
                    <a:lumMod val="75000"/>
                  </a:schemeClr>
                </a:solidFill>
              </a:rPr>
              <a:t>Advantages of VPC Peering</a:t>
            </a:r>
          </a:p>
          <a:p>
            <a:pPr marL="0" indent="0" algn="just" fontAlgn="base">
              <a:buNone/>
            </a:pPr>
            <a:r>
              <a:rPr lang="en-US" dirty="0"/>
              <a:t>The following are the advantages of VPC peering:</a:t>
            </a:r>
          </a:p>
          <a:p>
            <a:pPr algn="just" fontAlgn="base"/>
            <a:r>
              <a:rPr lang="en-US" b="1" dirty="0"/>
              <a:t>Seamless Communication:</a:t>
            </a:r>
            <a:r>
              <a:rPr lang="en-US" dirty="0"/>
              <a:t> It helps in directing and securing the connection between the VPCs. It facilitates with this in sharing of resources and data transfers.</a:t>
            </a:r>
          </a:p>
          <a:p>
            <a:pPr algn="just" fontAlgn="base"/>
            <a:r>
              <a:rPr lang="en-US" b="1" dirty="0"/>
              <a:t>Cost Efficiency:</a:t>
            </a:r>
            <a:r>
              <a:rPr lang="en-US" dirty="0"/>
              <a:t> On establishing the private network communication based VPC peering removes the need of expensive public internet data transport making cost efficiency.</a:t>
            </a:r>
          </a:p>
          <a:p>
            <a:pPr algn="just" fontAlgn="base"/>
            <a:r>
              <a:rPr lang="en-US" b="1" dirty="0"/>
              <a:t>Simplified Network Management: </a:t>
            </a:r>
            <a:r>
              <a:rPr lang="en-US" dirty="0"/>
              <a:t>VPC peering simplifies the network architecture making it easier of network management and resolving complexities associated with traditional networking.</a:t>
            </a:r>
          </a:p>
          <a:p>
            <a:pPr algn="just" fontAlgn="base"/>
            <a:r>
              <a:rPr lang="en-US" b="1" dirty="0"/>
              <a:t>Resource Access: </a:t>
            </a:r>
            <a:r>
              <a:rPr lang="en-US" dirty="0"/>
              <a:t>VPC peering provides the access to the resources in different VPCs enhancing the efficiency of organizations services across interconnected networks.</a:t>
            </a:r>
          </a:p>
        </p:txBody>
      </p:sp>
      <p:pic>
        <p:nvPicPr>
          <p:cNvPr id="4" name="image3.png">
            <a:extLst>
              <a:ext uri="{FF2B5EF4-FFF2-40B4-BE49-F238E27FC236}">
                <a16:creationId xmlns:a16="http://schemas.microsoft.com/office/drawing/2014/main" id="{9CAA5B85-5EA2-B51C-31BA-1EB6EF320B91}"/>
              </a:ext>
            </a:extLst>
          </p:cNvPr>
          <p:cNvPicPr/>
          <p:nvPr/>
        </p:nvPicPr>
        <p:blipFill>
          <a:blip r:embed="rId2"/>
          <a:srcRect/>
          <a:stretch>
            <a:fillRect/>
          </a:stretch>
        </p:blipFill>
        <p:spPr>
          <a:xfrm>
            <a:off x="9249386" y="23860"/>
            <a:ext cx="2921635" cy="1155065"/>
          </a:xfrm>
          <a:prstGeom prst="rect">
            <a:avLst/>
          </a:prstGeom>
          <a:ln/>
        </p:spPr>
      </p:pic>
    </p:spTree>
    <p:extLst>
      <p:ext uri="{BB962C8B-B14F-4D97-AF65-F5344CB8AC3E}">
        <p14:creationId xmlns:p14="http://schemas.microsoft.com/office/powerpoint/2010/main" val="20927783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9FCF-1B50-AD9D-6443-5B2735E66606}"/>
              </a:ext>
            </a:extLst>
          </p:cNvPr>
          <p:cNvSpPr>
            <a:spLocks noGrp="1"/>
          </p:cNvSpPr>
          <p:nvPr>
            <p:ph type="title"/>
          </p:nvPr>
        </p:nvSpPr>
        <p:spPr>
          <a:xfrm>
            <a:off x="181708" y="23860"/>
            <a:ext cx="9149861" cy="890540"/>
          </a:xfrm>
        </p:spPr>
        <p:txBody>
          <a:bodyPr/>
          <a:lstStyle/>
          <a:p>
            <a:r>
              <a:rPr lang="en-US" b="1" dirty="0">
                <a:solidFill>
                  <a:srgbClr val="C00000"/>
                </a:solidFill>
              </a:rPr>
              <a:t>AWS VPC Peering</a:t>
            </a:r>
            <a:endParaRPr lang="en-IN" b="1" dirty="0">
              <a:solidFill>
                <a:srgbClr val="C00000"/>
              </a:solidFill>
            </a:endParaRPr>
          </a:p>
        </p:txBody>
      </p:sp>
      <p:sp>
        <p:nvSpPr>
          <p:cNvPr id="3" name="Content Placeholder 2">
            <a:extLst>
              <a:ext uri="{FF2B5EF4-FFF2-40B4-BE49-F238E27FC236}">
                <a16:creationId xmlns:a16="http://schemas.microsoft.com/office/drawing/2014/main" id="{BEEF6DD4-994B-DED6-F7A6-B916A57E6222}"/>
              </a:ext>
            </a:extLst>
          </p:cNvPr>
          <p:cNvSpPr>
            <a:spLocks noGrp="1"/>
          </p:cNvSpPr>
          <p:nvPr>
            <p:ph idx="1"/>
          </p:nvPr>
        </p:nvSpPr>
        <p:spPr>
          <a:xfrm>
            <a:off x="181708" y="914400"/>
            <a:ext cx="11629292" cy="1019908"/>
          </a:xfrm>
        </p:spPr>
        <p:txBody>
          <a:bodyPr>
            <a:normAutofit lnSpcReduction="10000"/>
          </a:bodyPr>
          <a:lstStyle/>
          <a:p>
            <a:pPr algn="just" fontAlgn="base">
              <a:lnSpc>
                <a:spcPct val="100000"/>
              </a:lnSpc>
              <a:spcBef>
                <a:spcPts val="0"/>
              </a:spcBef>
              <a:spcAft>
                <a:spcPts val="600"/>
              </a:spcAft>
              <a:buFont typeface="Wingdings" panose="05000000000000000000" pitchFamily="2" charset="2"/>
              <a:buChar char="v"/>
            </a:pPr>
            <a:r>
              <a:rPr lang="en-US" b="1" dirty="0">
                <a:solidFill>
                  <a:schemeClr val="accent5">
                    <a:lumMod val="75000"/>
                  </a:schemeClr>
                </a:solidFill>
              </a:rPr>
              <a:t>Pricing for a VPC Peering Connection</a:t>
            </a:r>
          </a:p>
          <a:p>
            <a:pPr marL="0" indent="0" algn="just" fontAlgn="base">
              <a:lnSpc>
                <a:spcPct val="120000"/>
              </a:lnSpc>
              <a:spcBef>
                <a:spcPts val="0"/>
              </a:spcBef>
              <a:spcAft>
                <a:spcPts val="1200"/>
              </a:spcAft>
              <a:buNone/>
            </a:pPr>
            <a:r>
              <a:rPr lang="en-US" sz="2400" dirty="0"/>
              <a:t>The following tabular format discusses the pricing details of VPC Peering:</a:t>
            </a:r>
          </a:p>
        </p:txBody>
      </p:sp>
      <p:pic>
        <p:nvPicPr>
          <p:cNvPr id="4" name="image3.png">
            <a:extLst>
              <a:ext uri="{FF2B5EF4-FFF2-40B4-BE49-F238E27FC236}">
                <a16:creationId xmlns:a16="http://schemas.microsoft.com/office/drawing/2014/main" id="{9CAA5B85-5EA2-B51C-31BA-1EB6EF320B91}"/>
              </a:ext>
            </a:extLst>
          </p:cNvPr>
          <p:cNvPicPr/>
          <p:nvPr/>
        </p:nvPicPr>
        <p:blipFill>
          <a:blip r:embed="rId2"/>
          <a:srcRect/>
          <a:stretch>
            <a:fillRect/>
          </a:stretch>
        </p:blipFill>
        <p:spPr>
          <a:xfrm>
            <a:off x="9249386" y="23860"/>
            <a:ext cx="2921635" cy="1155065"/>
          </a:xfrm>
          <a:prstGeom prst="rect">
            <a:avLst/>
          </a:prstGeom>
          <a:ln/>
        </p:spPr>
      </p:pic>
      <p:graphicFrame>
        <p:nvGraphicFramePr>
          <p:cNvPr id="5" name="Table 4"/>
          <p:cNvGraphicFramePr>
            <a:graphicFrameLocks noGrp="1"/>
          </p:cNvGraphicFramePr>
          <p:nvPr>
            <p:extLst>
              <p:ext uri="{D42A27DB-BD31-4B8C-83A1-F6EECF244321}">
                <p14:modId xmlns:p14="http://schemas.microsoft.com/office/powerpoint/2010/main" val="2354870031"/>
              </p:ext>
            </p:extLst>
          </p:nvPr>
        </p:nvGraphicFramePr>
        <p:xfrm>
          <a:off x="181708" y="1934308"/>
          <a:ext cx="11711354" cy="4572000"/>
        </p:xfrm>
        <a:graphic>
          <a:graphicData uri="http://schemas.openxmlformats.org/drawingml/2006/table">
            <a:tbl>
              <a:tblPr/>
              <a:tblGrid>
                <a:gridCol w="2230734">
                  <a:extLst>
                    <a:ext uri="{9D8B030D-6E8A-4147-A177-3AD203B41FA5}">
                      <a16:colId xmlns:a16="http://schemas.microsoft.com/office/drawing/2014/main" val="1554159929"/>
                    </a:ext>
                  </a:extLst>
                </a:gridCol>
                <a:gridCol w="4740310">
                  <a:extLst>
                    <a:ext uri="{9D8B030D-6E8A-4147-A177-3AD203B41FA5}">
                      <a16:colId xmlns:a16="http://schemas.microsoft.com/office/drawing/2014/main" val="4277238654"/>
                    </a:ext>
                  </a:extLst>
                </a:gridCol>
                <a:gridCol w="4740310">
                  <a:extLst>
                    <a:ext uri="{9D8B030D-6E8A-4147-A177-3AD203B41FA5}">
                      <a16:colId xmlns:a16="http://schemas.microsoft.com/office/drawing/2014/main" val="3518118324"/>
                    </a:ext>
                  </a:extLst>
                </a:gridCol>
              </a:tblGrid>
              <a:tr h="0">
                <a:tc>
                  <a:txBody>
                    <a:bodyPr/>
                    <a:lstStyle/>
                    <a:p>
                      <a:pPr algn="ctr" rtl="0" fontAlgn="base"/>
                      <a:r>
                        <a:rPr lang="en-CA" sz="2000" b="1">
                          <a:effectLst/>
                        </a:rPr>
                        <a:t>Component</a:t>
                      </a:r>
                    </a:p>
                  </a:txBody>
                  <a:tcPr marL="38100" marR="3810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rtl="0" fontAlgn="base"/>
                      <a:r>
                        <a:rPr lang="en-CA" sz="2000" b="1">
                          <a:effectLst/>
                        </a:rPr>
                        <a:t>Description</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rtl="0" fontAlgn="base"/>
                      <a:r>
                        <a:rPr lang="en-CA" sz="2000" b="1" dirty="0">
                          <a:effectLst/>
                        </a:rPr>
                        <a:t>Cost</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2786314293"/>
                  </a:ext>
                </a:extLst>
              </a:tr>
              <a:tr h="0">
                <a:tc>
                  <a:txBody>
                    <a:bodyPr/>
                    <a:lstStyle/>
                    <a:p>
                      <a:pPr algn="ctr" rtl="0" fontAlgn="base"/>
                      <a:r>
                        <a:rPr lang="en-CA" sz="2000" b="1">
                          <a:effectLst/>
                        </a:rPr>
                        <a:t>VPC Peering Connection</a:t>
                      </a:r>
                    </a:p>
                  </a:txBody>
                  <a:tcPr marL="38100" marR="38100" marT="84534" marB="8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ase"/>
                      <a:r>
                        <a:rPr lang="en-US" sz="2000" b="0">
                          <a:effectLst/>
                        </a:rPr>
                        <a:t>It used for establishment of VPC Peering connection</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ase"/>
                      <a:r>
                        <a:rPr lang="en-CA" sz="2000" b="0">
                          <a:effectLst/>
                        </a:rPr>
                        <a:t>$0.01 per GB</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53439724"/>
                  </a:ext>
                </a:extLst>
              </a:tr>
              <a:tr h="0">
                <a:tc>
                  <a:txBody>
                    <a:bodyPr/>
                    <a:lstStyle/>
                    <a:p>
                      <a:pPr algn="ctr" rtl="0" fontAlgn="base"/>
                      <a:r>
                        <a:rPr lang="en-CA" sz="2000" b="1">
                          <a:effectLst/>
                        </a:rPr>
                        <a:t>Data Transfer between VPCs</a:t>
                      </a:r>
                    </a:p>
                  </a:txBody>
                  <a:tcPr marL="38100" marR="38100" marT="84534" marB="8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ase"/>
                      <a:r>
                        <a:rPr lang="en-US" sz="2000" b="0">
                          <a:effectLst/>
                        </a:rPr>
                        <a:t>It used for transfering the data between VPCs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ase"/>
                      <a:r>
                        <a:rPr lang="en-CA" sz="2000" b="0">
                          <a:effectLst/>
                        </a:rPr>
                        <a:t>$0.02 per GB</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75785897"/>
                  </a:ext>
                </a:extLst>
              </a:tr>
              <a:tr h="0">
                <a:tc>
                  <a:txBody>
                    <a:bodyPr/>
                    <a:lstStyle/>
                    <a:p>
                      <a:pPr algn="ctr" rtl="0" fontAlgn="base"/>
                      <a:r>
                        <a:rPr lang="en-CA" sz="2000" b="1">
                          <a:effectLst/>
                        </a:rPr>
                        <a:t>NAT Gateway</a:t>
                      </a:r>
                    </a:p>
                  </a:txBody>
                  <a:tcPr marL="38100" marR="38100" marT="84534" marB="8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ase"/>
                      <a:r>
                        <a:rPr lang="en-US" sz="2000" b="0">
                          <a:effectLst/>
                        </a:rPr>
                        <a:t>If it is used for data transfer</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ase"/>
                      <a:r>
                        <a:rPr lang="en-CA" sz="2000" b="0">
                          <a:effectLst/>
                        </a:rPr>
                        <a:t>Additional fee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48083645"/>
                  </a:ext>
                </a:extLst>
              </a:tr>
              <a:tr h="0">
                <a:tc>
                  <a:txBody>
                    <a:bodyPr/>
                    <a:lstStyle/>
                    <a:p>
                      <a:pPr algn="ctr" rtl="0" fontAlgn="base"/>
                      <a:r>
                        <a:rPr lang="en-CA" sz="2000" b="1">
                          <a:effectLst/>
                        </a:rPr>
                        <a:t>Data Processing</a:t>
                      </a:r>
                    </a:p>
                  </a:txBody>
                  <a:tcPr marL="38100" marR="38100" marT="84534" marB="8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ase"/>
                      <a:r>
                        <a:rPr lang="en-US" sz="2000" b="0">
                          <a:effectLst/>
                        </a:rPr>
                        <a:t>If data processing has done in VPC</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ase"/>
                      <a:r>
                        <a:rPr lang="en-US" sz="2000" b="0">
                          <a:effectLst/>
                        </a:rPr>
                        <a:t>Variable</a:t>
                      </a:r>
                      <a:br>
                        <a:rPr lang="en-US" sz="2000" b="0">
                          <a:effectLst/>
                        </a:rPr>
                      </a:br>
                      <a:r>
                        <a:rPr lang="en-US" sz="2000" b="0">
                          <a:effectLst/>
                        </a:rPr>
                        <a:t>(Charge varies based on many parameters)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23693644"/>
                  </a:ext>
                </a:extLst>
              </a:tr>
              <a:tr h="0">
                <a:tc>
                  <a:txBody>
                    <a:bodyPr/>
                    <a:lstStyle/>
                    <a:p>
                      <a:pPr algn="ctr" rtl="0" fontAlgn="base"/>
                      <a:r>
                        <a:rPr lang="en-CA" sz="2000" b="1">
                          <a:effectLst/>
                        </a:rPr>
                        <a:t>Support</a:t>
                      </a:r>
                    </a:p>
                  </a:txBody>
                  <a:tcPr marL="38100" marR="38100" marT="84534" marB="8453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ase"/>
                      <a:r>
                        <a:rPr lang="en-US" sz="2000" b="0">
                          <a:effectLst/>
                        </a:rPr>
                        <a:t>It used for provding support to VPC Connection</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rtl="0" fontAlgn="base"/>
                      <a:r>
                        <a:rPr lang="en-US" sz="2000" b="0" dirty="0">
                          <a:effectLst/>
                        </a:rPr>
                        <a:t>Variable</a:t>
                      </a:r>
                      <a:br>
                        <a:rPr lang="en-US" sz="2000" b="0" dirty="0">
                          <a:effectLst/>
                        </a:rPr>
                      </a:br>
                      <a:r>
                        <a:rPr lang="en-US" sz="2000" b="0" dirty="0">
                          <a:effectLst/>
                        </a:rPr>
                        <a:t>(Charge varies based on many parameters)</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6918870"/>
                  </a:ext>
                </a:extLst>
              </a:tr>
            </a:tbl>
          </a:graphicData>
        </a:graphic>
      </p:graphicFrame>
    </p:spTree>
    <p:extLst>
      <p:ext uri="{BB962C8B-B14F-4D97-AF65-F5344CB8AC3E}">
        <p14:creationId xmlns:p14="http://schemas.microsoft.com/office/powerpoint/2010/main" val="1799558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9FCF-1B50-AD9D-6443-5B2735E66606}"/>
              </a:ext>
            </a:extLst>
          </p:cNvPr>
          <p:cNvSpPr>
            <a:spLocks noGrp="1"/>
          </p:cNvSpPr>
          <p:nvPr>
            <p:ph type="title"/>
          </p:nvPr>
        </p:nvSpPr>
        <p:spPr>
          <a:xfrm>
            <a:off x="181708" y="23860"/>
            <a:ext cx="5081953" cy="890540"/>
          </a:xfrm>
        </p:spPr>
        <p:txBody>
          <a:bodyPr/>
          <a:lstStyle/>
          <a:p>
            <a:r>
              <a:rPr lang="en-IN" b="1" dirty="0">
                <a:solidFill>
                  <a:srgbClr val="C00000"/>
                </a:solidFill>
              </a:rPr>
              <a:t>Amazon API Gateway</a:t>
            </a:r>
          </a:p>
        </p:txBody>
      </p:sp>
      <p:sp>
        <p:nvSpPr>
          <p:cNvPr id="3" name="Content Placeholder 2">
            <a:extLst>
              <a:ext uri="{FF2B5EF4-FFF2-40B4-BE49-F238E27FC236}">
                <a16:creationId xmlns:a16="http://schemas.microsoft.com/office/drawing/2014/main" id="{BEEF6DD4-994B-DED6-F7A6-B916A57E6222}"/>
              </a:ext>
            </a:extLst>
          </p:cNvPr>
          <p:cNvSpPr>
            <a:spLocks noGrp="1"/>
          </p:cNvSpPr>
          <p:nvPr>
            <p:ph idx="1"/>
          </p:nvPr>
        </p:nvSpPr>
        <p:spPr>
          <a:xfrm>
            <a:off x="269631" y="1090246"/>
            <a:ext cx="11746523" cy="5568462"/>
          </a:xfrm>
        </p:spPr>
        <p:txBody>
          <a:bodyPr>
            <a:normAutofit/>
          </a:bodyPr>
          <a:lstStyle/>
          <a:p>
            <a:pPr algn="just">
              <a:buFont typeface="Wingdings" panose="05000000000000000000" pitchFamily="2" charset="2"/>
              <a:buChar char="v"/>
            </a:pPr>
            <a:r>
              <a:rPr lang="en-US" b="1" dirty="0">
                <a:solidFill>
                  <a:schemeClr val="accent5">
                    <a:lumMod val="75000"/>
                  </a:schemeClr>
                </a:solidFill>
              </a:rPr>
              <a:t>How Amazon API Gateway Works?</a:t>
            </a:r>
          </a:p>
          <a:p>
            <a:pPr marL="0" indent="0" algn="just">
              <a:buNone/>
            </a:pPr>
            <a:r>
              <a:rPr lang="en-US" sz="2400" dirty="0"/>
              <a:t>Amazon API Gateway acts as an interface between client applications and backend services. When a client sends a request, the API Gateway routes it to the appropriate backend service based on the API configuration. Once the backend processes the request, the service sends a response back to the API Gateway, which then passes it to the client.</a:t>
            </a:r>
          </a:p>
          <a:p>
            <a:pPr marL="0" indent="0" algn="just">
              <a:buNone/>
            </a:pPr>
            <a:endParaRPr lang="en-US" sz="2400" dirty="0"/>
          </a:p>
          <a:p>
            <a:pPr marL="0" indent="0" algn="just">
              <a:buNone/>
            </a:pPr>
            <a:r>
              <a:rPr lang="en-US" sz="2400" dirty="0"/>
              <a:t>A simplified flow of API gateway can be represented as :</a:t>
            </a:r>
          </a:p>
          <a:p>
            <a:pPr marL="0" indent="0" algn="just">
              <a:buNone/>
            </a:pPr>
            <a:r>
              <a:rPr lang="en-CA" sz="2200" b="1" i="1" dirty="0">
                <a:solidFill>
                  <a:schemeClr val="accent6">
                    <a:lumMod val="75000"/>
                  </a:schemeClr>
                </a:solidFill>
              </a:rPr>
              <a:t>Client Request → API Gateway → Backend Service </a:t>
            </a:r>
            <a:r>
              <a:rPr lang="en-CA" sz="2200" b="1" i="1" u="sng" dirty="0">
                <a:solidFill>
                  <a:schemeClr val="accent6">
                    <a:lumMod val="75000"/>
                  </a:schemeClr>
                </a:solidFill>
                <a:hlinkClick r:id="rId2"/>
              </a:rPr>
              <a:t>(AWS Lambda</a:t>
            </a:r>
            <a:r>
              <a:rPr lang="en-CA" sz="2200" b="1" i="1" dirty="0">
                <a:solidFill>
                  <a:schemeClr val="accent6">
                    <a:lumMod val="75000"/>
                  </a:schemeClr>
                </a:solidFill>
              </a:rPr>
              <a:t>, </a:t>
            </a:r>
            <a:r>
              <a:rPr lang="en-CA" sz="2200" b="1" i="1" u="sng" dirty="0">
                <a:solidFill>
                  <a:schemeClr val="accent6">
                    <a:lumMod val="75000"/>
                  </a:schemeClr>
                </a:solidFill>
                <a:hlinkClick r:id="rId3"/>
              </a:rPr>
              <a:t>EC2</a:t>
            </a:r>
            <a:r>
              <a:rPr lang="en-CA" sz="2200" b="1" i="1" dirty="0">
                <a:solidFill>
                  <a:schemeClr val="accent6">
                    <a:lumMod val="75000"/>
                  </a:schemeClr>
                </a:solidFill>
              </a:rPr>
              <a:t>, etc.) → Response → API Gateway → Client</a:t>
            </a:r>
            <a:endParaRPr lang="en-US" sz="2200" b="1" dirty="0">
              <a:solidFill>
                <a:schemeClr val="accent6">
                  <a:lumMod val="75000"/>
                </a:schemeClr>
              </a:solidFill>
            </a:endParaRPr>
          </a:p>
          <a:p>
            <a:pPr marL="514350" indent="-514350" algn="just">
              <a:buFont typeface="+mj-lt"/>
              <a:buAutoNum type="arabicPeriod"/>
            </a:pPr>
            <a:endParaRPr lang="en-CA" b="1" dirty="0"/>
          </a:p>
          <a:p>
            <a:pPr marL="514350" indent="-514350" algn="just">
              <a:buFont typeface="+mj-lt"/>
              <a:buAutoNum type="arabicPeriod"/>
            </a:pPr>
            <a:endParaRPr lang="en-CA" b="1" dirty="0"/>
          </a:p>
          <a:p>
            <a:pPr marL="514350" indent="-514350" algn="just">
              <a:buFont typeface="+mj-lt"/>
              <a:buAutoNum type="arabicPeriod"/>
            </a:pPr>
            <a:endParaRPr lang="en-US" dirty="0">
              <a:solidFill>
                <a:schemeClr val="accent5">
                  <a:lumMod val="75000"/>
                </a:schemeClr>
              </a:solidFill>
            </a:endParaRPr>
          </a:p>
        </p:txBody>
      </p:sp>
      <p:pic>
        <p:nvPicPr>
          <p:cNvPr id="4" name="image3.png">
            <a:extLst>
              <a:ext uri="{FF2B5EF4-FFF2-40B4-BE49-F238E27FC236}">
                <a16:creationId xmlns:a16="http://schemas.microsoft.com/office/drawing/2014/main" id="{9CAA5B85-5EA2-B51C-31BA-1EB6EF320B91}"/>
              </a:ext>
            </a:extLst>
          </p:cNvPr>
          <p:cNvPicPr/>
          <p:nvPr/>
        </p:nvPicPr>
        <p:blipFill>
          <a:blip r:embed="rId4"/>
          <a:srcRect/>
          <a:stretch>
            <a:fillRect/>
          </a:stretch>
        </p:blipFill>
        <p:spPr>
          <a:xfrm>
            <a:off x="9249386" y="23860"/>
            <a:ext cx="2921635" cy="1155065"/>
          </a:xfrm>
          <a:prstGeom prst="rect">
            <a:avLst/>
          </a:prstGeom>
          <a:ln/>
        </p:spPr>
      </p:pic>
    </p:spTree>
    <p:extLst>
      <p:ext uri="{BB962C8B-B14F-4D97-AF65-F5344CB8AC3E}">
        <p14:creationId xmlns:p14="http://schemas.microsoft.com/office/powerpoint/2010/main" val="1526577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9FCF-1B50-AD9D-6443-5B2735E66606}"/>
              </a:ext>
            </a:extLst>
          </p:cNvPr>
          <p:cNvSpPr>
            <a:spLocks noGrp="1"/>
          </p:cNvSpPr>
          <p:nvPr>
            <p:ph type="title"/>
          </p:nvPr>
        </p:nvSpPr>
        <p:spPr>
          <a:xfrm>
            <a:off x="181708" y="23860"/>
            <a:ext cx="5081953" cy="890540"/>
          </a:xfrm>
        </p:spPr>
        <p:txBody>
          <a:bodyPr/>
          <a:lstStyle/>
          <a:p>
            <a:r>
              <a:rPr lang="en-IN" b="1" dirty="0">
                <a:solidFill>
                  <a:srgbClr val="C00000"/>
                </a:solidFill>
              </a:rPr>
              <a:t>Amazon API Gateway</a:t>
            </a:r>
          </a:p>
        </p:txBody>
      </p:sp>
      <p:sp>
        <p:nvSpPr>
          <p:cNvPr id="3" name="Content Placeholder 2">
            <a:extLst>
              <a:ext uri="{FF2B5EF4-FFF2-40B4-BE49-F238E27FC236}">
                <a16:creationId xmlns:a16="http://schemas.microsoft.com/office/drawing/2014/main" id="{BEEF6DD4-994B-DED6-F7A6-B916A57E6222}"/>
              </a:ext>
            </a:extLst>
          </p:cNvPr>
          <p:cNvSpPr>
            <a:spLocks noGrp="1"/>
          </p:cNvSpPr>
          <p:nvPr>
            <p:ph idx="1"/>
          </p:nvPr>
        </p:nvSpPr>
        <p:spPr>
          <a:xfrm>
            <a:off x="181708" y="825721"/>
            <a:ext cx="8112369" cy="902677"/>
          </a:xfrm>
        </p:spPr>
        <p:txBody>
          <a:bodyPr>
            <a:normAutofit/>
          </a:bodyPr>
          <a:lstStyle/>
          <a:p>
            <a:pPr marL="0" indent="0" algn="just">
              <a:buNone/>
            </a:pPr>
            <a:r>
              <a:rPr lang="en-US" sz="2400" dirty="0"/>
              <a:t>This architecture minimizes client-side complexity while centralizing API management.</a:t>
            </a:r>
          </a:p>
          <a:p>
            <a:pPr marL="0" indent="0" algn="just">
              <a:buNone/>
            </a:pPr>
            <a:endParaRPr lang="en-CA" sz="2400" b="1" dirty="0"/>
          </a:p>
          <a:p>
            <a:pPr marL="514350" indent="-514350" algn="just">
              <a:buFont typeface="+mj-lt"/>
              <a:buAutoNum type="arabicPeriod"/>
            </a:pPr>
            <a:endParaRPr lang="en-CA" sz="2400" b="1" dirty="0"/>
          </a:p>
          <a:p>
            <a:pPr marL="514350" indent="-514350" algn="just">
              <a:buFont typeface="+mj-lt"/>
              <a:buAutoNum type="arabicPeriod"/>
            </a:pPr>
            <a:endParaRPr lang="en-US" sz="2400" dirty="0">
              <a:solidFill>
                <a:schemeClr val="accent5">
                  <a:lumMod val="75000"/>
                </a:schemeClr>
              </a:solidFill>
            </a:endParaRPr>
          </a:p>
        </p:txBody>
      </p:sp>
      <p:pic>
        <p:nvPicPr>
          <p:cNvPr id="4" name="image3.png">
            <a:extLst>
              <a:ext uri="{FF2B5EF4-FFF2-40B4-BE49-F238E27FC236}">
                <a16:creationId xmlns:a16="http://schemas.microsoft.com/office/drawing/2014/main" id="{9CAA5B85-5EA2-B51C-31BA-1EB6EF320B91}"/>
              </a:ext>
            </a:extLst>
          </p:cNvPr>
          <p:cNvPicPr/>
          <p:nvPr/>
        </p:nvPicPr>
        <p:blipFill>
          <a:blip r:embed="rId2"/>
          <a:srcRect/>
          <a:stretch>
            <a:fillRect/>
          </a:stretch>
        </p:blipFill>
        <p:spPr>
          <a:xfrm>
            <a:off x="9249386" y="23860"/>
            <a:ext cx="2921635" cy="1155065"/>
          </a:xfrm>
          <a:prstGeom prst="rect">
            <a:avLst/>
          </a:prstGeom>
          <a:ln/>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050" y="1559169"/>
            <a:ext cx="10952490" cy="5298831"/>
          </a:xfrm>
          <a:prstGeom prst="rect">
            <a:avLst/>
          </a:prstGeom>
        </p:spPr>
      </p:pic>
    </p:spTree>
    <p:extLst>
      <p:ext uri="{BB962C8B-B14F-4D97-AF65-F5344CB8AC3E}">
        <p14:creationId xmlns:p14="http://schemas.microsoft.com/office/powerpoint/2010/main" val="571263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9FCF-1B50-AD9D-6443-5B2735E66606}"/>
              </a:ext>
            </a:extLst>
          </p:cNvPr>
          <p:cNvSpPr>
            <a:spLocks noGrp="1"/>
          </p:cNvSpPr>
          <p:nvPr>
            <p:ph type="title"/>
          </p:nvPr>
        </p:nvSpPr>
        <p:spPr>
          <a:xfrm>
            <a:off x="181708" y="23860"/>
            <a:ext cx="5081953" cy="890540"/>
          </a:xfrm>
        </p:spPr>
        <p:txBody>
          <a:bodyPr/>
          <a:lstStyle/>
          <a:p>
            <a:r>
              <a:rPr lang="en-IN" b="1" dirty="0">
                <a:solidFill>
                  <a:srgbClr val="C00000"/>
                </a:solidFill>
              </a:rPr>
              <a:t>Amazon API Gateway</a:t>
            </a:r>
          </a:p>
        </p:txBody>
      </p:sp>
      <p:pic>
        <p:nvPicPr>
          <p:cNvPr id="4" name="image3.png">
            <a:extLst>
              <a:ext uri="{FF2B5EF4-FFF2-40B4-BE49-F238E27FC236}">
                <a16:creationId xmlns:a16="http://schemas.microsoft.com/office/drawing/2014/main" id="{9CAA5B85-5EA2-B51C-31BA-1EB6EF320B91}"/>
              </a:ext>
            </a:extLst>
          </p:cNvPr>
          <p:cNvPicPr/>
          <p:nvPr/>
        </p:nvPicPr>
        <p:blipFill>
          <a:blip r:embed="rId2"/>
          <a:srcRect/>
          <a:stretch>
            <a:fillRect/>
          </a:stretch>
        </p:blipFill>
        <p:spPr>
          <a:xfrm>
            <a:off x="9249386" y="23860"/>
            <a:ext cx="2921635" cy="1155065"/>
          </a:xfrm>
          <a:prstGeom prst="rect">
            <a:avLst/>
          </a:prstGeom>
          <a:ln/>
        </p:spPr>
      </p:pic>
      <p:sp>
        <p:nvSpPr>
          <p:cNvPr id="6" name="Content Placeholder 2">
            <a:extLst>
              <a:ext uri="{FF2B5EF4-FFF2-40B4-BE49-F238E27FC236}">
                <a16:creationId xmlns:a16="http://schemas.microsoft.com/office/drawing/2014/main" id="{BEEF6DD4-994B-DED6-F7A6-B916A57E6222}"/>
              </a:ext>
            </a:extLst>
          </p:cNvPr>
          <p:cNvSpPr txBox="1">
            <a:spLocks/>
          </p:cNvSpPr>
          <p:nvPr/>
        </p:nvSpPr>
        <p:spPr>
          <a:xfrm>
            <a:off x="269631" y="1178925"/>
            <a:ext cx="11746523" cy="547978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buFont typeface="Wingdings" panose="05000000000000000000" pitchFamily="2" charset="2"/>
              <a:buChar char="v"/>
            </a:pPr>
            <a:r>
              <a:rPr lang="en-US" b="1" dirty="0">
                <a:solidFill>
                  <a:schemeClr val="accent5">
                    <a:lumMod val="75000"/>
                  </a:schemeClr>
                </a:solidFill>
              </a:rPr>
              <a:t>What types of APIs does Amazon API Gateway support?</a:t>
            </a:r>
            <a:endParaRPr lang="en-US" dirty="0"/>
          </a:p>
          <a:p>
            <a:pPr algn="just"/>
            <a:r>
              <a:rPr lang="en-US" sz="2000" dirty="0"/>
              <a:t>AWS API Gateway supports different API types to cater to various use cases:</a:t>
            </a:r>
            <a:endParaRPr lang="en-CA" sz="2000" dirty="0"/>
          </a:p>
          <a:p>
            <a:pPr marL="514350" indent="-514350" algn="just">
              <a:buFont typeface="+mj-lt"/>
              <a:buAutoNum type="arabicPeriod"/>
            </a:pPr>
            <a:r>
              <a:rPr lang="en-US" sz="2200" b="1" dirty="0"/>
              <a:t>REST APIs Private and Public: </a:t>
            </a:r>
            <a:r>
              <a:rPr lang="en-US" sz="2200" dirty="0"/>
              <a:t>Representational State Transfer (REST) is an architectural style that defines a set of constraints to be used for creating web services. REST API is a way of accessing web services in a simple and flexible way without having any processing. </a:t>
            </a:r>
          </a:p>
          <a:p>
            <a:pPr marL="514350" indent="-514350" algn="just">
              <a:buFont typeface="+mj-lt"/>
              <a:buAutoNum type="arabicPeriod"/>
            </a:pPr>
            <a:r>
              <a:rPr lang="en-CA" sz="2200" b="1" dirty="0"/>
              <a:t>SOAP APIs: </a:t>
            </a:r>
            <a:r>
              <a:rPr lang="en-US" sz="2200" dirty="0"/>
              <a:t>Simple Object Access Protocol(SOAP) is a network protocol for exchanging structured data between nodes. It uses XML format to transfer messages. It works on top of application layer protocols like HTML and SMTP for notations and transmission.</a:t>
            </a:r>
          </a:p>
          <a:p>
            <a:pPr marL="514350" indent="-514350" algn="just">
              <a:buFont typeface="+mj-lt"/>
              <a:buAutoNum type="arabicPeriod"/>
            </a:pPr>
            <a:r>
              <a:rPr lang="en-CA" sz="2200" b="1" dirty="0" err="1"/>
              <a:t>GraphQL</a:t>
            </a:r>
            <a:r>
              <a:rPr lang="en-CA" sz="2200" b="1" dirty="0"/>
              <a:t> APIs: </a:t>
            </a:r>
            <a:r>
              <a:rPr lang="en-US" sz="2200" dirty="0" err="1"/>
              <a:t>GraphQL</a:t>
            </a:r>
            <a:r>
              <a:rPr lang="en-US" sz="2200" dirty="0"/>
              <a:t> is an open-source data query and manipulation language for APIs and a runtime for fulfilling queries with existing data.</a:t>
            </a:r>
          </a:p>
          <a:p>
            <a:pPr marL="514350" indent="-514350" algn="just">
              <a:buFont typeface="+mj-lt"/>
              <a:buAutoNum type="arabicPeriod"/>
            </a:pPr>
            <a:r>
              <a:rPr lang="en-CA" sz="2200" b="1" dirty="0" err="1"/>
              <a:t>WebSocket</a:t>
            </a:r>
            <a:r>
              <a:rPr lang="en-CA" sz="2200" b="1" dirty="0"/>
              <a:t> APIs: </a:t>
            </a:r>
            <a:r>
              <a:rPr lang="en-US" sz="2200" dirty="0"/>
              <a:t>Web API is an API as the name suggests, it can be accessed over the web using the HTTP protocol. It is a framework that helps you to create and develop HTTP based RESTFUL services. The web API can be developed by using different technologies such as java, ASP.NET, etc. Web API is used in either a web server or a web browser.</a:t>
            </a:r>
            <a:endParaRPr lang="en-CA" sz="2200" dirty="0"/>
          </a:p>
          <a:p>
            <a:pPr marL="514350" indent="-514350" algn="just">
              <a:buFont typeface="+mj-lt"/>
              <a:buAutoNum type="arabicPeriod"/>
            </a:pPr>
            <a:endParaRPr lang="en-CA" sz="2200" dirty="0"/>
          </a:p>
          <a:p>
            <a:pPr marL="514350" indent="-514350" algn="just">
              <a:buFont typeface="+mj-lt"/>
              <a:buAutoNum type="arabicPeriod"/>
            </a:pPr>
            <a:endParaRPr lang="en-US" dirty="0">
              <a:solidFill>
                <a:schemeClr val="accent5">
                  <a:lumMod val="75000"/>
                </a:schemeClr>
              </a:solidFill>
            </a:endParaRPr>
          </a:p>
        </p:txBody>
      </p:sp>
    </p:spTree>
    <p:extLst>
      <p:ext uri="{BB962C8B-B14F-4D97-AF65-F5344CB8AC3E}">
        <p14:creationId xmlns:p14="http://schemas.microsoft.com/office/powerpoint/2010/main" val="1454674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9FCF-1B50-AD9D-6443-5B2735E66606}"/>
              </a:ext>
            </a:extLst>
          </p:cNvPr>
          <p:cNvSpPr>
            <a:spLocks noGrp="1"/>
          </p:cNvSpPr>
          <p:nvPr>
            <p:ph type="title"/>
          </p:nvPr>
        </p:nvSpPr>
        <p:spPr>
          <a:xfrm>
            <a:off x="181708" y="23860"/>
            <a:ext cx="9149861" cy="890540"/>
          </a:xfrm>
        </p:spPr>
        <p:txBody>
          <a:bodyPr/>
          <a:lstStyle/>
          <a:p>
            <a:r>
              <a:rPr lang="en-IN" b="1" dirty="0">
                <a:solidFill>
                  <a:srgbClr val="C00000"/>
                </a:solidFill>
              </a:rPr>
              <a:t>AWS </a:t>
            </a:r>
            <a:r>
              <a:rPr lang="en-IN" b="1" dirty="0" err="1">
                <a:solidFill>
                  <a:srgbClr val="C00000"/>
                </a:solidFill>
              </a:rPr>
              <a:t>CloudFront</a:t>
            </a:r>
            <a:r>
              <a:rPr lang="en-IN" b="1" dirty="0">
                <a:solidFill>
                  <a:srgbClr val="C00000"/>
                </a:solidFill>
              </a:rPr>
              <a:t>: CDN Cloud Service</a:t>
            </a:r>
          </a:p>
        </p:txBody>
      </p:sp>
      <p:sp>
        <p:nvSpPr>
          <p:cNvPr id="3" name="Content Placeholder 2">
            <a:extLst>
              <a:ext uri="{FF2B5EF4-FFF2-40B4-BE49-F238E27FC236}">
                <a16:creationId xmlns:a16="http://schemas.microsoft.com/office/drawing/2014/main" id="{BEEF6DD4-994B-DED6-F7A6-B916A57E6222}"/>
              </a:ext>
            </a:extLst>
          </p:cNvPr>
          <p:cNvSpPr>
            <a:spLocks noGrp="1"/>
          </p:cNvSpPr>
          <p:nvPr>
            <p:ph idx="1"/>
          </p:nvPr>
        </p:nvSpPr>
        <p:spPr>
          <a:xfrm>
            <a:off x="269631" y="1178926"/>
            <a:ext cx="11746523" cy="5479782"/>
          </a:xfrm>
        </p:spPr>
        <p:txBody>
          <a:bodyPr>
            <a:normAutofit/>
          </a:bodyPr>
          <a:lstStyle/>
          <a:p>
            <a:pPr algn="just">
              <a:buFont typeface="Wingdings" panose="05000000000000000000" pitchFamily="2" charset="2"/>
              <a:buChar char="v"/>
            </a:pPr>
            <a:r>
              <a:rPr lang="en-IN" dirty="0">
                <a:solidFill>
                  <a:schemeClr val="accent5">
                    <a:lumMod val="75000"/>
                  </a:schemeClr>
                </a:solidFill>
              </a:rPr>
              <a:t>Introduction </a:t>
            </a:r>
          </a:p>
          <a:p>
            <a:pPr algn="just"/>
            <a:r>
              <a:rPr lang="en-US" sz="2400" dirty="0"/>
              <a:t>AWS </a:t>
            </a:r>
            <a:r>
              <a:rPr lang="en-US" sz="2400" dirty="0" err="1"/>
              <a:t>CloudFront</a:t>
            </a:r>
            <a:r>
              <a:rPr lang="en-US" sz="2400" dirty="0"/>
              <a:t> is like a super-fast delivery service for your website’s content. It’s a Content Delivery Network (CDN) that helps websites, videos, APIs, and apps load faster by storing copies of content in multiple locations around the world. When someone visits your site, </a:t>
            </a:r>
            <a:r>
              <a:rPr lang="en-US" sz="2400" dirty="0" err="1"/>
              <a:t>CloudFront</a:t>
            </a:r>
            <a:r>
              <a:rPr lang="en-US" sz="2400" dirty="0"/>
              <a:t> delivers the content from the nearest location, reducing wait times and improving performance.</a:t>
            </a:r>
          </a:p>
          <a:p>
            <a:pPr algn="just" fontAlgn="base"/>
            <a:r>
              <a:rPr lang="en-US" sz="2400" dirty="0"/>
              <a:t>AWS </a:t>
            </a:r>
            <a:r>
              <a:rPr lang="en-US" sz="2400" dirty="0" err="1"/>
              <a:t>CloudFront</a:t>
            </a:r>
            <a:r>
              <a:rPr lang="en-US" sz="2400" dirty="0"/>
              <a:t> makes it possible for companies to swiftly and effectively distribute content to users worldwide, including static or dynamic data, videos, images, and APIs.</a:t>
            </a:r>
          </a:p>
          <a:p>
            <a:pPr algn="just" fontAlgn="base"/>
            <a:r>
              <a:rPr lang="en-US" sz="2400" dirty="0" err="1"/>
              <a:t>CloudFront</a:t>
            </a:r>
            <a:r>
              <a:rPr lang="en-US" sz="2400" dirty="0"/>
              <a:t> caches copies of your content in strategically located servers known as edge locations. When a user makes a request for your content, </a:t>
            </a:r>
            <a:r>
              <a:rPr lang="en-US" sz="2400" dirty="0" err="1"/>
              <a:t>CloudFront</a:t>
            </a:r>
            <a:r>
              <a:rPr lang="en-US" sz="2400" dirty="0"/>
              <a:t> delivers it from the nearest edge location, reducing latency and improving load times. This ensures low-latency delivery, high transfer speeds, and an optimized user experience.</a:t>
            </a:r>
          </a:p>
          <a:p>
            <a:pPr algn="just" fontAlgn="base"/>
            <a:r>
              <a:rPr lang="en-US" sz="2400" dirty="0" err="1"/>
              <a:t>CloudFront</a:t>
            </a:r>
            <a:r>
              <a:rPr lang="en-US" sz="2400" dirty="0"/>
              <a:t> is an essential component of the AWS ecosystem since it easily integrates with other AWS services like </a:t>
            </a:r>
            <a:r>
              <a:rPr lang="en-US" sz="2400" u="sng" dirty="0">
                <a:hlinkClick r:id="rId2"/>
              </a:rPr>
              <a:t>Amazon S3</a:t>
            </a:r>
            <a:r>
              <a:rPr lang="en-US" sz="2400" u="sng" dirty="0">
                <a:hlinkClick r:id="rId3"/>
              </a:rPr>
              <a:t>, EC2</a:t>
            </a:r>
            <a:r>
              <a:rPr lang="en-US" sz="2400" dirty="0"/>
              <a:t>, </a:t>
            </a:r>
            <a:r>
              <a:rPr lang="en-US" sz="2400" u="sng" dirty="0" err="1">
                <a:hlinkClick r:id="rId4"/>
              </a:rPr>
              <a:t>Lambda</a:t>
            </a:r>
            <a:r>
              <a:rPr lang="en-US" sz="2400" dirty="0" err="1"/>
              <a:t>@Edge</a:t>
            </a:r>
            <a:r>
              <a:rPr lang="en-US" sz="2400" dirty="0"/>
              <a:t>, and API Gateway.</a:t>
            </a:r>
          </a:p>
          <a:p>
            <a:pPr marL="0" indent="0" algn="just">
              <a:buNone/>
            </a:pPr>
            <a:endParaRPr lang="en-IN" sz="2000" dirty="0">
              <a:solidFill>
                <a:schemeClr val="accent5">
                  <a:lumMod val="75000"/>
                </a:schemeClr>
              </a:solidFill>
            </a:endParaRPr>
          </a:p>
        </p:txBody>
      </p:sp>
      <p:pic>
        <p:nvPicPr>
          <p:cNvPr id="4" name="image3.png">
            <a:extLst>
              <a:ext uri="{FF2B5EF4-FFF2-40B4-BE49-F238E27FC236}">
                <a16:creationId xmlns:a16="http://schemas.microsoft.com/office/drawing/2014/main" id="{9CAA5B85-5EA2-B51C-31BA-1EB6EF320B91}"/>
              </a:ext>
            </a:extLst>
          </p:cNvPr>
          <p:cNvPicPr/>
          <p:nvPr/>
        </p:nvPicPr>
        <p:blipFill>
          <a:blip r:embed="rId5"/>
          <a:srcRect/>
          <a:stretch>
            <a:fillRect/>
          </a:stretch>
        </p:blipFill>
        <p:spPr>
          <a:xfrm>
            <a:off x="9249386" y="23860"/>
            <a:ext cx="2921635" cy="1155065"/>
          </a:xfrm>
          <a:prstGeom prst="rect">
            <a:avLst/>
          </a:prstGeom>
          <a:ln/>
        </p:spPr>
      </p:pic>
    </p:spTree>
    <p:extLst>
      <p:ext uri="{BB962C8B-B14F-4D97-AF65-F5344CB8AC3E}">
        <p14:creationId xmlns:p14="http://schemas.microsoft.com/office/powerpoint/2010/main" val="2620038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9FCF-1B50-AD9D-6443-5B2735E66606}"/>
              </a:ext>
            </a:extLst>
          </p:cNvPr>
          <p:cNvSpPr>
            <a:spLocks noGrp="1"/>
          </p:cNvSpPr>
          <p:nvPr>
            <p:ph type="title"/>
          </p:nvPr>
        </p:nvSpPr>
        <p:spPr>
          <a:xfrm>
            <a:off x="181708" y="23860"/>
            <a:ext cx="9149861" cy="890540"/>
          </a:xfrm>
        </p:spPr>
        <p:txBody>
          <a:bodyPr/>
          <a:lstStyle/>
          <a:p>
            <a:r>
              <a:rPr lang="en-IN" b="1" dirty="0">
                <a:solidFill>
                  <a:srgbClr val="C00000"/>
                </a:solidFill>
              </a:rPr>
              <a:t>AWS </a:t>
            </a:r>
            <a:r>
              <a:rPr lang="en-IN" b="1" dirty="0" err="1">
                <a:solidFill>
                  <a:srgbClr val="C00000"/>
                </a:solidFill>
              </a:rPr>
              <a:t>CloudFront</a:t>
            </a:r>
            <a:r>
              <a:rPr lang="en-IN" b="1" dirty="0">
                <a:solidFill>
                  <a:srgbClr val="C00000"/>
                </a:solidFill>
              </a:rPr>
              <a:t>: CDN Cloud Service</a:t>
            </a:r>
          </a:p>
        </p:txBody>
      </p:sp>
      <p:sp>
        <p:nvSpPr>
          <p:cNvPr id="3" name="Content Placeholder 2">
            <a:extLst>
              <a:ext uri="{FF2B5EF4-FFF2-40B4-BE49-F238E27FC236}">
                <a16:creationId xmlns:a16="http://schemas.microsoft.com/office/drawing/2014/main" id="{BEEF6DD4-994B-DED6-F7A6-B916A57E6222}"/>
              </a:ext>
            </a:extLst>
          </p:cNvPr>
          <p:cNvSpPr>
            <a:spLocks noGrp="1"/>
          </p:cNvSpPr>
          <p:nvPr>
            <p:ph idx="1"/>
          </p:nvPr>
        </p:nvSpPr>
        <p:spPr>
          <a:xfrm>
            <a:off x="269631" y="1178926"/>
            <a:ext cx="11746523" cy="5479782"/>
          </a:xfrm>
        </p:spPr>
        <p:txBody>
          <a:bodyPr>
            <a:normAutofit/>
          </a:bodyPr>
          <a:lstStyle/>
          <a:p>
            <a:pPr fontAlgn="base">
              <a:buFont typeface="Wingdings" panose="05000000000000000000" pitchFamily="2" charset="2"/>
              <a:buChar char="v"/>
            </a:pPr>
            <a:r>
              <a:rPr lang="en-CA" b="1" dirty="0">
                <a:solidFill>
                  <a:schemeClr val="accent5">
                    <a:lumMod val="75000"/>
                  </a:schemeClr>
                </a:solidFill>
              </a:rPr>
              <a:t>Key Components of AWS </a:t>
            </a:r>
            <a:r>
              <a:rPr lang="en-CA" b="1" dirty="0" err="1">
                <a:solidFill>
                  <a:schemeClr val="accent5">
                    <a:lumMod val="75000"/>
                  </a:schemeClr>
                </a:solidFill>
              </a:rPr>
              <a:t>CloudFront</a:t>
            </a:r>
            <a:endParaRPr lang="en-CA" b="1" dirty="0">
              <a:solidFill>
                <a:schemeClr val="accent5">
                  <a:lumMod val="75000"/>
                </a:schemeClr>
              </a:solidFill>
            </a:endParaRPr>
          </a:p>
          <a:p>
            <a:pPr marL="0" indent="0" fontAlgn="base">
              <a:buNone/>
            </a:pPr>
            <a:r>
              <a:rPr lang="en-CA" dirty="0"/>
              <a:t>The following are the Key Components of AWS </a:t>
            </a:r>
            <a:r>
              <a:rPr lang="en-CA" dirty="0" err="1"/>
              <a:t>CloudFront</a:t>
            </a:r>
            <a:r>
              <a:rPr lang="en-CA" dirty="0"/>
              <a:t>:</a:t>
            </a:r>
          </a:p>
          <a:p>
            <a:pPr marL="514350" indent="-514350" algn="just" fontAlgn="base">
              <a:buFont typeface="+mj-lt"/>
              <a:buAutoNum type="arabicPeriod"/>
            </a:pPr>
            <a:r>
              <a:rPr lang="en-CA" sz="2300" b="1" dirty="0"/>
              <a:t>Edge Locations: </a:t>
            </a:r>
            <a:r>
              <a:rPr lang="en-CA" sz="2300" dirty="0"/>
              <a:t>Data centers worldwide that cache content closer to users.</a:t>
            </a:r>
          </a:p>
          <a:p>
            <a:pPr marL="514350" indent="-514350" algn="just" fontAlgn="base">
              <a:buFont typeface="+mj-lt"/>
              <a:buAutoNum type="arabicPeriod"/>
            </a:pPr>
            <a:r>
              <a:rPr lang="en-CA" sz="2300" b="1" dirty="0"/>
              <a:t>Origin Server: </a:t>
            </a:r>
            <a:r>
              <a:rPr lang="en-CA" sz="2300" dirty="0"/>
              <a:t>The main server hosting the original content (e.g., S3 bucket, EC2 instance, or on-premises server).</a:t>
            </a:r>
          </a:p>
          <a:p>
            <a:pPr marL="514350" indent="-514350" algn="just" fontAlgn="base">
              <a:buFont typeface="+mj-lt"/>
              <a:buAutoNum type="arabicPeriod"/>
            </a:pPr>
            <a:r>
              <a:rPr lang="en-CA" sz="2300" b="1" dirty="0"/>
              <a:t>Distribution:</a:t>
            </a:r>
            <a:r>
              <a:rPr lang="en-CA" sz="2300" dirty="0"/>
              <a:t> The configuration for delivering content via </a:t>
            </a:r>
            <a:r>
              <a:rPr lang="en-CA" sz="2300" dirty="0" err="1"/>
              <a:t>CloudFront</a:t>
            </a:r>
            <a:r>
              <a:rPr lang="en-CA" sz="2300" dirty="0"/>
              <a:t>.</a:t>
            </a:r>
          </a:p>
          <a:p>
            <a:pPr lvl="1" algn="just" fontAlgn="base"/>
            <a:r>
              <a:rPr lang="en-CA" sz="2300" b="1" dirty="0"/>
              <a:t>Web Distribution</a:t>
            </a:r>
            <a:r>
              <a:rPr lang="en-CA" sz="2300" dirty="0"/>
              <a:t> (for websites, APIs, and static/dynamic content)</a:t>
            </a:r>
          </a:p>
          <a:p>
            <a:pPr lvl="1" algn="just" fontAlgn="base"/>
            <a:r>
              <a:rPr lang="en-CA" sz="2300" b="1" dirty="0"/>
              <a:t>RTMP Distribution</a:t>
            </a:r>
            <a:r>
              <a:rPr lang="en-CA" sz="2300" dirty="0"/>
              <a:t> (for streaming media, though deprecated)</a:t>
            </a:r>
          </a:p>
          <a:p>
            <a:pPr marL="514350" indent="-514350" algn="just" fontAlgn="base">
              <a:buFont typeface="+mj-lt"/>
              <a:buAutoNum type="arabicPeriod"/>
            </a:pPr>
            <a:r>
              <a:rPr lang="en-CA" sz="2300" b="1" dirty="0"/>
              <a:t>Cache Behaviours: </a:t>
            </a:r>
            <a:r>
              <a:rPr lang="en-CA" sz="2300" dirty="0"/>
              <a:t>Defines caching rules (TTL, cookies, query strings, etc.).</a:t>
            </a:r>
          </a:p>
          <a:p>
            <a:pPr marL="514350" indent="-514350" algn="just" fontAlgn="base">
              <a:buFont typeface="+mj-lt"/>
              <a:buAutoNum type="arabicPeriod"/>
            </a:pPr>
            <a:r>
              <a:rPr lang="en-CA" sz="2300" b="1" dirty="0"/>
              <a:t>Signed URLs &amp; Signed Cookies: </a:t>
            </a:r>
            <a:r>
              <a:rPr lang="en-CA" sz="2300" dirty="0"/>
              <a:t>Secure access for private content.</a:t>
            </a:r>
          </a:p>
          <a:p>
            <a:pPr marL="514350" indent="-514350" algn="just" fontAlgn="base">
              <a:buFont typeface="+mj-lt"/>
              <a:buAutoNum type="arabicPeriod"/>
            </a:pPr>
            <a:r>
              <a:rPr lang="en-CA" sz="2300" b="1" dirty="0" err="1"/>
              <a:t>Lambda@Edge</a:t>
            </a:r>
            <a:r>
              <a:rPr lang="en-CA" sz="2300" b="1" dirty="0"/>
              <a:t>:</a:t>
            </a:r>
            <a:r>
              <a:rPr lang="en-CA" sz="2300" dirty="0"/>
              <a:t> Runs custom logic at edge locations (e.g., modifying HTTP headers, URL rewrites).</a:t>
            </a:r>
          </a:p>
        </p:txBody>
      </p:sp>
      <p:pic>
        <p:nvPicPr>
          <p:cNvPr id="4" name="image3.png">
            <a:extLst>
              <a:ext uri="{FF2B5EF4-FFF2-40B4-BE49-F238E27FC236}">
                <a16:creationId xmlns:a16="http://schemas.microsoft.com/office/drawing/2014/main" id="{9CAA5B85-5EA2-B51C-31BA-1EB6EF320B91}"/>
              </a:ext>
            </a:extLst>
          </p:cNvPr>
          <p:cNvPicPr/>
          <p:nvPr/>
        </p:nvPicPr>
        <p:blipFill>
          <a:blip r:embed="rId2"/>
          <a:srcRect/>
          <a:stretch>
            <a:fillRect/>
          </a:stretch>
        </p:blipFill>
        <p:spPr>
          <a:xfrm>
            <a:off x="9249386" y="23860"/>
            <a:ext cx="2921635" cy="1155065"/>
          </a:xfrm>
          <a:prstGeom prst="rect">
            <a:avLst/>
          </a:prstGeom>
          <a:ln/>
        </p:spPr>
      </p:pic>
    </p:spTree>
    <p:extLst>
      <p:ext uri="{BB962C8B-B14F-4D97-AF65-F5344CB8AC3E}">
        <p14:creationId xmlns:p14="http://schemas.microsoft.com/office/powerpoint/2010/main" val="3531920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2140</TotalTime>
  <Words>5376</Words>
  <Application>Microsoft Office PowerPoint</Application>
  <PresentationFormat>Widescreen</PresentationFormat>
  <Paragraphs>276</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Calibri Light</vt:lpstr>
      <vt:lpstr>Wingdings</vt:lpstr>
      <vt:lpstr>Office Theme</vt:lpstr>
      <vt:lpstr>AWS Solution Architect (UNIT-3:Networking &amp; Content Delivery)</vt:lpstr>
      <vt:lpstr>Amazon API Gateway</vt:lpstr>
      <vt:lpstr>Amazon API Gateway</vt:lpstr>
      <vt:lpstr>Amazon API Gateway</vt:lpstr>
      <vt:lpstr>Amazon API Gateway</vt:lpstr>
      <vt:lpstr>Amazon API Gateway</vt:lpstr>
      <vt:lpstr>Amazon API Gateway</vt:lpstr>
      <vt:lpstr>AWS CloudFront: CDN Cloud Service</vt:lpstr>
      <vt:lpstr>AWS CloudFront: CDN Cloud Service</vt:lpstr>
      <vt:lpstr>AWS CloudFront: CDN Cloud Service</vt:lpstr>
      <vt:lpstr>AWS CloudFront: CDN Cloud Service</vt:lpstr>
      <vt:lpstr>AWS CloudFront: CDN Cloud Service</vt:lpstr>
      <vt:lpstr>AWS CloudFront: CDN Cloud Service</vt:lpstr>
      <vt:lpstr>AWS CloudFront: CDN Cloud Service</vt:lpstr>
      <vt:lpstr>AWS CloudFront: CDN Cloud Service</vt:lpstr>
      <vt:lpstr>AWS Direct Connect</vt:lpstr>
      <vt:lpstr>AWS Direct Connect</vt:lpstr>
      <vt:lpstr>AWS Direct Connect</vt:lpstr>
      <vt:lpstr>AWS Direct Connect</vt:lpstr>
      <vt:lpstr>AWS Direct Connect</vt:lpstr>
      <vt:lpstr>AWS Direct Connect</vt:lpstr>
      <vt:lpstr>AWS Direct Connect</vt:lpstr>
      <vt:lpstr>AWS Direct Connect</vt:lpstr>
      <vt:lpstr>AWS Networking and Content Delivery</vt:lpstr>
      <vt:lpstr>AWS Networking and Content Delivery</vt:lpstr>
      <vt:lpstr>AWS Networking and Content Delivery</vt:lpstr>
      <vt:lpstr>AWS Networking and Content Delivery</vt:lpstr>
      <vt:lpstr>AWS Networking and Content Delivery</vt:lpstr>
      <vt:lpstr>AWS Networking and Content Delivery</vt:lpstr>
      <vt:lpstr>AWS Networking and Content Delivery</vt:lpstr>
      <vt:lpstr>Amazon VPC (Virtual Private Cloud)</vt:lpstr>
      <vt:lpstr>Amazon VPC (Virtual Private Cloud)</vt:lpstr>
      <vt:lpstr>Amazon VPC (Virtual Private Cloud)</vt:lpstr>
      <vt:lpstr>Amazon VPC (Virtual Private Cloud)</vt:lpstr>
      <vt:lpstr>Amazon VPC (Virtual Private Cloud)</vt:lpstr>
      <vt:lpstr>Amazon VPC (Virtual Private Cloud)</vt:lpstr>
      <vt:lpstr>AWS VPC Peering</vt:lpstr>
      <vt:lpstr>AWS VPC Peering</vt:lpstr>
      <vt:lpstr>AWS VPC Peering</vt:lpstr>
      <vt:lpstr>AWS VPC Peering</vt:lpstr>
      <vt:lpstr>AWS VPC Peering</vt:lpstr>
      <vt:lpstr>AWS VPC Peering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Solution Architect (UNIT-3:Networking &amp; Content Delivery)</dc:title>
  <dc:creator>Munsifa Khan</dc:creator>
  <cp:lastModifiedBy>Munsifa Firdaus  Khan</cp:lastModifiedBy>
  <cp:revision>238</cp:revision>
  <dcterms:created xsi:type="dcterms:W3CDTF">2025-02-03T08:00:00Z</dcterms:created>
  <dcterms:modified xsi:type="dcterms:W3CDTF">2025-07-16T15:32:26Z</dcterms:modified>
</cp:coreProperties>
</file>