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6.xml" ContentType="application/vnd.openxmlformats-officedocument.presentationml.tags+xml"/>
  <Override PartName="/ppt/notesSlides/notesSlide1.xml" ContentType="application/vnd.openxmlformats-officedocument.presentationml.notesSlide+xml"/>
  <Override PartName="/ppt/tags/tag27.xml" ContentType="application/vnd.openxmlformats-officedocument.presentationml.tags+xml"/>
  <Override PartName="/ppt/notesSlides/notesSlide2.xml" ContentType="application/vnd.openxmlformats-officedocument.presentationml.notesSlide+xml"/>
  <Override PartName="/ppt/tags/tag28.xml" ContentType="application/vnd.openxmlformats-officedocument.presentationml.tags+xml"/>
  <Override PartName="/ppt/notesSlides/notesSlide3.xml" ContentType="application/vnd.openxmlformats-officedocument.presentationml.notesSlide+xml"/>
  <Override PartName="/ppt/tags/tag29.xml" ContentType="application/vnd.openxmlformats-officedocument.presentationml.tags+xml"/>
  <Override PartName="/ppt/notesSlides/notesSlide4.xml" ContentType="application/vnd.openxmlformats-officedocument.presentationml.notesSlide+xml"/>
  <Override PartName="/ppt/tags/tag30.xml" ContentType="application/vnd.openxmlformats-officedocument.presentationml.tags+xml"/>
  <Override PartName="/ppt/notesSlides/notesSlide5.xml" ContentType="application/vnd.openxmlformats-officedocument.presentationml.notesSlide+xml"/>
  <Override PartName="/ppt/tags/tag31.xml" ContentType="application/vnd.openxmlformats-officedocument.presentationml.tags+xml"/>
  <Override PartName="/ppt/notesSlides/notesSlide6.xml" ContentType="application/vnd.openxmlformats-officedocument.presentationml.notesSlide+xml"/>
  <Override PartName="/ppt/tags/tag32.xml" ContentType="application/vnd.openxmlformats-officedocument.presentationml.tags+xml"/>
  <Override PartName="/ppt/notesSlides/notesSlide7.xml" ContentType="application/vnd.openxmlformats-officedocument.presentationml.notesSlide+xml"/>
  <Override PartName="/ppt/tags/tag33.xml" ContentType="application/vnd.openxmlformats-officedocument.presentationml.tags+xml"/>
  <Override PartName="/ppt/notesSlides/notesSlide8.xml" ContentType="application/vnd.openxmlformats-officedocument.presentationml.notesSlide+xml"/>
  <Override PartName="/ppt/tags/tag34.xml" ContentType="application/vnd.openxmlformats-officedocument.presentationml.tags+xml"/>
  <Override PartName="/ppt/notesSlides/notesSlide9.xml" ContentType="application/vnd.openxmlformats-officedocument.presentationml.notesSlide+xml"/>
  <Override PartName="/ppt/tags/tag35.xml" ContentType="application/vnd.openxmlformats-officedocument.presentationml.tags+xml"/>
  <Override PartName="/ppt/notesSlides/notesSlide10.xml" ContentType="application/vnd.openxmlformats-officedocument.presentationml.notesSlide+xml"/>
  <Override PartName="/ppt/tags/tag36.xml" ContentType="application/vnd.openxmlformats-officedocument.presentationml.tags+xml"/>
  <Override PartName="/ppt/notesSlides/notesSlide11.xml" ContentType="application/vnd.openxmlformats-officedocument.presentationml.notesSlide+xml"/>
  <Override PartName="/ppt/tags/tag37.xml" ContentType="application/vnd.openxmlformats-officedocument.presentationml.tags+xml"/>
  <Override PartName="/ppt/notesSlides/notesSlide12.xml" ContentType="application/vnd.openxmlformats-officedocument.presentationml.notesSlide+xml"/>
  <Override PartName="/ppt/tags/tag38.xml" ContentType="application/vnd.openxmlformats-officedocument.presentationml.tags+xml"/>
  <Override PartName="/ppt/notesSlides/notesSlide13.xml" ContentType="application/vnd.openxmlformats-officedocument.presentationml.notesSlide+xml"/>
  <Override PartName="/ppt/tags/tag39.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430" r:id="rId2"/>
    <p:sldId id="635" r:id="rId3"/>
    <p:sldId id="624" r:id="rId4"/>
    <p:sldId id="313" r:id="rId5"/>
    <p:sldId id="630" r:id="rId6"/>
    <p:sldId id="319" r:id="rId7"/>
    <p:sldId id="320" r:id="rId8"/>
    <p:sldId id="321" r:id="rId9"/>
    <p:sldId id="322" r:id="rId10"/>
    <p:sldId id="323" r:id="rId11"/>
    <p:sldId id="625" r:id="rId12"/>
    <p:sldId id="428" r:id="rId13"/>
    <p:sldId id="429" r:id="rId14"/>
    <p:sldId id="650" r:id="rId15"/>
  </p:sldIdLst>
  <p:sldSz cx="12192000"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odule Intro" id="{3DB1B1F6-80DB-48D7-AB4B-279C048000D5}">
          <p14:sldIdLst>
            <p14:sldId id="430"/>
            <p14:sldId id="635"/>
            <p14:sldId id="624"/>
            <p14:sldId id="313"/>
          </p14:sldIdLst>
        </p14:section>
        <p14:section name="Section 1: Amazon Elastic Block Store" id="{1224743F-B8BE-47A1-B41A-AC1C8AD5C9CA}">
          <p14:sldIdLst>
            <p14:sldId id="630"/>
            <p14:sldId id="319"/>
            <p14:sldId id="320"/>
            <p14:sldId id="321"/>
            <p14:sldId id="322"/>
            <p14:sldId id="323"/>
            <p14:sldId id="625"/>
            <p14:sldId id="428"/>
            <p14:sldId id="429"/>
            <p14:sldId id="65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shii, June" initials="YJ" lastIdx="71" clrIdx="0">
    <p:extLst>
      <p:ext uri="{19B8F6BF-5375-455C-9EA6-DF929625EA0E}">
        <p15:presenceInfo xmlns:p15="http://schemas.microsoft.com/office/powerpoint/2012/main" userId="S-1-5-21-1407069837-2091007605-538272213-30032476" providerId="AD"/>
      </p:ext>
    </p:extLst>
  </p:cmAuthor>
  <p:cmAuthor id="2" name="David Mohr" initials="DM" lastIdx="9" clrIdx="1">
    <p:extLst>
      <p:ext uri="{19B8F6BF-5375-455C-9EA6-DF929625EA0E}">
        <p15:presenceInfo xmlns:p15="http://schemas.microsoft.com/office/powerpoint/2012/main" userId="David Mohr" providerId="None"/>
      </p:ext>
    </p:extLst>
  </p:cmAuthor>
  <p:cmAuthor id="3" name="Freeman, Charles" initials="FC" lastIdx="22" clrIdx="2">
    <p:extLst>
      <p:ext uri="{19B8F6BF-5375-455C-9EA6-DF929625EA0E}">
        <p15:presenceInfo xmlns:p15="http://schemas.microsoft.com/office/powerpoint/2012/main" userId="S-1-5-21-1407069837-2091007605-538272213-28173882" providerId="AD"/>
      </p:ext>
    </p:extLst>
  </p:cmAuthor>
  <p:cmAuthor id="4" name="Smart, Paul" initials="SP" lastIdx="1" clrIdx="3">
    <p:extLst>
      <p:ext uri="{19B8F6BF-5375-455C-9EA6-DF929625EA0E}">
        <p15:presenceInfo xmlns:p15="http://schemas.microsoft.com/office/powerpoint/2012/main" userId="S-1-5-21-1407069837-2091007605-538272213-2672501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75E7"/>
    <a:srgbClr val="16966D"/>
    <a:srgbClr val="4E24A7"/>
    <a:srgbClr val="E817E4"/>
    <a:srgbClr val="FE5496"/>
    <a:srgbClr val="B3EB5B"/>
    <a:srgbClr val="FF9B29"/>
    <a:srgbClr val="535B63"/>
    <a:srgbClr val="31C1B3"/>
    <a:srgbClr val="222E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38" autoAdjust="0"/>
    <p:restoredTop sz="53971" autoAdjust="0"/>
  </p:normalViewPr>
  <p:slideViewPr>
    <p:cSldViewPr snapToGrid="0" snapToObjects="1" showGuides="1">
      <p:cViewPr varScale="1">
        <p:scale>
          <a:sx n="36" d="100"/>
          <a:sy n="36" d="100"/>
        </p:scale>
        <p:origin x="2190" y="4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9840"/>
    </p:cViewPr>
  </p:sorterViewPr>
  <p:notesViewPr>
    <p:cSldViewPr snapToGrid="0" snapToObjects="1" showGuides="1">
      <p:cViewPr varScale="1">
        <p:scale>
          <a:sx n="121" d="100"/>
          <a:sy n="121" d="100"/>
        </p:scale>
        <p:origin x="441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DA624B0-90F9-634D-B088-BAF914AB73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5550255-9A44-5141-A14B-0AFB2414ADF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7D4CC6-1AC1-6547-8987-01DDD7392771}" type="datetimeFigureOut">
              <a:rPr lang="en-US" smtClean="0"/>
              <a:t>2/25/2025</a:t>
            </a:fld>
            <a:endParaRPr lang="en-US" dirty="0"/>
          </a:p>
        </p:txBody>
      </p:sp>
      <p:sp>
        <p:nvSpPr>
          <p:cNvPr id="4" name="Footer Placeholder 3">
            <a:extLst>
              <a:ext uri="{FF2B5EF4-FFF2-40B4-BE49-F238E27FC236}">
                <a16:creationId xmlns:a16="http://schemas.microsoft.com/office/drawing/2014/main" id="{D3CB1F18-ED24-9E49-9F0B-B6FD6B22F87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Tree>
    <p:extLst>
      <p:ext uri="{BB962C8B-B14F-4D97-AF65-F5344CB8AC3E}">
        <p14:creationId xmlns:p14="http://schemas.microsoft.com/office/powerpoint/2010/main" val="245908075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01FDFC-8250-AD46-B773-8125051BCCF6}" type="datetimeFigureOut">
              <a:rPr lang="en-US" smtClean="0"/>
              <a:t>2/25/2025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Tree>
    <p:extLst>
      <p:ext uri="{BB962C8B-B14F-4D97-AF65-F5344CB8AC3E}">
        <p14:creationId xmlns:p14="http://schemas.microsoft.com/office/powerpoint/2010/main" val="224710507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aws.amazon.com/AWSEC2/latest/UserGuide/ebs-volume-types.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aws.amazon.com/eb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aws.amazon.com/AWSEC2/latest/UserGuide/ebs-volumes-multi.html"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docs.aws.amazon.com/AWSEC2/latest/UserGuide/ec2-resource-limits.html" TargetMode="External"/><Relationship Id="rId4" Type="http://schemas.openxmlformats.org/officeDocument/2006/relationships/hyperlink" Target="https://docs.aws.amazon.com/AWSEC2/latest/UserGuide/ebs-volume-types.html"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aws.amazon.com/AWSEC2/latest/UserGuide/ebs-volume-types.html#solid-state-drives" TargetMode="External"/><Relationship Id="rId7" Type="http://schemas.openxmlformats.org/officeDocument/2006/relationships/hyperlink" Target="https://docs.aws.amazon.com/AWSEC2/latest/UserGuide/EBSPerformance.html"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docs.aws.amazon.com/AWSEC2/latest/UserGuide/ebs-optimized.html" TargetMode="External"/><Relationship Id="rId5" Type="http://schemas.openxmlformats.org/officeDocument/2006/relationships/hyperlink" Target="https://docs.aws.amazon.com/AWSEC2/latest/UserGuide/ebs-volume-types.html#ebs-previous-generation-volumes" TargetMode="External"/><Relationship Id="rId4" Type="http://schemas.openxmlformats.org/officeDocument/2006/relationships/hyperlink" Target="https://docs.aws.amazon.com/AWSEC2/latest/UserGuide/ebs-volume-types.html#hard-disk-drive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dirty="0">
                <a:solidFill>
                  <a:schemeClr val="tx1"/>
                </a:solidFill>
                <a:effectLst/>
                <a:latin typeface="+mn-lt"/>
                <a:ea typeface="+mn-ea"/>
                <a:cs typeface="+mn-cs"/>
              </a:rPr>
              <a:t>Millions of customers use AWS storage services to transform their business, increase agility, reduce costs, and accelerate innovation. Choose from a broad portfolio of storage solutions with deep functionality for storing, accessing, protecting, and </a:t>
            </a:r>
            <a:r>
              <a:rPr lang="en-IN" sz="1200" b="0" i="0" kern="1200" dirty="0" err="1">
                <a:solidFill>
                  <a:schemeClr val="tx1"/>
                </a:solidFill>
                <a:effectLst/>
                <a:latin typeface="+mn-lt"/>
                <a:ea typeface="+mn-ea"/>
                <a:cs typeface="+mn-cs"/>
              </a:rPr>
              <a:t>analyzing</a:t>
            </a:r>
            <a:r>
              <a:rPr lang="en-IN" sz="1200" b="0" i="0" kern="1200" dirty="0">
                <a:solidFill>
                  <a:schemeClr val="tx1"/>
                </a:solidFill>
                <a:effectLst/>
                <a:latin typeface="+mn-lt"/>
                <a:ea typeface="+mn-ea"/>
                <a:cs typeface="+mn-cs"/>
              </a:rPr>
              <a:t> your data.</a:t>
            </a:r>
            <a:endParaRPr lang="en-US" sz="1100" dirty="0"/>
          </a:p>
        </p:txBody>
      </p:sp>
    </p:spTree>
    <p:extLst>
      <p:ext uri="{BB962C8B-B14F-4D97-AF65-F5344CB8AC3E}">
        <p14:creationId xmlns:p14="http://schemas.microsoft.com/office/powerpoint/2010/main" val="17368607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546100" y="4343400"/>
            <a:ext cx="5626100" cy="4114800"/>
          </a:xfrm>
        </p:spPr>
        <p:txBody>
          <a:bodyPr/>
          <a:lstStyle/>
          <a:p>
            <a:r>
              <a:rPr lang="en-US" sz="1100" kern="1200" baseline="0" dirty="0">
                <a:solidFill>
                  <a:schemeClr val="tx1"/>
                </a:solidFill>
                <a:effectLst/>
                <a:ea typeface="+mn-ea"/>
                <a:cs typeface="+mn-cs"/>
              </a:rPr>
              <a:t>As mentioned previously an</a:t>
            </a:r>
            <a:r>
              <a:rPr lang="en-US" sz="1100" b="1" kern="1200" baseline="0" dirty="0">
                <a:solidFill>
                  <a:schemeClr val="tx1"/>
                </a:solidFill>
                <a:effectLst/>
                <a:ea typeface="+mn-ea"/>
                <a:cs typeface="+mn-cs"/>
              </a:rPr>
              <a:t> Amazon EBS volume </a:t>
            </a:r>
            <a:r>
              <a:rPr lang="en-US" sz="1100" kern="1200" baseline="0" dirty="0">
                <a:solidFill>
                  <a:schemeClr val="tx1"/>
                </a:solidFill>
                <a:effectLst/>
                <a:ea typeface="+mn-ea"/>
                <a:cs typeface="+mn-cs"/>
              </a:rPr>
              <a:t>is a durable, block-level storage device that you can attach to a single EC2 instance. You can use Amazon EBS volumes as primary storage for data that requires frequent updates, such as the system drive for an instance or storage for a database application. You can also use them for throughput-intensive applications that perform continuous disk scans. Amazon EBS volumes persist independently from the running life of an EC2 instance.</a:t>
            </a:r>
          </a:p>
          <a:p>
            <a:endParaRPr lang="en-US" sz="1100" dirty="0"/>
          </a:p>
          <a:p>
            <a:r>
              <a:rPr lang="en-US" sz="1100" dirty="0"/>
              <a:t>Use cases for EBS vary by the storage type used and whether you are using General Purpose of Provisioned IOPS.</a:t>
            </a:r>
          </a:p>
          <a:p>
            <a:endParaRPr lang="en-US" sz="1100" kern="1200" baseline="0" dirty="0">
              <a:solidFill>
                <a:schemeClr val="tx1"/>
              </a:solidFill>
              <a:effectLst/>
              <a:ea typeface="+mn-ea"/>
              <a:cs typeface="+mn-cs"/>
            </a:endParaRPr>
          </a:p>
        </p:txBody>
      </p:sp>
    </p:spTree>
    <p:extLst>
      <p:ext uri="{BB962C8B-B14F-4D97-AF65-F5344CB8AC3E}">
        <p14:creationId xmlns:p14="http://schemas.microsoft.com/office/powerpoint/2010/main" val="4180000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To provide an even higher level of data durability, Amazon EBS enables you to create </a:t>
            </a:r>
            <a:r>
              <a:rPr lang="en-US" sz="1100" b="1" kern="1200" dirty="0">
                <a:solidFill>
                  <a:schemeClr val="tx1"/>
                </a:solidFill>
                <a:effectLst/>
                <a:latin typeface="+mn-lt"/>
                <a:ea typeface="+mn-ea"/>
                <a:cs typeface="+mn-cs"/>
              </a:rPr>
              <a:t>point-in-time snapshots </a:t>
            </a:r>
            <a:r>
              <a:rPr lang="en-US" sz="1100" kern="1200" dirty="0">
                <a:solidFill>
                  <a:schemeClr val="tx1"/>
                </a:solidFill>
                <a:effectLst/>
                <a:latin typeface="+mn-lt"/>
                <a:ea typeface="+mn-ea"/>
                <a:cs typeface="+mn-cs"/>
              </a:rPr>
              <a:t>of your volumes, and you can re-create a new volume from a snapshot at any time. You can also</a:t>
            </a:r>
            <a:r>
              <a:rPr lang="en-US" sz="1100" kern="1200" baseline="0" dirty="0">
                <a:solidFill>
                  <a:schemeClr val="tx1"/>
                </a:solidFill>
                <a:effectLst/>
                <a:latin typeface="+mn-lt"/>
                <a:ea typeface="+mn-ea"/>
                <a:cs typeface="+mn-cs"/>
              </a:rPr>
              <a:t> s</a:t>
            </a:r>
            <a:r>
              <a:rPr lang="en-US" sz="1100" kern="1200" dirty="0">
                <a:solidFill>
                  <a:schemeClr val="tx1"/>
                </a:solidFill>
                <a:effectLst/>
                <a:latin typeface="+mn-lt"/>
                <a:ea typeface="+mn-ea"/>
                <a:cs typeface="+mn-cs"/>
              </a:rPr>
              <a:t>hare snapshots or even copy snapshots to different AWS Regions for even greater </a:t>
            </a:r>
            <a:r>
              <a:rPr lang="en-US" sz="1100" b="1" kern="1200" dirty="0">
                <a:solidFill>
                  <a:schemeClr val="tx1"/>
                </a:solidFill>
                <a:effectLst/>
                <a:latin typeface="+mn-lt"/>
                <a:ea typeface="+mn-ea"/>
                <a:cs typeface="+mn-cs"/>
              </a:rPr>
              <a:t>disaster recovery (DR) protection</a:t>
            </a:r>
            <a:r>
              <a:rPr lang="en-US" sz="1100" kern="1200" dirty="0">
                <a:solidFill>
                  <a:schemeClr val="tx1"/>
                </a:solidFill>
                <a:effectLst/>
                <a:latin typeface="+mn-lt"/>
                <a:ea typeface="+mn-ea"/>
                <a:cs typeface="+mn-cs"/>
              </a:rPr>
              <a:t>. For example, you can encrypt and share your snapshots from Virginia</a:t>
            </a:r>
            <a:r>
              <a:rPr lang="en-US" sz="1100" kern="1200" baseline="0" dirty="0">
                <a:solidFill>
                  <a:schemeClr val="tx1"/>
                </a:solidFill>
                <a:effectLst/>
                <a:latin typeface="+mn-lt"/>
                <a:ea typeface="+mn-ea"/>
                <a:cs typeface="+mn-cs"/>
              </a:rPr>
              <a:t> in the </a:t>
            </a:r>
            <a:r>
              <a:rPr lang="en-US" sz="1100" kern="1200" dirty="0">
                <a:solidFill>
                  <a:schemeClr val="tx1"/>
                </a:solidFill>
                <a:effectLst/>
                <a:latin typeface="+mn-lt"/>
                <a:ea typeface="+mn-ea"/>
                <a:cs typeface="+mn-cs"/>
              </a:rPr>
              <a:t>US to Tokyo, Japan. </a:t>
            </a:r>
          </a:p>
          <a:p>
            <a:endParaRPr lang="en-US" sz="11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You can also have encrypted Amazon EBS volumes at no additional cost, so the data that moves between the EC2 instance and the EBS volume inside AWS data centers is encrypted in transit.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As your company grows, the amount of data that is stored on your Amazon EBS volumes is also likely to grow. Amazon EBS volumes can increase capacity and change to different types, so you can change from hard disk drives (HDDs) to solid state drives (SSDs) or increase from a 50-GB volume to a 16-TB volume. For example, you can do this resize operation dynamically without needing to stop the instances. </a:t>
            </a:r>
          </a:p>
        </p:txBody>
      </p:sp>
    </p:spTree>
    <p:extLst>
      <p:ext uri="{BB962C8B-B14F-4D97-AF65-F5344CB8AC3E}">
        <p14:creationId xmlns:p14="http://schemas.microsoft.com/office/powerpoint/2010/main" val="1208474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0"/>
            <a:r>
              <a:rPr lang="en-US" sz="1100" b="0" kern="1200" dirty="0">
                <a:solidFill>
                  <a:schemeClr val="tx1"/>
                </a:solidFill>
                <a:effectLst/>
                <a:ea typeface="+mn-ea"/>
                <a:cs typeface="+mn-cs"/>
              </a:rPr>
              <a:t>When you begin to estimate the cost for Amazon EBS, you must consider the following:</a:t>
            </a:r>
          </a:p>
          <a:p>
            <a:pPr lvl="0"/>
            <a:endParaRPr lang="en-US" sz="1100" b="1" kern="1200" dirty="0">
              <a:solidFill>
                <a:schemeClr val="tx1"/>
              </a:solidFill>
              <a:effectLst/>
              <a:ea typeface="+mn-ea"/>
              <a:cs typeface="+mn-cs"/>
            </a:endParaRPr>
          </a:p>
          <a:p>
            <a:pPr marL="228600" lvl="0" indent="-228600">
              <a:buFont typeface="+mj-lt"/>
              <a:buAutoNum type="arabicPeriod"/>
            </a:pPr>
            <a:r>
              <a:rPr lang="en-US" sz="1100" b="1" kern="1200" dirty="0">
                <a:solidFill>
                  <a:schemeClr val="tx1"/>
                </a:solidFill>
                <a:effectLst/>
                <a:ea typeface="+mn-ea"/>
                <a:cs typeface="+mn-cs"/>
              </a:rPr>
              <a:t>Volumes</a:t>
            </a:r>
            <a:r>
              <a:rPr lang="en-US" sz="1100" b="1" kern="1200" baseline="0" dirty="0">
                <a:solidFill>
                  <a:schemeClr val="tx1"/>
                </a:solidFill>
                <a:effectLst/>
                <a:ea typeface="+mn-ea"/>
                <a:cs typeface="+mn-cs"/>
              </a:rPr>
              <a:t> –</a:t>
            </a:r>
            <a:r>
              <a:rPr lang="en-US" sz="1100" kern="1200" dirty="0">
                <a:solidFill>
                  <a:schemeClr val="tx1"/>
                </a:solidFill>
                <a:effectLst/>
                <a:ea typeface="+mn-ea"/>
                <a:cs typeface="+mn-cs"/>
              </a:rPr>
              <a:t> Volume storage for all Amazon EBS volume types is charged by the amount you provision in GB per month, until you release the storage. </a:t>
            </a:r>
            <a:endParaRPr lang="en-US" sz="1100" dirty="0"/>
          </a:p>
          <a:p>
            <a:endParaRPr lang="en-US" sz="1100" dirty="0"/>
          </a:p>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2"/>
              <a:tabLst/>
              <a:defRPr/>
            </a:pPr>
            <a:r>
              <a:rPr lang="en-US" sz="1100" b="1" kern="1200" dirty="0">
                <a:solidFill>
                  <a:schemeClr val="tx1"/>
                </a:solidFill>
                <a:effectLst/>
                <a:ea typeface="+mn-ea"/>
                <a:cs typeface="+mn-cs"/>
              </a:rPr>
              <a:t>IOPS</a:t>
            </a:r>
            <a:r>
              <a:rPr lang="en-US" sz="1100" b="1" kern="1200" baseline="0" dirty="0">
                <a:solidFill>
                  <a:schemeClr val="tx1"/>
                </a:solidFill>
                <a:effectLst/>
                <a:ea typeface="+mn-ea"/>
                <a:cs typeface="+mn-cs"/>
              </a:rPr>
              <a:t> –</a:t>
            </a:r>
            <a:r>
              <a:rPr lang="en-US" sz="1100" kern="1200" dirty="0">
                <a:solidFill>
                  <a:schemeClr val="tx1"/>
                </a:solidFill>
                <a:effectLst/>
                <a:ea typeface="+mn-ea"/>
                <a:cs typeface="+mn-cs"/>
              </a:rPr>
              <a:t> I/O is included in the price of General Purpose SSD volumes.</a:t>
            </a:r>
            <a:r>
              <a:rPr lang="en-US" sz="1100" kern="1200" baseline="0" dirty="0">
                <a:solidFill>
                  <a:schemeClr val="tx1"/>
                </a:solidFill>
                <a:effectLst/>
                <a:ea typeface="+mn-ea"/>
                <a:cs typeface="+mn-cs"/>
              </a:rPr>
              <a:t> However, </a:t>
            </a:r>
            <a:r>
              <a:rPr lang="en-US" sz="1100" kern="1200" dirty="0">
                <a:solidFill>
                  <a:schemeClr val="tx1"/>
                </a:solidFill>
                <a:effectLst/>
                <a:ea typeface="+mn-ea"/>
                <a:cs typeface="+mn-cs"/>
              </a:rPr>
              <a:t>for Amazon EBS </a:t>
            </a:r>
            <a:r>
              <a:rPr lang="en-US" sz="1100" kern="1200" baseline="0" dirty="0">
                <a:solidFill>
                  <a:schemeClr val="tx1"/>
                </a:solidFill>
                <a:effectLst/>
                <a:ea typeface="+mn-ea"/>
                <a:cs typeface="+mn-cs"/>
              </a:rPr>
              <a:t>m</a:t>
            </a:r>
            <a:r>
              <a:rPr lang="en-US" sz="1100" kern="1200" dirty="0">
                <a:solidFill>
                  <a:schemeClr val="tx1"/>
                </a:solidFill>
                <a:effectLst/>
                <a:ea typeface="+mn-ea"/>
                <a:cs typeface="+mn-cs"/>
              </a:rPr>
              <a:t>agnetic volumes, I/O is charged by the number of requests that you make to your volume. With Provisioned IOPS SSD volumes, you are also charged by the amount you provision in IOPS (multiplied by the percentage of days that you provision for the month). </a:t>
            </a:r>
          </a:p>
          <a:p>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ea typeface="+mn-ea"/>
                <a:cs typeface="+mn-cs"/>
              </a:rPr>
              <a:t>The pricing and provisioning of Amazon EBS are complex. In general, you pay for the size of the volume and its usage. To</a:t>
            </a:r>
            <a:r>
              <a:rPr lang="en-US" sz="1100" kern="1200" baseline="0" dirty="0">
                <a:solidFill>
                  <a:schemeClr val="tx1"/>
                </a:solidFill>
                <a:effectLst/>
                <a:ea typeface="+mn-ea"/>
                <a:cs typeface="+mn-cs"/>
              </a:rPr>
              <a:t> learn more about the</a:t>
            </a:r>
            <a:r>
              <a:rPr lang="en-US" sz="1100" kern="1200" dirty="0">
                <a:solidFill>
                  <a:schemeClr val="tx1"/>
                </a:solidFill>
                <a:effectLst/>
                <a:ea typeface="+mn-ea"/>
                <a:cs typeface="+mn-cs"/>
              </a:rPr>
              <a:t> </a:t>
            </a:r>
            <a:r>
              <a:rPr lang="en-US" sz="1100" b="0" i="0" kern="1200" dirty="0">
                <a:solidFill>
                  <a:schemeClr val="tx1"/>
                </a:solidFill>
                <a:effectLst/>
                <a:ea typeface="+mn-ea"/>
                <a:cs typeface="+mn-cs"/>
              </a:rPr>
              <a:t>full, highly complex </a:t>
            </a:r>
            <a:r>
              <a:rPr lang="en-US" sz="1100" kern="1200" dirty="0">
                <a:solidFill>
                  <a:schemeClr val="tx1"/>
                </a:solidFill>
                <a:effectLst/>
                <a:ea typeface="+mn-ea"/>
                <a:cs typeface="+mn-cs"/>
              </a:rPr>
              <a:t>pricing and provisioning concepts of Amazon EBS, see </a:t>
            </a:r>
            <a:r>
              <a:rPr lang="en-US" sz="1100" dirty="0">
                <a:latin typeface="Amazon Ember Light" panose="020B0403020204020204" pitchFamily="34" charset="0"/>
                <a:ea typeface="Amazon Ember Light" panose="020B0403020204020204" pitchFamily="34" charset="0"/>
                <a:cs typeface="Amazon Ember Light" panose="020B0403020204020204" pitchFamily="34" charset="0"/>
                <a:hlinkClick r:id="rId3"/>
              </a:rPr>
              <a:t>Amazon EBS volume types</a:t>
            </a:r>
            <a:r>
              <a:rPr lang="en-US" sz="1100" kern="1200" baseline="0">
                <a:solidFill>
                  <a:schemeClr val="tx1"/>
                </a:solidFill>
                <a:effectLst/>
                <a:latin typeface="Amazon Ember Light" panose="020B0403020204020204" pitchFamily="34" charset="0"/>
                <a:ea typeface="Amazon Ember Light" panose="020B0403020204020204" pitchFamily="34" charset="0"/>
                <a:cs typeface="Amazon Ember Light" panose="020B0403020204020204" pitchFamily="34" charset="0"/>
              </a:rPr>
              <a:t>.</a:t>
            </a:r>
            <a:r>
              <a:rPr lang="en-US" sz="1100" kern="1200" baseline="0">
                <a:solidFill>
                  <a:schemeClr val="tx1"/>
                </a:solidFill>
                <a:effectLst/>
                <a:ea typeface="+mn-ea"/>
                <a:cs typeface="+mn-cs"/>
              </a:rPr>
              <a:t> </a:t>
            </a:r>
            <a:endParaRPr lang="en-US" sz="1100" kern="1200" dirty="0">
              <a:solidFill>
                <a:schemeClr val="tx1"/>
              </a:solidFill>
              <a:effectLst/>
              <a:ea typeface="+mn-ea"/>
              <a:cs typeface="+mn-cs"/>
            </a:endParaRPr>
          </a:p>
        </p:txBody>
      </p:sp>
    </p:spTree>
    <p:extLst>
      <p:ext uri="{BB962C8B-B14F-4D97-AF65-F5344CB8AC3E}">
        <p14:creationId xmlns:p14="http://schemas.microsoft.com/office/powerpoint/2010/main" val="3741679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3"/>
              <a:tabLst/>
              <a:defRPr/>
            </a:pPr>
            <a:r>
              <a:rPr lang="en-US" sz="1100" b="1" kern="1200" dirty="0">
                <a:solidFill>
                  <a:schemeClr val="tx1"/>
                </a:solidFill>
                <a:effectLst/>
                <a:latin typeface="+mn-lt"/>
                <a:ea typeface="+mn-ea"/>
                <a:cs typeface="+mn-cs"/>
              </a:rPr>
              <a:t>Snapshots</a:t>
            </a:r>
            <a:r>
              <a:rPr lang="en-US" sz="1100" b="1" kern="1200" baseline="0" dirty="0">
                <a:solidFill>
                  <a:schemeClr val="tx1"/>
                </a:solidFill>
                <a:effectLst/>
                <a:latin typeface="+mn-lt"/>
                <a:ea typeface="+mn-ea"/>
                <a:cs typeface="+mn-cs"/>
              </a:rPr>
              <a:t> –</a:t>
            </a:r>
            <a:r>
              <a:rPr lang="en-US" sz="1100" b="1" kern="120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Amazon EBS</a:t>
            </a:r>
            <a:r>
              <a:rPr lang="en-US" sz="1100" kern="1200" baseline="0" dirty="0">
                <a:solidFill>
                  <a:schemeClr val="tx1"/>
                </a:solidFill>
                <a:effectLst/>
                <a:latin typeface="+mn-lt"/>
                <a:ea typeface="+mn-ea"/>
                <a:cs typeface="+mn-cs"/>
              </a:rPr>
              <a:t> enables you </a:t>
            </a:r>
            <a:r>
              <a:rPr lang="en-US" sz="1100" kern="1200" dirty="0">
                <a:solidFill>
                  <a:schemeClr val="tx1"/>
                </a:solidFill>
                <a:effectLst/>
                <a:latin typeface="+mn-lt"/>
                <a:ea typeface="+mn-ea"/>
                <a:cs typeface="+mn-cs"/>
              </a:rPr>
              <a:t>to back up snapshots of your data to Amazon S3 for durable recovery. If you opt for Amazon EBS snapshots, the added cost is per GB-month of data stored.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3"/>
              <a:tabLst/>
              <a:defRPr/>
            </a:pPr>
            <a:endParaRPr lang="en-US" sz="1100" b="1"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3"/>
              <a:tabLst/>
              <a:defRPr/>
            </a:pPr>
            <a:r>
              <a:rPr lang="en-US" sz="1100" b="1" dirty="0"/>
              <a:t>Data transfer</a:t>
            </a:r>
            <a:r>
              <a:rPr lang="en-US" sz="1100" b="1" baseline="0" dirty="0"/>
              <a:t> –</a:t>
            </a:r>
            <a:r>
              <a:rPr lang="en-US" sz="1100" dirty="0"/>
              <a:t> When you copy Amazon EBS snapshots,</a:t>
            </a:r>
            <a:r>
              <a:rPr lang="en-US" sz="1100" baseline="0" dirty="0"/>
              <a:t> you are </a:t>
            </a:r>
            <a:r>
              <a:rPr lang="en-US" sz="1100" dirty="0"/>
              <a:t>charged for the data that is transferred across Regions. After the snapshot is copied, standard Amazon EBS snapshot charges apply for storage in the destination Region.</a:t>
            </a:r>
          </a:p>
          <a:p>
            <a:endParaRPr lang="en-US" sz="1100" dirty="0"/>
          </a:p>
        </p:txBody>
      </p:sp>
    </p:spTree>
    <p:extLst>
      <p:ext uri="{BB962C8B-B14F-4D97-AF65-F5344CB8AC3E}">
        <p14:creationId xmlns:p14="http://schemas.microsoft.com/office/powerpoint/2010/main" val="560861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ea typeface="+mn-ea"/>
                <a:cs typeface="+mn-cs"/>
              </a:rPr>
              <a:t>Amazon EBS provides block-level storage volumes for use with Amazon EC2 instances. Amazon EBS volumes are off-instance storage that persists independently from the life of an instance. They are analogous to virtual disks in the cloud. Amazon EBS provides three volume types: General Purpose SSD, Provisioned IOPS SSD, and magnetic. </a:t>
            </a:r>
          </a:p>
          <a:p>
            <a:endParaRPr lang="en-US" sz="1100" kern="1200" dirty="0">
              <a:solidFill>
                <a:schemeClr val="tx1"/>
              </a:solidFill>
              <a:effectLst/>
              <a:ea typeface="+mn-ea"/>
              <a:cs typeface="+mn-cs"/>
            </a:endParaRPr>
          </a:p>
          <a:p>
            <a:r>
              <a:rPr lang="en-US" sz="1100" kern="1200" dirty="0">
                <a:solidFill>
                  <a:schemeClr val="tx1"/>
                </a:solidFill>
                <a:effectLst/>
                <a:ea typeface="+mn-ea"/>
                <a:cs typeface="+mn-cs"/>
              </a:rPr>
              <a:t>The three volume types differ in performance characteristics and cost, so you can choose the right storage performance and price for the needs of your applications.</a:t>
            </a:r>
          </a:p>
          <a:p>
            <a:endParaRPr lang="en-US" sz="1100" kern="1200" dirty="0">
              <a:solidFill>
                <a:schemeClr val="tx1"/>
              </a:solidFill>
              <a:effectLst/>
              <a:ea typeface="+mn-ea"/>
              <a:cs typeface="+mn-cs"/>
            </a:endParaRPr>
          </a:p>
          <a:p>
            <a:r>
              <a:rPr lang="en-US" sz="1100" kern="1200" dirty="0">
                <a:solidFill>
                  <a:schemeClr val="tx1"/>
                </a:solidFill>
                <a:effectLst/>
                <a:ea typeface="+mn-ea"/>
                <a:cs typeface="+mn-cs"/>
              </a:rPr>
              <a:t>Additional benefits include replication in the same Availability Zone, easy and transparent encryption, elastic volumes, and backup by using snapshots.</a:t>
            </a:r>
          </a:p>
          <a:p>
            <a:endParaRPr lang="en-US" sz="1100" kern="1200" dirty="0">
              <a:solidFill>
                <a:schemeClr val="tx1"/>
              </a:solidFill>
              <a:effectLs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To learn more about Amazon EBS, see: </a:t>
            </a:r>
            <a:r>
              <a:rPr lang="en-US" sz="1100" dirty="0">
                <a:ea typeface="Amazon Ember Light" panose="020B0403020204020204" pitchFamily="34" charset="0"/>
                <a:cs typeface="Amazon Ember Light" panose="020B0403020204020204" pitchFamily="34" charset="0"/>
                <a:hlinkClick r:id="rId3"/>
              </a:rPr>
              <a:t>Elastic Block Store</a:t>
            </a:r>
            <a:r>
              <a:rPr lang="en-US" sz="1100" kern="1200" dirty="0">
                <a:solidFill>
                  <a:schemeClr val="tx1"/>
                </a:solidFill>
                <a:effectLst/>
                <a:ea typeface="Amazon Ember Light" panose="020B0403020204020204" pitchFamily="34" charset="0"/>
                <a:cs typeface="Amazon Ember Light" panose="020B0403020204020204" pitchFamily="34" charset="0"/>
              </a:rPr>
              <a:t>.</a:t>
            </a:r>
            <a:endParaRPr lang="en-US" sz="1100" kern="1200" dirty="0">
              <a:solidFill>
                <a:schemeClr val="tx1"/>
              </a:solidFill>
              <a:effectLst/>
              <a:ea typeface="+mn-ea"/>
              <a:cs typeface="+mn-cs"/>
            </a:endParaRPr>
          </a:p>
          <a:p>
            <a:r>
              <a:rPr lang="en-US" sz="1100" kern="1200" dirty="0">
                <a:solidFill>
                  <a:schemeClr val="tx1"/>
                </a:solidFill>
                <a:effectLst/>
                <a:ea typeface="+mn-ea"/>
                <a:cs typeface="+mn-cs"/>
              </a:rPr>
              <a:t>. </a:t>
            </a:r>
          </a:p>
          <a:p>
            <a:pPr marL="171450" indent="-171450">
              <a:buFont typeface="Arial" panose="020B0604020202020204" pitchFamily="34" charset="0"/>
              <a:buChar char="•"/>
            </a:pPr>
            <a:endParaRPr lang="en-US" sz="1100" dirty="0"/>
          </a:p>
        </p:txBody>
      </p:sp>
    </p:spTree>
    <p:extLst>
      <p:ext uri="{BB962C8B-B14F-4D97-AF65-F5344CB8AC3E}">
        <p14:creationId xmlns:p14="http://schemas.microsoft.com/office/powerpoint/2010/main" val="2755031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284663"/>
          </a:xfrm>
        </p:spPr>
        <p:txBody>
          <a:bodyPr/>
          <a:lstStyle/>
          <a:p>
            <a:r>
              <a:rPr lang="en-US" sz="1100" kern="1200" dirty="0">
                <a:solidFill>
                  <a:schemeClr val="tx1"/>
                </a:solidFill>
                <a:effectLst/>
                <a:latin typeface="+mn-lt"/>
                <a:ea typeface="+mn-ea"/>
                <a:cs typeface="+mn-cs"/>
              </a:rPr>
              <a:t>Cloud storage is typically more reliable, scalable, and secure than traditional on-premises storage systems. Cloud storage is a critical component of cloud computing because it holds the information that applications use. Big data analytics, data warehouses, the Internet of Things (IoT), databases, and backup and archive applications all rely on some form of data storage architecture. </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This module addresses the following topics:</a:t>
            </a:r>
          </a:p>
          <a:p>
            <a:pPr marL="171450" indent="-171450">
              <a:buFont typeface="Arial" panose="020B0604020202020204" pitchFamily="34" charset="0"/>
              <a:buChar char="•"/>
            </a:pPr>
            <a:r>
              <a:rPr lang="en-US" sz="1100" kern="1200" dirty="0">
                <a:solidFill>
                  <a:schemeClr val="tx1"/>
                </a:solidFill>
                <a:effectLst/>
                <a:latin typeface="+mn-lt"/>
                <a:ea typeface="+mn-ea"/>
                <a:cs typeface="+mn-cs"/>
              </a:rPr>
              <a:t>Amazon Elastic Block Store (Amazon EBS)</a:t>
            </a:r>
          </a:p>
          <a:p>
            <a:pPr marL="171450" indent="-171450">
              <a:buFont typeface="Arial" panose="020B0604020202020204" pitchFamily="34" charset="0"/>
              <a:buChar char="•"/>
            </a:pPr>
            <a:r>
              <a:rPr lang="en-US" sz="1100" kern="1200" dirty="0">
                <a:solidFill>
                  <a:schemeClr val="tx1"/>
                </a:solidFill>
                <a:effectLst/>
                <a:latin typeface="+mn-lt"/>
                <a:ea typeface="+mn-ea"/>
                <a:cs typeface="+mn-cs"/>
              </a:rPr>
              <a:t>Amazon Simple Storage Service (Amazon S3)</a:t>
            </a:r>
          </a:p>
          <a:p>
            <a:pPr marL="171450" indent="-171450">
              <a:buFont typeface="Arial" panose="020B0604020202020204" pitchFamily="34" charset="0"/>
              <a:buChar char="•"/>
            </a:pPr>
            <a:r>
              <a:rPr lang="en-US" sz="1100" kern="1200" dirty="0">
                <a:solidFill>
                  <a:schemeClr val="tx1"/>
                </a:solidFill>
                <a:effectLst/>
                <a:latin typeface="+mn-lt"/>
                <a:ea typeface="+mn-ea"/>
                <a:cs typeface="+mn-cs"/>
              </a:rPr>
              <a:t>Amazon Elastic File System (Amazon EFS)</a:t>
            </a:r>
          </a:p>
          <a:p>
            <a:pPr marL="171450" indent="-171450">
              <a:buFont typeface="Arial" panose="020B0604020202020204" pitchFamily="34" charset="0"/>
              <a:buChar char="•"/>
            </a:pPr>
            <a:r>
              <a:rPr lang="en-US" sz="1100" kern="1200" dirty="0">
                <a:solidFill>
                  <a:schemeClr val="tx1"/>
                </a:solidFill>
                <a:effectLst/>
                <a:latin typeface="+mn-lt"/>
                <a:ea typeface="+mn-ea"/>
                <a:cs typeface="+mn-cs"/>
              </a:rPr>
              <a:t>Amazon Simple Storage Service Glacier</a:t>
            </a:r>
          </a:p>
          <a:p>
            <a:pPr marL="171450" indent="-171450">
              <a:buFont typeface="Arial" panose="020B0604020202020204" pitchFamily="34" charset="0"/>
              <a:buChar char="•"/>
            </a:pPr>
            <a:endParaRPr lang="en-US" sz="1100" kern="1200" dirty="0">
              <a:solidFill>
                <a:schemeClr val="tx1"/>
              </a:solidFill>
              <a:effectLst/>
              <a:latin typeface="+mn-lt"/>
              <a:ea typeface="+mn-ea"/>
              <a:cs typeface="+mn-cs"/>
            </a:endParaRPr>
          </a:p>
          <a:p>
            <a:pPr marL="0" indent="0">
              <a:buFont typeface="Arial" panose="020B0604020202020204" pitchFamily="34" charset="0"/>
              <a:buNone/>
            </a:pPr>
            <a:r>
              <a:rPr lang="en-US" sz="1100" kern="1200" dirty="0">
                <a:solidFill>
                  <a:schemeClr val="tx1"/>
                </a:solidFill>
                <a:effectLst/>
                <a:latin typeface="+mn-lt"/>
                <a:ea typeface="+mn-ea"/>
                <a:cs typeface="+mn-cs"/>
              </a:rPr>
              <a:t>We will use AWS Management Console to create storage solutions.</a:t>
            </a:r>
          </a:p>
          <a:p>
            <a:pPr marL="0" indent="0">
              <a:buFont typeface="Arial" panose="020B0604020202020204" pitchFamily="34" charset="0"/>
              <a:buNone/>
            </a:pPr>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This module includes a hands-on lab where you create an Amazon EBS volume, and then attach it to an </a:t>
            </a:r>
            <a:r>
              <a:rPr lang="en-US" sz="1100" b="0" i="0" u="none" strike="noStrike" kern="1200" baseline="0" dirty="0">
                <a:solidFill>
                  <a:schemeClr val="tx1"/>
                </a:solidFill>
                <a:latin typeface="+mn-lt"/>
                <a:ea typeface="+mn-ea"/>
                <a:cs typeface="+mn-cs"/>
              </a:rPr>
              <a:t>Amazon Elastic Compute Cloud</a:t>
            </a:r>
            <a:r>
              <a:rPr lang="en-US" sz="1100" kern="1200" dirty="0">
                <a:solidFill>
                  <a:schemeClr val="tx1"/>
                </a:solidFill>
                <a:effectLst/>
                <a:latin typeface="+mn-lt"/>
                <a:ea typeface="+mn-ea"/>
                <a:cs typeface="+mn-cs"/>
              </a:rPr>
              <a:t> (Amazon EC2) instance. You also create a snapshot of your volume and then use the snapshot to create a new volume.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1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kern="1200" dirty="0">
                <a:solidFill>
                  <a:schemeClr val="tx1"/>
                </a:solidFill>
                <a:effectLst/>
                <a:latin typeface="+mn-lt"/>
                <a:ea typeface="+mn-ea"/>
                <a:cs typeface="+mn-cs"/>
              </a:rPr>
              <a:t>This module includes an activity that challenges you to determine the best storage solution for a business case.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1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kern="1200" dirty="0">
                <a:solidFill>
                  <a:schemeClr val="tx1"/>
                </a:solidFill>
                <a:effectLst/>
                <a:latin typeface="+mn-lt"/>
                <a:ea typeface="+mn-ea"/>
                <a:cs typeface="+mn-cs"/>
              </a:rPr>
              <a:t>Finally, you are asked to complete a knowledge check that tests your understanding of the key concepts in this module.</a:t>
            </a:r>
          </a:p>
        </p:txBody>
      </p:sp>
    </p:spTree>
    <p:extLst>
      <p:ext uri="{BB962C8B-B14F-4D97-AF65-F5344CB8AC3E}">
        <p14:creationId xmlns:p14="http://schemas.microsoft.com/office/powerpoint/2010/main" val="2522184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The goal of this module is to discover key concepts that relate to storage. You will learn about the different types of storage resources that are available and review the different pricing options so that you can understand how different choices affect your solution cost.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indent="0">
              <a:buNone/>
            </a:pPr>
            <a:r>
              <a:rPr lang="en-US" sz="1100" dirty="0"/>
              <a:t>After completing this module, you should be able to:</a:t>
            </a:r>
          </a:p>
          <a:p>
            <a:pPr marL="171450" lvl="0" indent="-171450">
              <a:buFont typeface="Arial" panose="020B0604020202020204" pitchFamily="34" charset="0"/>
              <a:buChar char="•"/>
            </a:pPr>
            <a:r>
              <a:rPr lang="en-US" sz="1100" dirty="0"/>
              <a:t>Identify the different types of storage</a:t>
            </a:r>
          </a:p>
          <a:p>
            <a:pPr marL="171450" lvl="0" indent="-171450">
              <a:buFont typeface="Arial" panose="020B0604020202020204" pitchFamily="34" charset="0"/>
              <a:buChar char="•"/>
            </a:pPr>
            <a:r>
              <a:rPr lang="en-US" sz="1100" dirty="0"/>
              <a:t>Explain Amazon S3</a:t>
            </a:r>
          </a:p>
          <a:p>
            <a:pPr marL="171450" lvl="0" indent="-171450">
              <a:buFont typeface="Arial" panose="020B0604020202020204" pitchFamily="34" charset="0"/>
              <a:buChar char="•"/>
            </a:pPr>
            <a:r>
              <a:rPr lang="en-US" sz="1100" dirty="0"/>
              <a:t>Identify the functionality in Amazon S3</a:t>
            </a:r>
          </a:p>
          <a:p>
            <a:pPr marL="171450" lvl="0" indent="-171450">
              <a:buFont typeface="Arial" panose="020B0604020202020204" pitchFamily="34" charset="0"/>
              <a:buChar char="•"/>
            </a:pPr>
            <a:r>
              <a:rPr lang="en-US" sz="1100" dirty="0"/>
              <a:t>Explain Amazon EBS</a:t>
            </a:r>
          </a:p>
          <a:p>
            <a:pPr marL="171450" lvl="0" indent="-171450">
              <a:buFont typeface="Arial" panose="020B0604020202020204" pitchFamily="34" charset="0"/>
              <a:buChar char="•"/>
            </a:pPr>
            <a:r>
              <a:rPr lang="en-US" sz="1100" dirty="0"/>
              <a:t>Identify the functionality in Amazon EBS</a:t>
            </a:r>
          </a:p>
          <a:p>
            <a:pPr marL="171450" lvl="0" indent="-171450">
              <a:buFont typeface="Arial" panose="020B0604020202020204" pitchFamily="34" charset="0"/>
              <a:buChar char="•"/>
            </a:pPr>
            <a:r>
              <a:rPr lang="en-US" sz="1100" dirty="0"/>
              <a:t>Perform functions in Amazon EBS to build an Amazon EC2 storage solution </a:t>
            </a:r>
          </a:p>
          <a:p>
            <a:pPr marL="171450" lvl="0" indent="-171450">
              <a:buFont typeface="Arial" panose="020B0604020202020204" pitchFamily="34" charset="0"/>
              <a:buChar char="•"/>
            </a:pPr>
            <a:r>
              <a:rPr lang="en-US" sz="1100" dirty="0"/>
              <a:t>Explain Amazon EFS</a:t>
            </a:r>
          </a:p>
          <a:p>
            <a:pPr marL="171450" lvl="0" indent="-171450">
              <a:buFont typeface="Arial" panose="020B0604020202020204" pitchFamily="34" charset="0"/>
              <a:buChar char="•"/>
            </a:pPr>
            <a:r>
              <a:rPr lang="en-US" sz="1100" dirty="0"/>
              <a:t>Identify the functionality in Amazon EFS</a:t>
            </a:r>
          </a:p>
          <a:p>
            <a:pPr marL="171450" lvl="0" indent="-171450">
              <a:buFont typeface="Arial" panose="020B0604020202020204" pitchFamily="34" charset="0"/>
              <a:buChar char="•"/>
            </a:pPr>
            <a:r>
              <a:rPr lang="en-US" sz="1100" dirty="0"/>
              <a:t>Explain Amazon S3 Glacier</a:t>
            </a:r>
          </a:p>
          <a:p>
            <a:pPr marL="171450" lvl="0" indent="-171450">
              <a:buFont typeface="Arial" panose="020B0604020202020204" pitchFamily="34" charset="0"/>
              <a:buChar char="•"/>
            </a:pPr>
            <a:r>
              <a:rPr lang="en-US" sz="1100" dirty="0"/>
              <a:t>Identify the functionality in Amazon S3 Glacier</a:t>
            </a:r>
          </a:p>
          <a:p>
            <a:pPr marL="171450" lvl="0" indent="-171450">
              <a:buFont typeface="Arial" panose="020B0604020202020204" pitchFamily="34" charset="0"/>
              <a:buChar char="•"/>
            </a:pPr>
            <a:r>
              <a:rPr lang="en-US" sz="1100" dirty="0"/>
              <a:t>Differentiate between Amazon EBS, Amazon S3, Amazon EFS, and Amazon S3 Glacier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598326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Storage is another AWS core service category. </a:t>
            </a:r>
            <a:r>
              <a:rPr lang="en-US" sz="1100" b="0" i="0" kern="1200" dirty="0">
                <a:solidFill>
                  <a:schemeClr val="tx1"/>
                </a:solidFill>
                <a:effectLst/>
                <a:latin typeface="+mn-lt"/>
                <a:ea typeface="+mn-ea"/>
                <a:cs typeface="+mn-cs"/>
              </a:rPr>
              <a:t>Some broad categories of storage include: instance store (ephemeral</a:t>
            </a:r>
            <a:r>
              <a:rPr lang="en-US" sz="1100" b="0" i="0" kern="1200" baseline="0" dirty="0">
                <a:solidFill>
                  <a:schemeClr val="tx1"/>
                </a:solidFill>
                <a:effectLst/>
                <a:latin typeface="+mn-lt"/>
                <a:ea typeface="+mn-ea"/>
                <a:cs typeface="+mn-cs"/>
              </a:rPr>
              <a:t> storage</a:t>
            </a:r>
            <a:r>
              <a:rPr lang="en-US" sz="1100" b="0" i="0" kern="1200" dirty="0">
                <a:solidFill>
                  <a:schemeClr val="tx1"/>
                </a:solidFill>
                <a:effectLst/>
                <a:latin typeface="+mn-lt"/>
                <a:ea typeface="+mn-ea"/>
                <a:cs typeface="+mn-cs"/>
              </a:rPr>
              <a:t>), Amazon</a:t>
            </a:r>
            <a:r>
              <a:rPr lang="en-US" sz="1100" b="0" i="0" kern="1200" baseline="0" dirty="0">
                <a:solidFill>
                  <a:schemeClr val="tx1"/>
                </a:solidFill>
                <a:effectLst/>
                <a:latin typeface="+mn-lt"/>
                <a:ea typeface="+mn-ea"/>
                <a:cs typeface="+mn-cs"/>
              </a:rPr>
              <a:t> EBS</a:t>
            </a:r>
            <a:r>
              <a:rPr lang="en-US" sz="1100" b="0" i="0" kern="1200" dirty="0">
                <a:solidFill>
                  <a:schemeClr val="tx1"/>
                </a:solidFill>
                <a:effectLst/>
                <a:latin typeface="+mn-lt"/>
                <a:ea typeface="+mn-ea"/>
                <a:cs typeface="+mn-cs"/>
              </a:rPr>
              <a:t>, Amazon EFS, Amazon S3, and Amazon S3 Glacier.</a:t>
            </a:r>
          </a:p>
          <a:p>
            <a:endParaRPr lang="en-US" sz="11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i="0" kern="1200" dirty="0">
                <a:solidFill>
                  <a:schemeClr val="tx1"/>
                </a:solidFill>
                <a:effectLst/>
                <a:latin typeface="+mn-lt"/>
                <a:ea typeface="+mn-ea"/>
                <a:cs typeface="+mn-cs"/>
              </a:rPr>
              <a:t>Instance store, or </a:t>
            </a:r>
            <a:r>
              <a:rPr lang="en-US" sz="1100" b="0" i="1" kern="1200" dirty="0">
                <a:solidFill>
                  <a:schemeClr val="tx1"/>
                </a:solidFill>
                <a:effectLst/>
                <a:latin typeface="+mn-lt"/>
                <a:ea typeface="+mn-ea"/>
                <a:cs typeface="+mn-cs"/>
              </a:rPr>
              <a:t>ephemeral storage</a:t>
            </a:r>
            <a:r>
              <a:rPr lang="en-US" sz="1100" b="0" i="0" kern="1200" dirty="0">
                <a:solidFill>
                  <a:schemeClr val="tx1"/>
                </a:solidFill>
                <a:effectLst/>
                <a:latin typeface="+mn-lt"/>
                <a:ea typeface="+mn-ea"/>
                <a:cs typeface="+mn-cs"/>
              </a:rPr>
              <a:t>, is </a:t>
            </a:r>
            <a:r>
              <a:rPr lang="en-US" sz="1100" b="1" i="0" kern="1200" dirty="0">
                <a:solidFill>
                  <a:schemeClr val="tx1"/>
                </a:solidFill>
                <a:effectLst/>
                <a:latin typeface="+mn-lt"/>
                <a:ea typeface="+mn-ea"/>
                <a:cs typeface="+mn-cs"/>
              </a:rPr>
              <a:t>temporary storage</a:t>
            </a:r>
            <a:r>
              <a:rPr lang="en-US" sz="1100" b="0" i="0" kern="1200" dirty="0">
                <a:solidFill>
                  <a:schemeClr val="tx1"/>
                </a:solidFill>
                <a:effectLst/>
                <a:latin typeface="+mn-lt"/>
                <a:ea typeface="+mn-ea"/>
                <a:cs typeface="+mn-cs"/>
              </a:rPr>
              <a:t> that is added to your Amazon EC2 instance.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i="0" kern="1200" dirty="0">
                <a:solidFill>
                  <a:schemeClr val="tx1"/>
                </a:solidFill>
                <a:effectLst/>
                <a:latin typeface="+mn-lt"/>
                <a:ea typeface="+mn-ea"/>
                <a:cs typeface="+mn-cs"/>
              </a:rPr>
              <a:t>Amazon EBS is </a:t>
            </a:r>
            <a:r>
              <a:rPr lang="en-US" sz="1100" b="1" i="0" kern="1200" dirty="0">
                <a:solidFill>
                  <a:schemeClr val="tx1"/>
                </a:solidFill>
                <a:effectLst/>
                <a:latin typeface="+mn-lt"/>
                <a:ea typeface="+mn-ea"/>
                <a:cs typeface="+mn-cs"/>
              </a:rPr>
              <a:t>persistent</a:t>
            </a:r>
            <a:r>
              <a:rPr lang="en-US" sz="1100" b="0" i="0" kern="1200" dirty="0">
                <a:solidFill>
                  <a:schemeClr val="tx1"/>
                </a:solidFill>
                <a:effectLst/>
                <a:latin typeface="+mn-lt"/>
                <a:ea typeface="+mn-ea"/>
                <a:cs typeface="+mn-cs"/>
              </a:rPr>
              <a:t>, </a:t>
            </a:r>
            <a:r>
              <a:rPr lang="en-US" sz="1100" b="1" i="0" kern="1200" dirty="0">
                <a:solidFill>
                  <a:schemeClr val="tx1"/>
                </a:solidFill>
                <a:effectLst/>
                <a:latin typeface="+mn-lt"/>
                <a:ea typeface="+mn-ea"/>
                <a:cs typeface="+mn-cs"/>
              </a:rPr>
              <a:t>mountable storage</a:t>
            </a:r>
            <a:r>
              <a:rPr lang="en-US" sz="1100" b="0" i="0" kern="1200" baseline="0" dirty="0">
                <a:solidFill>
                  <a:schemeClr val="tx1"/>
                </a:solidFill>
                <a:effectLst/>
                <a:latin typeface="+mn-lt"/>
                <a:ea typeface="+mn-ea"/>
                <a:cs typeface="+mn-cs"/>
              </a:rPr>
              <a:t> that </a:t>
            </a:r>
            <a:r>
              <a:rPr lang="en-US" sz="1100" b="0" i="0" kern="1200" dirty="0">
                <a:solidFill>
                  <a:schemeClr val="tx1"/>
                </a:solidFill>
                <a:effectLst/>
                <a:latin typeface="+mn-lt"/>
                <a:ea typeface="+mn-ea"/>
                <a:cs typeface="+mn-cs"/>
              </a:rPr>
              <a:t>can be mounted as a device to an Amazon EC2 instance. Amazon EBS can be mounted to an Amazon EC2 instance only within the same Availability Zone. Only one Amazon EC2 instance at a time can mount an Amazon EBS volume.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i="0" kern="1200" dirty="0">
                <a:solidFill>
                  <a:schemeClr val="tx1"/>
                </a:solidFill>
                <a:effectLst/>
                <a:latin typeface="+mn-lt"/>
                <a:ea typeface="+mn-ea"/>
                <a:cs typeface="+mn-cs"/>
              </a:rPr>
              <a:t>Amazon EFS is a shared file system that multiple Amazon EC2 instances can mount at the same time.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1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i="0" kern="1200" dirty="0">
                <a:solidFill>
                  <a:schemeClr val="tx1"/>
                </a:solidFill>
                <a:effectLst/>
                <a:latin typeface="+mn-lt"/>
                <a:ea typeface="+mn-ea"/>
                <a:cs typeface="+mn-cs"/>
              </a:rPr>
              <a:t>Amazon S3 is persistent storage where each file becomes an object and is available through a </a:t>
            </a:r>
            <a:r>
              <a:rPr lang="en-US" sz="1100" b="0" i="0" u="none" strike="noStrike" kern="1200" dirty="0">
                <a:solidFill>
                  <a:schemeClr val="tx1"/>
                </a:solidFill>
                <a:effectLst/>
                <a:latin typeface="+mn-lt"/>
                <a:ea typeface="+mn-ea"/>
                <a:cs typeface="+mn-cs"/>
              </a:rPr>
              <a:t>Uniform Resource Locator (</a:t>
            </a:r>
            <a:r>
              <a:rPr lang="en-US" sz="1100" b="0" i="0" kern="1200" dirty="0">
                <a:solidFill>
                  <a:schemeClr val="tx1"/>
                </a:solidFill>
                <a:effectLst/>
                <a:latin typeface="+mn-lt"/>
                <a:ea typeface="+mn-ea"/>
                <a:cs typeface="+mn-cs"/>
              </a:rPr>
              <a:t>URL); it can be accessed from anywhere.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i="0" kern="1200" dirty="0">
                <a:solidFill>
                  <a:schemeClr val="tx1"/>
                </a:solidFill>
                <a:effectLst/>
                <a:latin typeface="+mn-lt"/>
                <a:ea typeface="+mn-ea"/>
                <a:cs typeface="+mn-cs"/>
              </a:rPr>
              <a:t>Amazon S3 Glacier is for cold storage for data</a:t>
            </a:r>
            <a:r>
              <a:rPr lang="en-US" sz="1100" b="0" i="0" kern="1200" baseline="0" dirty="0">
                <a:solidFill>
                  <a:schemeClr val="tx1"/>
                </a:solidFill>
                <a:effectLst/>
                <a:latin typeface="+mn-lt"/>
                <a:ea typeface="+mn-ea"/>
                <a:cs typeface="+mn-cs"/>
              </a:rPr>
              <a:t> that is not accessed frequently</a:t>
            </a:r>
            <a:r>
              <a:rPr lang="en-US" sz="1100" b="0" i="0" kern="1200" dirty="0">
                <a:solidFill>
                  <a:schemeClr val="tx1"/>
                </a:solidFill>
                <a:effectLst/>
                <a:latin typeface="+mn-lt"/>
                <a:ea typeface="+mn-ea"/>
                <a:cs typeface="+mn-cs"/>
              </a:rPr>
              <a:t> (for example, when you need long-term data storage for archival or compliance reasons). </a:t>
            </a:r>
          </a:p>
          <a:p>
            <a:endParaRPr lang="en-US" sz="1100" dirty="0"/>
          </a:p>
          <a:p>
            <a:endParaRPr lang="en-US" sz="1100" dirty="0"/>
          </a:p>
        </p:txBody>
      </p:sp>
    </p:spTree>
    <p:extLst>
      <p:ext uri="{BB962C8B-B14F-4D97-AF65-F5344CB8AC3E}">
        <p14:creationId xmlns:p14="http://schemas.microsoft.com/office/powerpoint/2010/main" val="3005402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Amazon Elastic Block Store (Amazon EBS) </a:t>
            </a:r>
            <a:r>
              <a:rPr lang="en-IN" sz="1200" b="1" i="0" kern="1200" dirty="0">
                <a:solidFill>
                  <a:schemeClr val="tx1"/>
                </a:solidFill>
                <a:effectLst/>
                <a:latin typeface="+mn-lt"/>
                <a:ea typeface="+mn-ea"/>
                <a:cs typeface="+mn-cs"/>
              </a:rPr>
              <a:t>provides block level storage volumes for use with EC2 instances</a:t>
            </a:r>
            <a:r>
              <a:rPr lang="en-IN" sz="1200" b="0" i="0" kern="1200" dirty="0">
                <a:solidFill>
                  <a:schemeClr val="tx1"/>
                </a:solidFill>
                <a:effectLst/>
                <a:latin typeface="+mn-lt"/>
                <a:ea typeface="+mn-ea"/>
                <a:cs typeface="+mn-cs"/>
              </a:rPr>
              <a:t>. ... You can create a file system on top of these volumes, or use them in any way you would use a block device (such as a hard drive). You can dynamically change the configuration of a volume attached to an instance.</a:t>
            </a:r>
            <a:endParaRPr lang="en-US" sz="1100" dirty="0"/>
          </a:p>
        </p:txBody>
      </p:sp>
    </p:spTree>
    <p:extLst>
      <p:ext uri="{BB962C8B-B14F-4D97-AF65-F5344CB8AC3E}">
        <p14:creationId xmlns:p14="http://schemas.microsoft.com/office/powerpoint/2010/main" val="2154124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dirty="0">
                <a:solidFill>
                  <a:schemeClr val="tx1"/>
                </a:solidFill>
                <a:effectLst/>
                <a:latin typeface="+mn-lt"/>
                <a:ea typeface="+mn-ea"/>
                <a:cs typeface="+mn-cs"/>
              </a:rPr>
              <a:t>An Amazon EBS volume is a durable, block-level storage device that you can attach to your instances. After you attach a volume to an instance, you can use it as you would use a physical hard drive. EBS volumes are flexible. For current-generation volumes attached to current-generation instance types, you can dynamically increase size, modify the provisioned IOPS capacity, and change volume type on live production volumes.</a:t>
            </a:r>
          </a:p>
          <a:p>
            <a:r>
              <a:rPr lang="en-IN" sz="1200" b="0" i="0" u="none" strike="noStrike" kern="1200" dirty="0">
                <a:solidFill>
                  <a:schemeClr val="tx1"/>
                </a:solidFill>
                <a:effectLst/>
                <a:latin typeface="+mn-lt"/>
                <a:ea typeface="+mn-ea"/>
                <a:cs typeface="+mn-cs"/>
              </a:rPr>
              <a:t>You can use EBS volumes as primary storage for data that requires frequent updates, such as the system drive for an instance or storage for a database application. You can also use them for throughput-intensive applications that perform continuous disk scans. EBS volumes persist independently from the running life of an EC2 instance.</a:t>
            </a:r>
          </a:p>
          <a:p>
            <a:r>
              <a:rPr lang="en-IN" sz="1200" b="0" i="0" u="none" strike="noStrike" kern="1200" dirty="0">
                <a:solidFill>
                  <a:schemeClr val="tx1"/>
                </a:solidFill>
                <a:effectLst/>
                <a:latin typeface="+mn-lt"/>
                <a:ea typeface="+mn-ea"/>
                <a:cs typeface="+mn-cs"/>
              </a:rPr>
              <a:t>You can attach multiple EBS volumes to a single instance. The volume and instance must be in the same Availability Zone. Depending on the volume and instance types, you can use </a:t>
            </a:r>
            <a:r>
              <a:rPr lang="en-IN" sz="1200" b="0" i="0" u="none" strike="noStrike" kern="1200" dirty="0">
                <a:solidFill>
                  <a:schemeClr val="tx1"/>
                </a:solidFill>
                <a:effectLst/>
                <a:latin typeface="+mn-lt"/>
                <a:ea typeface="+mn-ea"/>
                <a:cs typeface="+mn-cs"/>
                <a:hlinkClick r:id="rId3"/>
              </a:rPr>
              <a:t>Multi-Attach</a:t>
            </a:r>
            <a:r>
              <a:rPr lang="en-IN" sz="1200" b="0" i="0" u="none" strike="noStrike" kern="1200" dirty="0">
                <a:solidFill>
                  <a:schemeClr val="tx1"/>
                </a:solidFill>
                <a:effectLst/>
                <a:latin typeface="+mn-lt"/>
                <a:ea typeface="+mn-ea"/>
                <a:cs typeface="+mn-cs"/>
              </a:rPr>
              <a:t> to mount a volume to multiple instances at the same time.</a:t>
            </a:r>
          </a:p>
          <a:p>
            <a:r>
              <a:rPr lang="en-IN" sz="1200" b="0" i="0" u="none" strike="noStrike" kern="1200" dirty="0">
                <a:solidFill>
                  <a:schemeClr val="tx1"/>
                </a:solidFill>
                <a:effectLst/>
                <a:latin typeface="+mn-lt"/>
                <a:ea typeface="+mn-ea"/>
                <a:cs typeface="+mn-cs"/>
              </a:rPr>
              <a:t>Amazon EBS provides the following volume types: General Purpose SSD (gp2 and gp3), Provisioned IOPS SSD (io1 and io2), Throughput Optimized HDD (st1), Cold HDD (sc1), and Magnetic (standard). They differ in performance characteristics and price, allowing you to tailor your storage performance and cost to the needs of your applications. For more information, see </a:t>
            </a:r>
            <a:r>
              <a:rPr lang="en-IN" sz="1200" b="0" i="0" u="none" strike="noStrike" kern="1200" dirty="0">
                <a:solidFill>
                  <a:schemeClr val="tx1"/>
                </a:solidFill>
                <a:effectLst/>
                <a:latin typeface="+mn-lt"/>
                <a:ea typeface="+mn-ea"/>
                <a:cs typeface="+mn-cs"/>
                <a:hlinkClick r:id="rId4"/>
              </a:rPr>
              <a:t>Amazon EBS volume types</a:t>
            </a:r>
            <a:r>
              <a:rPr lang="en-IN" sz="1200" b="0" i="0" u="none" strike="noStrike" kern="1200" dirty="0">
                <a:solidFill>
                  <a:schemeClr val="tx1"/>
                </a:solidFill>
                <a:effectLst/>
                <a:latin typeface="+mn-lt"/>
                <a:ea typeface="+mn-ea"/>
                <a:cs typeface="+mn-cs"/>
              </a:rPr>
              <a:t>.</a:t>
            </a:r>
          </a:p>
          <a:p>
            <a:r>
              <a:rPr lang="en-IN" sz="1200" b="0" i="0" u="none" strike="noStrike" kern="1200" dirty="0">
                <a:solidFill>
                  <a:schemeClr val="tx1"/>
                </a:solidFill>
                <a:effectLst/>
                <a:latin typeface="+mn-lt"/>
                <a:ea typeface="+mn-ea"/>
                <a:cs typeface="+mn-cs"/>
              </a:rPr>
              <a:t>Your account has a limit on the number of EBS volumes that you can use, and the total storage available to you. For more information about these limits, and how to request an increase in your limits, see </a:t>
            </a:r>
            <a:r>
              <a:rPr lang="en-IN" sz="1200" b="0" i="0" u="none" strike="noStrike" kern="1200" dirty="0">
                <a:solidFill>
                  <a:schemeClr val="tx1"/>
                </a:solidFill>
                <a:effectLst/>
                <a:latin typeface="+mn-lt"/>
                <a:ea typeface="+mn-ea"/>
                <a:cs typeface="+mn-cs"/>
                <a:hlinkClick r:id="rId5"/>
              </a:rPr>
              <a:t>Amazon EC2 service quotas</a:t>
            </a:r>
            <a:r>
              <a:rPr lang="en-IN" sz="1200" b="0" i="0" u="none" strike="noStrike" kern="1200" dirty="0">
                <a:solidFill>
                  <a:schemeClr val="tx1"/>
                </a:solidFill>
                <a:effectLst/>
                <a:latin typeface="+mn-lt"/>
                <a:ea typeface="+mn-ea"/>
                <a:cs typeface="+mn-cs"/>
              </a:rPr>
              <a:t>.</a:t>
            </a:r>
          </a:p>
          <a:p>
            <a:endParaRPr lang="en-US" sz="1100" b="0" i="0" kern="1200" dirty="0">
              <a:solidFill>
                <a:schemeClr val="tx1"/>
              </a:solidFill>
              <a:effectLst/>
              <a:latin typeface="+mn-lt"/>
              <a:ea typeface="+mn-ea"/>
              <a:cs typeface="+mn-cs"/>
            </a:endParaRPr>
          </a:p>
          <a:p>
            <a:endParaRPr lang="en-US" sz="1100" b="0" i="0" kern="1200" dirty="0">
              <a:solidFill>
                <a:schemeClr val="tx1"/>
              </a:solidFill>
              <a:effectLst/>
              <a:latin typeface="+mn-lt"/>
              <a:ea typeface="+mn-ea"/>
              <a:cs typeface="+mn-cs"/>
            </a:endParaRPr>
          </a:p>
          <a:p>
            <a:r>
              <a:rPr lang="en-US" sz="1100" b="0" i="0" kern="1200" dirty="0">
                <a:solidFill>
                  <a:schemeClr val="tx1"/>
                </a:solidFill>
                <a:effectLst/>
                <a:latin typeface="+mn-lt"/>
                <a:ea typeface="+mn-ea"/>
                <a:cs typeface="+mn-cs"/>
              </a:rPr>
              <a:t>Amazon EBS provides persistent block storage volumes for use with Amazon EC2 instances. Persistent storage is any data storage device that retains data after power to that device is shut off. It is also sometimes called </a:t>
            </a:r>
            <a:r>
              <a:rPr lang="en-US" sz="1100" b="1" i="0" kern="1200" dirty="0">
                <a:solidFill>
                  <a:schemeClr val="tx1"/>
                </a:solidFill>
                <a:effectLst/>
                <a:latin typeface="+mn-lt"/>
                <a:ea typeface="+mn-ea"/>
                <a:cs typeface="+mn-cs"/>
              </a:rPr>
              <a:t>non-volatile storage</a:t>
            </a:r>
            <a:r>
              <a:rPr lang="en-US" sz="1100" b="0" i="0" kern="1200" dirty="0">
                <a:solidFill>
                  <a:schemeClr val="tx1"/>
                </a:solidFill>
                <a:effectLst/>
                <a:latin typeface="+mn-lt"/>
                <a:ea typeface="+mn-ea"/>
                <a:cs typeface="+mn-cs"/>
              </a:rPr>
              <a:t>. </a:t>
            </a:r>
          </a:p>
          <a:p>
            <a:endParaRPr lang="en-US" sz="1100" b="0" i="0" kern="1200" dirty="0">
              <a:solidFill>
                <a:schemeClr val="tx1"/>
              </a:solidFill>
              <a:effectLst/>
              <a:latin typeface="+mn-lt"/>
              <a:ea typeface="+mn-ea"/>
              <a:cs typeface="+mn-cs"/>
            </a:endParaRPr>
          </a:p>
          <a:p>
            <a:r>
              <a:rPr lang="en-US" sz="1100" b="0" i="0" kern="1200" dirty="0">
                <a:solidFill>
                  <a:schemeClr val="tx1"/>
                </a:solidFill>
                <a:effectLst/>
                <a:latin typeface="+mn-lt"/>
                <a:ea typeface="+mn-ea"/>
                <a:cs typeface="+mn-cs"/>
              </a:rPr>
              <a:t>Each Amazon EBS volume is automatically replicated </a:t>
            </a:r>
            <a:r>
              <a:rPr lang="en-US" sz="1100" b="0" i="1" kern="1200" dirty="0">
                <a:solidFill>
                  <a:schemeClr val="tx1"/>
                </a:solidFill>
                <a:effectLst/>
                <a:latin typeface="+mn-lt"/>
                <a:ea typeface="+mn-ea"/>
                <a:cs typeface="+mn-cs"/>
              </a:rPr>
              <a:t>within</a:t>
            </a:r>
            <a:r>
              <a:rPr lang="en-US" sz="1100" b="0" i="0" kern="1200" dirty="0">
                <a:solidFill>
                  <a:schemeClr val="tx1"/>
                </a:solidFill>
                <a:effectLst/>
                <a:latin typeface="+mn-lt"/>
                <a:ea typeface="+mn-ea"/>
                <a:cs typeface="+mn-cs"/>
              </a:rPr>
              <a:t> its Availability Zone to protect you from component failure. It is designed for high availability and durability. Amazon EBS volumes provide the consistent and low-latency performance that is needed to run your workloads. </a:t>
            </a:r>
          </a:p>
          <a:p>
            <a:endParaRPr lang="en-US" sz="1100" b="0" i="0" kern="1200" dirty="0">
              <a:solidFill>
                <a:schemeClr val="tx1"/>
              </a:solidFill>
              <a:effectLst/>
              <a:latin typeface="+mn-lt"/>
              <a:ea typeface="+mn-ea"/>
              <a:cs typeface="+mn-cs"/>
            </a:endParaRPr>
          </a:p>
          <a:p>
            <a:r>
              <a:rPr lang="en-US" sz="1100" b="0" i="0" kern="1200" dirty="0">
                <a:solidFill>
                  <a:schemeClr val="tx1"/>
                </a:solidFill>
                <a:effectLst/>
                <a:latin typeface="+mn-lt"/>
                <a:ea typeface="+mn-ea"/>
                <a:cs typeface="+mn-cs"/>
              </a:rPr>
              <a:t>With Amazon EBS, you can scale your usage up or down within minutes, while paying a low price for only</a:t>
            </a:r>
            <a:r>
              <a:rPr lang="en-US" sz="1100" b="0" i="0" kern="1200" baseline="0" dirty="0">
                <a:solidFill>
                  <a:schemeClr val="tx1"/>
                </a:solidFill>
                <a:effectLst/>
                <a:latin typeface="+mn-lt"/>
                <a:ea typeface="+mn-ea"/>
                <a:cs typeface="+mn-cs"/>
              </a:rPr>
              <a:t> </a:t>
            </a:r>
            <a:r>
              <a:rPr lang="en-US" sz="1100" b="0" i="0" kern="1200" dirty="0">
                <a:solidFill>
                  <a:schemeClr val="tx1"/>
                </a:solidFill>
                <a:effectLst/>
                <a:latin typeface="+mn-lt"/>
                <a:ea typeface="+mn-ea"/>
                <a:cs typeface="+mn-cs"/>
              </a:rPr>
              <a:t>what you provision.</a:t>
            </a:r>
            <a:endParaRPr lang="en-US" sz="1100" dirty="0"/>
          </a:p>
          <a:p>
            <a:pPr marL="0" marR="0" lvl="1" indent="0" algn="l" defTabSz="457200" rtl="0" eaLnBrk="1" fontAlgn="auto" latinLnBrk="0" hangingPunct="1">
              <a:lnSpc>
                <a:spcPct val="100000"/>
              </a:lnSpc>
              <a:spcBef>
                <a:spcPts val="0"/>
              </a:spcBef>
              <a:spcAft>
                <a:spcPts val="600"/>
              </a:spcAft>
              <a:buClrTx/>
              <a:buSzTx/>
              <a:buFontTx/>
              <a:buNone/>
              <a:tabLst/>
              <a:defRPr/>
            </a:pPr>
            <a:endParaRPr lang="en-US" sz="1100" dirty="0"/>
          </a:p>
          <a:p>
            <a:endParaRPr lang="en-US" sz="1100" dirty="0"/>
          </a:p>
        </p:txBody>
      </p:sp>
    </p:spTree>
    <p:extLst>
      <p:ext uri="{BB962C8B-B14F-4D97-AF65-F5344CB8AC3E}">
        <p14:creationId xmlns:p14="http://schemas.microsoft.com/office/powerpoint/2010/main" val="3243198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Diff between File storage, Block Storage and</a:t>
            </a:r>
            <a:r>
              <a:rPr lang="en-US" sz="1100" baseline="0" dirty="0"/>
              <a:t> Object storage :</a:t>
            </a:r>
          </a:p>
          <a:p>
            <a:endParaRPr lang="en-US" sz="1100" baseline="0" dirty="0"/>
          </a:p>
          <a:p>
            <a:r>
              <a:rPr lang="en-IN" sz="1200" b="1" i="0" kern="1200" dirty="0">
                <a:solidFill>
                  <a:schemeClr val="tx1"/>
                </a:solidFill>
                <a:effectLst/>
                <a:latin typeface="+mn-lt"/>
                <a:ea typeface="+mn-ea"/>
                <a:cs typeface="+mn-cs"/>
              </a:rPr>
              <a:t>File storage </a:t>
            </a:r>
            <a:r>
              <a:rPr lang="en-IN" sz="1200" b="0" i="0" kern="1200" dirty="0">
                <a:solidFill>
                  <a:schemeClr val="tx1"/>
                </a:solidFill>
                <a:effectLst/>
                <a:latin typeface="+mn-lt"/>
                <a:ea typeface="+mn-ea"/>
                <a:cs typeface="+mn-cs"/>
              </a:rPr>
              <a:t>has been around for considerably longer than object storage and is something most people are familiar with. You name your files/data, place them in folders, and can nest them under more folders to form a set path. In this way, files are organized into a hierarchy, with directories and sub-directories. Each file also has a limited set of metadata associated with it, such as the file name, the date it was created, and the date it was last modified.</a:t>
            </a:r>
          </a:p>
          <a:p>
            <a:r>
              <a:rPr lang="en-IN" sz="1200" b="0" i="0" kern="1200" dirty="0">
                <a:solidFill>
                  <a:schemeClr val="tx1"/>
                </a:solidFill>
                <a:effectLst/>
                <a:latin typeface="+mn-lt"/>
                <a:ea typeface="+mn-ea"/>
                <a:cs typeface="+mn-cs"/>
              </a:rPr>
              <a:t>This works very well up to a point, but as capacity grows the file model becomes burdensome for two reasons.  First, performance suffers beyond a certain capacity. The NAS system itself has limited processing power, making the processor a bottleneck. Performance also suffers with the massive database – the file lookup tables– that accompany capacity growth.</a:t>
            </a:r>
          </a:p>
          <a:p>
            <a:r>
              <a:rPr lang="en-IN" sz="1200" b="0" i="0" kern="1200" dirty="0">
                <a:solidFill>
                  <a:schemeClr val="tx1"/>
                </a:solidFill>
                <a:effectLst/>
                <a:latin typeface="+mn-lt"/>
                <a:ea typeface="+mn-ea"/>
                <a:cs typeface="+mn-cs"/>
              </a:rPr>
              <a:t>Despite potential issues at scale, filesystems perform fine for day-to-day usage on personal computers and servers used in the workplace and medium to large enterprises. File storage is commonly seen and deployed on hard drives and Network Attached Storage (NAS) systems.</a:t>
            </a:r>
          </a:p>
          <a:p>
            <a:endParaRPr lang="en-IN" sz="1200" b="0" i="0" kern="1200" dirty="0">
              <a:solidFill>
                <a:schemeClr val="tx1"/>
              </a:solidFill>
              <a:effectLst/>
              <a:latin typeface="+mn-lt"/>
              <a:ea typeface="+mn-ea"/>
              <a:cs typeface="+mn-cs"/>
            </a:endParaRPr>
          </a:p>
          <a:p>
            <a:r>
              <a:rPr lang="en-IN" sz="1200" b="1" i="0" kern="1200" dirty="0">
                <a:solidFill>
                  <a:schemeClr val="tx1"/>
                </a:solidFill>
                <a:effectLst/>
                <a:latin typeface="+mn-lt"/>
                <a:ea typeface="+mn-ea"/>
                <a:cs typeface="+mn-cs"/>
              </a:rPr>
              <a:t>Block Storage</a:t>
            </a:r>
            <a:r>
              <a:rPr lang="en-IN" sz="1200" b="0" i="0" kern="1200" dirty="0">
                <a:solidFill>
                  <a:schemeClr val="tx1"/>
                </a:solidFill>
                <a:effectLst/>
                <a:latin typeface="+mn-lt"/>
                <a:ea typeface="+mn-ea"/>
                <a:cs typeface="+mn-cs"/>
              </a:rPr>
              <a:t>, as the name suggests, treats data as a sequence of fixed-size “chunks” or “blocks” in which each file or object could be spread across multiple blocks. These blocks need not be stored contiguously. Whenever this data is requested by the user, the underlying storage system merges the data blocks back together and serves the user request.</a:t>
            </a:r>
          </a:p>
          <a:p>
            <a:r>
              <a:rPr lang="en-IN" sz="1200" b="0" i="0" kern="1200" dirty="0">
                <a:solidFill>
                  <a:schemeClr val="tx1"/>
                </a:solidFill>
                <a:effectLst/>
                <a:latin typeface="+mn-lt"/>
                <a:ea typeface="+mn-ea"/>
                <a:cs typeface="+mn-cs"/>
              </a:rPr>
              <a:t>This can be achieved without the need for a hierarchical structure because each block has a different and unique address and exists independently of all others. In some cases, block storage can retrieve data very quickly. Block storage is commonly deployed in Storage Area Network (SAN) storage. You can think of block storage as the foundation on which file storage systems are built.</a:t>
            </a:r>
          </a:p>
          <a:p>
            <a:endParaRPr lang="en-IN" sz="1200" b="0" i="0" kern="1200" dirty="0">
              <a:solidFill>
                <a:schemeClr val="tx1"/>
              </a:solidFill>
              <a:effectLst/>
              <a:latin typeface="+mn-lt"/>
              <a:ea typeface="+mn-ea"/>
              <a:cs typeface="+mn-cs"/>
            </a:endParaRPr>
          </a:p>
          <a:p>
            <a:r>
              <a:rPr lang="en-IN" sz="1200" b="1" i="0" kern="1200" dirty="0">
                <a:solidFill>
                  <a:schemeClr val="tx1"/>
                </a:solidFill>
                <a:effectLst/>
                <a:latin typeface="+mn-lt"/>
                <a:ea typeface="+mn-ea"/>
                <a:cs typeface="+mn-cs"/>
              </a:rPr>
              <a:t>Object storage</a:t>
            </a:r>
            <a:r>
              <a:rPr lang="en-IN" sz="1200" b="0" i="0" kern="1200" dirty="0">
                <a:solidFill>
                  <a:schemeClr val="tx1"/>
                </a:solidFill>
                <a:effectLst/>
                <a:latin typeface="+mn-lt"/>
                <a:ea typeface="+mn-ea"/>
                <a:cs typeface="+mn-cs"/>
              </a:rPr>
              <a:t> is a type of data storage in which each unit of data (called an “object”) is stored as a discrete unit. These objects can be virtually any type of data: pdf, video, audio, text, website data or any other file type.</a:t>
            </a:r>
          </a:p>
          <a:p>
            <a:r>
              <a:rPr lang="en-IN" sz="1200" b="0" i="0" kern="1200" dirty="0">
                <a:solidFill>
                  <a:schemeClr val="tx1"/>
                </a:solidFill>
                <a:effectLst/>
                <a:latin typeface="+mn-lt"/>
                <a:ea typeface="+mn-ea"/>
                <a:cs typeface="+mn-cs"/>
              </a:rPr>
              <a:t>As opposed to file storage, these objects are stored in a single, flat structure without a folder hierarchy. In object storage, all the objects are stored in flat addresses space unlike the nested, hierarchical structure used by file storage. Moreover, all the default and custom metadata are stored with the object itself (not as part of a separate filesystem table or index), in a flat address space with a unique identifier, and in that way becomes easier to index and access.</a:t>
            </a:r>
          </a:p>
          <a:p>
            <a:r>
              <a:rPr lang="en-IN" sz="1200" b="0" i="0" kern="1200" dirty="0">
                <a:solidFill>
                  <a:schemeClr val="tx1"/>
                </a:solidFill>
                <a:effectLst/>
                <a:latin typeface="+mn-lt"/>
                <a:ea typeface="+mn-ea"/>
                <a:cs typeface="+mn-cs"/>
              </a:rPr>
              <a:t>Object storage is quite common in cloud-based storage scenarios and can be used to manage, process and distribute content with very high scalability and reliability. The flat addressing scheme means that accessing individual objects is fast and easy: object names can serve as “keys” in a lookup table. Object storage systems simply need to know the key (name) of the object you are looking for, and can then return it to you quickly and easily using a lookup table.</a:t>
            </a:r>
          </a:p>
          <a:p>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a:t>
            </a:r>
            <a:endParaRPr lang="en-US" sz="1100" dirty="0"/>
          </a:p>
          <a:p>
            <a:r>
              <a:rPr lang="en-US" sz="1100" dirty="0"/>
              <a:t>What happens if you want to change one character in a 1-GB file? With block storage, you change only the block that contains the character. With object storage, the entire file must be updated. </a:t>
            </a:r>
          </a:p>
          <a:p>
            <a:r>
              <a:rPr lang="en-US" sz="1100" dirty="0"/>
              <a:t> </a:t>
            </a:r>
          </a:p>
          <a:p>
            <a:r>
              <a:rPr lang="en-US" sz="1100" dirty="0"/>
              <a:t>One critical difference between some storage types is whether they offer </a:t>
            </a:r>
            <a:r>
              <a:rPr lang="en-US" sz="1100" i="1" dirty="0"/>
              <a:t>block-level storage </a:t>
            </a:r>
            <a:r>
              <a:rPr lang="en-US" sz="1100" dirty="0"/>
              <a:t>or </a:t>
            </a:r>
            <a:r>
              <a:rPr lang="en-US" sz="1100" i="1" dirty="0"/>
              <a:t>object-level storage</a:t>
            </a:r>
            <a:r>
              <a:rPr lang="en-US" sz="1100" dirty="0"/>
              <a:t>. </a:t>
            </a:r>
          </a:p>
          <a:p>
            <a:r>
              <a:rPr lang="en-US" sz="1100" dirty="0"/>
              <a:t> </a:t>
            </a:r>
          </a:p>
          <a:p>
            <a:r>
              <a:rPr lang="en-US" sz="1100" dirty="0"/>
              <a:t>This difference has a major effect on the throughput, latency, and cost of your storage solution. Block storage solutions are typically faster and use less bandwidth, but they can cost more than object-level storage.</a:t>
            </a:r>
          </a:p>
        </p:txBody>
      </p:sp>
    </p:spTree>
    <p:extLst>
      <p:ext uri="{BB962C8B-B14F-4D97-AF65-F5344CB8AC3E}">
        <p14:creationId xmlns:p14="http://schemas.microsoft.com/office/powerpoint/2010/main" val="432423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815987"/>
          </a:xfrm>
        </p:spPr>
        <p:txBody>
          <a:bodyPr/>
          <a:lstStyle/>
          <a:p>
            <a:r>
              <a:rPr lang="en-US" sz="1100" dirty="0"/>
              <a:t>Amazon EBS enables you to create individual storage volumes and attach them to an Amazon EC2 instance. Amazon EBS offers block-level storage, where its volumes are automatically replicated within its Availability Zone. Amazon EBS is designed to provide durable, detachable, block-level storage (which is like an external hard drive) for your Amazon EC2 instances. Because they are directly attached to the instances, they can provide low latency between where the data is stored and where it might be used on the instance. </a:t>
            </a:r>
          </a:p>
          <a:p>
            <a:r>
              <a:rPr lang="en-US" sz="1100" dirty="0"/>
              <a:t> </a:t>
            </a:r>
          </a:p>
          <a:p>
            <a:r>
              <a:rPr lang="en-US" sz="1100" dirty="0"/>
              <a:t>For this reason, they can be used to run a database with an Amazon EC2 instance. Amazon EBS volumes are included as part of the backup of your instances into Amazon Machine Images (or AMIs). AMIs are stored in Amazon S3 and can be reused to create new Amazon EC2 instances later.</a:t>
            </a:r>
          </a:p>
          <a:p>
            <a:endParaRPr lang="en-US" sz="1100" dirty="0"/>
          </a:p>
          <a:p>
            <a:r>
              <a:rPr lang="en-US" sz="1100" dirty="0"/>
              <a:t>A backup of an Amazon EBS volume is called a </a:t>
            </a:r>
            <a:r>
              <a:rPr lang="en-US" sz="1100" i="1" dirty="0"/>
              <a:t>snapshot</a:t>
            </a:r>
            <a:r>
              <a:rPr lang="en-US" sz="1100" dirty="0"/>
              <a:t>. The first snapshot is called the </a:t>
            </a:r>
            <a:r>
              <a:rPr lang="en-US" sz="1100" i="1" dirty="0"/>
              <a:t>baseline snapshot</a:t>
            </a:r>
            <a:r>
              <a:rPr lang="en-US" sz="1100" dirty="0"/>
              <a:t>. Any other snapshot after the baseline captures only what is different from the previous snapshot. </a:t>
            </a:r>
          </a:p>
          <a:p>
            <a:r>
              <a:rPr lang="en-US" sz="1100" dirty="0"/>
              <a:t> </a:t>
            </a:r>
          </a:p>
          <a:p>
            <a:r>
              <a:rPr lang="en-US" sz="1100" dirty="0"/>
              <a:t>Amazon EBS volumes uses include: </a:t>
            </a:r>
          </a:p>
          <a:p>
            <a:pPr marL="171450" lvl="0" indent="-171450">
              <a:buFont typeface="Arial" panose="020B0604020202020204" pitchFamily="34" charset="0"/>
              <a:buChar char="•"/>
            </a:pPr>
            <a:r>
              <a:rPr lang="en-US" sz="1100" dirty="0"/>
              <a:t>Boot volumes and storage for Amazon EC2 instances</a:t>
            </a:r>
          </a:p>
          <a:p>
            <a:pPr marL="171450" lvl="0" indent="-171450">
              <a:buFont typeface="Arial" panose="020B0604020202020204" pitchFamily="34" charset="0"/>
              <a:buChar char="•"/>
            </a:pPr>
            <a:r>
              <a:rPr lang="en-US" sz="1100" dirty="0"/>
              <a:t>Data storage with a file system</a:t>
            </a:r>
          </a:p>
          <a:p>
            <a:pPr marL="171450" lvl="0" indent="-171450">
              <a:buFont typeface="Arial" panose="020B0604020202020204" pitchFamily="34" charset="0"/>
              <a:buChar char="•"/>
            </a:pPr>
            <a:r>
              <a:rPr lang="en-US" sz="1100" dirty="0"/>
              <a:t>Database hosts</a:t>
            </a:r>
          </a:p>
          <a:p>
            <a:pPr marL="171450" lvl="0" indent="-171450">
              <a:buFont typeface="Arial" panose="020B0604020202020204" pitchFamily="34" charset="0"/>
              <a:buChar char="•"/>
            </a:pPr>
            <a:r>
              <a:rPr lang="en-US" sz="1100" dirty="0"/>
              <a:t>Enterprise applications</a:t>
            </a:r>
          </a:p>
          <a:p>
            <a:endParaRPr lang="en-US" sz="1100" dirty="0"/>
          </a:p>
          <a:p>
            <a:endParaRPr lang="en-US" sz="1100" dirty="0"/>
          </a:p>
          <a:p>
            <a:endParaRPr lang="en-US" sz="1100" dirty="0"/>
          </a:p>
          <a:p>
            <a:endParaRPr lang="en-US" sz="1050" kern="1200" dirty="0">
              <a:solidFill>
                <a:schemeClr val="tx1"/>
              </a:solidFill>
              <a:effectLst/>
              <a:ea typeface="+mn-ea"/>
              <a:cs typeface="+mn-cs"/>
            </a:endParaRPr>
          </a:p>
        </p:txBody>
      </p:sp>
    </p:spTree>
    <p:extLst>
      <p:ext uri="{BB962C8B-B14F-4D97-AF65-F5344CB8AC3E}">
        <p14:creationId xmlns:p14="http://schemas.microsoft.com/office/powerpoint/2010/main" val="1363930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p:spPr>
        <p:txBody>
          <a:bodyPr/>
          <a:lstStyle/>
          <a:p>
            <a:r>
              <a:rPr lang="en-IN" sz="1200" b="0" i="0" u="none" strike="noStrike" kern="1200" dirty="0">
                <a:solidFill>
                  <a:schemeClr val="tx1"/>
                </a:solidFill>
                <a:effectLst/>
                <a:latin typeface="+mn-lt"/>
                <a:ea typeface="+mn-ea"/>
                <a:cs typeface="+mn-cs"/>
              </a:rPr>
              <a:t>Amazon EBS provides the following volume types, which differ in performance characteristics and price, so that you can tailor your storage performance and cost to the needs of your applications. The volumes types fall into these categories:</a:t>
            </a:r>
          </a:p>
          <a:p>
            <a:r>
              <a:rPr lang="en-IN" sz="1200" b="0" i="0" u="none" strike="noStrike" kern="1200" dirty="0">
                <a:solidFill>
                  <a:schemeClr val="tx1"/>
                </a:solidFill>
                <a:effectLst/>
                <a:latin typeface="+mn-lt"/>
                <a:ea typeface="+mn-ea"/>
                <a:cs typeface="+mn-cs"/>
                <a:hlinkClick r:id="rId3"/>
              </a:rPr>
              <a:t>Solid state drives (SSD)</a:t>
            </a:r>
            <a:r>
              <a:rPr lang="en-IN" sz="1200" b="0" i="0" u="none" strike="noStrike" kern="1200" dirty="0">
                <a:solidFill>
                  <a:schemeClr val="tx1"/>
                </a:solidFill>
                <a:effectLst/>
                <a:latin typeface="+mn-lt"/>
                <a:ea typeface="+mn-ea"/>
                <a:cs typeface="+mn-cs"/>
              </a:rPr>
              <a:t> — Optimized for transactional workloads involving frequent read/write operations with small I/O size, where the dominant performance attribute is IOPS.</a:t>
            </a:r>
          </a:p>
          <a:p>
            <a:r>
              <a:rPr lang="en-IN" sz="1200" b="0" i="0" u="none" strike="noStrike" kern="1200" dirty="0">
                <a:solidFill>
                  <a:schemeClr val="tx1"/>
                </a:solidFill>
                <a:effectLst/>
                <a:latin typeface="+mn-lt"/>
                <a:ea typeface="+mn-ea"/>
                <a:cs typeface="+mn-cs"/>
                <a:hlinkClick r:id="rId4"/>
              </a:rPr>
              <a:t>Hard disk drives (HDD)</a:t>
            </a:r>
            <a:r>
              <a:rPr lang="en-IN" sz="1200" b="0" i="0" u="none" strike="noStrike" kern="1200" dirty="0">
                <a:solidFill>
                  <a:schemeClr val="tx1"/>
                </a:solidFill>
                <a:effectLst/>
                <a:latin typeface="+mn-lt"/>
                <a:ea typeface="+mn-ea"/>
                <a:cs typeface="+mn-cs"/>
              </a:rPr>
              <a:t> — Optimized for large streaming workloads where the dominant performance attribute is throughput.</a:t>
            </a:r>
          </a:p>
          <a:p>
            <a:r>
              <a:rPr lang="en-IN" sz="1200" b="0" i="0" u="none" strike="noStrike" kern="1200" dirty="0">
                <a:solidFill>
                  <a:schemeClr val="tx1"/>
                </a:solidFill>
                <a:effectLst/>
                <a:latin typeface="+mn-lt"/>
                <a:ea typeface="+mn-ea"/>
                <a:cs typeface="+mn-cs"/>
                <a:hlinkClick r:id="rId5"/>
              </a:rPr>
              <a:t>Previous generation</a:t>
            </a:r>
            <a:r>
              <a:rPr lang="en-IN" sz="1200" b="0" i="0" u="none" strike="noStrike" kern="1200" dirty="0">
                <a:solidFill>
                  <a:schemeClr val="tx1"/>
                </a:solidFill>
                <a:effectLst/>
                <a:latin typeface="+mn-lt"/>
                <a:ea typeface="+mn-ea"/>
                <a:cs typeface="+mn-cs"/>
              </a:rPr>
              <a:t> — Hard disk drives that can be used for workloads with small datasets where data is accessed infrequently and performance is not of primary importance. We recommend that you consider a current generation volume type instead.</a:t>
            </a:r>
          </a:p>
          <a:p>
            <a:r>
              <a:rPr lang="en-IN" sz="1200" b="0" i="0" u="none" strike="noStrike" kern="1200" dirty="0">
                <a:solidFill>
                  <a:schemeClr val="tx1"/>
                </a:solidFill>
                <a:effectLst/>
                <a:latin typeface="+mn-lt"/>
                <a:ea typeface="+mn-ea"/>
                <a:cs typeface="+mn-cs"/>
              </a:rPr>
              <a:t>There are several factors that can affect the performance of EBS volumes, such as instance configuration, I/O characteristics, and workload demand. To fully use the IOPS provisioned on an EBS volume, use </a:t>
            </a:r>
            <a:r>
              <a:rPr lang="en-IN" sz="1200" b="0" i="0" u="none" strike="noStrike" kern="1200" dirty="0">
                <a:solidFill>
                  <a:schemeClr val="tx1"/>
                </a:solidFill>
                <a:effectLst/>
                <a:latin typeface="+mn-lt"/>
                <a:ea typeface="+mn-ea"/>
                <a:cs typeface="+mn-cs"/>
                <a:hlinkClick r:id="rId6"/>
              </a:rPr>
              <a:t>EBS-optimized instances</a:t>
            </a:r>
            <a:r>
              <a:rPr lang="en-IN" sz="1200" b="0" i="0" u="none" strike="noStrike" kern="1200" dirty="0">
                <a:solidFill>
                  <a:schemeClr val="tx1"/>
                </a:solidFill>
                <a:effectLst/>
                <a:latin typeface="+mn-lt"/>
                <a:ea typeface="+mn-ea"/>
                <a:cs typeface="+mn-cs"/>
              </a:rPr>
              <a:t>. For more information about getting the most out of your EBS volumes, see </a:t>
            </a:r>
            <a:r>
              <a:rPr lang="en-IN" sz="1200" b="0" i="0" u="none" strike="noStrike" kern="1200" dirty="0">
                <a:solidFill>
                  <a:schemeClr val="tx1"/>
                </a:solidFill>
                <a:effectLst/>
                <a:latin typeface="+mn-lt"/>
                <a:ea typeface="+mn-ea"/>
                <a:cs typeface="+mn-cs"/>
                <a:hlinkClick r:id="rId7"/>
              </a:rPr>
              <a:t>Amazon EBS volume performance on Linux instances</a:t>
            </a:r>
            <a:r>
              <a:rPr lang="en-IN" sz="1200" b="0" i="0" u="none" strike="noStrike" kern="1200" dirty="0">
                <a:solidFill>
                  <a:schemeClr val="tx1"/>
                </a:solidFill>
                <a:effectLst/>
                <a:latin typeface="+mn-lt"/>
                <a:ea typeface="+mn-ea"/>
                <a:cs typeface="+mn-cs"/>
              </a:rPr>
              <a:t>.</a:t>
            </a:r>
          </a:p>
          <a:p>
            <a:endParaRPr lang="en-US" sz="1100" kern="1200" dirty="0">
              <a:solidFill>
                <a:schemeClr val="tx1"/>
              </a:solidFill>
              <a:effectLst/>
              <a:ea typeface="+mn-ea"/>
              <a:cs typeface="+mn-cs"/>
            </a:endParaRPr>
          </a:p>
          <a:p>
            <a:endParaRPr lang="en-US" sz="1100" kern="1200" dirty="0">
              <a:solidFill>
                <a:schemeClr val="tx1"/>
              </a:solidFill>
              <a:effectLst/>
              <a:ea typeface="+mn-ea"/>
              <a:cs typeface="+mn-cs"/>
            </a:endParaRPr>
          </a:p>
          <a:p>
            <a:r>
              <a:rPr lang="en-US" sz="1100" kern="1200" dirty="0">
                <a:solidFill>
                  <a:schemeClr val="tx1"/>
                </a:solidFill>
                <a:effectLst/>
                <a:ea typeface="+mn-ea"/>
                <a:cs typeface="+mn-cs"/>
              </a:rPr>
              <a:t>Matching the correct technology to your workload is a best practice for reducing storage costs. Provisioned IOPS SSD-backed Amazon EBS volumes can give you the highest performance. However, if your application doesn't require or won't use performance that high, General Purpose SSD is usually sufficient. Only SSDs can be used as boot volumes for EC2 instances. The lower-cost options might be a solution for additional storage or use cases other than boot volumes. </a:t>
            </a:r>
          </a:p>
          <a:p>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ea typeface="+mn-ea"/>
                <a:cs typeface="+mn-cs"/>
              </a:rPr>
              <a:t>https://docs.aws.amazon.com/AWSEC2/latest/UserGuide/ebs-volume-types.html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ea typeface="+mn-ea"/>
              <a:cs typeface="+mn-cs"/>
            </a:endParaRPr>
          </a:p>
          <a:p>
            <a:endParaRPr lang="en-US" sz="1100" kern="1200" baseline="0" dirty="0">
              <a:solidFill>
                <a:schemeClr val="tx1"/>
              </a:solidFill>
              <a:effectLst/>
              <a:ea typeface="+mn-ea"/>
              <a:cs typeface="+mn-cs"/>
            </a:endParaRPr>
          </a:p>
        </p:txBody>
      </p:sp>
    </p:spTree>
    <p:extLst>
      <p:ext uri="{BB962C8B-B14F-4D97-AF65-F5344CB8AC3E}">
        <p14:creationId xmlns:p14="http://schemas.microsoft.com/office/powerpoint/2010/main" val="14120205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5.jp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25.xml"/><Relationship Id="rId4"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C3AF6D-2BEF-7049-86B4-BA8E93A54A93}"/>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a:t>Click to edit Master title style</a:t>
            </a:r>
            <a:endParaRPr lang="en-US" dirty="0"/>
          </a:p>
        </p:txBody>
      </p:sp>
      <p:sp>
        <p:nvSpPr>
          <p:cNvPr id="5" name="Text Placeholder 3">
            <a:extLst>
              <a:ext uri="{FF2B5EF4-FFF2-40B4-BE49-F238E27FC236}">
                <a16:creationId xmlns:a16="http://schemas.microsoft.com/office/drawing/2014/main" id="{984EADBC-1FCF-4148-AFB8-F0370FE66BDA}"/>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pic>
        <p:nvPicPr>
          <p:cNvPr id="7" name="Picture 6">
            <a:extLst>
              <a:ext uri="{FF2B5EF4-FFF2-40B4-BE49-F238E27FC236}">
                <a16:creationId xmlns:a16="http://schemas.microsoft.com/office/drawing/2014/main" id="{63FC9937-4309-1345-9FFE-12A8DD2FC6B5}"/>
              </a:ext>
            </a:extLst>
          </p:cNvPr>
          <p:cNvPicPr>
            <a:picLocks noChangeAspect="1"/>
          </p:cNvPicPr>
          <p:nvPr userDrawn="1"/>
        </p:nvPicPr>
        <p:blipFill>
          <a:blip r:embed="rId4"/>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3333185800"/>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EC45EB5-28C4-4544-A323-D73218CA9315}"/>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hasCustomPrompt="1"/>
          </p:nvPr>
        </p:nvSpPr>
        <p:spPr>
          <a:xfrm>
            <a:off x="419100" y="1528175"/>
            <a:ext cx="11353800" cy="4648788"/>
          </a:xfrm>
        </p:spPr>
        <p:txBody>
          <a:bodyPr>
            <a:noAutofit/>
          </a:bodyPr>
          <a:lstStyle>
            <a:lvl1pPr marL="0" indent="0">
              <a:buNone/>
              <a:defRPr sz="1400">
                <a:solidFill>
                  <a:schemeClr val="tx1"/>
                </a:solidFill>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6" name="Slide Number Placeholder 5">
            <a:extLst>
              <a:ext uri="{FF2B5EF4-FFF2-40B4-BE49-F238E27FC236}">
                <a16:creationId xmlns:a16="http://schemas.microsoft.com/office/drawing/2014/main" id="{F93D8A33-23FE-0C4F-9E8F-25B4C5AE7E2D}"/>
              </a:ext>
            </a:extLst>
          </p:cNvPr>
          <p:cNvSpPr>
            <a:spLocks noGrp="1"/>
          </p:cNvSpPr>
          <p:nvPr>
            <p:ph type="sldNum" sz="quarter" idx="12"/>
          </p:nvPr>
        </p:nvSpPr>
        <p:spPr/>
        <p:txBody>
          <a:bodyPr/>
          <a:lstStyle/>
          <a:p>
            <a:fld id="{B6A95138-A96E-2F42-A959-2EFD44FE4AB7}" type="slidenum">
              <a:rPr lang="en-US" smtClean="0"/>
              <a:t>‹#›</a:t>
            </a:fld>
            <a:endParaRPr lang="en-US" dirty="0"/>
          </a:p>
        </p:txBody>
      </p:sp>
      <p:sp>
        <p:nvSpPr>
          <p:cNvPr id="7" name="Footer Placeholder 4">
            <a:extLst>
              <a:ext uri="{FF2B5EF4-FFF2-40B4-BE49-F238E27FC236}">
                <a16:creationId xmlns:a16="http://schemas.microsoft.com/office/drawing/2014/main" id="{BE8EE179-7D32-EC44-9957-395A214B62C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8" name="Picture 7">
            <a:extLst>
              <a:ext uri="{FF2B5EF4-FFF2-40B4-BE49-F238E27FC236}">
                <a16:creationId xmlns:a16="http://schemas.microsoft.com/office/drawing/2014/main" id="{FD64CDEF-A244-5649-B243-5BDF609659DF}"/>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2145953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de 2 Up">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hasCustomPrompt="1"/>
          </p:nvPr>
        </p:nvSpPr>
        <p:spPr>
          <a:xfrm>
            <a:off x="419100" y="1528175"/>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a:p>
            <a:pPr lvl="0"/>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hasCustomPrompt="1"/>
          </p:nvPr>
        </p:nvSpPr>
        <p:spPr>
          <a:xfrm>
            <a:off x="6246312" y="1524228"/>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16" name="Picture 15">
            <a:extLst>
              <a:ext uri="{FF2B5EF4-FFF2-40B4-BE49-F238E27FC236}">
                <a16:creationId xmlns:a16="http://schemas.microsoft.com/office/drawing/2014/main" id="{B49C5B5F-9EDC-CD4D-BA0B-49411FD11BBC}"/>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1855186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Pic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071635C-7AC2-B54A-9C0A-2EECB1A91D6A}"/>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2679192" cy="2103120"/>
          </a:xfrm>
        </p:spPr>
        <p:txBody>
          <a:bodyPr>
            <a:noAutofit/>
          </a:bodyPr>
          <a:lstStyle>
            <a:lvl1pPr marL="0" indent="0">
              <a:buNone/>
              <a:defRPr/>
            </a:lvl1pPr>
          </a:lstStyle>
          <a:p>
            <a:r>
              <a:rPr lang="en-US" dirty="0"/>
              <a:t>Click icon to add picture</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2" name="Picture Placeholder 3">
            <a:extLst>
              <a:ext uri="{FF2B5EF4-FFF2-40B4-BE49-F238E27FC236}">
                <a16:creationId xmlns:a16="http://schemas.microsoft.com/office/drawing/2014/main" id="{2FA06701-76A6-3548-BF51-E4429F8C741A}"/>
              </a:ext>
            </a:extLst>
          </p:cNvPr>
          <p:cNvSpPr>
            <a:spLocks noGrp="1"/>
          </p:cNvSpPr>
          <p:nvPr>
            <p:ph type="pic" sz="quarter" idx="20"/>
          </p:nvPr>
        </p:nvSpPr>
        <p:spPr>
          <a:xfrm>
            <a:off x="9093708" y="1524000"/>
            <a:ext cx="2679192" cy="2103120"/>
          </a:xfrm>
        </p:spPr>
        <p:txBody>
          <a:bodyPr>
            <a:noAutofit/>
          </a:bodyPr>
          <a:lstStyle>
            <a:lvl1pPr marL="0" indent="0">
              <a:buNone/>
              <a:defRPr/>
            </a:lvl1pPr>
          </a:lstStyle>
          <a:p>
            <a:r>
              <a:rPr lang="en-US" dirty="0"/>
              <a:t>Click icon to add picture</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200777"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4" name="Picture Placeholder 3">
            <a:extLst>
              <a:ext uri="{FF2B5EF4-FFF2-40B4-BE49-F238E27FC236}">
                <a16:creationId xmlns:a16="http://schemas.microsoft.com/office/drawing/2014/main" id="{47F48B9A-256D-954A-AA08-55B5777556AD}"/>
              </a:ext>
            </a:extLst>
          </p:cNvPr>
          <p:cNvSpPr>
            <a:spLocks noGrp="1"/>
          </p:cNvSpPr>
          <p:nvPr>
            <p:ph type="pic" sz="quarter" idx="22"/>
          </p:nvPr>
        </p:nvSpPr>
        <p:spPr>
          <a:xfrm>
            <a:off x="6210469" y="1524000"/>
            <a:ext cx="2679192" cy="2103120"/>
          </a:xfrm>
        </p:spPr>
        <p:txBody>
          <a:bodyPr>
            <a:noAutofit/>
          </a:bodyPr>
          <a:lstStyle>
            <a:lvl1pPr marL="0" indent="0">
              <a:buNone/>
              <a:defRPr/>
            </a:lvl1pPr>
          </a:lstStyle>
          <a:p>
            <a:r>
              <a:rPr lang="en-US" dirty="0"/>
              <a:t>Click icon to add picture</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6" name="Picture Placeholder 3">
            <a:extLst>
              <a:ext uri="{FF2B5EF4-FFF2-40B4-BE49-F238E27FC236}">
                <a16:creationId xmlns:a16="http://schemas.microsoft.com/office/drawing/2014/main" id="{C1BCDD9F-46DB-5745-913B-E11E7BEBDA8C}"/>
              </a:ext>
            </a:extLst>
          </p:cNvPr>
          <p:cNvSpPr>
            <a:spLocks noGrp="1"/>
          </p:cNvSpPr>
          <p:nvPr>
            <p:ph type="pic" sz="quarter" idx="24"/>
          </p:nvPr>
        </p:nvSpPr>
        <p:spPr>
          <a:xfrm>
            <a:off x="3322302" y="1524000"/>
            <a:ext cx="2679192" cy="2103120"/>
          </a:xfrm>
        </p:spPr>
        <p:txBody>
          <a:bodyPr>
            <a:noAutofit/>
          </a:bodyPr>
          <a:lstStyle>
            <a:lvl1pPr marL="0" indent="0">
              <a:buNone/>
              <a:defRPr/>
            </a:lvl1pPr>
          </a:lstStyle>
          <a:p>
            <a:r>
              <a:rPr lang="en-US" dirty="0"/>
              <a:t>Click icon to add picture</a:t>
            </a:r>
          </a:p>
        </p:txBody>
      </p:sp>
      <p:sp>
        <p:nvSpPr>
          <p:cNvPr id="14" name="Footer Placeholder 4">
            <a:extLst>
              <a:ext uri="{FF2B5EF4-FFF2-40B4-BE49-F238E27FC236}">
                <a16:creationId xmlns:a16="http://schemas.microsoft.com/office/drawing/2014/main" id="{075ED423-869B-CA42-83F6-A40BF01C3EB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16" name="Picture 15">
            <a:extLst>
              <a:ext uri="{FF2B5EF4-FFF2-40B4-BE49-F238E27FC236}">
                <a16:creationId xmlns:a16="http://schemas.microsoft.com/office/drawing/2014/main" id="{49A7927A-C274-E848-B9FC-75CF0763AED5}"/>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174960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 Picture">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67E9E421-0C28-B445-BB5D-267DD5F8BA23}"/>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446471"/>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18" name="Text Placeholder 2">
            <a:extLst>
              <a:ext uri="{FF2B5EF4-FFF2-40B4-BE49-F238E27FC236}">
                <a16:creationId xmlns:a16="http://schemas.microsoft.com/office/drawing/2014/main" id="{CEC6ED8A-9A35-254F-9CF6-1EFE9B38709A}"/>
              </a:ext>
            </a:extLst>
          </p:cNvPr>
          <p:cNvSpPr>
            <a:spLocks noGrp="1"/>
          </p:cNvSpPr>
          <p:nvPr>
            <p:ph type="body" sz="quarter" idx="19"/>
          </p:nvPr>
        </p:nvSpPr>
        <p:spPr>
          <a:xfrm>
            <a:off x="8153796" y="3446471"/>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19" name="Picture Placeholder 3">
            <a:extLst>
              <a:ext uri="{FF2B5EF4-FFF2-40B4-BE49-F238E27FC236}">
                <a16:creationId xmlns:a16="http://schemas.microsoft.com/office/drawing/2014/main" id="{1F03C714-8C12-1648-A7BE-ED7D107E4A53}"/>
              </a:ext>
            </a:extLst>
          </p:cNvPr>
          <p:cNvSpPr>
            <a:spLocks noGrp="1"/>
          </p:cNvSpPr>
          <p:nvPr>
            <p:ph type="pic" sz="quarter" idx="20"/>
          </p:nvPr>
        </p:nvSpPr>
        <p:spPr>
          <a:xfrm>
            <a:off x="8161020" y="1524000"/>
            <a:ext cx="3611880" cy="1755648"/>
          </a:xfrm>
        </p:spPr>
        <p:txBody>
          <a:bodyPr>
            <a:noAutofit/>
          </a:bodyPr>
          <a:lstStyle>
            <a:lvl1pPr marL="0" indent="0">
              <a:buNone/>
              <a:defRPr/>
            </a:lvl1pPr>
          </a:lstStyle>
          <a:p>
            <a:r>
              <a:rPr lang="en-US" dirty="0"/>
              <a:t>Click icon to add picture</a:t>
            </a:r>
          </a:p>
        </p:txBody>
      </p:sp>
      <p:sp>
        <p:nvSpPr>
          <p:cNvPr id="20" name="Text Placeholder 2">
            <a:extLst>
              <a:ext uri="{FF2B5EF4-FFF2-40B4-BE49-F238E27FC236}">
                <a16:creationId xmlns:a16="http://schemas.microsoft.com/office/drawing/2014/main" id="{22929504-2B50-874B-A16E-F37A03279EC7}"/>
              </a:ext>
            </a:extLst>
          </p:cNvPr>
          <p:cNvSpPr>
            <a:spLocks noGrp="1"/>
          </p:cNvSpPr>
          <p:nvPr>
            <p:ph type="body" sz="quarter" idx="21"/>
          </p:nvPr>
        </p:nvSpPr>
        <p:spPr>
          <a:xfrm>
            <a:off x="4294312" y="3446471"/>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7" name="Picture Placeholder 3">
            <a:extLst>
              <a:ext uri="{FF2B5EF4-FFF2-40B4-BE49-F238E27FC236}">
                <a16:creationId xmlns:a16="http://schemas.microsoft.com/office/drawing/2014/main" id="{B331369C-8691-264D-B80A-CEAC8AD3CDE6}"/>
              </a:ext>
            </a:extLst>
          </p:cNvPr>
          <p:cNvSpPr>
            <a:spLocks noGrp="1"/>
          </p:cNvSpPr>
          <p:nvPr>
            <p:ph type="pic" sz="quarter" idx="22"/>
          </p:nvPr>
        </p:nvSpPr>
        <p:spPr>
          <a:xfrm>
            <a:off x="4301536" y="1524000"/>
            <a:ext cx="3611880" cy="1755648"/>
          </a:xfrm>
        </p:spPr>
        <p:txBody>
          <a:bodyPr>
            <a:noAutofit/>
          </a:bodyPr>
          <a:lstStyle>
            <a:lvl1pPr marL="0" indent="0">
              <a:buNone/>
              <a:defRPr/>
            </a:lvl1pPr>
          </a:lstStyle>
          <a:p>
            <a:r>
              <a:rPr lang="en-US" dirty="0"/>
              <a:t>Click icon to add picture</a:t>
            </a:r>
          </a:p>
        </p:txBody>
      </p:sp>
      <p:sp>
        <p:nvSpPr>
          <p:cNvPr id="34" name="Text Placeholder 2">
            <a:extLst>
              <a:ext uri="{FF2B5EF4-FFF2-40B4-BE49-F238E27FC236}">
                <a16:creationId xmlns:a16="http://schemas.microsoft.com/office/drawing/2014/main" id="{B9AA5E4E-EA30-7144-B43C-3BC38200353D}"/>
              </a:ext>
            </a:extLst>
          </p:cNvPr>
          <p:cNvSpPr>
            <a:spLocks noGrp="1"/>
          </p:cNvSpPr>
          <p:nvPr>
            <p:ph type="body" sz="quarter" idx="23"/>
          </p:nvPr>
        </p:nvSpPr>
        <p:spPr>
          <a:xfrm>
            <a:off x="411876" y="5857160"/>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35" name="Picture Placeholder 3">
            <a:extLst>
              <a:ext uri="{FF2B5EF4-FFF2-40B4-BE49-F238E27FC236}">
                <a16:creationId xmlns:a16="http://schemas.microsoft.com/office/drawing/2014/main" id="{57601697-5763-1649-956A-0E3F39DE563B}"/>
              </a:ext>
            </a:extLst>
          </p:cNvPr>
          <p:cNvSpPr>
            <a:spLocks noGrp="1"/>
          </p:cNvSpPr>
          <p:nvPr>
            <p:ph type="pic" sz="quarter" idx="24"/>
          </p:nvPr>
        </p:nvSpPr>
        <p:spPr>
          <a:xfrm>
            <a:off x="419100" y="3934689"/>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36" name="Text Placeholder 2">
            <a:extLst>
              <a:ext uri="{FF2B5EF4-FFF2-40B4-BE49-F238E27FC236}">
                <a16:creationId xmlns:a16="http://schemas.microsoft.com/office/drawing/2014/main" id="{09672F95-1B0D-D44F-96FA-DEB0E07403A7}"/>
              </a:ext>
            </a:extLst>
          </p:cNvPr>
          <p:cNvSpPr>
            <a:spLocks noGrp="1"/>
          </p:cNvSpPr>
          <p:nvPr>
            <p:ph type="body" sz="quarter" idx="25"/>
          </p:nvPr>
        </p:nvSpPr>
        <p:spPr>
          <a:xfrm>
            <a:off x="8153796" y="5857160"/>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37" name="Picture Placeholder 3">
            <a:extLst>
              <a:ext uri="{FF2B5EF4-FFF2-40B4-BE49-F238E27FC236}">
                <a16:creationId xmlns:a16="http://schemas.microsoft.com/office/drawing/2014/main" id="{D8042A93-9BD7-0147-8441-5442B29A69DE}"/>
              </a:ext>
            </a:extLst>
          </p:cNvPr>
          <p:cNvSpPr>
            <a:spLocks noGrp="1"/>
          </p:cNvSpPr>
          <p:nvPr>
            <p:ph type="pic" sz="quarter" idx="26"/>
          </p:nvPr>
        </p:nvSpPr>
        <p:spPr>
          <a:xfrm>
            <a:off x="8161020" y="3934689"/>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38" name="Text Placeholder 2">
            <a:extLst>
              <a:ext uri="{FF2B5EF4-FFF2-40B4-BE49-F238E27FC236}">
                <a16:creationId xmlns:a16="http://schemas.microsoft.com/office/drawing/2014/main" id="{2B0D6062-BB69-D146-8060-14598F894BC4}"/>
              </a:ext>
            </a:extLst>
          </p:cNvPr>
          <p:cNvSpPr>
            <a:spLocks noGrp="1"/>
          </p:cNvSpPr>
          <p:nvPr>
            <p:ph type="body" sz="quarter" idx="27"/>
          </p:nvPr>
        </p:nvSpPr>
        <p:spPr>
          <a:xfrm>
            <a:off x="4294312" y="5857160"/>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39" name="Picture Placeholder 3">
            <a:extLst>
              <a:ext uri="{FF2B5EF4-FFF2-40B4-BE49-F238E27FC236}">
                <a16:creationId xmlns:a16="http://schemas.microsoft.com/office/drawing/2014/main" id="{750D7242-278D-B24F-A07C-549ACB16E63A}"/>
              </a:ext>
            </a:extLst>
          </p:cNvPr>
          <p:cNvSpPr>
            <a:spLocks noGrp="1"/>
          </p:cNvSpPr>
          <p:nvPr>
            <p:ph type="pic" sz="quarter" idx="28"/>
          </p:nvPr>
        </p:nvSpPr>
        <p:spPr>
          <a:xfrm>
            <a:off x="4301536" y="3934689"/>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21" name="Footer Placeholder 4">
            <a:extLst>
              <a:ext uri="{FF2B5EF4-FFF2-40B4-BE49-F238E27FC236}">
                <a16:creationId xmlns:a16="http://schemas.microsoft.com/office/drawing/2014/main" id="{FBF3F200-BB4F-664F-876E-B587463197ED}"/>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23" name="Picture 22">
            <a:extLst>
              <a:ext uri="{FF2B5EF4-FFF2-40B4-BE49-F238E27FC236}">
                <a16:creationId xmlns:a16="http://schemas.microsoft.com/office/drawing/2014/main" id="{C99A9892-B85D-B746-B8F0-8DD0CF1EABE7}"/>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587252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co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4011163"/>
            <a:ext cx="2686416" cy="303043"/>
          </a:xfrm>
        </p:spPr>
        <p:txBody>
          <a:bodyPr>
            <a:noAutofit/>
          </a:bodyPr>
          <a:lstStyle>
            <a:lvl1pPr marL="0" indent="0" algn="ctr">
              <a:buNone/>
              <a:defRPr sz="2000" b="0"/>
            </a:lvl1pPr>
          </a:lstStyle>
          <a:p>
            <a:pPr lvl="0"/>
            <a:r>
              <a:rPr lang="en-US"/>
              <a:t>Click to 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hasCustomPrompt="1"/>
          </p:nvPr>
        </p:nvSpPr>
        <p:spPr>
          <a:xfrm>
            <a:off x="1069259" y="2626296"/>
            <a:ext cx="1188720" cy="1188720"/>
          </a:xfrm>
        </p:spPr>
        <p:txBody>
          <a:bodyPr>
            <a:noAutofit/>
          </a:bodyPr>
          <a:lstStyle>
            <a:lvl1pPr marL="0" indent="0">
              <a:buNone/>
              <a:defRPr/>
            </a:lvl1pPr>
          </a:lstStyle>
          <a:p>
            <a:r>
              <a:rPr lang="en-US" dirty="0"/>
              <a:t>Icon</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4011163"/>
            <a:ext cx="2686416" cy="303043"/>
          </a:xfrm>
        </p:spPr>
        <p:txBody>
          <a:bodyPr>
            <a:noAutofit/>
          </a:bodyPr>
          <a:lstStyle>
            <a:lvl1pPr marL="0" indent="0" algn="ctr">
              <a:buNone/>
              <a:defRPr sz="2000" b="0"/>
            </a:lvl1pPr>
          </a:lstStyle>
          <a:p>
            <a:pPr lvl="0"/>
            <a:r>
              <a:rPr lang="en-US"/>
              <a:t>Click to edit Master text styles</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177027" y="4011163"/>
            <a:ext cx="2686416" cy="303043"/>
          </a:xfrm>
        </p:spPr>
        <p:txBody>
          <a:bodyPr>
            <a:noAutofit/>
          </a:bodyPr>
          <a:lstStyle>
            <a:lvl1pPr marL="0" indent="0" algn="ctr">
              <a:buNone/>
              <a:defRPr sz="2000" b="0"/>
            </a:lvl1pPr>
          </a:lstStyle>
          <a:p>
            <a:pPr lvl="0"/>
            <a:r>
              <a:rPr lang="en-US"/>
              <a:t>Click to edit Master text styles</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4011163"/>
            <a:ext cx="2686416" cy="303043"/>
          </a:xfrm>
        </p:spPr>
        <p:txBody>
          <a:bodyPr>
            <a:noAutofit/>
          </a:bodyPr>
          <a:lstStyle>
            <a:lvl1pPr marL="0" indent="0" algn="ctr">
              <a:buNone/>
              <a:defRPr sz="2000" b="0"/>
            </a:lvl1pPr>
          </a:lstStyle>
          <a:p>
            <a:pPr lvl="0"/>
            <a:r>
              <a:rPr lang="en-US"/>
              <a:t>Click to edit Master text styles</a:t>
            </a:r>
          </a:p>
        </p:txBody>
      </p:sp>
      <p:sp>
        <p:nvSpPr>
          <p:cNvPr id="14" name="Picture Placeholder 3">
            <a:extLst>
              <a:ext uri="{FF2B5EF4-FFF2-40B4-BE49-F238E27FC236}">
                <a16:creationId xmlns:a16="http://schemas.microsoft.com/office/drawing/2014/main" id="{3E6CE5FE-ED8C-0D40-862B-9F5EC40C7E82}"/>
              </a:ext>
            </a:extLst>
          </p:cNvPr>
          <p:cNvSpPr>
            <a:spLocks noGrp="1"/>
          </p:cNvSpPr>
          <p:nvPr>
            <p:ph type="pic" sz="quarter" idx="24" hasCustomPrompt="1"/>
          </p:nvPr>
        </p:nvSpPr>
        <p:spPr>
          <a:xfrm>
            <a:off x="4049966" y="2626296"/>
            <a:ext cx="1188720" cy="1188720"/>
          </a:xfrm>
        </p:spPr>
        <p:txBody>
          <a:bodyPr>
            <a:noAutofit/>
          </a:bodyPr>
          <a:lstStyle>
            <a:lvl1pPr marL="0" indent="0">
              <a:buNone/>
              <a:defRPr/>
            </a:lvl1pPr>
          </a:lstStyle>
          <a:p>
            <a:r>
              <a:rPr lang="en-US" dirty="0"/>
              <a:t>Icon</a:t>
            </a:r>
          </a:p>
        </p:txBody>
      </p:sp>
      <p:sp>
        <p:nvSpPr>
          <p:cNvPr id="15" name="Picture Placeholder 3">
            <a:extLst>
              <a:ext uri="{FF2B5EF4-FFF2-40B4-BE49-F238E27FC236}">
                <a16:creationId xmlns:a16="http://schemas.microsoft.com/office/drawing/2014/main" id="{91DC684E-A5F4-864A-894C-5CD232FB9BEB}"/>
              </a:ext>
            </a:extLst>
          </p:cNvPr>
          <p:cNvSpPr>
            <a:spLocks noGrp="1"/>
          </p:cNvSpPr>
          <p:nvPr>
            <p:ph type="pic" sz="quarter" idx="25" hasCustomPrompt="1"/>
          </p:nvPr>
        </p:nvSpPr>
        <p:spPr>
          <a:xfrm>
            <a:off x="6911919" y="2626296"/>
            <a:ext cx="1188720" cy="1188720"/>
          </a:xfrm>
        </p:spPr>
        <p:txBody>
          <a:bodyPr>
            <a:noAutofit/>
          </a:bodyPr>
          <a:lstStyle>
            <a:lvl1pPr marL="0" indent="0">
              <a:buNone/>
              <a:defRPr/>
            </a:lvl1pPr>
          </a:lstStyle>
          <a:p>
            <a:r>
              <a:rPr lang="en-US" dirty="0"/>
              <a:t>Icon</a:t>
            </a:r>
          </a:p>
        </p:txBody>
      </p:sp>
      <p:sp>
        <p:nvSpPr>
          <p:cNvPr id="16" name="Picture Placeholder 3">
            <a:extLst>
              <a:ext uri="{FF2B5EF4-FFF2-40B4-BE49-F238E27FC236}">
                <a16:creationId xmlns:a16="http://schemas.microsoft.com/office/drawing/2014/main" id="{A6B5BB37-EE1B-6B45-A7CF-E416B4D0D678}"/>
              </a:ext>
            </a:extLst>
          </p:cNvPr>
          <p:cNvSpPr>
            <a:spLocks noGrp="1"/>
          </p:cNvSpPr>
          <p:nvPr>
            <p:ph type="pic" sz="quarter" idx="26" hasCustomPrompt="1"/>
          </p:nvPr>
        </p:nvSpPr>
        <p:spPr>
          <a:xfrm>
            <a:off x="9773872" y="2626296"/>
            <a:ext cx="1188720" cy="1188720"/>
          </a:xfrm>
        </p:spPr>
        <p:txBody>
          <a:bodyPr>
            <a:noAutofit/>
          </a:bodyPr>
          <a:lstStyle>
            <a:lvl1pPr marL="0" indent="0">
              <a:buNone/>
              <a:defRPr/>
            </a:lvl1pPr>
          </a:lstStyle>
          <a:p>
            <a:r>
              <a:rPr lang="en-US" dirty="0"/>
              <a:t>Icon</a:t>
            </a:r>
          </a:p>
        </p:txBody>
      </p:sp>
      <p:sp>
        <p:nvSpPr>
          <p:cNvPr id="31" name="Footer Placeholder 4">
            <a:extLst>
              <a:ext uri="{FF2B5EF4-FFF2-40B4-BE49-F238E27FC236}">
                <a16:creationId xmlns:a16="http://schemas.microsoft.com/office/drawing/2014/main" id="{A9C4F210-2650-3942-9632-6074E8F12704}"/>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34" name="Picture 33">
            <a:extLst>
              <a:ext uri="{FF2B5EF4-FFF2-40B4-BE49-F238E27FC236}">
                <a16:creationId xmlns:a16="http://schemas.microsoft.com/office/drawing/2014/main" id="{F7CCF82A-4490-0644-8968-C198DF5F3F30}"/>
              </a:ext>
            </a:extLst>
          </p:cNvPr>
          <p:cNvPicPr>
            <a:picLocks noChangeAspect="1"/>
          </p:cNvPicPr>
          <p:nvPr userDrawn="1"/>
        </p:nvPicPr>
        <p:blipFill>
          <a:blip r:embed="rId3"/>
          <a:stretch>
            <a:fillRect/>
          </a:stretch>
        </p:blipFill>
        <p:spPr>
          <a:xfrm>
            <a:off x="9909200" y="365126"/>
            <a:ext cx="1772652" cy="449072"/>
          </a:xfrm>
          <a:prstGeom prst="rect">
            <a:avLst/>
          </a:prstGeom>
        </p:spPr>
      </p:pic>
      <p:pic>
        <p:nvPicPr>
          <p:cNvPr id="13" name="Picture 12">
            <a:extLst>
              <a:ext uri="{FF2B5EF4-FFF2-40B4-BE49-F238E27FC236}">
                <a16:creationId xmlns:a16="http://schemas.microsoft.com/office/drawing/2014/main" id="{76EEF212-16FA-C546-A6BD-253C80A1A8FF}"/>
              </a:ext>
            </a:extLst>
          </p:cNvPr>
          <p:cNvPicPr>
            <a:picLocks noChangeAspect="1"/>
          </p:cNvPicPr>
          <p:nvPr userDrawn="1"/>
        </p:nvPicPr>
        <p:blipFill rotWithShape="1">
          <a:blip r:embed="rId4"/>
          <a:srcRect l="75552" t="60520" r="3438" b="3809"/>
          <a:stretch/>
        </p:blipFill>
        <p:spPr>
          <a:xfrm rot="10800000">
            <a:off x="-1" y="-2"/>
            <a:ext cx="2268187" cy="2166103"/>
          </a:xfrm>
          <a:prstGeom prst="rect">
            <a:avLst/>
          </a:prstGeom>
        </p:spPr>
      </p:pic>
      <p:sp>
        <p:nvSpPr>
          <p:cNvPr id="17"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Tree>
    <p:custDataLst>
      <p:tags r:id="rId1"/>
    </p:custDataLst>
    <p:extLst>
      <p:ext uri="{BB962C8B-B14F-4D97-AF65-F5344CB8AC3E}">
        <p14:creationId xmlns:p14="http://schemas.microsoft.com/office/powerpoint/2010/main" val="1710858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1">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dirty="0"/>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1" y="6356351"/>
            <a:ext cx="3735457" cy="365125"/>
          </a:xfrm>
          <a:prstGeom prst="rect">
            <a:avLst/>
          </a:prstGeom>
        </p:spPr>
        <p:txBody>
          <a:bodyPr vert="horz" lIns="91440" tIns="45720" rIns="91440" bIns="45720" rtlCol="0" anchor="ctr"/>
          <a:lstStyle>
            <a:lvl1pPr algn="l">
              <a:defRPr sz="881"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pic>
        <p:nvPicPr>
          <p:cNvPr id="7" name="Picture 6">
            <a:extLst>
              <a:ext uri="{FF2B5EF4-FFF2-40B4-BE49-F238E27FC236}">
                <a16:creationId xmlns:a16="http://schemas.microsoft.com/office/drawing/2014/main" id="{18DE245B-4FD3-2740-8BED-8269A8D5C217}"/>
              </a:ext>
            </a:extLst>
          </p:cNvPr>
          <p:cNvPicPr>
            <a:picLocks noChangeAspect="1"/>
          </p:cNvPicPr>
          <p:nvPr userDrawn="1"/>
        </p:nvPicPr>
        <p:blipFill>
          <a:blip r:embed="rId4"/>
          <a:stretch>
            <a:fillRect/>
          </a:stretch>
        </p:blipFill>
        <p:spPr>
          <a:xfrm>
            <a:off x="9909198" y="365126"/>
            <a:ext cx="1772656" cy="449073"/>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a:noAutofit/>
          </a:bodyPr>
          <a:lstStyle>
            <a:lvl1pPr>
              <a:defRPr sz="4000">
                <a:solidFill>
                  <a:schemeClr val="bg1"/>
                </a:solidFill>
              </a:defRPr>
            </a:lvl1pPr>
          </a:lstStyle>
          <a:p>
            <a:r>
              <a:rPr lang="en-US"/>
              <a:t>Click to edit Master title style</a:t>
            </a:r>
            <a:endParaRPr lang="en-US" dirty="0"/>
          </a:p>
        </p:txBody>
      </p:sp>
    </p:spTree>
    <p:custDataLst>
      <p:tags r:id="rId1"/>
    </p:custDataLst>
    <p:extLst>
      <p:ext uri="{BB962C8B-B14F-4D97-AF65-F5344CB8AC3E}">
        <p14:creationId xmlns:p14="http://schemas.microsoft.com/office/powerpoint/2010/main" val="2539508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a:noAutofit/>
          </a:bodyPr>
          <a:lstStyle>
            <a:lvl1pPr>
              <a:defRPr sz="4000">
                <a:solidFill>
                  <a:schemeClr val="bg1"/>
                </a:solidFill>
              </a:defRPr>
            </a:lvl1pPr>
          </a:lstStyle>
          <a:p>
            <a:r>
              <a:rPr lang="en-US"/>
              <a:t>Click to edit Master title style</a:t>
            </a:r>
            <a:endParaRPr lang="en-US" dirty="0"/>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1" y="6356351"/>
            <a:ext cx="3735457" cy="365125"/>
          </a:xfrm>
          <a:prstGeom prst="rect">
            <a:avLst/>
          </a:prstGeom>
        </p:spPr>
        <p:txBody>
          <a:bodyPr vert="horz" lIns="91440" tIns="45720" rIns="91440" bIns="45720" rtlCol="0" anchor="ctr"/>
          <a:lstStyle>
            <a:lvl1pPr algn="l">
              <a:defRPr sz="881"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dirty="0"/>
          </a:p>
        </p:txBody>
      </p:sp>
      <p:pic>
        <p:nvPicPr>
          <p:cNvPr id="8" name="Picture 7">
            <a:extLst>
              <a:ext uri="{FF2B5EF4-FFF2-40B4-BE49-F238E27FC236}">
                <a16:creationId xmlns:a16="http://schemas.microsoft.com/office/drawing/2014/main" id="{FE4A4D56-E7FB-BE4E-A7A1-0A8FD1819058}"/>
              </a:ext>
            </a:extLst>
          </p:cNvPr>
          <p:cNvPicPr>
            <a:picLocks noChangeAspect="1"/>
          </p:cNvPicPr>
          <p:nvPr userDrawn="1"/>
        </p:nvPicPr>
        <p:blipFill>
          <a:blip r:embed="rId4"/>
          <a:stretch>
            <a:fillRect/>
          </a:stretch>
        </p:blipFill>
        <p:spPr>
          <a:xfrm>
            <a:off x="9909198" y="365126"/>
            <a:ext cx="1772656" cy="449073"/>
          </a:xfrm>
          <a:prstGeom prst="rect">
            <a:avLst/>
          </a:prstGeom>
        </p:spPr>
      </p:pic>
    </p:spTree>
    <p:custDataLst>
      <p:tags r:id="rId1"/>
    </p:custDataLst>
    <p:extLst>
      <p:ext uri="{BB962C8B-B14F-4D97-AF65-F5344CB8AC3E}">
        <p14:creationId xmlns:p14="http://schemas.microsoft.com/office/powerpoint/2010/main" val="18935291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3">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a:noAutofit/>
          </a:bodyPr>
          <a:lstStyle>
            <a:lvl1pPr>
              <a:defRPr sz="4000">
                <a:solidFill>
                  <a:schemeClr val="bg1"/>
                </a:solidFill>
              </a:defRPr>
            </a:lvl1pPr>
          </a:lstStyle>
          <a:p>
            <a:r>
              <a:rPr lang="en-US"/>
              <a:t>Click to edit Master title style</a:t>
            </a:r>
            <a:endParaRPr lang="en-US" dirty="0"/>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1" y="6356351"/>
            <a:ext cx="3735457" cy="365125"/>
          </a:xfrm>
          <a:prstGeom prst="rect">
            <a:avLst/>
          </a:prstGeom>
        </p:spPr>
        <p:txBody>
          <a:bodyPr vert="horz" lIns="91440" tIns="45720" rIns="91440" bIns="45720" rtlCol="0" anchor="ctr"/>
          <a:lstStyle>
            <a:lvl1pPr algn="l">
              <a:defRPr sz="881"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dirty="0"/>
          </a:p>
        </p:txBody>
      </p:sp>
      <p:pic>
        <p:nvPicPr>
          <p:cNvPr id="8" name="Picture 7">
            <a:extLst>
              <a:ext uri="{FF2B5EF4-FFF2-40B4-BE49-F238E27FC236}">
                <a16:creationId xmlns:a16="http://schemas.microsoft.com/office/drawing/2014/main" id="{8DBCFF47-80C8-FA4F-9A18-B92FA7DC4DF7}"/>
              </a:ext>
            </a:extLst>
          </p:cNvPr>
          <p:cNvPicPr>
            <a:picLocks noChangeAspect="1"/>
          </p:cNvPicPr>
          <p:nvPr userDrawn="1"/>
        </p:nvPicPr>
        <p:blipFill>
          <a:blip r:embed="rId4"/>
          <a:stretch>
            <a:fillRect/>
          </a:stretch>
        </p:blipFill>
        <p:spPr>
          <a:xfrm>
            <a:off x="9909198" y="365126"/>
            <a:ext cx="1772656" cy="449073"/>
          </a:xfrm>
          <a:prstGeom prst="rect">
            <a:avLst/>
          </a:prstGeom>
        </p:spPr>
      </p:pic>
    </p:spTree>
    <p:custDataLst>
      <p:tags r:id="rId1"/>
    </p:custDataLst>
    <p:extLst>
      <p:ext uri="{BB962C8B-B14F-4D97-AF65-F5344CB8AC3E}">
        <p14:creationId xmlns:p14="http://schemas.microsoft.com/office/powerpoint/2010/main" val="19369913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11" name="Picture 10">
            <a:extLst>
              <a:ext uri="{FF2B5EF4-FFF2-40B4-BE49-F238E27FC236}">
                <a16:creationId xmlns:a16="http://schemas.microsoft.com/office/drawing/2014/main" id="{BE6AEB20-C247-9049-A91B-EA79979980DA}"/>
              </a:ext>
            </a:extLst>
          </p:cNvPr>
          <p:cNvPicPr>
            <a:picLocks noChangeAspect="1"/>
          </p:cNvPicPr>
          <p:nvPr userDrawn="1"/>
        </p:nvPicPr>
        <p:blipFill>
          <a:blip r:embed="rId4"/>
          <a:stretch>
            <a:fillRect/>
          </a:stretch>
        </p:blipFill>
        <p:spPr>
          <a:xfrm>
            <a:off x="9909198" y="365126"/>
            <a:ext cx="1772656" cy="449073"/>
          </a:xfrm>
          <a:prstGeom prst="rect">
            <a:avLst/>
          </a:prstGeom>
        </p:spPr>
      </p:pic>
    </p:spTree>
    <p:custDataLst>
      <p:tags r:id="rId1"/>
    </p:custDataLst>
    <p:extLst>
      <p:ext uri="{BB962C8B-B14F-4D97-AF65-F5344CB8AC3E}">
        <p14:creationId xmlns:p14="http://schemas.microsoft.com/office/powerpoint/2010/main" val="5119048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tx1"/>
                </a:solidFill>
              </a:defRPr>
            </a:lvl1pPr>
          </a:lstStyle>
          <a:p>
            <a:r>
              <a:rPr lang="en-US"/>
              <a:t>Click to edit Master title style</a:t>
            </a:r>
            <a:endParaRPr lang="en-US" dirty="0"/>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7" name="Picture 6">
            <a:extLst>
              <a:ext uri="{FF2B5EF4-FFF2-40B4-BE49-F238E27FC236}">
                <a16:creationId xmlns:a16="http://schemas.microsoft.com/office/drawing/2014/main" id="{1FCA25A4-C80D-FC44-8153-D8376A9E41FE}"/>
              </a:ext>
            </a:extLst>
          </p:cNvPr>
          <p:cNvPicPr>
            <a:picLocks noChangeAspect="1"/>
          </p:cNvPicPr>
          <p:nvPr userDrawn="1"/>
        </p:nvPicPr>
        <p:blipFill>
          <a:blip r:embed="rId3"/>
          <a:stretch>
            <a:fillRect/>
          </a:stretch>
        </p:blipFill>
        <p:spPr>
          <a:xfrm>
            <a:off x="9909200" y="365125"/>
            <a:ext cx="1772652" cy="449072"/>
          </a:xfrm>
          <a:prstGeom prst="rect">
            <a:avLst/>
          </a:prstGeom>
        </p:spPr>
      </p:pic>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Tree>
    <p:custDataLst>
      <p:tags r:id="rId1"/>
    </p:custDataLst>
    <p:extLst>
      <p:ext uri="{BB962C8B-B14F-4D97-AF65-F5344CB8AC3E}">
        <p14:creationId xmlns:p14="http://schemas.microsoft.com/office/powerpoint/2010/main" val="3450085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58223B2-799A-5246-A4C6-C8BB64215826}"/>
              </a:ext>
            </a:extLst>
          </p:cNvPr>
          <p:cNvSpPr/>
          <p:nvPr userDrawn="1"/>
        </p:nvSpPr>
        <p:spPr>
          <a:xfrm>
            <a:off x="0" y="0"/>
            <a:ext cx="12192000" cy="68580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B407F2DB-F618-9B42-B761-D4AC79DC349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a:t>Click to edit Master title style</a:t>
            </a:r>
            <a:endParaRPr lang="en-US" dirty="0"/>
          </a:p>
        </p:txBody>
      </p:sp>
      <p:sp>
        <p:nvSpPr>
          <p:cNvPr id="15" name="Text Placeholder 3">
            <a:extLst>
              <a:ext uri="{FF2B5EF4-FFF2-40B4-BE49-F238E27FC236}">
                <a16:creationId xmlns:a16="http://schemas.microsoft.com/office/drawing/2014/main" id="{7A5CC2AB-7462-6949-B0CC-D453D58B64D6}"/>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sp>
        <p:nvSpPr>
          <p:cNvPr id="6" name="Footer Placeholder 4">
            <a:extLst>
              <a:ext uri="{FF2B5EF4-FFF2-40B4-BE49-F238E27FC236}">
                <a16:creationId xmlns:a16="http://schemas.microsoft.com/office/drawing/2014/main" id="{6636900F-FBBE-9846-A194-AC5CF173B39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8" name="Picture 7">
            <a:extLst>
              <a:ext uri="{FF2B5EF4-FFF2-40B4-BE49-F238E27FC236}">
                <a16:creationId xmlns:a16="http://schemas.microsoft.com/office/drawing/2014/main" id="{68A38432-CE99-3E4B-B087-73EB0F09CDB2}"/>
              </a:ext>
            </a:extLst>
          </p:cNvPr>
          <p:cNvPicPr>
            <a:picLocks noChangeAspect="1"/>
          </p:cNvPicPr>
          <p:nvPr userDrawn="1"/>
        </p:nvPicPr>
        <p:blipFill>
          <a:blip r:embed="rId3"/>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42316957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agram">
    <p:spTree>
      <p:nvGrpSpPr>
        <p:cNvPr id="1" name=""/>
        <p:cNvGrpSpPr/>
        <p:nvPr/>
      </p:nvGrpSpPr>
      <p:grpSpPr>
        <a:xfrm>
          <a:off x="0" y="0"/>
          <a:ext cx="0" cy="0"/>
          <a:chOff x="0" y="0"/>
          <a:chExt cx="0" cy="0"/>
        </a:xfrm>
      </p:grpSpPr>
      <p:sp>
        <p:nvSpPr>
          <p:cNvPr id="10" name="Footer Placeholder 4">
            <a:extLst>
              <a:ext uri="{FF2B5EF4-FFF2-40B4-BE49-F238E27FC236}">
                <a16:creationId xmlns:a16="http://schemas.microsoft.com/office/drawing/2014/main" id="{F86437D1-E7F9-2F42-864E-95D935B7DAF8}"/>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
        <p:nvSpPr>
          <p:cNvPr id="7" name="Slide Number Placeholder 5">
            <a:extLst>
              <a:ext uri="{FF2B5EF4-FFF2-40B4-BE49-F238E27FC236}">
                <a16:creationId xmlns:a16="http://schemas.microsoft.com/office/drawing/2014/main" id="{45F76685-5779-5D40-A261-B0BC701B3745}"/>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pic>
        <p:nvPicPr>
          <p:cNvPr id="6" name="Picture 5">
            <a:extLst>
              <a:ext uri="{FF2B5EF4-FFF2-40B4-BE49-F238E27FC236}">
                <a16:creationId xmlns:a16="http://schemas.microsoft.com/office/drawing/2014/main" id="{40DE264E-2087-B647-8F60-282FE0A1DE11}"/>
              </a:ext>
            </a:extLst>
          </p:cNvPr>
          <p:cNvPicPr>
            <a:picLocks noChangeAspect="1"/>
          </p:cNvPicPr>
          <p:nvPr userDrawn="1"/>
        </p:nvPicPr>
        <p:blipFill>
          <a:blip r:embed="rId3"/>
          <a:stretch>
            <a:fillRect/>
          </a:stretch>
        </p:blipFill>
        <p:spPr>
          <a:xfrm>
            <a:off x="9909200" y="365125"/>
            <a:ext cx="1772652" cy="449072"/>
          </a:xfrm>
          <a:prstGeom prst="rect">
            <a:avLst/>
          </a:prstGeom>
        </p:spPr>
      </p:pic>
    </p:spTree>
    <p:custDataLst>
      <p:tags r:id="rId1"/>
    </p:custDataLst>
    <p:extLst>
      <p:ext uri="{BB962C8B-B14F-4D97-AF65-F5344CB8AC3E}">
        <p14:creationId xmlns:p14="http://schemas.microsoft.com/office/powerpoint/2010/main" val="40182823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8298180" cy="474119"/>
          </a:xfrm>
          <a:prstGeom prst="rect">
            <a:avLst/>
          </a:prstGeom>
        </p:spPr>
        <p:txBody>
          <a:bodyPr>
            <a:noAutofit/>
          </a:bodyPr>
          <a:lstStyle>
            <a:lvl1pPr>
              <a:defRPr sz="4000">
                <a:solidFill>
                  <a:schemeClr val="tx1"/>
                </a:solidFill>
              </a:defRPr>
            </a:lvl1pPr>
          </a:lstStyle>
          <a:p>
            <a:r>
              <a:rPr lang="en-US"/>
              <a:t>Click to edit Master title style</a:t>
            </a:r>
            <a:endParaRPr lang="en-US" dirty="0"/>
          </a:p>
        </p:txBody>
      </p:sp>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dirty="0"/>
          </a:p>
        </p:txBody>
      </p:sp>
      <p:sp>
        <p:nvSpPr>
          <p:cNvPr id="17" name="Text Placeholder 3">
            <a:extLst>
              <a:ext uri="{FF2B5EF4-FFF2-40B4-BE49-F238E27FC236}">
                <a16:creationId xmlns:a16="http://schemas.microsoft.com/office/drawing/2014/main" id="{AA58D57C-542E-8B46-AF4A-1CE98190E16A}"/>
              </a:ext>
            </a:extLst>
          </p:cNvPr>
          <p:cNvSpPr>
            <a:spLocks noGrp="1"/>
          </p:cNvSpPr>
          <p:nvPr>
            <p:ph type="body" sz="quarter" idx="15"/>
          </p:nvPr>
        </p:nvSpPr>
        <p:spPr>
          <a:xfrm>
            <a:off x="6076191" y="1803345"/>
            <a:ext cx="2656066" cy="1879131"/>
          </a:xfrm>
          <a:prstGeom prst="rect">
            <a:avLst/>
          </a:prstGeom>
        </p:spPr>
        <p:txBody>
          <a:bodyPr>
            <a:normAutofit/>
          </a:bodyPr>
          <a:lstStyle>
            <a:lvl1pPr marL="0" indent="0">
              <a:lnSpc>
                <a:spcPct val="100000"/>
              </a:lnSpc>
              <a:buNone/>
              <a:defRPr sz="1867"/>
            </a:lvl1pPr>
          </a:lstStyle>
          <a:p>
            <a:pPr lvl="0"/>
            <a:r>
              <a:rPr lang="en-US"/>
              <a:t>Click to edit Master text styles</a:t>
            </a:r>
          </a:p>
        </p:txBody>
      </p:sp>
      <p:sp>
        <p:nvSpPr>
          <p:cNvPr id="19" name="Text Placeholder 3">
            <a:extLst>
              <a:ext uri="{FF2B5EF4-FFF2-40B4-BE49-F238E27FC236}">
                <a16:creationId xmlns:a16="http://schemas.microsoft.com/office/drawing/2014/main" id="{C3946CAB-375A-5941-A392-14D805556B47}"/>
              </a:ext>
            </a:extLst>
          </p:cNvPr>
          <p:cNvSpPr>
            <a:spLocks noGrp="1"/>
          </p:cNvSpPr>
          <p:nvPr>
            <p:ph type="body" sz="quarter" idx="16"/>
          </p:nvPr>
        </p:nvSpPr>
        <p:spPr>
          <a:xfrm>
            <a:off x="3251457" y="1803345"/>
            <a:ext cx="2656066" cy="1879131"/>
          </a:xfrm>
          <a:prstGeom prst="rect">
            <a:avLst/>
          </a:prstGeom>
        </p:spPr>
        <p:txBody>
          <a:bodyPr>
            <a:normAutofit/>
          </a:bodyPr>
          <a:lstStyle>
            <a:lvl1pPr marL="0" indent="0">
              <a:lnSpc>
                <a:spcPct val="100000"/>
              </a:lnSpc>
              <a:buNone/>
              <a:defRPr sz="1867"/>
            </a:lvl1pPr>
          </a:lstStyle>
          <a:p>
            <a:pPr lvl="0"/>
            <a:r>
              <a:rPr lang="en-US"/>
              <a:t>Click to edit Master text styles</a:t>
            </a:r>
          </a:p>
        </p:txBody>
      </p:sp>
      <p:sp>
        <p:nvSpPr>
          <p:cNvPr id="20" name="Text Placeholder 3">
            <a:extLst>
              <a:ext uri="{FF2B5EF4-FFF2-40B4-BE49-F238E27FC236}">
                <a16:creationId xmlns:a16="http://schemas.microsoft.com/office/drawing/2014/main" id="{35FC7C2C-C9CE-B747-AE44-A593EFEB0DEE}"/>
              </a:ext>
            </a:extLst>
          </p:cNvPr>
          <p:cNvSpPr>
            <a:spLocks noGrp="1"/>
          </p:cNvSpPr>
          <p:nvPr>
            <p:ph type="body" sz="quarter" idx="10" hasCustomPrompt="1"/>
          </p:nvPr>
        </p:nvSpPr>
        <p:spPr>
          <a:xfrm>
            <a:off x="41910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22" name="Text Placeholder 3">
            <a:extLst>
              <a:ext uri="{FF2B5EF4-FFF2-40B4-BE49-F238E27FC236}">
                <a16:creationId xmlns:a16="http://schemas.microsoft.com/office/drawing/2014/main" id="{24CE8731-450D-3746-AF62-88C7CF836093}"/>
              </a:ext>
            </a:extLst>
          </p:cNvPr>
          <p:cNvSpPr>
            <a:spLocks noGrp="1"/>
          </p:cNvSpPr>
          <p:nvPr>
            <p:ph type="body" sz="quarter" idx="17"/>
          </p:nvPr>
        </p:nvSpPr>
        <p:spPr>
          <a:xfrm>
            <a:off x="419102" y="1803345"/>
            <a:ext cx="2656066" cy="1879131"/>
          </a:xfrm>
          <a:prstGeom prst="rect">
            <a:avLst/>
          </a:prstGeom>
        </p:spPr>
        <p:txBody>
          <a:bodyPr>
            <a:normAutofit/>
          </a:bodyPr>
          <a:lstStyle>
            <a:lvl1pPr marL="0" indent="0">
              <a:lnSpc>
                <a:spcPct val="100000"/>
              </a:lnSpc>
              <a:buNone/>
              <a:defRPr sz="1867"/>
            </a:lvl1pPr>
          </a:lstStyle>
          <a:p>
            <a:pPr lvl="0"/>
            <a:r>
              <a:rPr lang="en-US"/>
              <a:t>Click to edit Master text styles</a:t>
            </a:r>
          </a:p>
        </p:txBody>
      </p:sp>
      <p:sp>
        <p:nvSpPr>
          <p:cNvPr id="23" name="Rectangle 22">
            <a:extLst>
              <a:ext uri="{FF2B5EF4-FFF2-40B4-BE49-F238E27FC236}">
                <a16:creationId xmlns:a16="http://schemas.microsoft.com/office/drawing/2014/main" id="{95458110-5E55-0F46-BBF5-9C8F2C62151D}"/>
              </a:ext>
            </a:extLst>
          </p:cNvPr>
          <p:cNvSpPr/>
          <p:nvPr userDrawn="1"/>
        </p:nvSpPr>
        <p:spPr>
          <a:xfrm>
            <a:off x="9029701" y="0"/>
            <a:ext cx="3188474" cy="6875492"/>
          </a:xfrm>
          <a:prstGeom prst="rect">
            <a:avLst/>
          </a:prstGeom>
          <a:solidFill>
            <a:srgbClr val="232F3E"/>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5" name="Rectangle 24">
            <a:extLst>
              <a:ext uri="{FF2B5EF4-FFF2-40B4-BE49-F238E27FC236}">
                <a16:creationId xmlns:a16="http://schemas.microsoft.com/office/drawing/2014/main" id="{3A3837C0-EFCF-E345-9E05-AF315FB06800}"/>
              </a:ext>
            </a:extLst>
          </p:cNvPr>
          <p:cNvSpPr/>
          <p:nvPr userDrawn="1"/>
        </p:nvSpPr>
        <p:spPr>
          <a:xfrm>
            <a:off x="0" y="4020640"/>
            <a:ext cx="9029700" cy="2837360"/>
          </a:xfrm>
          <a:prstGeom prst="rect">
            <a:avLst/>
          </a:prstGeom>
          <a:solidFill>
            <a:schemeClr val="tx2"/>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6" name="Content Placeholder 25">
            <a:extLst>
              <a:ext uri="{FF2B5EF4-FFF2-40B4-BE49-F238E27FC236}">
                <a16:creationId xmlns:a16="http://schemas.microsoft.com/office/drawing/2014/main" id="{EBCAA55A-911D-184D-A1FD-A84004D395B2}"/>
              </a:ext>
            </a:extLst>
          </p:cNvPr>
          <p:cNvSpPr>
            <a:spLocks noGrp="1"/>
          </p:cNvSpPr>
          <p:nvPr>
            <p:ph sz="quarter" idx="18"/>
          </p:nvPr>
        </p:nvSpPr>
        <p:spPr>
          <a:xfrm>
            <a:off x="9327146" y="365126"/>
            <a:ext cx="2445755" cy="951555"/>
          </a:xfrm>
          <a:prstGeom prst="rect">
            <a:avLst/>
          </a:prstGeom>
          <a:solidFill>
            <a:schemeClr val="bg1"/>
          </a:solidFill>
        </p:spPr>
        <p:txBody>
          <a:bodyPr/>
          <a:lstStyle>
            <a:lvl1pPr marL="0" indent="0">
              <a:buNone/>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27" name="Text Placeholder 3">
            <a:extLst>
              <a:ext uri="{FF2B5EF4-FFF2-40B4-BE49-F238E27FC236}">
                <a16:creationId xmlns:a16="http://schemas.microsoft.com/office/drawing/2014/main" id="{8A3999B7-8C20-854D-A555-F37D032192AE}"/>
              </a:ext>
            </a:extLst>
          </p:cNvPr>
          <p:cNvSpPr>
            <a:spLocks noGrp="1"/>
          </p:cNvSpPr>
          <p:nvPr>
            <p:ph type="body" sz="quarter" idx="19" hasCustomPrompt="1"/>
          </p:nvPr>
        </p:nvSpPr>
        <p:spPr>
          <a:xfrm>
            <a:off x="3259838"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28" name="Text Placeholder 3">
            <a:extLst>
              <a:ext uri="{FF2B5EF4-FFF2-40B4-BE49-F238E27FC236}">
                <a16:creationId xmlns:a16="http://schemas.microsoft.com/office/drawing/2014/main" id="{38F7DDC9-AAC1-834E-B4EE-D42A0B1327C5}"/>
              </a:ext>
            </a:extLst>
          </p:cNvPr>
          <p:cNvSpPr>
            <a:spLocks noGrp="1"/>
          </p:cNvSpPr>
          <p:nvPr>
            <p:ph type="body" sz="quarter" idx="20" hasCustomPrompt="1"/>
          </p:nvPr>
        </p:nvSpPr>
        <p:spPr>
          <a:xfrm>
            <a:off x="607619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31" name="Text Placeholder 3">
            <a:extLst>
              <a:ext uri="{FF2B5EF4-FFF2-40B4-BE49-F238E27FC236}">
                <a16:creationId xmlns:a16="http://schemas.microsoft.com/office/drawing/2014/main" id="{957FAEDA-E06F-0246-AE0E-09DEF5D51275}"/>
              </a:ext>
            </a:extLst>
          </p:cNvPr>
          <p:cNvSpPr>
            <a:spLocks noGrp="1"/>
          </p:cNvSpPr>
          <p:nvPr>
            <p:ph type="body" sz="quarter" idx="22"/>
          </p:nvPr>
        </p:nvSpPr>
        <p:spPr>
          <a:xfrm>
            <a:off x="790222" y="4444327"/>
            <a:ext cx="7571082" cy="1311187"/>
          </a:xfrm>
          <a:prstGeom prst="rect">
            <a:avLst/>
          </a:prstGeom>
        </p:spPr>
        <p:txBody>
          <a:bodyPr>
            <a:normAutofit/>
          </a:bodyPr>
          <a:lstStyle>
            <a:lvl1pPr marL="0" indent="0">
              <a:buNone/>
              <a:defRPr sz="2400"/>
            </a:lvl1pPr>
          </a:lstStyle>
          <a:p>
            <a:pPr lvl="0"/>
            <a:r>
              <a:rPr lang="en-US"/>
              <a:t>Click to edit Master text styles</a:t>
            </a:r>
          </a:p>
        </p:txBody>
      </p:sp>
      <p:sp>
        <p:nvSpPr>
          <p:cNvPr id="32" name="Text Placeholder 3">
            <a:extLst>
              <a:ext uri="{FF2B5EF4-FFF2-40B4-BE49-F238E27FC236}">
                <a16:creationId xmlns:a16="http://schemas.microsoft.com/office/drawing/2014/main" id="{5DB1EEED-3A61-7145-8CB8-D64E8B31FE3F}"/>
              </a:ext>
            </a:extLst>
          </p:cNvPr>
          <p:cNvSpPr>
            <a:spLocks noGrp="1"/>
          </p:cNvSpPr>
          <p:nvPr>
            <p:ph type="body" sz="quarter" idx="23"/>
          </p:nvPr>
        </p:nvSpPr>
        <p:spPr>
          <a:xfrm>
            <a:off x="790222" y="5870446"/>
            <a:ext cx="7942034" cy="413702"/>
          </a:xfrm>
          <a:prstGeom prst="rect">
            <a:avLst/>
          </a:prstGeom>
        </p:spPr>
        <p:txBody>
          <a:bodyPr>
            <a:noAutofit/>
          </a:bodyPr>
          <a:lstStyle>
            <a:lvl1pPr marL="0" indent="0">
              <a:buNone/>
              <a:defRPr sz="2000" b="0">
                <a:solidFill>
                  <a:schemeClr val="tx1"/>
                </a:solidFill>
              </a:defRPr>
            </a:lvl1pPr>
          </a:lstStyle>
          <a:p>
            <a:pPr lvl="0"/>
            <a:r>
              <a:rPr lang="en-US"/>
              <a:t>Click to edit Master text styles</a:t>
            </a:r>
          </a:p>
        </p:txBody>
      </p:sp>
      <p:pic>
        <p:nvPicPr>
          <p:cNvPr id="16" name="Picture 15">
            <a:extLst>
              <a:ext uri="{FF2B5EF4-FFF2-40B4-BE49-F238E27FC236}">
                <a16:creationId xmlns:a16="http://schemas.microsoft.com/office/drawing/2014/main" id="{A51D4E80-7282-594D-8256-F973AFF71D56}"/>
              </a:ext>
            </a:extLst>
          </p:cNvPr>
          <p:cNvPicPr>
            <a:picLocks noChangeAspect="1"/>
          </p:cNvPicPr>
          <p:nvPr userDrawn="1"/>
        </p:nvPicPr>
        <p:blipFill>
          <a:blip r:embed="rId3"/>
          <a:stretch>
            <a:fillRect/>
          </a:stretch>
        </p:blipFill>
        <p:spPr>
          <a:xfrm>
            <a:off x="9396238" y="6089840"/>
            <a:ext cx="1772656" cy="449073"/>
          </a:xfrm>
          <a:prstGeom prst="rect">
            <a:avLst/>
          </a:prstGeom>
        </p:spPr>
      </p:pic>
      <p:sp>
        <p:nvSpPr>
          <p:cNvPr id="18" name="Footer Placeholder 4">
            <a:extLst>
              <a:ext uri="{FF2B5EF4-FFF2-40B4-BE49-F238E27FC236}">
                <a16:creationId xmlns:a16="http://schemas.microsoft.com/office/drawing/2014/main" id="{D654C84E-7AFF-4E43-BC29-5AF15F0EFE3A}"/>
              </a:ext>
            </a:extLst>
          </p:cNvPr>
          <p:cNvSpPr>
            <a:spLocks noGrp="1"/>
          </p:cNvSpPr>
          <p:nvPr>
            <p:ph type="ftr" sz="quarter" idx="3"/>
          </p:nvPr>
        </p:nvSpPr>
        <p:spPr>
          <a:xfrm>
            <a:off x="419100" y="6356351"/>
            <a:ext cx="3735457" cy="365125"/>
          </a:xfrm>
          <a:prstGeom prst="rect">
            <a:avLst/>
          </a:prstGeom>
        </p:spPr>
        <p:txBody>
          <a:bodyPr vert="horz" lIns="91440" tIns="45720" rIns="91440" bIns="45720" rtlCol="0" anchor="ctr"/>
          <a:lstStyle>
            <a:lvl1pPr algn="l">
              <a:defRPr sz="881"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
        <p:nvSpPr>
          <p:cNvPr id="7" name="Text Placeholder 6"/>
          <p:cNvSpPr>
            <a:spLocks noGrp="1"/>
          </p:cNvSpPr>
          <p:nvPr>
            <p:ph type="body" sz="quarter" idx="25"/>
          </p:nvPr>
        </p:nvSpPr>
        <p:spPr>
          <a:xfrm>
            <a:off x="9327093" y="1564153"/>
            <a:ext cx="2445808" cy="1212914"/>
          </a:xfrm>
        </p:spPr>
        <p:txBody>
          <a:bodyPr>
            <a:normAutofit/>
          </a:bodyPr>
          <a:lstStyle>
            <a:lvl1pPr marL="0" indent="0">
              <a:buNone/>
              <a:defRPr sz="1333">
                <a:solidFill>
                  <a:schemeClr val="bg1"/>
                </a:solidFill>
              </a:defRPr>
            </a:lvl1pPr>
          </a:lstStyle>
          <a:p>
            <a:pPr lvl="0"/>
            <a:r>
              <a:rPr lang="en-US"/>
              <a:t>Click to edit Master text styles</a:t>
            </a:r>
          </a:p>
        </p:txBody>
      </p:sp>
      <p:sp>
        <p:nvSpPr>
          <p:cNvPr id="24" name="TextBox 23"/>
          <p:cNvSpPr txBox="1"/>
          <p:nvPr userDrawn="1"/>
        </p:nvSpPr>
        <p:spPr>
          <a:xfrm>
            <a:off x="290923" y="3889248"/>
            <a:ext cx="770467" cy="2308452"/>
          </a:xfrm>
          <a:prstGeom prst="rect">
            <a:avLst/>
          </a:prstGeom>
          <a:noFill/>
        </p:spPr>
        <p:txBody>
          <a:bodyPr wrap="square" rtlCol="0">
            <a:spAutoFit/>
          </a:bodyPr>
          <a:lstStyle/>
          <a:p>
            <a:r>
              <a:rPr lang="en-US" sz="14401" baseline="30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3" name="Text Placeholder 6"/>
          <p:cNvSpPr>
            <a:spLocks noGrp="1"/>
          </p:cNvSpPr>
          <p:nvPr>
            <p:ph type="body" sz="quarter" idx="26"/>
          </p:nvPr>
        </p:nvSpPr>
        <p:spPr>
          <a:xfrm>
            <a:off x="9327145" y="3177326"/>
            <a:ext cx="2445808" cy="2758497"/>
          </a:xfrm>
        </p:spPr>
        <p:txBody>
          <a:bodyPr>
            <a:normAutofit/>
          </a:bodyPr>
          <a:lstStyle>
            <a:lvl1pPr marL="0" indent="0">
              <a:buNone/>
              <a:defRPr sz="1333">
                <a:solidFill>
                  <a:schemeClr val="bg1"/>
                </a:solidFill>
              </a:defRPr>
            </a:lvl1pPr>
          </a:lstStyle>
          <a:p>
            <a:pPr lvl="0"/>
            <a:r>
              <a:rPr lang="en-US"/>
              <a:t>Click to edit Master text styles</a:t>
            </a:r>
          </a:p>
        </p:txBody>
      </p:sp>
      <p:sp>
        <p:nvSpPr>
          <p:cNvPr id="34" name="Text Placeholder 6"/>
          <p:cNvSpPr>
            <a:spLocks noGrp="1"/>
          </p:cNvSpPr>
          <p:nvPr>
            <p:ph type="body" sz="quarter" idx="27"/>
          </p:nvPr>
        </p:nvSpPr>
        <p:spPr>
          <a:xfrm>
            <a:off x="9327092" y="2880834"/>
            <a:ext cx="2445808" cy="296493"/>
          </a:xfrm>
        </p:spPr>
        <p:txBody>
          <a:bodyPr>
            <a:normAutofit/>
          </a:bodyPr>
          <a:lstStyle>
            <a:lvl1pPr marL="0" indent="0">
              <a:buNone/>
              <a:defRPr sz="16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Tree>
    <p:custDataLst>
      <p:tags r:id="rId1"/>
    </p:custDataLst>
    <p:extLst>
      <p:ext uri="{BB962C8B-B14F-4D97-AF65-F5344CB8AC3E}">
        <p14:creationId xmlns:p14="http://schemas.microsoft.com/office/powerpoint/2010/main" val="15739660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ull Quote">
    <p:bg>
      <p:bgPr>
        <a:solidFill>
          <a:srgbClr val="222E3C"/>
        </a:solidFill>
        <a:effectLst/>
      </p:bgPr>
    </p:bg>
    <p:spTree>
      <p:nvGrpSpPr>
        <p:cNvPr id="1" name=""/>
        <p:cNvGrpSpPr/>
        <p:nvPr/>
      </p:nvGrpSpPr>
      <p:grpSpPr>
        <a:xfrm>
          <a:off x="0" y="0"/>
          <a:ext cx="0" cy="0"/>
          <a:chOff x="0" y="0"/>
          <a:chExt cx="0" cy="0"/>
        </a:xfrm>
      </p:grpSpPr>
      <p:sp>
        <p:nvSpPr>
          <p:cNvPr id="12" name="Title 11"/>
          <p:cNvSpPr>
            <a:spLocks noGrp="1"/>
          </p:cNvSpPr>
          <p:nvPr>
            <p:ph type="title"/>
          </p:nvPr>
        </p:nvSpPr>
        <p:spPr>
          <a:xfrm>
            <a:off x="419100" y="1361287"/>
            <a:ext cx="11353800" cy="3416300"/>
          </a:xfrm>
        </p:spPr>
        <p:txBody>
          <a:bodyPr anchor="t">
            <a:normAutofit/>
          </a:bodyPr>
          <a:lstStyle>
            <a:lvl1pPr>
              <a:defRPr sz="6000">
                <a:solidFill>
                  <a:schemeClr val="bg1"/>
                </a:solidFill>
              </a:defRPr>
            </a:lvl1pPr>
          </a:lstStyle>
          <a:p>
            <a:r>
              <a:rPr lang="en-US"/>
              <a:t>Click to edit Master title style</a:t>
            </a:r>
            <a:endParaRPr lang="en-US" dirty="0"/>
          </a:p>
        </p:txBody>
      </p:sp>
      <p:sp>
        <p:nvSpPr>
          <p:cNvPr id="8" name="Rectangle 7">
            <a:extLst>
              <a:ext uri="{FF2B5EF4-FFF2-40B4-BE49-F238E27FC236}">
                <a16:creationId xmlns:a16="http://schemas.microsoft.com/office/drawing/2014/main" id="{A413BF5D-EF1D-5C42-8ED2-B1DC40150995}"/>
              </a:ext>
            </a:extLst>
          </p:cNvPr>
          <p:cNvSpPr/>
          <p:nvPr userDrawn="1"/>
        </p:nvSpPr>
        <p:spPr>
          <a:xfrm>
            <a:off x="0" y="1444414"/>
            <a:ext cx="320634" cy="633768"/>
          </a:xfrm>
          <a:prstGeom prst="rect">
            <a:avLst/>
          </a:prstGeom>
          <a:solidFill>
            <a:srgbClr val="36C2B3"/>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9" name="Footer Placeholder 4">
            <a:extLst>
              <a:ext uri="{FF2B5EF4-FFF2-40B4-BE49-F238E27FC236}">
                <a16:creationId xmlns:a16="http://schemas.microsoft.com/office/drawing/2014/main" id="{D654C84E-7AFF-4E43-BC29-5AF15F0EFE3A}"/>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
        <p:nvSpPr>
          <p:cNvPr id="6" name="Text Placeholder 3">
            <a:extLst>
              <a:ext uri="{FF2B5EF4-FFF2-40B4-BE49-F238E27FC236}">
                <a16:creationId xmlns:a16="http://schemas.microsoft.com/office/drawing/2014/main" id="{DBBC8AF8-4964-B547-9569-D8BFE87BB8F4}"/>
              </a:ext>
            </a:extLst>
          </p:cNvPr>
          <p:cNvSpPr>
            <a:spLocks noGrp="1"/>
          </p:cNvSpPr>
          <p:nvPr>
            <p:ph type="body" sz="quarter" idx="10" hasCustomPrompt="1"/>
          </p:nvPr>
        </p:nvSpPr>
        <p:spPr>
          <a:xfrm>
            <a:off x="419100" y="5024594"/>
            <a:ext cx="8059738" cy="488498"/>
          </a:xfr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pic>
        <p:nvPicPr>
          <p:cNvPr id="13" name="Picture 12">
            <a:extLst>
              <a:ext uri="{FF2B5EF4-FFF2-40B4-BE49-F238E27FC236}">
                <a16:creationId xmlns:a16="http://schemas.microsoft.com/office/drawing/2014/main" id="{A51D4E80-7282-594D-8256-F973AFF71D56}"/>
              </a:ext>
            </a:extLst>
          </p:cNvPr>
          <p:cNvPicPr>
            <a:picLocks noChangeAspect="1"/>
          </p:cNvPicPr>
          <p:nvPr userDrawn="1"/>
        </p:nvPicPr>
        <p:blipFill>
          <a:blip r:embed="rId3"/>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23376812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6AC7C4F-A7FB-D049-8056-D71FAE608841}"/>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5" name="TextBox 4">
            <a:extLst>
              <a:ext uri="{FF2B5EF4-FFF2-40B4-BE49-F238E27FC236}">
                <a16:creationId xmlns:a16="http://schemas.microsoft.com/office/drawing/2014/main" id="{7F32C9FB-A505-8F4E-99FC-1B161C930668}"/>
              </a:ext>
            </a:extLst>
          </p:cNvPr>
          <p:cNvSpPr txBox="1"/>
          <p:nvPr userDrawn="1"/>
        </p:nvSpPr>
        <p:spPr>
          <a:xfrm>
            <a:off x="423968" y="6089839"/>
            <a:ext cx="8921913" cy="646331"/>
          </a:xfrm>
          <a:prstGeom prst="rect">
            <a:avLst/>
          </a:prstGeom>
          <a:noFill/>
        </p:spPr>
        <p:txBody>
          <a:bodyPr wrap="square" rtlCol="0">
            <a:noAutofit/>
          </a:bodyPr>
          <a:lstStyle/>
          <a:p>
            <a:pPr algn="just"/>
            <a:r>
              <a:rPr lang="en-US" sz="900" dirty="0">
                <a:solidFill>
                  <a:schemeClr val="bg1"/>
                </a:solidFill>
                <a:latin typeface="Amazon Ember Light" charset="0"/>
                <a:ea typeface="Amazon Ember Light" charset="0"/>
                <a:cs typeface="Amazon Ember Light" charset="0"/>
              </a:rPr>
              <a:t>© 2019 Amazon Web Services, Inc. or its affiliates. All rights reserved. This work may not be reproduced or redistributed, in whole or in part, without prior written permission from Amazon Web Services, Inc. Commercial copying, lending, or selling is prohibited. Corrections or feedback on the course, please email us at: </a:t>
            </a:r>
            <a:r>
              <a:rPr lang="en-US" sz="900" u="sng" dirty="0">
                <a:solidFill>
                  <a:schemeClr val="bg1"/>
                </a:solidFill>
                <a:latin typeface="Amazon Ember Light" charset="0"/>
                <a:ea typeface="Amazon Ember Light" charset="0"/>
                <a:cs typeface="Amazon Ember Light" charset="0"/>
              </a:rPr>
              <a:t>aws-course-feedback@amazon.com</a:t>
            </a:r>
            <a:r>
              <a:rPr lang="en-US" sz="900" dirty="0">
                <a:solidFill>
                  <a:schemeClr val="bg1"/>
                </a:solidFill>
                <a:latin typeface="Amazon Ember Light" charset="0"/>
                <a:ea typeface="Amazon Ember Light" charset="0"/>
                <a:cs typeface="Amazon Ember Light" charset="0"/>
              </a:rPr>
              <a:t>. For all other questions, contact us at: </a:t>
            </a:r>
            <a:r>
              <a:rPr lang="en-US" sz="900" u="sng" dirty="0">
                <a:solidFill>
                  <a:schemeClr val="bg1"/>
                </a:solidFill>
                <a:latin typeface="Amazon Ember Light" charset="0"/>
                <a:ea typeface="Amazon Ember Light" charset="0"/>
                <a:cs typeface="Amazon Ember Light" charset="0"/>
              </a:rPr>
              <a:t>https://aws.amazon.com/contact-us/aws-training/</a:t>
            </a:r>
            <a:r>
              <a:rPr lang="en-US" sz="900" dirty="0">
                <a:solidFill>
                  <a:schemeClr val="bg1"/>
                </a:solidFill>
                <a:latin typeface="Amazon Ember Light" charset="0"/>
                <a:ea typeface="Amazon Ember Light" charset="0"/>
                <a:cs typeface="Amazon Ember Light" charset="0"/>
              </a:rPr>
              <a:t>. All trademarks are the property of their owners.</a:t>
            </a:r>
          </a:p>
          <a:p>
            <a:pPr algn="just"/>
            <a:endParaRPr lang="en-US" sz="900" dirty="0"/>
          </a:p>
        </p:txBody>
      </p:sp>
      <p:sp>
        <p:nvSpPr>
          <p:cNvPr id="14" name="Title 1">
            <a:extLst>
              <a:ext uri="{FF2B5EF4-FFF2-40B4-BE49-F238E27FC236}">
                <a16:creationId xmlns:a16="http://schemas.microsoft.com/office/drawing/2014/main" id="{DCAE5FD9-C1AF-FA48-A653-7EA5E0B13826}"/>
              </a:ext>
            </a:extLst>
          </p:cNvPr>
          <p:cNvSpPr>
            <a:spLocks noGrp="1"/>
          </p:cNvSpPr>
          <p:nvPr>
            <p:ph type="title" hasCustomPrompt="1"/>
          </p:nvPr>
        </p:nvSpPr>
        <p:spPr>
          <a:xfrm>
            <a:off x="419100" y="3191940"/>
            <a:ext cx="11353800" cy="474119"/>
          </a:xfrm>
        </p:spPr>
        <p:txBody>
          <a:bodyPr>
            <a:noAutofit/>
          </a:bodyPr>
          <a:lstStyle>
            <a:lvl1pPr>
              <a:defRPr sz="6000">
                <a:solidFill>
                  <a:schemeClr val="bg1"/>
                </a:solidFill>
              </a:defRPr>
            </a:lvl1pPr>
          </a:lstStyle>
          <a:p>
            <a:r>
              <a:rPr lang="en-US" dirty="0"/>
              <a:t>Thank You</a:t>
            </a:r>
          </a:p>
        </p:txBody>
      </p:sp>
      <p:pic>
        <p:nvPicPr>
          <p:cNvPr id="7" name="Picture 6">
            <a:extLst>
              <a:ext uri="{FF2B5EF4-FFF2-40B4-BE49-F238E27FC236}">
                <a16:creationId xmlns:a16="http://schemas.microsoft.com/office/drawing/2014/main" id="{91A5F71C-941B-424B-B0F4-B91497513EB8}"/>
              </a:ext>
            </a:extLst>
          </p:cNvPr>
          <p:cNvPicPr>
            <a:picLocks noChangeAspect="1"/>
          </p:cNvPicPr>
          <p:nvPr userDrawn="1"/>
        </p:nvPicPr>
        <p:blipFill>
          <a:blip r:embed="rId4"/>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2581085189"/>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9524"/>
          </a:xfrm>
          <a:prstGeom prst="rect">
            <a:avLst/>
          </a:prstGeom>
        </p:spPr>
      </p:pic>
      <p:sp>
        <p:nvSpPr>
          <p:cNvPr id="2" name="Title 1"/>
          <p:cNvSpPr>
            <a:spLocks noGrp="1"/>
          </p:cNvSpPr>
          <p:nvPr>
            <p:ph type="title"/>
          </p:nvPr>
        </p:nvSpPr>
        <p:spPr>
          <a:xfrm>
            <a:off x="662608" y="2770243"/>
            <a:ext cx="11115261" cy="779463"/>
          </a:xfrm>
        </p:spPr>
        <p:txBody>
          <a:bodyPr>
            <a:noAutofit/>
          </a:bodyPr>
          <a:lstStyle>
            <a:lvl1pPr>
              <a:defRPr sz="6000"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lvl1pPr>
              <a:defRPr b="0" i="0">
                <a:solidFill>
                  <a:schemeClr val="bg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a:t>
            </a:fld>
            <a:endParaRPr lang="en-US" dirty="0"/>
          </a:p>
        </p:txBody>
      </p:sp>
    </p:spTree>
    <p:extLst>
      <p:ext uri="{BB962C8B-B14F-4D97-AF65-F5344CB8AC3E}">
        <p14:creationId xmlns:p14="http://schemas.microsoft.com/office/powerpoint/2010/main" val="1355674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7AF45B-C20A-5F4E-906A-B043D9D7F28E}"/>
              </a:ext>
            </a:extLst>
          </p:cNvPr>
          <p:cNvSpPr/>
          <p:nvPr userDrawn="1"/>
        </p:nvSpPr>
        <p:spPr>
          <a:xfrm>
            <a:off x="-2" y="0"/>
            <a:ext cx="5125762" cy="6875492"/>
          </a:xfrm>
          <a:prstGeom prst="rect">
            <a:avLst/>
          </a:prstGeom>
          <a:solidFill>
            <a:srgbClr val="232F3E"/>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pic>
        <p:nvPicPr>
          <p:cNvPr id="13" name="Picture 12" descr="A circuit board&#10;&#10;Description automatically generated">
            <a:extLst>
              <a:ext uri="{FF2B5EF4-FFF2-40B4-BE49-F238E27FC236}">
                <a16:creationId xmlns:a16="http://schemas.microsoft.com/office/drawing/2014/main" id="{C0EC8262-9538-E343-BCD0-0911ADA9E7A6}"/>
              </a:ext>
            </a:extLst>
          </p:cNvPr>
          <p:cNvPicPr>
            <a:picLocks noChangeAspect="1"/>
          </p:cNvPicPr>
          <p:nvPr userDrawn="1"/>
        </p:nvPicPr>
        <p:blipFill rotWithShape="1">
          <a:blip r:embed="rId3"/>
          <a:srcRect l="39690" t="3208" r="5228" b="21597"/>
          <a:stretch/>
        </p:blipFill>
        <p:spPr>
          <a:xfrm>
            <a:off x="588712" y="3159360"/>
            <a:ext cx="4537048" cy="3716132"/>
          </a:xfrm>
          <a:prstGeom prst="rect">
            <a:avLst/>
          </a:prstGeom>
        </p:spPr>
      </p:pic>
      <p:sp>
        <p:nvSpPr>
          <p:cNvPr id="4" name="Footer Placeholder 3">
            <a:extLst>
              <a:ext uri="{FF2B5EF4-FFF2-40B4-BE49-F238E27FC236}">
                <a16:creationId xmlns:a16="http://schemas.microsoft.com/office/drawing/2014/main" id="{7D651C47-09F6-C947-968C-92FC59515123}"/>
              </a:ext>
            </a:extLst>
          </p:cNvPr>
          <p:cNvSpPr>
            <a:spLocks noGrp="1"/>
          </p:cNvSpPr>
          <p:nvPr>
            <p:ph type="ftr" sz="quarter" idx="11"/>
          </p:nvPr>
        </p:nvSpPr>
        <p:spPr>
          <a:xfrm>
            <a:off x="7997728" y="6356350"/>
            <a:ext cx="3775172" cy="365125"/>
          </a:xfrm>
          <a:prstGeom prst="rect">
            <a:avLst/>
          </a:prstGeom>
        </p:spPr>
        <p:txBody>
          <a:bodyPr/>
          <a:lstStyle>
            <a:lvl1pPr algn="r">
              <a:defRPr/>
            </a:lvl1pPr>
          </a:lstStyle>
          <a:p>
            <a:r>
              <a:rPr lang="en-US" dirty="0"/>
              <a:t>© 2019 Amazon Web Services, Inc. or its Affiliates. All rights reserved.</a:t>
            </a:r>
          </a:p>
        </p:txBody>
      </p:sp>
      <p:sp>
        <p:nvSpPr>
          <p:cNvPr id="2" name="Title 1">
            <a:extLst>
              <a:ext uri="{FF2B5EF4-FFF2-40B4-BE49-F238E27FC236}">
                <a16:creationId xmlns:a16="http://schemas.microsoft.com/office/drawing/2014/main" id="{E454C7EF-17C6-3647-B5A6-45AFD1AE22A3}"/>
              </a:ext>
            </a:extLst>
          </p:cNvPr>
          <p:cNvSpPr>
            <a:spLocks noGrp="1"/>
          </p:cNvSpPr>
          <p:nvPr>
            <p:ph type="title"/>
          </p:nvPr>
        </p:nvSpPr>
        <p:spPr>
          <a:xfrm>
            <a:off x="419100" y="1178376"/>
            <a:ext cx="4268647" cy="1325563"/>
          </a:xfrm>
          <a:prstGeom prst="rect">
            <a:avLst/>
          </a:prstGeom>
        </p:spPr>
        <p:txBody>
          <a:bodyPr/>
          <a:lstStyle>
            <a:lvl1pPr>
              <a:defRPr>
                <a:solidFill>
                  <a:schemeClr val="bg1"/>
                </a:solidFill>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FFDB7B2F-8327-B54A-A6DB-5F4F68ECD970}"/>
              </a:ext>
            </a:extLst>
          </p:cNvPr>
          <p:cNvSpPr>
            <a:spLocks noGrp="1"/>
          </p:cNvSpPr>
          <p:nvPr>
            <p:ph type="sldNum" sz="quarter" idx="10"/>
          </p:nvPr>
        </p:nvSpPr>
        <p:spPr>
          <a:xfrm>
            <a:off x="423657" y="6356350"/>
            <a:ext cx="2743200" cy="365125"/>
          </a:xfrm>
          <a:prstGeom prst="rect">
            <a:avLst/>
          </a:prstGeom>
        </p:spPr>
        <p:txBody>
          <a:bodyPr/>
          <a:lstStyle>
            <a:lvl1pPr algn="l">
              <a:defRPr>
                <a:solidFill>
                  <a:schemeClr val="bg1"/>
                </a:solidFill>
              </a:defRPr>
            </a:lvl1pPr>
          </a:lstStyle>
          <a:p>
            <a:fld id="{B6A95138-A96E-2F42-A959-2EFD44FE4AB7}" type="slidenum">
              <a:rPr lang="en-US" smtClean="0"/>
              <a:pPr/>
              <a:t>‹#›</a:t>
            </a:fld>
            <a:endParaRPr lang="en-US" dirty="0"/>
          </a:p>
        </p:txBody>
      </p:sp>
      <p:sp>
        <p:nvSpPr>
          <p:cNvPr id="22" name="Content Placeholder 2">
            <a:extLst>
              <a:ext uri="{FF2B5EF4-FFF2-40B4-BE49-F238E27FC236}">
                <a16:creationId xmlns:a16="http://schemas.microsoft.com/office/drawing/2014/main" id="{0EB2737B-E9EB-5940-81B3-90715BFD4CAC}"/>
              </a:ext>
            </a:extLst>
          </p:cNvPr>
          <p:cNvSpPr>
            <a:spLocks noGrp="1"/>
          </p:cNvSpPr>
          <p:nvPr>
            <p:ph idx="16"/>
          </p:nvPr>
        </p:nvSpPr>
        <p:spPr>
          <a:xfrm>
            <a:off x="5714474" y="1178376"/>
            <a:ext cx="5767612" cy="4814920"/>
          </a:xfrm>
          <a:prstGeom prst="rect">
            <a:avLst/>
          </a:prstGeo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a:extLst>
              <a:ext uri="{FF2B5EF4-FFF2-40B4-BE49-F238E27FC236}">
                <a16:creationId xmlns:a16="http://schemas.microsoft.com/office/drawing/2014/main" id="{280E0825-B265-3846-8BB3-B9ECFCCA9B2D}"/>
              </a:ext>
            </a:extLst>
          </p:cNvPr>
          <p:cNvPicPr>
            <a:picLocks noChangeAspect="1"/>
          </p:cNvPicPr>
          <p:nvPr userDrawn="1"/>
        </p:nvPicPr>
        <p:blipFill>
          <a:blip r:embed="rId4"/>
          <a:stretch>
            <a:fillRect/>
          </a:stretch>
        </p:blipFill>
        <p:spPr>
          <a:xfrm>
            <a:off x="9909200" y="365126"/>
            <a:ext cx="1772652" cy="449072"/>
          </a:xfrm>
          <a:prstGeom prst="rect">
            <a:avLst/>
          </a:prstGeom>
        </p:spPr>
      </p:pic>
    </p:spTree>
    <p:custDataLst>
      <p:tags r:id="rId1"/>
    </p:custDataLst>
    <p:extLst>
      <p:ext uri="{BB962C8B-B14F-4D97-AF65-F5344CB8AC3E}">
        <p14:creationId xmlns:p14="http://schemas.microsoft.com/office/powerpoint/2010/main" val="3816153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section Header">
    <p:spTree>
      <p:nvGrpSpPr>
        <p:cNvPr id="1" name=""/>
        <p:cNvGrpSpPr/>
        <p:nvPr/>
      </p:nvGrpSpPr>
      <p:grpSpPr>
        <a:xfrm>
          <a:off x="0" y="0"/>
          <a:ext cx="0" cy="0"/>
          <a:chOff x="0" y="0"/>
          <a:chExt cx="0" cy="0"/>
        </a:xfrm>
      </p:grpSpPr>
      <p:sp>
        <p:nvSpPr>
          <p:cNvPr id="31" name="Footer Placeholder 4">
            <a:extLst>
              <a:ext uri="{FF2B5EF4-FFF2-40B4-BE49-F238E27FC236}">
                <a16:creationId xmlns:a16="http://schemas.microsoft.com/office/drawing/2014/main" id="{A9C4F210-2650-3942-9632-6074E8F12704}"/>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
        <p:nvSpPr>
          <p:cNvPr id="10" name="Title 1">
            <a:extLst>
              <a:ext uri="{FF2B5EF4-FFF2-40B4-BE49-F238E27FC236}">
                <a16:creationId xmlns:a16="http://schemas.microsoft.com/office/drawing/2014/main" id="{D0B1C5D0-123C-C948-8FE9-A354E18700B1}"/>
              </a:ext>
            </a:extLst>
          </p:cNvPr>
          <p:cNvSpPr>
            <a:spLocks noGrp="1"/>
          </p:cNvSpPr>
          <p:nvPr>
            <p:ph type="title"/>
          </p:nvPr>
        </p:nvSpPr>
        <p:spPr>
          <a:xfrm>
            <a:off x="419100" y="3191940"/>
            <a:ext cx="11353800" cy="474119"/>
          </a:xfrm>
        </p:spPr>
        <p:txBody>
          <a:bodyPr>
            <a:noAutofit/>
          </a:bodyPr>
          <a:lstStyle>
            <a:lvl1pPr>
              <a:defRPr sz="6000">
                <a:solidFill>
                  <a:schemeClr val="tx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B9293C6B-D94F-304A-A8F4-8745DAD9DF47}"/>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pic>
        <p:nvPicPr>
          <p:cNvPr id="7" name="Picture 6">
            <a:extLst>
              <a:ext uri="{FF2B5EF4-FFF2-40B4-BE49-F238E27FC236}">
                <a16:creationId xmlns:a16="http://schemas.microsoft.com/office/drawing/2014/main" id="{3AA315D3-3937-1747-9C2E-0067F12A02F0}"/>
              </a:ext>
            </a:extLst>
          </p:cNvPr>
          <p:cNvPicPr>
            <a:picLocks noChangeAspect="1"/>
          </p:cNvPicPr>
          <p:nvPr userDrawn="1"/>
        </p:nvPicPr>
        <p:blipFill rotWithShape="1">
          <a:blip r:embed="rId3"/>
          <a:srcRect l="75552" t="60520" r="3438" b="3809"/>
          <a:stretch/>
        </p:blipFill>
        <p:spPr>
          <a:xfrm rot="10800000">
            <a:off x="-1" y="-2"/>
            <a:ext cx="2268187" cy="2166103"/>
          </a:xfrm>
          <a:prstGeom prst="rect">
            <a:avLst/>
          </a:prstGeom>
        </p:spPr>
      </p:pic>
      <p:pic>
        <p:nvPicPr>
          <p:cNvPr id="9" name="Picture 8">
            <a:extLst>
              <a:ext uri="{FF2B5EF4-FFF2-40B4-BE49-F238E27FC236}">
                <a16:creationId xmlns:a16="http://schemas.microsoft.com/office/drawing/2014/main" id="{83936176-BBC4-344F-8FD9-CD6D76107A13}"/>
              </a:ext>
            </a:extLst>
          </p:cNvPr>
          <p:cNvPicPr>
            <a:picLocks noChangeAspect="1"/>
          </p:cNvPicPr>
          <p:nvPr userDrawn="1"/>
        </p:nvPicPr>
        <p:blipFill>
          <a:blip r:embed="rId4"/>
          <a:stretch>
            <a:fillRect/>
          </a:stretch>
        </p:blipFill>
        <p:spPr>
          <a:xfrm>
            <a:off x="9909200" y="365126"/>
            <a:ext cx="1772652" cy="449072"/>
          </a:xfrm>
          <a:prstGeom prst="rect">
            <a:avLst/>
          </a:prstGeom>
        </p:spPr>
      </p:pic>
    </p:spTree>
    <p:custDataLst>
      <p:tags r:id="rId1"/>
    </p:custDataLst>
    <p:extLst>
      <p:ext uri="{BB962C8B-B14F-4D97-AF65-F5344CB8AC3E}">
        <p14:creationId xmlns:p14="http://schemas.microsoft.com/office/powerpoint/2010/main" val="507082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One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p:nvPr>
        </p:nvSpPr>
        <p:spPr>
          <a:xfrm>
            <a:off x="419100" y="1528175"/>
            <a:ext cx="11353800"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18DE245B-4FD3-2740-8BED-8269A8D5C217}"/>
              </a:ext>
            </a:extLst>
          </p:cNvPr>
          <p:cNvPicPr>
            <a:picLocks noChangeAspect="1"/>
          </p:cNvPicPr>
          <p:nvPr userDrawn="1"/>
        </p:nvPicPr>
        <p:blipFill>
          <a:blip r:embed="rId4"/>
          <a:stretch>
            <a:fillRect/>
          </a:stretch>
        </p:blipFill>
        <p:spPr>
          <a:xfrm>
            <a:off x="9909198" y="365125"/>
            <a:ext cx="1772656" cy="449073"/>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Tree>
    <p:custDataLst>
      <p:tags r:id="rId1"/>
    </p:custDataLst>
    <p:extLst>
      <p:ext uri="{BB962C8B-B14F-4D97-AF65-F5344CB8AC3E}">
        <p14:creationId xmlns:p14="http://schemas.microsoft.com/office/powerpoint/2010/main" val="3394656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p:nvPr>
        </p:nvSpPr>
        <p:spPr>
          <a:xfrm>
            <a:off x="6246312" y="1524228"/>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16" name="Picture 15">
            <a:extLst>
              <a:ext uri="{FF2B5EF4-FFF2-40B4-BE49-F238E27FC236}">
                <a16:creationId xmlns:a16="http://schemas.microsoft.com/office/drawing/2014/main" id="{BF6D2BA4-6287-854B-A5A3-81A95726CF44}"/>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261194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1" y="365125"/>
            <a:ext cx="9037416"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3593592" cy="464515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8173686" y="1528175"/>
            <a:ext cx="3593592" cy="464515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4314209" y="1528175"/>
            <a:ext cx="3593592" cy="464515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Placeholder 4">
            <a:extLst>
              <a:ext uri="{FF2B5EF4-FFF2-40B4-BE49-F238E27FC236}">
                <a16:creationId xmlns:a16="http://schemas.microsoft.com/office/drawing/2014/main" id="{EAED9FF8-3030-4E4D-ADC0-FA2315FD54F2}"/>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14" name="Picture 13">
            <a:extLst>
              <a:ext uri="{FF2B5EF4-FFF2-40B4-BE49-F238E27FC236}">
                <a16:creationId xmlns:a16="http://schemas.microsoft.com/office/drawing/2014/main" id="{BCD2DB21-CEFB-4A4D-B8DA-776FFE4E65ED}"/>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336884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7529A25-CD85-DB42-9175-A545162F4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dirty="0"/>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100"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1"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14" name="Content Placeholder 2">
            <a:extLst>
              <a:ext uri="{FF2B5EF4-FFF2-40B4-BE49-F238E27FC236}">
                <a16:creationId xmlns:a16="http://schemas.microsoft.com/office/drawing/2014/main" id="{E73D202D-7B57-2643-80ED-BF68CDD1CDB3}"/>
              </a:ext>
            </a:extLst>
          </p:cNvPr>
          <p:cNvSpPr>
            <a:spLocks noGrp="1"/>
          </p:cNvSpPr>
          <p:nvPr>
            <p:ph idx="16"/>
          </p:nvPr>
        </p:nvSpPr>
        <p:spPr>
          <a:xfrm>
            <a:off x="6249885"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
            <a:extLst>
              <a:ext uri="{FF2B5EF4-FFF2-40B4-BE49-F238E27FC236}">
                <a16:creationId xmlns:a16="http://schemas.microsoft.com/office/drawing/2014/main" id="{DDC3C2DA-3EB0-FE4D-8393-500CDB18693C}"/>
              </a:ext>
            </a:extLst>
          </p:cNvPr>
          <p:cNvSpPr>
            <a:spLocks noGrp="1"/>
          </p:cNvSpPr>
          <p:nvPr>
            <p:ph type="body" sz="quarter" idx="17"/>
          </p:nvPr>
        </p:nvSpPr>
        <p:spPr>
          <a:xfrm>
            <a:off x="6249886"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10" name="Footer Placeholder 4">
            <a:extLst>
              <a:ext uri="{FF2B5EF4-FFF2-40B4-BE49-F238E27FC236}">
                <a16:creationId xmlns:a16="http://schemas.microsoft.com/office/drawing/2014/main" id="{6552EEA6-13B7-F947-9C14-50FE8967965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16" name="Picture 15">
            <a:extLst>
              <a:ext uri="{FF2B5EF4-FFF2-40B4-BE49-F238E27FC236}">
                <a16:creationId xmlns:a16="http://schemas.microsoft.com/office/drawing/2014/main" id="{503D402F-215B-FB47-825A-3E2774C59C1B}"/>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177841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704F4F9-D03D-9741-91BE-D52E962C5051}"/>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099" y="2041932"/>
            <a:ext cx="11335473"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0" y="1524000"/>
            <a:ext cx="11335473"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10" name="Footer Placeholder 4">
            <a:extLst>
              <a:ext uri="{FF2B5EF4-FFF2-40B4-BE49-F238E27FC236}">
                <a16:creationId xmlns:a16="http://schemas.microsoft.com/office/drawing/2014/main" id="{99B9B80A-7CBE-8F4D-B2B0-66F7C285B4DD}"/>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15" name="Picture 14">
            <a:extLst>
              <a:ext uri="{FF2B5EF4-FFF2-40B4-BE49-F238E27FC236}">
                <a16:creationId xmlns:a16="http://schemas.microsoft.com/office/drawing/2014/main" id="{2D28D2B2-887B-C449-B54F-A6016CBDBCB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2715083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DF0B29-9AD8-3F4E-B00F-6715996AE88A}"/>
              </a:ext>
            </a:extLst>
          </p:cNvPr>
          <p:cNvSpPr>
            <a:spLocks noGrp="1"/>
          </p:cNvSpPr>
          <p:nvPr>
            <p:ph type="title"/>
          </p:nvPr>
        </p:nvSpPr>
        <p:spPr>
          <a:xfrm>
            <a:off x="419100" y="365125"/>
            <a:ext cx="113538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D4DF7ED-6BC6-EE49-BB58-F5E1626AD5BF}"/>
              </a:ext>
            </a:extLst>
          </p:cNvPr>
          <p:cNvSpPr>
            <a:spLocks noGrp="1"/>
          </p:cNvSpPr>
          <p:nvPr>
            <p:ph type="body" idx="1"/>
          </p:nvPr>
        </p:nvSpPr>
        <p:spPr>
          <a:xfrm>
            <a:off x="419100" y="1825625"/>
            <a:ext cx="1135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5FCD72AE-1203-5947-A950-5866F5412B3B}"/>
              </a:ext>
            </a:extLst>
          </p:cNvPr>
          <p:cNvSpPr>
            <a:spLocks noGrp="1"/>
          </p:cNvSpPr>
          <p:nvPr>
            <p:ph type="sldNum" sz="quarter" idx="4"/>
          </p:nvPr>
        </p:nvSpPr>
        <p:spPr>
          <a:xfrm>
            <a:off x="9029700" y="6356350"/>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fld id="{B6A95138-A96E-2F42-A959-2EFD44FE4AB7}" type="slidenum">
              <a:rPr lang="en-US" smtClean="0"/>
              <a:pPr/>
              <a:t>‹#›</a:t>
            </a:fld>
            <a:endParaRPr lang="en-US" dirty="0"/>
          </a:p>
        </p:txBody>
      </p:sp>
      <p:sp>
        <p:nvSpPr>
          <p:cNvPr id="5" name="Footer Placeholder 4">
            <a:extLst>
              <a:ext uri="{FF2B5EF4-FFF2-40B4-BE49-F238E27FC236}">
                <a16:creationId xmlns:a16="http://schemas.microsoft.com/office/drawing/2014/main" id="{8D064DA9-8E78-194C-AB7B-DC01F6E01F7F}"/>
              </a:ext>
            </a:extLst>
          </p:cNvPr>
          <p:cNvSpPr>
            <a:spLocks noGrp="1"/>
          </p:cNvSpPr>
          <p:nvPr>
            <p:ph type="ftr" sz="quarter" idx="3"/>
          </p:nvPr>
        </p:nvSpPr>
        <p:spPr>
          <a:xfrm>
            <a:off x="419100" y="6356350"/>
            <a:ext cx="6871048"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Tree>
    <p:custDataLst>
      <p:tags r:id="rId26"/>
    </p:custDataLst>
    <p:extLst>
      <p:ext uri="{BB962C8B-B14F-4D97-AF65-F5344CB8AC3E}">
        <p14:creationId xmlns:p14="http://schemas.microsoft.com/office/powerpoint/2010/main" val="2772879459"/>
      </p:ext>
    </p:extLst>
  </p:cSld>
  <p:clrMap bg1="lt1" tx1="dk1" bg2="lt2" tx2="dk2" accent1="accent1" accent2="accent2" accent3="accent3" accent4="accent4" accent5="accent5" accent6="accent6" hlink="hlink" folHlink="folHlink"/>
  <p:sldLayoutIdLst>
    <p:sldLayoutId id="2147483664" r:id="rId1"/>
    <p:sldLayoutId id="2147483663" r:id="rId2"/>
    <p:sldLayoutId id="2147483670" r:id="rId3"/>
    <p:sldLayoutId id="2147483667" r:id="rId4"/>
    <p:sldLayoutId id="2147483650" r:id="rId5"/>
    <p:sldLayoutId id="2147483649" r:id="rId6"/>
    <p:sldLayoutId id="2147483651" r:id="rId7"/>
    <p:sldLayoutId id="2147483652" r:id="rId8"/>
    <p:sldLayoutId id="2147483661" r:id="rId9"/>
    <p:sldLayoutId id="2147483653" r:id="rId10"/>
    <p:sldLayoutId id="2147483671" r:id="rId11"/>
    <p:sldLayoutId id="2147483657" r:id="rId12"/>
    <p:sldLayoutId id="2147483658" r:id="rId13"/>
    <p:sldLayoutId id="2147483659" r:id="rId14"/>
    <p:sldLayoutId id="2147483678" r:id="rId15"/>
    <p:sldLayoutId id="2147483679" r:id="rId16"/>
    <p:sldLayoutId id="2147483680" r:id="rId17"/>
    <p:sldLayoutId id="2147483668" r:id="rId18"/>
    <p:sldLayoutId id="2147483672" r:id="rId19"/>
    <p:sldLayoutId id="2147483665" r:id="rId20"/>
    <p:sldLayoutId id="2147483677" r:id="rId21"/>
    <p:sldLayoutId id="2147483669" r:id="rId22"/>
    <p:sldLayoutId id="2147483660" r:id="rId23"/>
    <p:sldLayoutId id="2147483681" r:id="rId24"/>
  </p:sldLayoutIdLst>
  <p:hf hdr="0" dt="0"/>
  <p:txStyles>
    <p:titleStyle>
      <a:lvl1pPr algn="l" defTabSz="914400" rtl="0" eaLnBrk="1" latinLnBrk="0" hangingPunct="1">
        <a:lnSpc>
          <a:spcPct val="90000"/>
        </a:lnSpc>
        <a:spcBef>
          <a:spcPct val="0"/>
        </a:spcBef>
        <a:buNone/>
        <a:defRPr sz="4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64" userDrawn="1">
          <p15:clr>
            <a:srgbClr val="F26B43"/>
          </p15:clr>
        </p15:guide>
        <p15:guide id="4" pos="741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35.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3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3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3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39.xml"/><Relationship Id="rId4" Type="http://schemas.openxmlformats.org/officeDocument/2006/relationships/image" Target="../media/image33.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27.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28.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18" Type="http://schemas.openxmlformats.org/officeDocument/2006/relationships/image" Target="../media/image23.png"/><Relationship Id="rId3" Type="http://schemas.openxmlformats.org/officeDocument/2006/relationships/notesSlide" Target="../notesSlides/notesSlide4.xml"/><Relationship Id="rId21" Type="http://schemas.openxmlformats.org/officeDocument/2006/relationships/image" Target="../media/image26.svg"/><Relationship Id="rId7" Type="http://schemas.openxmlformats.org/officeDocument/2006/relationships/image" Target="../media/image12.svg"/><Relationship Id="rId12" Type="http://schemas.openxmlformats.org/officeDocument/2006/relationships/image" Target="../media/image17.png"/><Relationship Id="rId17" Type="http://schemas.openxmlformats.org/officeDocument/2006/relationships/image" Target="../media/image22.svg"/><Relationship Id="rId2" Type="http://schemas.openxmlformats.org/officeDocument/2006/relationships/slideLayout" Target="../slideLayouts/slideLayout5.xml"/><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tags" Target="../tags/tag29.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5" Type="http://schemas.openxmlformats.org/officeDocument/2006/relationships/image" Target="../media/image20.svg"/><Relationship Id="rId10" Type="http://schemas.openxmlformats.org/officeDocument/2006/relationships/image" Target="../media/image15.png"/><Relationship Id="rId19" Type="http://schemas.openxmlformats.org/officeDocument/2006/relationships/image" Target="../media/image24.svg"/><Relationship Id="rId4" Type="http://schemas.openxmlformats.org/officeDocument/2006/relationships/image" Target="../media/image9.png"/><Relationship Id="rId9" Type="http://schemas.openxmlformats.org/officeDocument/2006/relationships/image" Target="../media/image14.svg"/><Relationship Id="rId1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31.xml"/><Relationship Id="rId5" Type="http://schemas.openxmlformats.org/officeDocument/2006/relationships/image" Target="../media/image24.sv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32.xml"/><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3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34.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descr="AWS Academy Cloud Foundations.">
            <a:extLst>
              <a:ext uri="{FF2B5EF4-FFF2-40B4-BE49-F238E27FC236}">
                <a16:creationId xmlns:a16="http://schemas.microsoft.com/office/drawing/2014/main" id="{E8213009-50A0-5448-BFE6-30EFBA8DB8F6}"/>
              </a:ext>
            </a:extLst>
          </p:cNvPr>
          <p:cNvSpPr>
            <a:spLocks noGrp="1"/>
          </p:cNvSpPr>
          <p:nvPr>
            <p:ph type="body" sz="quarter" idx="10"/>
          </p:nvPr>
        </p:nvSpPr>
        <p:spPr/>
        <p:txBody>
          <a:bodyPr>
            <a:normAutofit/>
          </a:bodyPr>
          <a:lstStyle/>
          <a:p>
            <a:r>
              <a:rPr lang="en-US" dirty="0"/>
              <a:t>AWS Academy Cloud Foundations</a:t>
            </a:r>
          </a:p>
        </p:txBody>
      </p:sp>
      <p:sp>
        <p:nvSpPr>
          <p:cNvPr id="6" name="Title 5" descr="Module 7: Storage."/>
          <p:cNvSpPr>
            <a:spLocks noGrp="1"/>
          </p:cNvSpPr>
          <p:nvPr>
            <p:ph type="title"/>
          </p:nvPr>
        </p:nvSpPr>
        <p:spPr/>
        <p:txBody>
          <a:bodyPr/>
          <a:lstStyle/>
          <a:p>
            <a:r>
              <a:rPr lang="en-US" sz="5400" dirty="0"/>
              <a:t>Module 7: Storage</a:t>
            </a:r>
          </a:p>
        </p:txBody>
      </p:sp>
      <p:sp>
        <p:nvSpPr>
          <p:cNvPr id="3" name="TextBox 2">
            <a:extLst>
              <a:ext uri="{FF2B5EF4-FFF2-40B4-BE49-F238E27FC236}">
                <a16:creationId xmlns:a16="http://schemas.microsoft.com/office/drawing/2014/main" id="{06A6D384-6D2E-7D43-A879-7905EC93D215}"/>
              </a:ext>
              <a:ext uri="{C183D7F6-B498-43B3-948B-1728B52AA6E4}">
                <adec:decorative xmlns:adec="http://schemas.microsoft.com/office/drawing/2017/decorative" val="0"/>
              </a:ext>
            </a:extLst>
          </p:cNvPr>
          <p:cNvSpPr txBox="1"/>
          <p:nvPr/>
        </p:nvSpPr>
        <p:spPr>
          <a:xfrm>
            <a:off x="251791" y="6480313"/>
            <a:ext cx="4108174" cy="230832"/>
          </a:xfrm>
          <a:prstGeom prst="rect">
            <a:avLst/>
          </a:prstGeom>
          <a:noFill/>
        </p:spPr>
        <p:txBody>
          <a:bodyPr wrap="square" rtlCol="0">
            <a:spAutoFit/>
          </a:bodyPr>
          <a:lstStyle/>
          <a:p>
            <a:r>
              <a:rPr lang="en-US" sz="900" b="0" i="0" dirty="0">
                <a:solidFill>
                  <a:schemeClr val="bg1"/>
                </a:solidFill>
                <a:latin typeface="Amazon Ember Light" charset="0"/>
                <a:ea typeface="Amazon Ember Light" charset="0"/>
                <a:cs typeface="Amazon Ember Light" charset="0"/>
              </a:rPr>
              <a:t>© 2019, Amazon Web Services, Inc. or its Affiliates. All rights reserved.</a:t>
            </a:r>
          </a:p>
        </p:txBody>
      </p:sp>
    </p:spTree>
    <p:custDataLst>
      <p:tags r:id="rId1"/>
    </p:custDataLst>
    <p:extLst>
      <p:ext uri="{BB962C8B-B14F-4D97-AF65-F5344CB8AC3E}">
        <p14:creationId xmlns:p14="http://schemas.microsoft.com/office/powerpoint/2010/main" val="3562200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EBS volume type use cases</a:t>
            </a:r>
          </a:p>
        </p:txBody>
      </p:sp>
      <p:pic>
        <p:nvPicPr>
          <p:cNvPr id="8" name="Content Placeholder 7" descr="amazon ebs volume type use cases.">
            <a:extLst>
              <a:ext uri="{FF2B5EF4-FFF2-40B4-BE49-F238E27FC236}">
                <a16:creationId xmlns:a16="http://schemas.microsoft.com/office/drawing/2014/main" id="{EC9EBBE3-16EC-4426-8BE3-2CF8E3BAFD5E}"/>
              </a:ext>
            </a:extLst>
          </p:cNvPr>
          <p:cNvPicPr>
            <a:picLocks noGrp="1" noChangeAspect="1"/>
          </p:cNvPicPr>
          <p:nvPr>
            <p:ph idx="1"/>
          </p:nvPr>
        </p:nvPicPr>
        <p:blipFill>
          <a:blip r:embed="rId4"/>
          <a:stretch>
            <a:fillRect/>
          </a:stretch>
        </p:blipFill>
        <p:spPr>
          <a:xfrm>
            <a:off x="1330469" y="1547747"/>
            <a:ext cx="9531060" cy="4610232"/>
          </a:xfrm>
        </p:spPr>
      </p:pic>
      <p:sp>
        <p:nvSpPr>
          <p:cNvPr id="3" name="Footer Placeholder 2">
            <a:extLst>
              <a:ext uri="{FF2B5EF4-FFF2-40B4-BE49-F238E27FC236}">
                <a16:creationId xmlns:a16="http://schemas.microsoft.com/office/drawing/2014/main" id="{E4A38D6C-FD58-4B3B-BF9C-EA3AD61E9B09}"/>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
        <p:nvSpPr>
          <p:cNvPr id="5" name="Slide Number Placeholder 4">
            <a:extLs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10</a:t>
            </a:fld>
            <a:endParaRPr lang="en-US" dirty="0"/>
          </a:p>
        </p:txBody>
      </p:sp>
    </p:spTree>
    <p:custDataLst>
      <p:tags r:id="rId1"/>
    </p:custDataLst>
    <p:extLst>
      <p:ext uri="{BB962C8B-B14F-4D97-AF65-F5344CB8AC3E}">
        <p14:creationId xmlns:p14="http://schemas.microsoft.com/office/powerpoint/2010/main" val="946515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Amazon EBS features</a:t>
            </a:r>
          </a:p>
        </p:txBody>
      </p:sp>
      <p:sp>
        <p:nvSpPr>
          <p:cNvPr id="10" name="Content Placeholder 3">
            <a:extLst>
              <a:ext uri="{FF2B5EF4-FFF2-40B4-BE49-F238E27FC236}">
                <a16:creationId xmlns:a16="http://schemas.microsoft.com/office/drawing/2014/main" id="{526F38D6-6265-B441-975D-88B027AB9FBA}"/>
              </a:ext>
            </a:extLst>
          </p:cNvPr>
          <p:cNvSpPr>
            <a:spLocks noGrp="1"/>
          </p:cNvSpPr>
          <p:nvPr>
            <p:ph idx="1"/>
          </p:nvPr>
        </p:nvSpPr>
        <p:spPr/>
        <p:txBody>
          <a:bodyPr/>
          <a:lstStyle/>
          <a:p>
            <a:r>
              <a:rPr lang="en-US" dirty="0"/>
              <a:t>Snapshots – </a:t>
            </a:r>
          </a:p>
          <a:p>
            <a:pPr lvl="1"/>
            <a:r>
              <a:rPr lang="en-US" dirty="0"/>
              <a:t>Point-in-time snapshots</a:t>
            </a:r>
          </a:p>
          <a:p>
            <a:pPr lvl="1"/>
            <a:r>
              <a:rPr lang="en-US" dirty="0"/>
              <a:t>Recreate a new volume at any time</a:t>
            </a:r>
          </a:p>
          <a:p>
            <a:r>
              <a:rPr lang="en-US" dirty="0"/>
              <a:t>Encryption – </a:t>
            </a:r>
          </a:p>
          <a:p>
            <a:pPr lvl="1"/>
            <a:r>
              <a:rPr lang="en-US" dirty="0"/>
              <a:t>Encrypted Amazon EBS volumes</a:t>
            </a:r>
          </a:p>
          <a:p>
            <a:pPr lvl="1"/>
            <a:r>
              <a:rPr lang="en-US" dirty="0"/>
              <a:t>No additional cost</a:t>
            </a:r>
          </a:p>
          <a:p>
            <a:r>
              <a:rPr lang="en-US" dirty="0"/>
              <a:t>Elasticity – </a:t>
            </a:r>
          </a:p>
          <a:p>
            <a:pPr lvl="1"/>
            <a:r>
              <a:rPr lang="en-US" dirty="0"/>
              <a:t>Increase capacity</a:t>
            </a:r>
          </a:p>
          <a:p>
            <a:pPr lvl="1"/>
            <a:r>
              <a:rPr lang="en-US" dirty="0"/>
              <a:t>Change to different types</a:t>
            </a:r>
          </a:p>
        </p:txBody>
      </p:sp>
      <p:pic>
        <p:nvPicPr>
          <p:cNvPr id="8" name="Picture 7" descr="a camera."/>
          <p:cNvPicPr>
            <a:picLocks noChangeAspect="1"/>
          </p:cNvPicPr>
          <p:nvPr/>
        </p:nvPicPr>
        <p:blipFill rotWithShape="1">
          <a:blip r:embed="rId4" cstate="print">
            <a:extLst>
              <a:ext uri="{28A0092B-C50C-407E-A947-70E740481C1C}">
                <a14:useLocalDpi xmlns:a14="http://schemas.microsoft.com/office/drawing/2010/main" val="0"/>
              </a:ext>
            </a:extLst>
          </a:blip>
          <a:srcRect l="9425" t="18163" r="9731" b="18211"/>
          <a:stretch/>
        </p:blipFill>
        <p:spPr>
          <a:xfrm>
            <a:off x="10257906" y="1643423"/>
            <a:ext cx="1478280" cy="1163412"/>
          </a:xfrm>
          <a:prstGeom prst="rect">
            <a:avLst/>
          </a:prstGeom>
        </p:spPr>
      </p:pic>
      <p:pic>
        <p:nvPicPr>
          <p:cNvPr id="6" name="Picture 5" descr="a lock."/>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17335" y="2806835"/>
            <a:ext cx="2104505" cy="2104505"/>
          </a:xfrm>
          <a:prstGeom prst="rect">
            <a:avLst/>
          </a:prstGeom>
        </p:spPr>
      </p:pic>
      <p:pic>
        <p:nvPicPr>
          <p:cNvPr id="5" name="Picture 4" descr="elasticity. "/>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49715" y="4917551"/>
            <a:ext cx="1909009" cy="1909009"/>
          </a:xfrm>
          <a:prstGeom prst="rect">
            <a:avLst/>
          </a:prstGeom>
        </p:spPr>
      </p:pic>
      <p:sp>
        <p:nvSpPr>
          <p:cNvPr id="2" name="Footer Placeholder 1">
            <a:extLst>
              <a:ext uri="{FF2B5EF4-FFF2-40B4-BE49-F238E27FC236}">
                <a16:creationId xmlns:a16="http://schemas.microsoft.com/office/drawing/2014/main" id="{E74D3233-4887-468C-A2E3-EEE4C87A6D88}"/>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
        <p:nvSpPr>
          <p:cNvPr id="13" name="Slide Number Placeholder 12">
            <a:extLs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11</a:t>
            </a:fld>
            <a:endParaRPr lang="en-US" dirty="0"/>
          </a:p>
        </p:txBody>
      </p:sp>
    </p:spTree>
    <p:custDataLst>
      <p:tags r:id="rId1"/>
    </p:custDataLst>
    <p:extLst>
      <p:ext uri="{BB962C8B-B14F-4D97-AF65-F5344CB8AC3E}">
        <p14:creationId xmlns:p14="http://schemas.microsoft.com/office/powerpoint/2010/main" val="3020962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365125"/>
            <a:ext cx="9034272" cy="474119"/>
          </a:xfrm>
        </p:spPr>
        <p:txBody>
          <a:bodyPr/>
          <a:lstStyle/>
          <a:p>
            <a:r>
              <a:rPr lang="en-US" dirty="0"/>
              <a:t>Amazon EBS: Volumes, IOPS, and pricing</a:t>
            </a:r>
          </a:p>
        </p:txBody>
      </p:sp>
      <p:sp>
        <p:nvSpPr>
          <p:cNvPr id="5" name="Content Placeholder 2"/>
          <p:cNvSpPr>
            <a:spLocks noGrp="1"/>
          </p:cNvSpPr>
          <p:nvPr>
            <p:ph idx="1"/>
          </p:nvPr>
        </p:nvSpPr>
        <p:spPr>
          <a:xfrm>
            <a:off x="238538" y="1440305"/>
            <a:ext cx="11810824" cy="5052570"/>
          </a:xfrm>
        </p:spPr>
        <p:txBody>
          <a:bodyPr>
            <a:normAutofit fontScale="92500" lnSpcReduction="20000"/>
          </a:bodyPr>
          <a:lstStyle/>
          <a:p>
            <a:pPr marL="514350" indent="-514350">
              <a:lnSpc>
                <a:spcPct val="100000"/>
              </a:lnSpc>
              <a:spcBef>
                <a:spcPts val="0"/>
              </a:spcBef>
              <a:spcAft>
                <a:spcPts val="600"/>
              </a:spcAft>
              <a:buFont typeface="+mj-lt"/>
              <a:buAutoNum type="arabicPeriod"/>
            </a:pPr>
            <a:r>
              <a:rPr lang="en-US" b="1" dirty="0"/>
              <a:t>Volumes – </a:t>
            </a:r>
          </a:p>
          <a:p>
            <a:pPr marL="917575" lvl="1" indent="-460375">
              <a:lnSpc>
                <a:spcPct val="100000"/>
              </a:lnSpc>
              <a:spcBef>
                <a:spcPts val="0"/>
              </a:spcBef>
              <a:spcAft>
                <a:spcPts val="600"/>
              </a:spcAft>
            </a:pPr>
            <a:r>
              <a:rPr lang="en-US" sz="2800" dirty="0"/>
              <a:t>Amazon EBS volumes persist independently from the instance.</a:t>
            </a:r>
          </a:p>
          <a:p>
            <a:pPr marL="917575" lvl="1" indent="-460375">
              <a:lnSpc>
                <a:spcPct val="100000"/>
              </a:lnSpc>
              <a:spcBef>
                <a:spcPts val="0"/>
              </a:spcBef>
              <a:spcAft>
                <a:spcPts val="600"/>
              </a:spcAft>
            </a:pPr>
            <a:r>
              <a:rPr lang="en-US" sz="2800" dirty="0"/>
              <a:t>All volume types are charged by the amount that is provisioned per month.</a:t>
            </a:r>
          </a:p>
          <a:p>
            <a:pPr marL="514350" indent="-514350">
              <a:lnSpc>
                <a:spcPct val="100000"/>
              </a:lnSpc>
              <a:spcBef>
                <a:spcPts val="0"/>
              </a:spcBef>
              <a:spcAft>
                <a:spcPts val="600"/>
              </a:spcAft>
              <a:buFont typeface="+mj-lt"/>
              <a:buAutoNum type="arabicPeriod"/>
            </a:pPr>
            <a:r>
              <a:rPr lang="en-US" b="1" dirty="0"/>
              <a:t>IOPS – </a:t>
            </a:r>
          </a:p>
          <a:p>
            <a:pPr marL="922338" lvl="1" indent="-465138">
              <a:lnSpc>
                <a:spcPct val="100000"/>
              </a:lnSpc>
              <a:spcBef>
                <a:spcPts val="0"/>
              </a:spcBef>
              <a:spcAft>
                <a:spcPts val="600"/>
              </a:spcAft>
            </a:pPr>
            <a:r>
              <a:rPr lang="en-US" sz="2800" dirty="0"/>
              <a:t>General Purpose SSD:</a:t>
            </a:r>
          </a:p>
          <a:p>
            <a:pPr marL="1384300" lvl="2" indent="-469900">
              <a:lnSpc>
                <a:spcPct val="100000"/>
              </a:lnSpc>
              <a:spcBef>
                <a:spcPts val="0"/>
              </a:spcBef>
              <a:spcAft>
                <a:spcPts val="600"/>
              </a:spcAft>
            </a:pPr>
            <a:r>
              <a:rPr lang="en-US" sz="2400" dirty="0"/>
              <a:t>Charged by the amount that you provision in GB per month until storage is released.</a:t>
            </a:r>
          </a:p>
          <a:p>
            <a:pPr marL="922338" lvl="1" indent="-465138">
              <a:lnSpc>
                <a:spcPct val="100000"/>
              </a:lnSpc>
              <a:spcBef>
                <a:spcPts val="0"/>
              </a:spcBef>
              <a:spcAft>
                <a:spcPts val="600"/>
              </a:spcAft>
            </a:pPr>
            <a:r>
              <a:rPr lang="en-US" sz="2800" dirty="0"/>
              <a:t>Magnetic:</a:t>
            </a:r>
          </a:p>
          <a:p>
            <a:pPr marL="1384300" lvl="2" indent="-469900">
              <a:lnSpc>
                <a:spcPct val="100000"/>
              </a:lnSpc>
              <a:spcBef>
                <a:spcPts val="0"/>
              </a:spcBef>
              <a:spcAft>
                <a:spcPts val="600"/>
              </a:spcAft>
            </a:pPr>
            <a:r>
              <a:rPr lang="en-US" sz="2400" dirty="0"/>
              <a:t>Charged by the number of requests to the volume.</a:t>
            </a:r>
          </a:p>
          <a:p>
            <a:pPr marL="922338" lvl="1" indent="-465138">
              <a:lnSpc>
                <a:spcPct val="100000"/>
              </a:lnSpc>
              <a:spcBef>
                <a:spcPts val="0"/>
              </a:spcBef>
              <a:spcAft>
                <a:spcPts val="600"/>
              </a:spcAft>
            </a:pPr>
            <a:r>
              <a:rPr lang="en-US" sz="2800" dirty="0"/>
              <a:t>Provisioned IOPS SSD:</a:t>
            </a:r>
          </a:p>
          <a:p>
            <a:pPr marL="1384300" lvl="2" indent="-469900">
              <a:lnSpc>
                <a:spcPct val="100000"/>
              </a:lnSpc>
              <a:spcBef>
                <a:spcPts val="0"/>
              </a:spcBef>
              <a:spcAft>
                <a:spcPts val="600"/>
              </a:spcAft>
            </a:pPr>
            <a:r>
              <a:rPr lang="en-US" sz="2400" dirty="0"/>
              <a:t>Charged by the amount that you provision in IOPS (multiplied by the percentage of days that you provision for the month).</a:t>
            </a:r>
          </a:p>
          <a:p>
            <a:pPr>
              <a:lnSpc>
                <a:spcPct val="100000"/>
              </a:lnSpc>
              <a:spcBef>
                <a:spcPts val="0"/>
              </a:spcBef>
              <a:spcAft>
                <a:spcPts val="600"/>
              </a:spcAft>
            </a:pPr>
            <a:endParaRPr lang="en-US" dirty="0"/>
          </a:p>
          <a:p>
            <a:pPr>
              <a:lnSpc>
                <a:spcPct val="100000"/>
              </a:lnSpc>
              <a:spcBef>
                <a:spcPts val="0"/>
              </a:spcBef>
              <a:spcAft>
                <a:spcPts val="600"/>
              </a:spcAft>
            </a:pPr>
            <a:endParaRPr lang="en-US" dirty="0"/>
          </a:p>
          <a:p>
            <a:pPr lvl="1">
              <a:lnSpc>
                <a:spcPct val="100000"/>
              </a:lnSpc>
              <a:spcBef>
                <a:spcPts val="0"/>
              </a:spcBef>
              <a:spcAft>
                <a:spcPts val="600"/>
              </a:spcAft>
            </a:pPr>
            <a:endParaRPr lang="en-US" dirty="0"/>
          </a:p>
        </p:txBody>
      </p:sp>
      <p:sp>
        <p:nvSpPr>
          <p:cNvPr id="2" name="Footer Placeholder 1">
            <a:extLst>
              <a:ext uri="{FF2B5EF4-FFF2-40B4-BE49-F238E27FC236}">
                <a16:creationId xmlns:a16="http://schemas.microsoft.com/office/drawing/2014/main" id="{C32EB2E8-4577-4407-AA6D-1B57FBCDAEBA}"/>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
        <p:nvSpPr>
          <p:cNvPr id="3" name="Slide Number Placeholder 2">
            <a:extLs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12</a:t>
            </a:fld>
            <a:endParaRPr lang="en-US" dirty="0"/>
          </a:p>
        </p:txBody>
      </p:sp>
    </p:spTree>
    <p:custDataLst>
      <p:tags r:id="rId1"/>
    </p:custDataLst>
    <p:extLst>
      <p:ext uri="{BB962C8B-B14F-4D97-AF65-F5344CB8AC3E}">
        <p14:creationId xmlns:p14="http://schemas.microsoft.com/office/powerpoint/2010/main" val="1117065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5">
                                            <p:txEl>
                                              <p:pRg st="2" end="2"/>
                                            </p:txEl>
                                          </p:spTgt>
                                        </p:tgtEl>
                                        <p:attrNameLst>
                                          <p:attrName>style.color</p:attrName>
                                        </p:attrNameLst>
                                      </p:cBhvr>
                                      <p:to>
                                        <p:clrVal>
                                          <a:schemeClr val="accent2"/>
                                        </p:clrVal>
                                      </p:to>
                                    </p:set>
                                    <p:set>
                                      <p:cBhvr>
                                        <p:cTn id="7" dur="500" fill="hold"/>
                                        <p:tgtEl>
                                          <p:spTgt spid="5">
                                            <p:txEl>
                                              <p:pRg st="2" end="2"/>
                                            </p:txEl>
                                          </p:spTgt>
                                        </p:tgtEl>
                                        <p:attrNameLst>
                                          <p:attrName>fillcolor</p:attrName>
                                        </p:attrNameLst>
                                      </p:cBhvr>
                                      <p:to>
                                        <p:clrVal>
                                          <a:schemeClr val="accent2"/>
                                        </p:clrVal>
                                      </p:to>
                                    </p:set>
                                    <p:set>
                                      <p:cBhvr>
                                        <p:cTn id="8" dur="500" fill="hold"/>
                                        <p:tgtEl>
                                          <p:spTgt spid="5">
                                            <p:txEl>
                                              <p:pRg st="2" end="2"/>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16" presetClass="emph" presetSubtype="0" fill="hold" nodeType="clickEffect">
                                  <p:stCondLst>
                                    <p:cond delay="0"/>
                                  </p:stCondLst>
                                  <p:iterate type="lt">
                                    <p:tmPct val="4000"/>
                                  </p:iterate>
                                  <p:childTnLst>
                                    <p:set>
                                      <p:cBhvr override="childStyle">
                                        <p:cTn id="12" dur="500" fill="hold"/>
                                        <p:tgtEl>
                                          <p:spTgt spid="5">
                                            <p:txEl>
                                              <p:pRg st="3" end="3"/>
                                            </p:txEl>
                                          </p:spTgt>
                                        </p:tgtEl>
                                        <p:attrNameLst>
                                          <p:attrName>style.color</p:attrName>
                                        </p:attrNameLst>
                                      </p:cBhvr>
                                      <p:to>
                                        <p:clrVal>
                                          <a:schemeClr val="accent2"/>
                                        </p:clrVal>
                                      </p:to>
                                    </p:set>
                                    <p:set>
                                      <p:cBhvr>
                                        <p:cTn id="13" dur="500" fill="hold"/>
                                        <p:tgtEl>
                                          <p:spTgt spid="5">
                                            <p:txEl>
                                              <p:pRg st="3" end="3"/>
                                            </p:txEl>
                                          </p:spTgt>
                                        </p:tgtEl>
                                        <p:attrNameLst>
                                          <p:attrName>fillcolor</p:attrName>
                                        </p:attrNameLst>
                                      </p:cBhvr>
                                      <p:to>
                                        <p:clrVal>
                                          <a:schemeClr val="accent2"/>
                                        </p:clrVal>
                                      </p:to>
                                    </p:set>
                                    <p:set>
                                      <p:cBhvr>
                                        <p:cTn id="14" dur="500" fill="hold"/>
                                        <p:tgtEl>
                                          <p:spTgt spid="5">
                                            <p:txEl>
                                              <p:pRg st="3" end="3"/>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16" presetClass="emph" presetSubtype="0" fill="hold" nodeType="clickEffect">
                                  <p:stCondLst>
                                    <p:cond delay="0"/>
                                  </p:stCondLst>
                                  <p:iterate type="lt">
                                    <p:tmPct val="4000"/>
                                  </p:iterate>
                                  <p:childTnLst>
                                    <p:set>
                                      <p:cBhvr override="childStyle">
                                        <p:cTn id="18" dur="500" fill="hold"/>
                                        <p:tgtEl>
                                          <p:spTgt spid="5">
                                            <p:txEl>
                                              <p:pRg st="4" end="4"/>
                                            </p:txEl>
                                          </p:spTgt>
                                        </p:tgtEl>
                                        <p:attrNameLst>
                                          <p:attrName>style.color</p:attrName>
                                        </p:attrNameLst>
                                      </p:cBhvr>
                                      <p:to>
                                        <p:clrVal>
                                          <a:schemeClr val="accent2"/>
                                        </p:clrVal>
                                      </p:to>
                                    </p:set>
                                    <p:set>
                                      <p:cBhvr>
                                        <p:cTn id="19" dur="500" fill="hold"/>
                                        <p:tgtEl>
                                          <p:spTgt spid="5">
                                            <p:txEl>
                                              <p:pRg st="4" end="4"/>
                                            </p:txEl>
                                          </p:spTgt>
                                        </p:tgtEl>
                                        <p:attrNameLst>
                                          <p:attrName>fillcolor</p:attrName>
                                        </p:attrNameLst>
                                      </p:cBhvr>
                                      <p:to>
                                        <p:clrVal>
                                          <a:schemeClr val="accent2"/>
                                        </p:clrVal>
                                      </p:to>
                                    </p:set>
                                    <p:set>
                                      <p:cBhvr>
                                        <p:cTn id="20" dur="500" fill="hold"/>
                                        <p:tgtEl>
                                          <p:spTgt spid="5">
                                            <p:txEl>
                                              <p:pRg st="4" end="4"/>
                                            </p:txEl>
                                          </p:spTgt>
                                        </p:tgtEl>
                                        <p:attrNameLst>
                                          <p:attrName>fill.type</p:attrName>
                                        </p:attrNameLst>
                                      </p:cBhvr>
                                      <p:to>
                                        <p:strVal val="solid"/>
                                      </p:to>
                                    </p:set>
                                  </p:childTnLst>
                                </p:cTn>
                              </p:par>
                            </p:childTnLst>
                          </p:cTn>
                        </p:par>
                      </p:childTnLst>
                    </p:cTn>
                  </p:par>
                  <p:par>
                    <p:cTn id="21" fill="hold">
                      <p:stCondLst>
                        <p:cond delay="indefinite"/>
                      </p:stCondLst>
                      <p:childTnLst>
                        <p:par>
                          <p:cTn id="22" fill="hold">
                            <p:stCondLst>
                              <p:cond delay="0"/>
                            </p:stCondLst>
                            <p:childTnLst>
                              <p:par>
                                <p:cTn id="23" presetID="16" presetClass="emph" presetSubtype="0" fill="hold" nodeType="clickEffect">
                                  <p:stCondLst>
                                    <p:cond delay="0"/>
                                  </p:stCondLst>
                                  <p:iterate type="lt">
                                    <p:tmPct val="4000"/>
                                  </p:iterate>
                                  <p:childTnLst>
                                    <p:set>
                                      <p:cBhvr override="childStyle">
                                        <p:cTn id="24" dur="500" fill="hold"/>
                                        <p:tgtEl>
                                          <p:spTgt spid="5">
                                            <p:txEl>
                                              <p:pRg st="5" end="5"/>
                                            </p:txEl>
                                          </p:spTgt>
                                        </p:tgtEl>
                                        <p:attrNameLst>
                                          <p:attrName>style.color</p:attrName>
                                        </p:attrNameLst>
                                      </p:cBhvr>
                                      <p:to>
                                        <p:clrVal>
                                          <a:schemeClr val="accent2"/>
                                        </p:clrVal>
                                      </p:to>
                                    </p:set>
                                    <p:set>
                                      <p:cBhvr>
                                        <p:cTn id="25" dur="500" fill="hold"/>
                                        <p:tgtEl>
                                          <p:spTgt spid="5">
                                            <p:txEl>
                                              <p:pRg st="5" end="5"/>
                                            </p:txEl>
                                          </p:spTgt>
                                        </p:tgtEl>
                                        <p:attrNameLst>
                                          <p:attrName>fillcolor</p:attrName>
                                        </p:attrNameLst>
                                      </p:cBhvr>
                                      <p:to>
                                        <p:clrVal>
                                          <a:schemeClr val="accent2"/>
                                        </p:clrVal>
                                      </p:to>
                                    </p:set>
                                    <p:set>
                                      <p:cBhvr>
                                        <p:cTn id="26" dur="500" fill="hold"/>
                                        <p:tgtEl>
                                          <p:spTgt spid="5">
                                            <p:txEl>
                                              <p:pRg st="5" end="5"/>
                                            </p:txEl>
                                          </p:spTgt>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16" presetClass="emph" presetSubtype="0" fill="hold" nodeType="clickEffect">
                                  <p:stCondLst>
                                    <p:cond delay="0"/>
                                  </p:stCondLst>
                                  <p:iterate type="lt">
                                    <p:tmPct val="4000"/>
                                  </p:iterate>
                                  <p:childTnLst>
                                    <p:set>
                                      <p:cBhvr override="childStyle">
                                        <p:cTn id="30" dur="500" fill="hold"/>
                                        <p:tgtEl>
                                          <p:spTgt spid="5">
                                            <p:txEl>
                                              <p:pRg st="6" end="6"/>
                                            </p:txEl>
                                          </p:spTgt>
                                        </p:tgtEl>
                                        <p:attrNameLst>
                                          <p:attrName>style.color</p:attrName>
                                        </p:attrNameLst>
                                      </p:cBhvr>
                                      <p:to>
                                        <p:clrVal>
                                          <a:schemeClr val="accent2"/>
                                        </p:clrVal>
                                      </p:to>
                                    </p:set>
                                    <p:set>
                                      <p:cBhvr>
                                        <p:cTn id="31" dur="500" fill="hold"/>
                                        <p:tgtEl>
                                          <p:spTgt spid="5">
                                            <p:txEl>
                                              <p:pRg st="6" end="6"/>
                                            </p:txEl>
                                          </p:spTgt>
                                        </p:tgtEl>
                                        <p:attrNameLst>
                                          <p:attrName>fillcolor</p:attrName>
                                        </p:attrNameLst>
                                      </p:cBhvr>
                                      <p:to>
                                        <p:clrVal>
                                          <a:schemeClr val="accent2"/>
                                        </p:clrVal>
                                      </p:to>
                                    </p:set>
                                    <p:set>
                                      <p:cBhvr>
                                        <p:cTn id="32" dur="500" fill="hold"/>
                                        <p:tgtEl>
                                          <p:spTgt spid="5">
                                            <p:txEl>
                                              <p:pRg st="6" end="6"/>
                                            </p:txEl>
                                          </p:spTgt>
                                        </p:tgtEl>
                                        <p:attrNameLst>
                                          <p:attrName>fill.type</p:attrName>
                                        </p:attrNameLst>
                                      </p:cBhvr>
                                      <p:to>
                                        <p:strVal val="solid"/>
                                      </p:to>
                                    </p:set>
                                  </p:childTnLst>
                                </p:cTn>
                              </p:par>
                            </p:childTnLst>
                          </p:cTn>
                        </p:par>
                      </p:childTnLst>
                    </p:cTn>
                  </p:par>
                  <p:par>
                    <p:cTn id="33" fill="hold">
                      <p:stCondLst>
                        <p:cond delay="indefinite"/>
                      </p:stCondLst>
                      <p:childTnLst>
                        <p:par>
                          <p:cTn id="34" fill="hold">
                            <p:stCondLst>
                              <p:cond delay="0"/>
                            </p:stCondLst>
                            <p:childTnLst>
                              <p:par>
                                <p:cTn id="35" presetID="16" presetClass="emph" presetSubtype="0" fill="hold" nodeType="clickEffect">
                                  <p:stCondLst>
                                    <p:cond delay="0"/>
                                  </p:stCondLst>
                                  <p:iterate type="lt">
                                    <p:tmPct val="4000"/>
                                  </p:iterate>
                                  <p:childTnLst>
                                    <p:set>
                                      <p:cBhvr override="childStyle">
                                        <p:cTn id="36" dur="500" fill="hold"/>
                                        <p:tgtEl>
                                          <p:spTgt spid="5">
                                            <p:txEl>
                                              <p:pRg st="7" end="7"/>
                                            </p:txEl>
                                          </p:spTgt>
                                        </p:tgtEl>
                                        <p:attrNameLst>
                                          <p:attrName>style.color</p:attrName>
                                        </p:attrNameLst>
                                      </p:cBhvr>
                                      <p:to>
                                        <p:clrVal>
                                          <a:schemeClr val="accent2"/>
                                        </p:clrVal>
                                      </p:to>
                                    </p:set>
                                    <p:set>
                                      <p:cBhvr>
                                        <p:cTn id="37" dur="500" fill="hold"/>
                                        <p:tgtEl>
                                          <p:spTgt spid="5">
                                            <p:txEl>
                                              <p:pRg st="7" end="7"/>
                                            </p:txEl>
                                          </p:spTgt>
                                        </p:tgtEl>
                                        <p:attrNameLst>
                                          <p:attrName>fillcolor</p:attrName>
                                        </p:attrNameLst>
                                      </p:cBhvr>
                                      <p:to>
                                        <p:clrVal>
                                          <a:schemeClr val="accent2"/>
                                        </p:clrVal>
                                      </p:to>
                                    </p:set>
                                    <p:set>
                                      <p:cBhvr>
                                        <p:cTn id="38" dur="500" fill="hold"/>
                                        <p:tgtEl>
                                          <p:spTgt spid="5">
                                            <p:txEl>
                                              <p:pRg st="7" end="7"/>
                                            </p:txEl>
                                          </p:spTgt>
                                        </p:tgtEl>
                                        <p:attrNameLst>
                                          <p:attrName>fill.type</p:attrName>
                                        </p:attrNameLst>
                                      </p:cBhvr>
                                      <p:to>
                                        <p:strVal val="solid"/>
                                      </p:to>
                                    </p:set>
                                  </p:childTnLst>
                                </p:cTn>
                              </p:par>
                            </p:childTnLst>
                          </p:cTn>
                        </p:par>
                      </p:childTnLst>
                    </p:cTn>
                  </p:par>
                  <p:par>
                    <p:cTn id="39" fill="hold">
                      <p:stCondLst>
                        <p:cond delay="indefinite"/>
                      </p:stCondLst>
                      <p:childTnLst>
                        <p:par>
                          <p:cTn id="40" fill="hold">
                            <p:stCondLst>
                              <p:cond delay="0"/>
                            </p:stCondLst>
                            <p:childTnLst>
                              <p:par>
                                <p:cTn id="41" presetID="16" presetClass="emph" presetSubtype="0" fill="hold" nodeType="clickEffect">
                                  <p:stCondLst>
                                    <p:cond delay="0"/>
                                  </p:stCondLst>
                                  <p:iterate type="lt">
                                    <p:tmPct val="4000"/>
                                  </p:iterate>
                                  <p:childTnLst>
                                    <p:set>
                                      <p:cBhvr override="childStyle">
                                        <p:cTn id="42" dur="500" fill="hold"/>
                                        <p:tgtEl>
                                          <p:spTgt spid="5">
                                            <p:txEl>
                                              <p:pRg st="8" end="8"/>
                                            </p:txEl>
                                          </p:spTgt>
                                        </p:tgtEl>
                                        <p:attrNameLst>
                                          <p:attrName>style.color</p:attrName>
                                        </p:attrNameLst>
                                      </p:cBhvr>
                                      <p:to>
                                        <p:clrVal>
                                          <a:schemeClr val="accent2"/>
                                        </p:clrVal>
                                      </p:to>
                                    </p:set>
                                    <p:set>
                                      <p:cBhvr>
                                        <p:cTn id="43" dur="500" fill="hold"/>
                                        <p:tgtEl>
                                          <p:spTgt spid="5">
                                            <p:txEl>
                                              <p:pRg st="8" end="8"/>
                                            </p:txEl>
                                          </p:spTgt>
                                        </p:tgtEl>
                                        <p:attrNameLst>
                                          <p:attrName>fillcolor</p:attrName>
                                        </p:attrNameLst>
                                      </p:cBhvr>
                                      <p:to>
                                        <p:clrVal>
                                          <a:schemeClr val="accent2"/>
                                        </p:clrVal>
                                      </p:to>
                                    </p:set>
                                    <p:set>
                                      <p:cBhvr>
                                        <p:cTn id="44" dur="500" fill="hold"/>
                                        <p:tgtEl>
                                          <p:spTgt spid="5">
                                            <p:txEl>
                                              <p:pRg st="8" end="8"/>
                                            </p:txEl>
                                          </p:spTgt>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16" presetClass="emph" presetSubtype="0" fill="hold" nodeType="clickEffect">
                                  <p:stCondLst>
                                    <p:cond delay="0"/>
                                  </p:stCondLst>
                                  <p:iterate type="lt">
                                    <p:tmPct val="4000"/>
                                  </p:iterate>
                                  <p:childTnLst>
                                    <p:set>
                                      <p:cBhvr override="childStyle">
                                        <p:cTn id="48" dur="500" fill="hold"/>
                                        <p:tgtEl>
                                          <p:spTgt spid="5">
                                            <p:txEl>
                                              <p:pRg st="9" end="9"/>
                                            </p:txEl>
                                          </p:spTgt>
                                        </p:tgtEl>
                                        <p:attrNameLst>
                                          <p:attrName>style.color</p:attrName>
                                        </p:attrNameLst>
                                      </p:cBhvr>
                                      <p:to>
                                        <p:clrVal>
                                          <a:schemeClr val="accent2"/>
                                        </p:clrVal>
                                      </p:to>
                                    </p:set>
                                    <p:set>
                                      <p:cBhvr>
                                        <p:cTn id="49" dur="500" fill="hold"/>
                                        <p:tgtEl>
                                          <p:spTgt spid="5">
                                            <p:txEl>
                                              <p:pRg st="9" end="9"/>
                                            </p:txEl>
                                          </p:spTgt>
                                        </p:tgtEl>
                                        <p:attrNameLst>
                                          <p:attrName>fillcolor</p:attrName>
                                        </p:attrNameLst>
                                      </p:cBhvr>
                                      <p:to>
                                        <p:clrVal>
                                          <a:schemeClr val="accent2"/>
                                        </p:clrVal>
                                      </p:to>
                                    </p:set>
                                    <p:set>
                                      <p:cBhvr>
                                        <p:cTn id="50" dur="500" fill="hold"/>
                                        <p:tgtEl>
                                          <p:spTgt spid="5">
                                            <p:txEl>
                                              <p:pRg st="9" end="9"/>
                                            </p:txEl>
                                          </p:spTgt>
                                        </p:tgtEl>
                                        <p:attrNameLst>
                                          <p:attrName>fill.type</p:attrName>
                                        </p:attrNameLst>
                                      </p:cBhvr>
                                      <p:to>
                                        <p:strVal val="solid"/>
                                      </p:to>
                                    </p:set>
                                  </p:childTnLst>
                                </p:cTn>
                              </p:par>
                            </p:childTnLst>
                          </p:cTn>
                        </p:par>
                      </p:childTnLst>
                    </p:cTn>
                  </p:par>
                  <p:par>
                    <p:cTn id="51" fill="hold">
                      <p:stCondLst>
                        <p:cond delay="indefinite"/>
                      </p:stCondLst>
                      <p:childTnLst>
                        <p:par>
                          <p:cTn id="52" fill="hold">
                            <p:stCondLst>
                              <p:cond delay="0"/>
                            </p:stCondLst>
                            <p:childTnLst>
                              <p:par>
                                <p:cTn id="53" presetID="16" presetClass="emph" presetSubtype="0" fill="hold" nodeType="clickEffect">
                                  <p:stCondLst>
                                    <p:cond delay="0"/>
                                  </p:stCondLst>
                                  <p:iterate type="lt">
                                    <p:tmPct val="4000"/>
                                  </p:iterate>
                                  <p:childTnLst>
                                    <p:set>
                                      <p:cBhvr override="childStyle">
                                        <p:cTn id="54" dur="500" fill="hold"/>
                                        <p:tgtEl>
                                          <p:spTgt spid="5">
                                            <p:txEl>
                                              <p:pRg st="0" end="0"/>
                                            </p:txEl>
                                          </p:spTgt>
                                        </p:tgtEl>
                                        <p:attrNameLst>
                                          <p:attrName>style.color</p:attrName>
                                        </p:attrNameLst>
                                      </p:cBhvr>
                                      <p:to>
                                        <p:clrVal>
                                          <a:schemeClr val="accent2"/>
                                        </p:clrVal>
                                      </p:to>
                                    </p:set>
                                    <p:set>
                                      <p:cBhvr>
                                        <p:cTn id="55" dur="500" fill="hold"/>
                                        <p:tgtEl>
                                          <p:spTgt spid="5">
                                            <p:txEl>
                                              <p:pRg st="0" end="0"/>
                                            </p:txEl>
                                          </p:spTgt>
                                        </p:tgtEl>
                                        <p:attrNameLst>
                                          <p:attrName>fillcolor</p:attrName>
                                        </p:attrNameLst>
                                      </p:cBhvr>
                                      <p:to>
                                        <p:clrVal>
                                          <a:schemeClr val="accent2"/>
                                        </p:clrVal>
                                      </p:to>
                                    </p:set>
                                    <p:set>
                                      <p:cBhvr>
                                        <p:cTn id="56" dur="500" fill="hold"/>
                                        <p:tgtEl>
                                          <p:spTgt spid="5">
                                            <p:txEl>
                                              <p:pRg st="0" end="0"/>
                                            </p:txEl>
                                          </p:spTgt>
                                        </p:tgtEl>
                                        <p:attrNameLst>
                                          <p:attrName>fill.type</p:attrName>
                                        </p:attrNameLst>
                                      </p:cBhvr>
                                      <p:to>
                                        <p:strVal val="solid"/>
                                      </p:to>
                                    </p:set>
                                  </p:childTnLst>
                                </p:cTn>
                              </p:par>
                            </p:childTnLst>
                          </p:cTn>
                        </p:par>
                      </p:childTnLst>
                    </p:cTn>
                  </p:par>
                  <p:par>
                    <p:cTn id="57" fill="hold">
                      <p:stCondLst>
                        <p:cond delay="indefinite"/>
                      </p:stCondLst>
                      <p:childTnLst>
                        <p:par>
                          <p:cTn id="58" fill="hold">
                            <p:stCondLst>
                              <p:cond delay="0"/>
                            </p:stCondLst>
                            <p:childTnLst>
                              <p:par>
                                <p:cTn id="59" presetID="16" presetClass="emph" presetSubtype="0" fill="hold" nodeType="clickEffect">
                                  <p:stCondLst>
                                    <p:cond delay="0"/>
                                  </p:stCondLst>
                                  <p:iterate type="lt">
                                    <p:tmPct val="4000"/>
                                  </p:iterate>
                                  <p:childTnLst>
                                    <p:set>
                                      <p:cBhvr override="childStyle">
                                        <p:cTn id="60" dur="500" fill="hold"/>
                                        <p:tgtEl>
                                          <p:spTgt spid="5">
                                            <p:txEl>
                                              <p:pRg st="1" end="1"/>
                                            </p:txEl>
                                          </p:spTgt>
                                        </p:tgtEl>
                                        <p:attrNameLst>
                                          <p:attrName>style.color</p:attrName>
                                        </p:attrNameLst>
                                      </p:cBhvr>
                                      <p:to>
                                        <p:clrVal>
                                          <a:schemeClr val="accent2"/>
                                        </p:clrVal>
                                      </p:to>
                                    </p:set>
                                    <p:set>
                                      <p:cBhvr>
                                        <p:cTn id="61" dur="500" fill="hold"/>
                                        <p:tgtEl>
                                          <p:spTgt spid="5">
                                            <p:txEl>
                                              <p:pRg st="1" end="1"/>
                                            </p:txEl>
                                          </p:spTgt>
                                        </p:tgtEl>
                                        <p:attrNameLst>
                                          <p:attrName>fillcolor</p:attrName>
                                        </p:attrNameLst>
                                      </p:cBhvr>
                                      <p:to>
                                        <p:clrVal>
                                          <a:schemeClr val="accent2"/>
                                        </p:clrVal>
                                      </p:to>
                                    </p:set>
                                    <p:set>
                                      <p:cBhvr>
                                        <p:cTn id="62" dur="500" fill="hold"/>
                                        <p:tgtEl>
                                          <p:spTgt spid="5">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Autofit/>
          </a:bodyPr>
          <a:lstStyle/>
          <a:p>
            <a:r>
              <a:rPr lang="en-US" dirty="0"/>
              <a:t>Amazon EBS: Snapshots and data transfer</a:t>
            </a:r>
          </a:p>
        </p:txBody>
      </p:sp>
      <p:sp>
        <p:nvSpPr>
          <p:cNvPr id="5" name="Content Placeholder 2"/>
          <p:cNvSpPr>
            <a:spLocks noGrp="1"/>
          </p:cNvSpPr>
          <p:nvPr>
            <p:ph idx="1"/>
          </p:nvPr>
        </p:nvSpPr>
        <p:spPr/>
        <p:txBody>
          <a:bodyPr/>
          <a:lstStyle/>
          <a:p>
            <a:pPr marL="514350" indent="-514350">
              <a:buFont typeface="+mj-lt"/>
              <a:buAutoNum type="arabicPeriod" startAt="3"/>
            </a:pPr>
            <a:r>
              <a:rPr lang="en-US" b="1" dirty="0"/>
              <a:t>Snapshots – </a:t>
            </a:r>
          </a:p>
          <a:p>
            <a:pPr marL="922338" lvl="1" indent="-465138"/>
            <a:r>
              <a:rPr lang="en-US" sz="2800" dirty="0"/>
              <a:t>Added cost of Amazon EBS snapshots to Amazon S3 is per GB-month of data stored.</a:t>
            </a:r>
          </a:p>
          <a:p>
            <a:endParaRPr lang="en-US" dirty="0"/>
          </a:p>
          <a:p>
            <a:pPr marL="514350" indent="-514350">
              <a:buFont typeface="+mj-lt"/>
              <a:buAutoNum type="arabicPeriod" startAt="4"/>
            </a:pPr>
            <a:r>
              <a:rPr lang="en-US" b="1" dirty="0"/>
              <a:t>Data transfer – </a:t>
            </a:r>
          </a:p>
          <a:p>
            <a:pPr marL="922338" lvl="1" indent="-465138"/>
            <a:r>
              <a:rPr lang="en-US" sz="2800" dirty="0"/>
              <a:t>Inbound data transfer is free.</a:t>
            </a:r>
          </a:p>
          <a:p>
            <a:pPr marL="922338" lvl="1" indent="-465138"/>
            <a:r>
              <a:rPr lang="en-US" sz="2800" dirty="0"/>
              <a:t>Outbound data transfer across Regions incurs charges.</a:t>
            </a:r>
            <a:endParaRPr lang="en-US" b="1" dirty="0"/>
          </a:p>
          <a:p>
            <a:pPr lvl="1"/>
            <a:endParaRPr lang="en-US" dirty="0"/>
          </a:p>
        </p:txBody>
      </p:sp>
      <p:sp>
        <p:nvSpPr>
          <p:cNvPr id="2" name="Footer Placeholder 1">
            <a:extLst>
              <a:ext uri="{FF2B5EF4-FFF2-40B4-BE49-F238E27FC236}">
                <a16:creationId xmlns:a16="http://schemas.microsoft.com/office/drawing/2014/main" id="{E9369CAF-4FFB-4EDB-A7A1-433CC3E11F09}"/>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
        <p:nvSpPr>
          <p:cNvPr id="3" name="Slide Number Placeholder 2">
            <a:extLs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13</a:t>
            </a:fld>
            <a:endParaRPr lang="en-US" dirty="0"/>
          </a:p>
        </p:txBody>
      </p:sp>
    </p:spTree>
    <p:custDataLst>
      <p:tags r:id="rId1"/>
    </p:custDataLst>
    <p:extLst>
      <p:ext uri="{BB962C8B-B14F-4D97-AF65-F5344CB8AC3E}">
        <p14:creationId xmlns:p14="http://schemas.microsoft.com/office/powerpoint/2010/main" val="4011553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5">
                                            <p:txEl>
                                              <p:pRg st="1" end="1"/>
                                            </p:txEl>
                                          </p:spTgt>
                                        </p:tgtEl>
                                        <p:attrNameLst>
                                          <p:attrName>style.color</p:attrName>
                                        </p:attrNameLst>
                                      </p:cBhvr>
                                      <p:to>
                                        <p:clrVal>
                                          <a:schemeClr val="accent2"/>
                                        </p:clrVal>
                                      </p:to>
                                    </p:set>
                                    <p:set>
                                      <p:cBhvr>
                                        <p:cTn id="7" dur="500" fill="hold"/>
                                        <p:tgtEl>
                                          <p:spTgt spid="5">
                                            <p:txEl>
                                              <p:pRg st="1" end="1"/>
                                            </p:txEl>
                                          </p:spTgt>
                                        </p:tgtEl>
                                        <p:attrNameLst>
                                          <p:attrName>fillcolor</p:attrName>
                                        </p:attrNameLst>
                                      </p:cBhvr>
                                      <p:to>
                                        <p:clrVal>
                                          <a:schemeClr val="accent2"/>
                                        </p:clrVal>
                                      </p:to>
                                    </p:set>
                                    <p:set>
                                      <p:cBhvr>
                                        <p:cTn id="8" dur="500" fill="hold"/>
                                        <p:tgtEl>
                                          <p:spTgt spid="5">
                                            <p:txEl>
                                              <p:pRg st="1" end="1"/>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16" presetClass="emph" presetSubtype="0" fill="hold" nodeType="clickEffect">
                                  <p:stCondLst>
                                    <p:cond delay="0"/>
                                  </p:stCondLst>
                                  <p:iterate type="lt">
                                    <p:tmPct val="4000"/>
                                  </p:iterate>
                                  <p:childTnLst>
                                    <p:set>
                                      <p:cBhvr override="childStyle">
                                        <p:cTn id="12" dur="500" fill="hold"/>
                                        <p:tgtEl>
                                          <p:spTgt spid="5">
                                            <p:txEl>
                                              <p:pRg st="3" end="3"/>
                                            </p:txEl>
                                          </p:spTgt>
                                        </p:tgtEl>
                                        <p:attrNameLst>
                                          <p:attrName>style.color</p:attrName>
                                        </p:attrNameLst>
                                      </p:cBhvr>
                                      <p:to>
                                        <p:clrVal>
                                          <a:schemeClr val="accent2"/>
                                        </p:clrVal>
                                      </p:to>
                                    </p:set>
                                    <p:set>
                                      <p:cBhvr>
                                        <p:cTn id="13" dur="500" fill="hold"/>
                                        <p:tgtEl>
                                          <p:spTgt spid="5">
                                            <p:txEl>
                                              <p:pRg st="3" end="3"/>
                                            </p:txEl>
                                          </p:spTgt>
                                        </p:tgtEl>
                                        <p:attrNameLst>
                                          <p:attrName>fillcolor</p:attrName>
                                        </p:attrNameLst>
                                      </p:cBhvr>
                                      <p:to>
                                        <p:clrVal>
                                          <a:schemeClr val="accent2"/>
                                        </p:clrVal>
                                      </p:to>
                                    </p:set>
                                    <p:set>
                                      <p:cBhvr>
                                        <p:cTn id="14" dur="500" fill="hold"/>
                                        <p:tgtEl>
                                          <p:spTgt spid="5">
                                            <p:txEl>
                                              <p:pRg st="3" end="3"/>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16" presetClass="emph" presetSubtype="0" fill="hold" nodeType="clickEffect">
                                  <p:stCondLst>
                                    <p:cond delay="0"/>
                                  </p:stCondLst>
                                  <p:iterate type="lt">
                                    <p:tmPct val="4000"/>
                                  </p:iterate>
                                  <p:childTnLst>
                                    <p:set>
                                      <p:cBhvr override="childStyle">
                                        <p:cTn id="18" dur="500" fill="hold"/>
                                        <p:tgtEl>
                                          <p:spTgt spid="5">
                                            <p:txEl>
                                              <p:pRg st="4" end="4"/>
                                            </p:txEl>
                                          </p:spTgt>
                                        </p:tgtEl>
                                        <p:attrNameLst>
                                          <p:attrName>style.color</p:attrName>
                                        </p:attrNameLst>
                                      </p:cBhvr>
                                      <p:to>
                                        <p:clrVal>
                                          <a:schemeClr val="accent2"/>
                                        </p:clrVal>
                                      </p:to>
                                    </p:set>
                                    <p:set>
                                      <p:cBhvr>
                                        <p:cTn id="19" dur="500" fill="hold"/>
                                        <p:tgtEl>
                                          <p:spTgt spid="5">
                                            <p:txEl>
                                              <p:pRg st="4" end="4"/>
                                            </p:txEl>
                                          </p:spTgt>
                                        </p:tgtEl>
                                        <p:attrNameLst>
                                          <p:attrName>fillcolor</p:attrName>
                                        </p:attrNameLst>
                                      </p:cBhvr>
                                      <p:to>
                                        <p:clrVal>
                                          <a:schemeClr val="accent2"/>
                                        </p:clrVal>
                                      </p:to>
                                    </p:set>
                                    <p:set>
                                      <p:cBhvr>
                                        <p:cTn id="20" dur="500" fill="hold"/>
                                        <p:tgtEl>
                                          <p:spTgt spid="5">
                                            <p:txEl>
                                              <p:pRg st="4" end="4"/>
                                            </p:txEl>
                                          </p:spTgt>
                                        </p:tgtEl>
                                        <p:attrNameLst>
                                          <p:attrName>fill.type</p:attrName>
                                        </p:attrNameLst>
                                      </p:cBhvr>
                                      <p:to>
                                        <p:strVal val="solid"/>
                                      </p:to>
                                    </p:set>
                                  </p:childTnLst>
                                </p:cTn>
                              </p:par>
                            </p:childTnLst>
                          </p:cTn>
                        </p:par>
                      </p:childTnLst>
                    </p:cTn>
                  </p:par>
                  <p:par>
                    <p:cTn id="21" fill="hold">
                      <p:stCondLst>
                        <p:cond delay="indefinite"/>
                      </p:stCondLst>
                      <p:childTnLst>
                        <p:par>
                          <p:cTn id="22" fill="hold">
                            <p:stCondLst>
                              <p:cond delay="0"/>
                            </p:stCondLst>
                            <p:childTnLst>
                              <p:par>
                                <p:cTn id="23" presetID="16" presetClass="emph" presetSubtype="0" fill="hold" nodeType="clickEffect">
                                  <p:stCondLst>
                                    <p:cond delay="0"/>
                                  </p:stCondLst>
                                  <p:iterate type="lt">
                                    <p:tmPct val="4000"/>
                                  </p:iterate>
                                  <p:childTnLst>
                                    <p:set>
                                      <p:cBhvr override="childStyle">
                                        <p:cTn id="24" dur="500" fill="hold"/>
                                        <p:tgtEl>
                                          <p:spTgt spid="5">
                                            <p:txEl>
                                              <p:pRg st="5" end="5"/>
                                            </p:txEl>
                                          </p:spTgt>
                                        </p:tgtEl>
                                        <p:attrNameLst>
                                          <p:attrName>style.color</p:attrName>
                                        </p:attrNameLst>
                                      </p:cBhvr>
                                      <p:to>
                                        <p:clrVal>
                                          <a:schemeClr val="accent2"/>
                                        </p:clrVal>
                                      </p:to>
                                    </p:set>
                                    <p:set>
                                      <p:cBhvr>
                                        <p:cTn id="25" dur="500" fill="hold"/>
                                        <p:tgtEl>
                                          <p:spTgt spid="5">
                                            <p:txEl>
                                              <p:pRg st="5" end="5"/>
                                            </p:txEl>
                                          </p:spTgt>
                                        </p:tgtEl>
                                        <p:attrNameLst>
                                          <p:attrName>fillcolor</p:attrName>
                                        </p:attrNameLst>
                                      </p:cBhvr>
                                      <p:to>
                                        <p:clrVal>
                                          <a:schemeClr val="accent2"/>
                                        </p:clrVal>
                                      </p:to>
                                    </p:set>
                                    <p:set>
                                      <p:cBhvr>
                                        <p:cTn id="26" dur="500" fill="hold"/>
                                        <p:tgtEl>
                                          <p:spTgt spid="5">
                                            <p:txEl>
                                              <p:pRg st="5" end="5"/>
                                            </p:txEl>
                                          </p:spTgt>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16" presetClass="emph" presetSubtype="0" fill="hold" nodeType="clickEffect">
                                  <p:stCondLst>
                                    <p:cond delay="0"/>
                                  </p:stCondLst>
                                  <p:iterate type="lt">
                                    <p:tmPct val="4000"/>
                                  </p:iterate>
                                  <p:childTnLst>
                                    <p:set>
                                      <p:cBhvr override="childStyle">
                                        <p:cTn id="30" dur="500" fill="hold"/>
                                        <p:tgtEl>
                                          <p:spTgt spid="5">
                                            <p:txEl>
                                              <p:pRg st="0" end="0"/>
                                            </p:txEl>
                                          </p:spTgt>
                                        </p:tgtEl>
                                        <p:attrNameLst>
                                          <p:attrName>style.color</p:attrName>
                                        </p:attrNameLst>
                                      </p:cBhvr>
                                      <p:to>
                                        <p:clrVal>
                                          <a:schemeClr val="accent2"/>
                                        </p:clrVal>
                                      </p:to>
                                    </p:set>
                                    <p:set>
                                      <p:cBhvr>
                                        <p:cTn id="31" dur="500" fill="hold"/>
                                        <p:tgtEl>
                                          <p:spTgt spid="5">
                                            <p:txEl>
                                              <p:pRg st="0" end="0"/>
                                            </p:txEl>
                                          </p:spTgt>
                                        </p:tgtEl>
                                        <p:attrNameLst>
                                          <p:attrName>fillcolor</p:attrName>
                                        </p:attrNameLst>
                                      </p:cBhvr>
                                      <p:to>
                                        <p:clrVal>
                                          <a:schemeClr val="accent2"/>
                                        </p:clrVal>
                                      </p:to>
                                    </p:set>
                                    <p:set>
                                      <p:cBhvr>
                                        <p:cTn id="32" dur="500" fill="hold"/>
                                        <p:tgtEl>
                                          <p:spTgt spid="5">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A9215D-56A1-C14C-8D1D-ECD06964D449}"/>
              </a:ext>
            </a:extLst>
          </p:cNvPr>
          <p:cNvSpPr>
            <a:spLocks noGrp="1"/>
          </p:cNvSpPr>
          <p:nvPr>
            <p:ph type="title"/>
          </p:nvPr>
        </p:nvSpPr>
        <p:spPr/>
        <p:txBody>
          <a:bodyPr/>
          <a:lstStyle/>
          <a:p>
            <a:r>
              <a:rPr lang="en-US" dirty="0"/>
              <a:t>Section 1 key takeaways</a:t>
            </a:r>
          </a:p>
        </p:txBody>
      </p:sp>
      <p:pic>
        <p:nvPicPr>
          <p:cNvPr id="6" name="Picture Placeholder 6">
            <a:extLst>
              <a:ext uri="{FF2B5EF4-FFF2-40B4-BE49-F238E27FC236}">
                <a16:creationId xmlns:a16="http://schemas.microsoft.com/office/drawing/2014/main" id="{DF245F4B-F83C-4547-948B-29463175E4C7}"/>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rcRect l="4146" r="4146"/>
          <a:stretch>
            <a:fillRect/>
          </a:stretch>
        </p:blipFill>
        <p:spPr>
          <a:xfrm>
            <a:off x="597222" y="2770357"/>
            <a:ext cx="3931314" cy="3104201"/>
          </a:xfrm>
          <a:prstGeom prst="rect">
            <a:avLst/>
          </a:prstGeom>
        </p:spPr>
      </p:pic>
      <p:sp>
        <p:nvSpPr>
          <p:cNvPr id="5" name="Content Placeholder 4">
            <a:extLst>
              <a:ext uri="{FF2B5EF4-FFF2-40B4-BE49-F238E27FC236}">
                <a16:creationId xmlns:a16="http://schemas.microsoft.com/office/drawing/2014/main" id="{5DED86B2-95F3-E144-93EC-D7312615DDBA}"/>
              </a:ext>
            </a:extLst>
          </p:cNvPr>
          <p:cNvSpPr>
            <a:spLocks noGrp="1"/>
          </p:cNvSpPr>
          <p:nvPr>
            <p:ph idx="16"/>
          </p:nvPr>
        </p:nvSpPr>
        <p:spPr/>
        <p:txBody>
          <a:bodyPr/>
          <a:lstStyle/>
          <a:p>
            <a:pPr marL="0" indent="0">
              <a:buNone/>
            </a:pPr>
            <a:r>
              <a:rPr lang="en-US" dirty="0"/>
              <a:t>Amazon EBS features:</a:t>
            </a:r>
          </a:p>
          <a:p>
            <a:r>
              <a:rPr lang="en-US" dirty="0"/>
              <a:t>Persistent and customizable block storage for Amazon EC2</a:t>
            </a:r>
          </a:p>
          <a:p>
            <a:r>
              <a:rPr lang="en-US" dirty="0"/>
              <a:t>HDD and SSD types</a:t>
            </a:r>
          </a:p>
          <a:p>
            <a:r>
              <a:rPr lang="en-US" dirty="0"/>
              <a:t>Replicated in the same Availability Zone</a:t>
            </a:r>
          </a:p>
          <a:p>
            <a:r>
              <a:rPr lang="en-US" dirty="0"/>
              <a:t>Easy and transparent encryption</a:t>
            </a:r>
          </a:p>
          <a:p>
            <a:r>
              <a:rPr lang="en-US" dirty="0"/>
              <a:t>Elastic volumes</a:t>
            </a:r>
          </a:p>
          <a:p>
            <a:r>
              <a:rPr lang="en-US" dirty="0"/>
              <a:t>Back up by using snapshots</a:t>
            </a:r>
          </a:p>
        </p:txBody>
      </p:sp>
      <p:sp>
        <p:nvSpPr>
          <p:cNvPr id="7" name="Slide Number Placeholder 6">
            <a:extLst>
              <a:ext uri="{C183D7F6-B498-43B3-948B-1728B52AA6E4}">
                <adec:decorative xmlns:adec="http://schemas.microsoft.com/office/drawing/2017/decorative" val="1"/>
              </a:ext>
            </a:extLst>
          </p:cNvPr>
          <p:cNvSpPr>
            <a:spLocks noGrp="1"/>
          </p:cNvSpPr>
          <p:nvPr>
            <p:ph type="sldNum" sz="quarter" idx="10"/>
          </p:nvPr>
        </p:nvSpPr>
        <p:spPr/>
        <p:txBody>
          <a:bodyPr/>
          <a:lstStyle/>
          <a:p>
            <a:fld id="{B6A95138-A96E-2F42-A959-2EFD44FE4AB7}" type="slidenum">
              <a:rPr lang="en-US" smtClean="0"/>
              <a:pPr/>
              <a:t>14</a:t>
            </a:fld>
            <a:endParaRPr lang="en-US" dirty="0"/>
          </a:p>
        </p:txBody>
      </p:sp>
      <p:sp>
        <p:nvSpPr>
          <p:cNvPr id="2" name="Footer Placeholder 1">
            <a:extLst>
              <a:ext uri="{FF2B5EF4-FFF2-40B4-BE49-F238E27FC236}">
                <a16:creationId xmlns:a16="http://schemas.microsoft.com/office/drawing/2014/main" id="{161F0458-3057-6C4E-AA8A-F09A50D08BCB}"/>
              </a:ext>
              <a:ext uri="{C183D7F6-B498-43B3-948B-1728B52AA6E4}">
                <adec:decorative xmlns:adec="http://schemas.microsoft.com/office/drawing/2017/decorative" val="1"/>
              </a:ext>
            </a:extLst>
          </p:cNvPr>
          <p:cNvSpPr>
            <a:spLocks noGrp="1"/>
          </p:cNvSpPr>
          <p:nvPr>
            <p:ph type="ftr" sz="quarter" idx="11"/>
          </p:nvPr>
        </p:nvSpPr>
        <p:spPr/>
        <p:txBody>
          <a:bodyPr/>
          <a:lstStyle/>
          <a:p>
            <a:r>
              <a:rPr lang="en-US" dirty="0"/>
              <a:t>© 2019 Amazon Web Services, Inc. or its Affiliates. All rights reserved.</a:t>
            </a:r>
          </a:p>
        </p:txBody>
      </p:sp>
    </p:spTree>
    <p:custDataLst>
      <p:tags r:id="rId1"/>
    </p:custDataLst>
    <p:extLst>
      <p:ext uri="{BB962C8B-B14F-4D97-AF65-F5344CB8AC3E}">
        <p14:creationId xmlns:p14="http://schemas.microsoft.com/office/powerpoint/2010/main" val="1901540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5" name="Content Placeholder 4"/>
          <p:cNvSpPr>
            <a:spLocks noGrp="1"/>
          </p:cNvSpPr>
          <p:nvPr>
            <p:ph idx="1"/>
          </p:nvPr>
        </p:nvSpPr>
        <p:spPr/>
        <p:txBody>
          <a:bodyPr>
            <a:noAutofit/>
          </a:bodyPr>
          <a:lstStyle/>
          <a:p>
            <a:pPr marL="0" indent="0">
              <a:spcBef>
                <a:spcPts val="1800"/>
              </a:spcBef>
              <a:buNone/>
            </a:pPr>
            <a:r>
              <a:rPr lang="en-US" b="1" dirty="0"/>
              <a:t>Topics</a:t>
            </a:r>
          </a:p>
          <a:p>
            <a:pPr marL="228600" lvl="1">
              <a:spcBef>
                <a:spcPts val="1000"/>
              </a:spcBef>
            </a:pPr>
            <a:r>
              <a:rPr lang="en-US" dirty="0"/>
              <a:t>Amazon Elastic Block Store (Amazon EBS)</a:t>
            </a:r>
          </a:p>
          <a:p>
            <a:pPr marL="228600" lvl="1">
              <a:spcBef>
                <a:spcPts val="1000"/>
              </a:spcBef>
            </a:pPr>
            <a:r>
              <a:rPr lang="en-US" dirty="0"/>
              <a:t>Amazon Simple Storage Service (Amazon S3)</a:t>
            </a:r>
          </a:p>
          <a:p>
            <a:pPr marL="228600" lvl="1">
              <a:spcBef>
                <a:spcPts val="1000"/>
              </a:spcBef>
            </a:pPr>
            <a:r>
              <a:rPr lang="en-US" dirty="0"/>
              <a:t>Amazon Elastic File System (Amazon EFS)</a:t>
            </a:r>
          </a:p>
          <a:p>
            <a:pPr marL="228600" lvl="1">
              <a:spcBef>
                <a:spcPts val="1000"/>
              </a:spcBef>
            </a:pPr>
            <a:r>
              <a:rPr lang="en-US" dirty="0"/>
              <a:t>Amazon Simple Storage Service Glacier</a:t>
            </a:r>
            <a:endParaRPr lang="en-US" sz="2400" dirty="0"/>
          </a:p>
          <a:p>
            <a:pPr marL="0" indent="0">
              <a:spcBef>
                <a:spcPts val="1800"/>
              </a:spcBef>
              <a:buNone/>
            </a:pPr>
            <a:endParaRPr lang="en-US" dirty="0"/>
          </a:p>
        </p:txBody>
      </p:sp>
      <p:sp>
        <p:nvSpPr>
          <p:cNvPr id="6" name="Content Placeholder 5">
            <a:extLst>
              <a:ext uri="{FF2B5EF4-FFF2-40B4-BE49-F238E27FC236}">
                <a16:creationId xmlns:a16="http://schemas.microsoft.com/office/drawing/2014/main" id="{79AB60CE-670C-974B-8C37-C3795121745F}"/>
              </a:ext>
            </a:extLst>
          </p:cNvPr>
          <p:cNvSpPr>
            <a:spLocks noGrp="1"/>
          </p:cNvSpPr>
          <p:nvPr>
            <p:ph idx="13"/>
          </p:nvPr>
        </p:nvSpPr>
        <p:spPr/>
        <p:txBody>
          <a:bodyPr/>
          <a:lstStyle/>
          <a:p>
            <a:pPr marL="0" indent="0">
              <a:buNone/>
            </a:pPr>
            <a:r>
              <a:rPr lang="en-US" b="1" dirty="0"/>
              <a:t>Demos</a:t>
            </a:r>
          </a:p>
          <a:p>
            <a:r>
              <a:rPr lang="en-US" sz="2400" dirty="0"/>
              <a:t>Amazon EBS console</a:t>
            </a:r>
          </a:p>
          <a:p>
            <a:r>
              <a:rPr lang="en-US" sz="2400" dirty="0"/>
              <a:t>Amazon S3 console</a:t>
            </a:r>
          </a:p>
          <a:p>
            <a:r>
              <a:rPr lang="en-US" sz="2400" dirty="0"/>
              <a:t>Amazon EFS console</a:t>
            </a:r>
          </a:p>
          <a:p>
            <a:r>
              <a:rPr lang="en-US" sz="2400" dirty="0"/>
              <a:t>Amazon S3 Glacier console</a:t>
            </a:r>
          </a:p>
          <a:p>
            <a:pPr marL="0" indent="0">
              <a:buNone/>
            </a:pPr>
            <a:r>
              <a:rPr lang="en-US" b="1" dirty="0"/>
              <a:t>Lab</a:t>
            </a:r>
          </a:p>
          <a:p>
            <a:r>
              <a:rPr lang="en-US" sz="2400" dirty="0"/>
              <a:t>Working with Amazon EBS</a:t>
            </a:r>
            <a:endParaRPr lang="en-US" dirty="0"/>
          </a:p>
          <a:p>
            <a:pPr marL="0" indent="0">
              <a:buNone/>
            </a:pPr>
            <a:r>
              <a:rPr lang="en-US" b="1" dirty="0"/>
              <a:t>Activities</a:t>
            </a:r>
          </a:p>
          <a:p>
            <a:r>
              <a:rPr lang="en-US" sz="2400" dirty="0"/>
              <a:t>Storage solution case study</a:t>
            </a:r>
          </a:p>
        </p:txBody>
      </p:sp>
      <p:grpSp>
        <p:nvGrpSpPr>
          <p:cNvPr id="7" name="Group 6">
            <a:extLst>
              <a:ext uri="{FF2B5EF4-FFF2-40B4-BE49-F238E27FC236}">
                <a16:creationId xmlns:a16="http://schemas.microsoft.com/office/drawing/2014/main" id="{5A386CF2-48DE-3E4F-B27A-6F6B12236D70}"/>
              </a:ext>
              <a:ext uri="{C183D7F6-B498-43B3-948B-1728B52AA6E4}">
                <adec:decorative xmlns:adec="http://schemas.microsoft.com/office/drawing/2017/decorative" val="1"/>
              </a:ext>
            </a:extLst>
          </p:cNvPr>
          <p:cNvGrpSpPr/>
          <p:nvPr/>
        </p:nvGrpSpPr>
        <p:grpSpPr>
          <a:xfrm>
            <a:off x="6345897" y="5850625"/>
            <a:ext cx="2734716" cy="532323"/>
            <a:chOff x="4082027" y="5385303"/>
            <a:chExt cx="2734716" cy="532323"/>
          </a:xfrm>
        </p:grpSpPr>
        <p:sp>
          <p:nvSpPr>
            <p:cNvPr id="8" name="TextBox 7">
              <a:extLst>
                <a:ext uri="{FF2B5EF4-FFF2-40B4-BE49-F238E27FC236}">
                  <a16:creationId xmlns:a16="http://schemas.microsoft.com/office/drawing/2014/main" id="{94F8C5C3-D9C4-4E4C-8D0B-BD50A1C962C5}"/>
                </a:ext>
              </a:extLst>
            </p:cNvPr>
            <p:cNvSpPr txBox="1"/>
            <p:nvPr/>
          </p:nvSpPr>
          <p:spPr>
            <a:xfrm>
              <a:off x="4516113" y="5491216"/>
              <a:ext cx="2300630" cy="400110"/>
            </a:xfrm>
            <a:prstGeom prst="rect">
              <a:avLst/>
            </a:prstGeom>
            <a:noFill/>
          </p:spPr>
          <p:txBody>
            <a:bodyPr wrap="none" rtlCol="0">
              <a:spAutoFit/>
            </a:bodyPr>
            <a:lstStyle/>
            <a:p>
              <a:r>
                <a:rPr lang="en-US" sz="2000" b="1" dirty="0">
                  <a:latin typeface="Amazon Ember" panose="020B0603020204020204" pitchFamily="34" charset="0"/>
                  <a:ea typeface="Amazon Ember" panose="020B0603020204020204" pitchFamily="34" charset="0"/>
                  <a:cs typeface="Amazon Ember" panose="020B0603020204020204" pitchFamily="34" charset="0"/>
                </a:rPr>
                <a:t>Knowledge check</a:t>
              </a:r>
            </a:p>
          </p:txBody>
        </p:sp>
        <p:pic>
          <p:nvPicPr>
            <p:cNvPr id="9" name="Picture 8">
              <a:extLst>
                <a:ext uri="{FF2B5EF4-FFF2-40B4-BE49-F238E27FC236}">
                  <a16:creationId xmlns:a16="http://schemas.microsoft.com/office/drawing/2014/main" id="{7C7503A9-F744-2745-8305-1056CF885D90}"/>
                </a:ext>
                <a:ext uri="{C183D7F6-B498-43B3-948B-1728B52AA6E4}">
                  <adec:decorative xmlns:adec="http://schemas.microsoft.com/office/drawing/2017/decorative" val="1"/>
                </a:ext>
              </a:extLst>
            </p:cNvPr>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082027" y="5385303"/>
              <a:ext cx="532323" cy="532323"/>
            </a:xfrm>
            <a:prstGeom prst="rect">
              <a:avLst/>
            </a:prstGeom>
          </p:spPr>
        </p:pic>
      </p:grpSp>
      <p:sp>
        <p:nvSpPr>
          <p:cNvPr id="3" name="Footer Placeholder 2">
            <a:extLst>
              <a:ext uri="{FF2B5EF4-FFF2-40B4-BE49-F238E27FC236}">
                <a16:creationId xmlns:a16="http://schemas.microsoft.com/office/drawing/2014/main" id="{5BC9F520-52CE-EC45-9983-670F119868B5}"/>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
        <p:nvSpPr>
          <p:cNvPr id="10" name="Slide Number Placeholder 9">
            <a:extLs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2</a:t>
            </a:fld>
            <a:endParaRPr lang="en-US" dirty="0"/>
          </a:p>
        </p:txBody>
      </p:sp>
    </p:spTree>
    <p:custDataLst>
      <p:tags r:id="rId1"/>
    </p:custDataLst>
    <p:extLst>
      <p:ext uri="{BB962C8B-B14F-4D97-AF65-F5344CB8AC3E}">
        <p14:creationId xmlns:p14="http://schemas.microsoft.com/office/powerpoint/2010/main" val="2247215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D67E4-BDC1-B340-8993-E1E72418A01F}"/>
              </a:ext>
            </a:extLst>
          </p:cNvPr>
          <p:cNvSpPr>
            <a:spLocks noGrp="1"/>
          </p:cNvSpPr>
          <p:nvPr>
            <p:ph type="title"/>
          </p:nvPr>
        </p:nvSpPr>
        <p:spPr/>
        <p:txBody>
          <a:bodyPr/>
          <a:lstStyle/>
          <a:p>
            <a:r>
              <a:rPr lang="en-US" dirty="0"/>
              <a:t>Module objectives</a:t>
            </a:r>
          </a:p>
        </p:txBody>
      </p:sp>
      <p:sp>
        <p:nvSpPr>
          <p:cNvPr id="9" name="Content Placeholder 8"/>
          <p:cNvSpPr>
            <a:spLocks noGrp="1"/>
          </p:cNvSpPr>
          <p:nvPr>
            <p:ph idx="1"/>
          </p:nvPr>
        </p:nvSpPr>
        <p:spPr/>
        <p:txBody>
          <a:bodyPr/>
          <a:lstStyle/>
          <a:p>
            <a:pPr marL="0" indent="0">
              <a:buNone/>
            </a:pPr>
            <a:r>
              <a:rPr lang="en-US" sz="2000" dirty="0"/>
              <a:t>After completing this module, you should be able to:</a:t>
            </a:r>
          </a:p>
          <a:p>
            <a:pPr lvl="0"/>
            <a:r>
              <a:rPr lang="en-US" sz="2000" dirty="0"/>
              <a:t>Identify the different types of storage</a:t>
            </a:r>
          </a:p>
          <a:p>
            <a:pPr lvl="0"/>
            <a:r>
              <a:rPr lang="en-US" sz="2000" dirty="0"/>
              <a:t>Explain Amazon S3</a:t>
            </a:r>
          </a:p>
          <a:p>
            <a:pPr lvl="0"/>
            <a:r>
              <a:rPr lang="en-US" sz="2000" dirty="0"/>
              <a:t>Identify the functionality in Amazon S3</a:t>
            </a:r>
          </a:p>
          <a:p>
            <a:pPr lvl="0"/>
            <a:r>
              <a:rPr lang="en-US" sz="2000" dirty="0"/>
              <a:t>Explain Amazon EBS</a:t>
            </a:r>
          </a:p>
          <a:p>
            <a:pPr lvl="0"/>
            <a:r>
              <a:rPr lang="en-US" sz="2000" dirty="0"/>
              <a:t>Identify the functionality in Amazon EBS</a:t>
            </a:r>
          </a:p>
          <a:p>
            <a:pPr lvl="0"/>
            <a:r>
              <a:rPr lang="en-US" sz="2000" dirty="0"/>
              <a:t>Perform functions in Amazon EBS to build an Amazon EC2 storage solution </a:t>
            </a:r>
          </a:p>
          <a:p>
            <a:pPr lvl="0"/>
            <a:r>
              <a:rPr lang="en-US" sz="2000" dirty="0"/>
              <a:t>Explain Amazon EFS</a:t>
            </a:r>
          </a:p>
          <a:p>
            <a:pPr lvl="0"/>
            <a:r>
              <a:rPr lang="en-US" sz="2000" dirty="0"/>
              <a:t>Identify the functionality in Amazon EFS</a:t>
            </a:r>
          </a:p>
          <a:p>
            <a:pPr lvl="0"/>
            <a:r>
              <a:rPr lang="en-US" sz="2000" dirty="0"/>
              <a:t>Explain Amazon S3 Glacier</a:t>
            </a:r>
          </a:p>
          <a:p>
            <a:pPr lvl="0"/>
            <a:r>
              <a:rPr lang="en-US" sz="2000" dirty="0"/>
              <a:t>Identify the functionality in Amazon S3 Glacier</a:t>
            </a:r>
          </a:p>
          <a:p>
            <a:pPr lvl="0"/>
            <a:r>
              <a:rPr lang="en-US" sz="2000" dirty="0"/>
              <a:t>Differentiate between Amazon EBS, Amazon S3, Amazon EFS, and Amazon S3 Glacier</a:t>
            </a:r>
          </a:p>
          <a:p>
            <a:endParaRPr lang="en-US" sz="2000" dirty="0"/>
          </a:p>
        </p:txBody>
      </p:sp>
      <p:sp>
        <p:nvSpPr>
          <p:cNvPr id="4" name="Footer Placeholder 3">
            <a:extLst>
              <a:ext uri="{FF2B5EF4-FFF2-40B4-BE49-F238E27FC236}">
                <a16:creationId xmlns:a16="http://schemas.microsoft.com/office/drawing/2014/main" id="{DE0493A9-3876-401A-B570-DEE8645E0E15}"/>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
        <p:nvSpPr>
          <p:cNvPr id="14" name="Slide Number Placeholder 13">
            <a:extLs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3</a:t>
            </a:fld>
            <a:endParaRPr lang="en-US" dirty="0"/>
          </a:p>
        </p:txBody>
      </p:sp>
    </p:spTree>
    <p:custDataLst>
      <p:tags r:id="rId1"/>
    </p:custDataLst>
    <p:extLst>
      <p:ext uri="{BB962C8B-B14F-4D97-AF65-F5344CB8AC3E}">
        <p14:creationId xmlns:p14="http://schemas.microsoft.com/office/powerpoint/2010/main" val="2583973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Core AWS services</a:t>
            </a:r>
          </a:p>
        </p:txBody>
      </p:sp>
      <p:grpSp>
        <p:nvGrpSpPr>
          <p:cNvPr id="5" name="Group 4" descr="AWS Core storage services."/>
          <p:cNvGrpSpPr/>
          <p:nvPr/>
        </p:nvGrpSpPr>
        <p:grpSpPr>
          <a:xfrm>
            <a:off x="231645" y="1227611"/>
            <a:ext cx="11753629" cy="5387533"/>
            <a:chOff x="601378" y="1237120"/>
            <a:chExt cx="11753629" cy="5387533"/>
          </a:xfrm>
        </p:grpSpPr>
        <p:sp>
          <p:nvSpPr>
            <p:cNvPr id="31" name="Rounded Rectangle 30" descr="four storage services.">
              <a:extLst>
                <a:ext uri="{C183D7F6-B498-43B3-948B-1728B52AA6E4}">
                  <adec:decorative xmlns:adec="http://schemas.microsoft.com/office/drawing/2017/decorative" val="0"/>
                </a:ext>
              </a:extLst>
            </p:cNvPr>
            <p:cNvSpPr/>
            <p:nvPr/>
          </p:nvSpPr>
          <p:spPr>
            <a:xfrm>
              <a:off x="6334624" y="1237120"/>
              <a:ext cx="2734973" cy="3179095"/>
            </a:xfrm>
            <a:prstGeom prst="roundRect">
              <a:avLst>
                <a:gd name="adj" fmla="val 12488"/>
              </a:avLst>
            </a:prstGeom>
            <a:solidFill>
              <a:schemeClr val="bg1">
                <a:lumMod val="85000"/>
              </a:schemeClr>
            </a:solid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ea typeface="Amazon Ember" panose="020B0603020204020204" pitchFamily="34" charset="0"/>
                <a:cs typeface="Amazon Ember" panose="020B0603020204020204" pitchFamily="34" charset="0"/>
              </a:endParaRPr>
            </a:p>
          </p:txBody>
        </p:sp>
        <p:sp>
          <p:nvSpPr>
            <p:cNvPr id="34" name="TextBox 33" descr="Amazon EC2"/>
            <p:cNvSpPr txBox="1"/>
            <p:nvPr/>
          </p:nvSpPr>
          <p:spPr>
            <a:xfrm>
              <a:off x="3487389" y="4222030"/>
              <a:ext cx="2313197" cy="925262"/>
            </a:xfrm>
            <a:prstGeom prst="rect">
              <a:avLst/>
            </a:prstGeom>
            <a:noFill/>
          </p:spPr>
          <p:txBody>
            <a:bodyPr wrap="square" lIns="0" tIns="0" rIns="0" bIns="0" rtlCol="0" anchor="t">
              <a:noAutofit/>
            </a:bodyPr>
            <a:lstStyle/>
            <a:p>
              <a:pPr algn="ctr"/>
              <a:r>
                <a:rPr lang="en-US" sz="2400" b="1" dirty="0">
                  <a:ea typeface="Amazon Ember" panose="020B0603020204020204" pitchFamily="34" charset="0"/>
                  <a:cs typeface="Amazon Ember" panose="020B0603020204020204" pitchFamily="34" charset="0"/>
                </a:rPr>
                <a:t>Amazon Elastic Compute Cloud (Amazon EC2)</a:t>
              </a:r>
            </a:p>
          </p:txBody>
        </p:sp>
        <p:sp>
          <p:nvSpPr>
            <p:cNvPr id="39" name="TextBox 21">
              <a:extLst>
                <a:ext uri="{C183D7F6-B498-43B3-948B-1728B52AA6E4}">
                  <adec:decorative xmlns:adec="http://schemas.microsoft.com/office/drawing/2017/decorative" val="1"/>
                </a:ext>
              </a:extLst>
            </p:cNvPr>
            <p:cNvSpPr txBox="1"/>
            <p:nvPr/>
          </p:nvSpPr>
          <p:spPr>
            <a:xfrm>
              <a:off x="6647721" y="2176917"/>
              <a:ext cx="988541" cy="465219"/>
            </a:xfrm>
            <a:prstGeom prst="rect">
              <a:avLst/>
            </a:prstGeom>
            <a:noFill/>
          </p:spPr>
          <p:txBody>
            <a:bodyPr wrap="square" lIns="0" tIns="0" rIns="0" bIns="0" rtlCol="0" anchor="t">
              <a:noAutofit/>
            </a:bodyPr>
            <a:lstStyle/>
            <a:p>
              <a:pPr algn="ctr">
                <a:lnSpc>
                  <a:spcPct val="90000"/>
                </a:lnSpc>
              </a:pPr>
              <a:r>
                <a:rPr lang="en-US" sz="1600" dirty="0">
                  <a:ea typeface="Amazon Ember" panose="020B0603020204020204" pitchFamily="34" charset="0"/>
                  <a:cs typeface="Amazon Ember" panose="020B0603020204020204" pitchFamily="34" charset="0"/>
                </a:rPr>
                <a:t>Amazon S3</a:t>
              </a:r>
            </a:p>
          </p:txBody>
        </p:sp>
        <p:sp>
          <p:nvSpPr>
            <p:cNvPr id="40" name="TextBox 31">
              <a:extLst>
                <a:ext uri="{C183D7F6-B498-43B3-948B-1728B52AA6E4}">
                  <adec:decorative xmlns:adec="http://schemas.microsoft.com/office/drawing/2017/decorative" val="1"/>
                </a:ext>
              </a:extLst>
            </p:cNvPr>
            <p:cNvSpPr txBox="1"/>
            <p:nvPr/>
          </p:nvSpPr>
          <p:spPr>
            <a:xfrm>
              <a:off x="7802056" y="3754844"/>
              <a:ext cx="994209" cy="575359"/>
            </a:xfrm>
            <a:prstGeom prst="rect">
              <a:avLst/>
            </a:prstGeom>
            <a:noFill/>
          </p:spPr>
          <p:txBody>
            <a:bodyPr wrap="square" lIns="0" tIns="0" rIns="0" bIns="0" rtlCol="0" anchor="t">
              <a:noAutofit/>
            </a:bodyPr>
            <a:lstStyle/>
            <a:p>
              <a:pPr algn="ctr">
                <a:lnSpc>
                  <a:spcPct val="90000"/>
                </a:lnSpc>
              </a:pPr>
              <a:r>
                <a:rPr lang="en-US" sz="1600" dirty="0">
                  <a:ea typeface="Amazon Ember" panose="020B0603020204020204" pitchFamily="34" charset="0"/>
                  <a:cs typeface="Amazon Ember" panose="020B0603020204020204" pitchFamily="34" charset="0"/>
                </a:rPr>
                <a:t>Amazon S3 Glacier</a:t>
              </a:r>
            </a:p>
          </p:txBody>
        </p:sp>
        <p:sp>
          <p:nvSpPr>
            <p:cNvPr id="41" name="TextBox 32">
              <a:extLst>
                <a:ext uri="{C183D7F6-B498-43B3-948B-1728B52AA6E4}">
                  <adec:decorative xmlns:adec="http://schemas.microsoft.com/office/drawing/2017/decorative" val="1"/>
                </a:ext>
              </a:extLst>
            </p:cNvPr>
            <p:cNvSpPr txBox="1"/>
            <p:nvPr/>
          </p:nvSpPr>
          <p:spPr>
            <a:xfrm>
              <a:off x="7816552" y="2160508"/>
              <a:ext cx="965217" cy="646805"/>
            </a:xfrm>
            <a:prstGeom prst="rect">
              <a:avLst/>
            </a:prstGeom>
            <a:noFill/>
          </p:spPr>
          <p:txBody>
            <a:bodyPr wrap="square" lIns="0" tIns="0" rIns="0" bIns="0" rtlCol="0" anchor="t">
              <a:noAutofit/>
            </a:bodyPr>
            <a:lstStyle/>
            <a:p>
              <a:pPr algn="ctr">
                <a:lnSpc>
                  <a:spcPct val="90000"/>
                </a:lnSpc>
              </a:pPr>
              <a:r>
                <a:rPr lang="en-US" sz="1600" dirty="0">
                  <a:ea typeface="Amazon Ember" panose="020B0603020204020204" pitchFamily="34" charset="0"/>
                  <a:cs typeface="Amazon Ember" panose="020B0603020204020204" pitchFamily="34" charset="0"/>
                </a:rPr>
                <a:t>Amazon EBS</a:t>
              </a:r>
            </a:p>
          </p:txBody>
        </p:sp>
        <p:sp>
          <p:nvSpPr>
            <p:cNvPr id="53" name="TextBox 35" descr="Amazon RDS."/>
            <p:cNvSpPr txBox="1"/>
            <p:nvPr/>
          </p:nvSpPr>
          <p:spPr>
            <a:xfrm>
              <a:off x="6120088" y="5781479"/>
              <a:ext cx="1865155" cy="465219"/>
            </a:xfrm>
            <a:prstGeom prst="rect">
              <a:avLst/>
            </a:prstGeom>
            <a:noFill/>
          </p:spPr>
          <p:txBody>
            <a:bodyPr wrap="square" lIns="0" tIns="0" rIns="0" bIns="0" rtlCol="0" anchor="t">
              <a:noAutofit/>
            </a:bodyPr>
            <a:lstStyle/>
            <a:p>
              <a:pPr algn="ctr">
                <a:lnSpc>
                  <a:spcPct val="90000"/>
                </a:lnSpc>
              </a:pPr>
              <a:r>
                <a:rPr lang="en-US" sz="1600" dirty="0"/>
                <a:t>Amazon Relational</a:t>
              </a:r>
            </a:p>
            <a:p>
              <a:pPr algn="ctr">
                <a:lnSpc>
                  <a:spcPct val="90000"/>
                </a:lnSpc>
              </a:pPr>
              <a:r>
                <a:rPr lang="en-US" sz="1600" dirty="0"/>
                <a:t>Database Service</a:t>
              </a:r>
            </a:p>
          </p:txBody>
        </p:sp>
        <p:sp>
          <p:nvSpPr>
            <p:cNvPr id="55" name="TextBox 36" descr="Amazon DynamoDB."/>
            <p:cNvSpPr txBox="1"/>
            <p:nvPr/>
          </p:nvSpPr>
          <p:spPr>
            <a:xfrm>
              <a:off x="8080881" y="5781479"/>
              <a:ext cx="1278131" cy="336971"/>
            </a:xfrm>
            <a:prstGeom prst="rect">
              <a:avLst/>
            </a:prstGeom>
            <a:noFill/>
          </p:spPr>
          <p:txBody>
            <a:bodyPr wrap="square" lIns="0" tIns="0" rIns="0" bIns="0" rtlCol="0" anchor="t">
              <a:noAutofit/>
            </a:bodyPr>
            <a:lstStyle/>
            <a:p>
              <a:pPr algn="ctr">
                <a:lnSpc>
                  <a:spcPct val="90000"/>
                </a:lnSpc>
              </a:pPr>
              <a:r>
                <a:rPr lang="en-US" sz="1600" dirty="0">
                  <a:ea typeface="Amazon Ember" panose="020B0603020204020204" pitchFamily="34" charset="0"/>
                  <a:cs typeface="Amazon Ember" panose="020B0603020204020204" pitchFamily="34" charset="0"/>
                </a:rPr>
                <a:t>Amazon DynamoDB</a:t>
              </a:r>
            </a:p>
          </p:txBody>
        </p:sp>
        <p:sp>
          <p:nvSpPr>
            <p:cNvPr id="57" name="TextBox 52" descr="AWS IAM."/>
            <p:cNvSpPr txBox="1"/>
            <p:nvPr/>
          </p:nvSpPr>
          <p:spPr>
            <a:xfrm>
              <a:off x="9161575" y="4222030"/>
              <a:ext cx="3193432" cy="468017"/>
            </a:xfrm>
            <a:prstGeom prst="rect">
              <a:avLst/>
            </a:prstGeom>
            <a:noFill/>
          </p:spPr>
          <p:txBody>
            <a:bodyPr wrap="square" lIns="0" tIns="0" rIns="0" bIns="0" rtlCol="0" anchor="t">
              <a:noAutofit/>
            </a:bodyPr>
            <a:lstStyle/>
            <a:p>
              <a:pPr algn="ctr"/>
              <a:r>
                <a:rPr lang="en-US" sz="2400" b="1" dirty="0">
                  <a:ea typeface="Amazon Ember" panose="020B0603020204020204" pitchFamily="34" charset="0"/>
                  <a:cs typeface="Amazon Ember" panose="020B0603020204020204" pitchFamily="34" charset="0"/>
                </a:rPr>
                <a:t>AWS Identity and Access Management (IAM)</a:t>
              </a:r>
            </a:p>
          </p:txBody>
        </p:sp>
        <p:sp>
          <p:nvSpPr>
            <p:cNvPr id="59" name="TextBox 58">
              <a:extLst>
                <a:ext uri="{C183D7F6-B498-43B3-948B-1728B52AA6E4}">
                  <adec:decorative xmlns:adec="http://schemas.microsoft.com/office/drawing/2017/decorative" val="1"/>
                </a:ext>
              </a:extLst>
            </p:cNvPr>
            <p:cNvSpPr txBox="1"/>
            <p:nvPr/>
          </p:nvSpPr>
          <p:spPr>
            <a:xfrm>
              <a:off x="6488551" y="3747482"/>
              <a:ext cx="1306880" cy="520310"/>
            </a:xfrm>
            <a:prstGeom prst="rect">
              <a:avLst/>
            </a:prstGeom>
            <a:noFill/>
          </p:spPr>
          <p:txBody>
            <a:bodyPr wrap="square" lIns="0" tIns="0" rIns="0" bIns="0" rtlCol="0" anchor="t">
              <a:noAutofit/>
            </a:bodyPr>
            <a:lstStyle/>
            <a:p>
              <a:pPr algn="ctr">
                <a:lnSpc>
                  <a:spcPct val="90000"/>
                </a:lnSpc>
              </a:pPr>
              <a:r>
                <a:rPr lang="en-US" sz="1600" dirty="0">
                  <a:ea typeface="Amazon Ember" panose="020B0603020204020204" pitchFamily="34" charset="0"/>
                  <a:cs typeface="Amazon Ember" panose="020B0603020204020204" pitchFamily="34" charset="0"/>
                </a:rPr>
                <a:t>Amazon </a:t>
              </a:r>
            </a:p>
            <a:p>
              <a:pPr algn="ctr">
                <a:lnSpc>
                  <a:spcPct val="90000"/>
                </a:lnSpc>
              </a:pPr>
              <a:r>
                <a:rPr lang="en-US" sz="1600" dirty="0">
                  <a:ea typeface="Amazon Ember" panose="020B0603020204020204" pitchFamily="34" charset="0"/>
                  <a:cs typeface="Amazon Ember" panose="020B0603020204020204" pitchFamily="34" charset="0"/>
                </a:rPr>
                <a:t>EFS</a:t>
              </a:r>
            </a:p>
          </p:txBody>
        </p:sp>
        <p:sp>
          <p:nvSpPr>
            <p:cNvPr id="60" name="TextBox 59" descr="Amazon VPC"/>
            <p:cNvSpPr txBox="1"/>
            <p:nvPr/>
          </p:nvSpPr>
          <p:spPr>
            <a:xfrm>
              <a:off x="601378" y="4209446"/>
              <a:ext cx="2842862" cy="1247249"/>
            </a:xfrm>
            <a:prstGeom prst="rect">
              <a:avLst/>
            </a:prstGeom>
            <a:noFill/>
          </p:spPr>
          <p:txBody>
            <a:bodyPr wrap="square" lIns="0" tIns="0" rIns="0" bIns="0" rtlCol="0" anchor="t">
              <a:noAutofit/>
            </a:bodyPr>
            <a:lstStyle/>
            <a:p>
              <a:pPr algn="ctr"/>
              <a:r>
                <a:rPr lang="en-US" sz="2400" b="1" dirty="0">
                  <a:ea typeface="Amazon Ember" panose="020B0603020204020204" pitchFamily="34" charset="0"/>
                  <a:cs typeface="Amazon Ember" panose="020B0603020204020204" pitchFamily="34" charset="0"/>
                </a:rPr>
                <a:t>Amazon Virtual Private Cloud (Amazon VPC)</a:t>
              </a:r>
            </a:p>
          </p:txBody>
        </p:sp>
        <p:sp>
          <p:nvSpPr>
            <p:cNvPr id="61" name="TextBox 3" descr="Database services."/>
            <p:cNvSpPr txBox="1"/>
            <p:nvPr/>
          </p:nvSpPr>
          <p:spPr>
            <a:xfrm>
              <a:off x="6804957" y="6255321"/>
              <a:ext cx="1865156" cy="369332"/>
            </a:xfrm>
            <a:prstGeom prst="rect">
              <a:avLst/>
            </a:prstGeom>
            <a:noFill/>
          </p:spPr>
          <p:txBody>
            <a:bodyPr wrap="square" lIns="0" tIns="0" rIns="0" bIns="0" rtlCol="0" anchor="t">
              <a:spAutoFit/>
            </a:bodyPr>
            <a:lstStyle/>
            <a:p>
              <a:pPr algn="ctr"/>
              <a:r>
                <a:rPr lang="en-US" sz="2400" b="1" dirty="0">
                  <a:ea typeface="Amazon Ember" panose="020B0603020204020204" pitchFamily="34" charset="0"/>
                  <a:cs typeface="Amazon Ember" panose="020B0603020204020204" pitchFamily="34" charset="0"/>
                </a:rPr>
                <a:t>Database</a:t>
              </a:r>
            </a:p>
          </p:txBody>
        </p:sp>
        <p:sp>
          <p:nvSpPr>
            <p:cNvPr id="23" name="TextBox 3" descr="Storage.">
              <a:extLst>
                <a:ext uri="{FF2B5EF4-FFF2-40B4-BE49-F238E27FC236}">
                  <a16:creationId xmlns:a16="http://schemas.microsoft.com/office/drawing/2014/main" id="{B7D15E15-7DB1-3347-9819-AE36FDCE02BC}"/>
                </a:ext>
              </a:extLst>
            </p:cNvPr>
            <p:cNvSpPr txBox="1"/>
            <p:nvPr/>
          </p:nvSpPr>
          <p:spPr>
            <a:xfrm>
              <a:off x="6719232" y="4485541"/>
              <a:ext cx="1865156" cy="369332"/>
            </a:xfrm>
            <a:prstGeom prst="rect">
              <a:avLst/>
            </a:prstGeom>
            <a:noFill/>
          </p:spPr>
          <p:txBody>
            <a:bodyPr wrap="square" lIns="0" tIns="0" rIns="0" bIns="0" rtlCol="0" anchor="t">
              <a:spAutoFit/>
            </a:bodyPr>
            <a:lstStyle/>
            <a:p>
              <a:pPr algn="ctr"/>
              <a:r>
                <a:rPr lang="en-US" sz="2400" b="1" dirty="0">
                  <a:ea typeface="Amazon Ember" panose="020B0603020204020204" pitchFamily="34" charset="0"/>
                  <a:cs typeface="Amazon Ember" panose="020B0603020204020204" pitchFamily="34" charset="0"/>
                </a:rPr>
                <a:t>Storage</a:t>
              </a:r>
            </a:p>
          </p:txBody>
        </p:sp>
        <p:pic>
          <p:nvPicPr>
            <p:cNvPr id="24" name="Graphic 23">
              <a:extLst>
                <a:ext uri="{FF2B5EF4-FFF2-40B4-BE49-F238E27FC236}">
                  <a16:creationId xmlns:a16="http://schemas.microsoft.com/office/drawing/2014/main" id="{2E54E173-32B9-4BB8-B85D-9BD822A56B9C}"/>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79718" y="2615876"/>
              <a:ext cx="1486183" cy="1486183"/>
            </a:xfrm>
            <a:prstGeom prst="rect">
              <a:avLst/>
            </a:prstGeom>
          </p:spPr>
        </p:pic>
        <p:pic>
          <p:nvPicPr>
            <p:cNvPr id="25" name="Graphic 24">
              <a:extLst>
                <a:ext uri="{FF2B5EF4-FFF2-40B4-BE49-F238E27FC236}">
                  <a16:creationId xmlns:a16="http://schemas.microsoft.com/office/drawing/2014/main" id="{118DEC31-35F5-4429-8D0B-EC016FD7B748}"/>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900897" y="2615876"/>
              <a:ext cx="1486183" cy="1486183"/>
            </a:xfrm>
            <a:prstGeom prst="rect">
              <a:avLst/>
            </a:prstGeom>
          </p:spPr>
        </p:pic>
        <p:pic>
          <p:nvPicPr>
            <p:cNvPr id="26" name="Graphic 25">
              <a:extLst>
                <a:ext uri="{FF2B5EF4-FFF2-40B4-BE49-F238E27FC236}">
                  <a16:creationId xmlns:a16="http://schemas.microsoft.com/office/drawing/2014/main" id="{4E7E13FC-88A3-4DF6-AA2B-150CF85E9B64}"/>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697065" y="5003402"/>
              <a:ext cx="711200" cy="711200"/>
            </a:xfrm>
            <a:prstGeom prst="rect">
              <a:avLst/>
            </a:prstGeom>
          </p:spPr>
        </p:pic>
        <p:pic>
          <p:nvPicPr>
            <p:cNvPr id="27" name="Graphic 26">
              <a:extLst>
                <a:ext uri="{FF2B5EF4-FFF2-40B4-BE49-F238E27FC236}">
                  <a16:creationId xmlns:a16="http://schemas.microsoft.com/office/drawing/2014/main" id="{900D6818-3477-4849-AC82-917186F16BCF}"/>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377275" y="5003402"/>
              <a:ext cx="705765" cy="705765"/>
            </a:xfrm>
            <a:prstGeom prst="rect">
              <a:avLst/>
            </a:prstGeom>
          </p:spPr>
        </p:pic>
        <p:pic>
          <p:nvPicPr>
            <p:cNvPr id="28" name="Graphic 27">
              <a:extLst>
                <a:ext uri="{FF2B5EF4-FFF2-40B4-BE49-F238E27FC236}">
                  <a16:creationId xmlns:a16="http://schemas.microsoft.com/office/drawing/2014/main" id="{9437B055-AEE9-44CD-84EC-ACC1A4710EB7}"/>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015200" y="2615876"/>
              <a:ext cx="1486183" cy="1486183"/>
            </a:xfrm>
            <a:prstGeom prst="rect">
              <a:avLst/>
            </a:prstGeom>
          </p:spPr>
        </p:pic>
        <p:pic>
          <p:nvPicPr>
            <p:cNvPr id="29" name="Graphic 28">
              <a:extLst>
                <a:ext uri="{FF2B5EF4-FFF2-40B4-BE49-F238E27FC236}">
                  <a16:creationId xmlns:a16="http://schemas.microsoft.com/office/drawing/2014/main" id="{B370BD15-618E-48BF-B28B-4BA19F0321E6}"/>
                </a:ext>
                <a:ext uri="{C183D7F6-B498-43B3-948B-1728B52AA6E4}">
                  <adec:decorative xmlns:adec="http://schemas.microsoft.com/office/drawing/2017/decorative" val="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786391" y="2969405"/>
              <a:ext cx="711200" cy="711200"/>
            </a:xfrm>
            <a:prstGeom prst="rect">
              <a:avLst/>
            </a:prstGeom>
          </p:spPr>
        </p:pic>
        <p:pic>
          <p:nvPicPr>
            <p:cNvPr id="30" name="Graphic 29">
              <a:extLst>
                <a:ext uri="{FF2B5EF4-FFF2-40B4-BE49-F238E27FC236}">
                  <a16:creationId xmlns:a16="http://schemas.microsoft.com/office/drawing/2014/main" id="{8C565046-E4AE-4044-9F5D-AF8739EF7761}"/>
                </a:ext>
                <a:ext uri="{C183D7F6-B498-43B3-948B-1728B52AA6E4}">
                  <adec:decorative xmlns:adec="http://schemas.microsoft.com/office/drawing/2017/decorative" val="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7943560" y="2966615"/>
              <a:ext cx="711200" cy="711200"/>
            </a:xfrm>
            <a:prstGeom prst="rect">
              <a:avLst/>
            </a:prstGeom>
          </p:spPr>
        </p:pic>
        <p:pic>
          <p:nvPicPr>
            <p:cNvPr id="37" name="Graphic 36">
              <a:extLst>
                <a:ext uri="{FF2B5EF4-FFF2-40B4-BE49-F238E27FC236}">
                  <a16:creationId xmlns:a16="http://schemas.microsoft.com/office/drawing/2014/main" id="{87D6F491-7B98-49CC-938D-210A2505D498}"/>
                </a:ext>
                <a:ext uri="{C183D7F6-B498-43B3-948B-1728B52AA6E4}">
                  <adec:decorative xmlns:adec="http://schemas.microsoft.com/office/drawing/2017/decorative" val="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7943560" y="1367372"/>
              <a:ext cx="711200" cy="711200"/>
            </a:xfrm>
            <a:prstGeom prst="rect">
              <a:avLst/>
            </a:prstGeom>
          </p:spPr>
        </p:pic>
        <p:pic>
          <p:nvPicPr>
            <p:cNvPr id="43" name="Graphic 42">
              <a:extLst>
                <a:ext uri="{FF2B5EF4-FFF2-40B4-BE49-F238E27FC236}">
                  <a16:creationId xmlns:a16="http://schemas.microsoft.com/office/drawing/2014/main" id="{35978C94-8290-497B-8428-B94D4BFBF0EA}"/>
                </a:ext>
                <a:ext uri="{C183D7F6-B498-43B3-948B-1728B52AA6E4}">
                  <adec:decorative xmlns:adec="http://schemas.microsoft.com/office/drawing/2017/decorative" val="1"/>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6786391" y="1403119"/>
              <a:ext cx="711200" cy="711200"/>
            </a:xfrm>
            <a:prstGeom prst="rect">
              <a:avLst/>
            </a:prstGeom>
          </p:spPr>
        </p:pic>
      </p:grpSp>
      <p:sp>
        <p:nvSpPr>
          <p:cNvPr id="3" name="Footer Placeholder 2">
            <a:extLst>
              <a:ext uri="{FF2B5EF4-FFF2-40B4-BE49-F238E27FC236}">
                <a16:creationId xmlns:a16="http://schemas.microsoft.com/office/drawing/2014/main" id="{5EC20C37-9D87-4CC4-A464-6739922F6342}"/>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latin typeface="+mn-lt"/>
              </a:rPr>
              <a:t>© 2019 Amazon Web Services, Inc. or its Affiliates. All rights reserved.</a:t>
            </a:r>
          </a:p>
        </p:txBody>
      </p:sp>
      <p:sp>
        <p:nvSpPr>
          <p:cNvPr id="6" name="Slide Number Placeholder 5">
            <a:extLs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4</a:t>
            </a:fld>
            <a:endParaRPr lang="en-US" dirty="0"/>
          </a:p>
        </p:txBody>
      </p:sp>
    </p:spTree>
    <p:custDataLst>
      <p:tags r:id="rId1"/>
    </p:custDataLst>
    <p:extLst>
      <p:ext uri="{BB962C8B-B14F-4D97-AF65-F5344CB8AC3E}">
        <p14:creationId xmlns:p14="http://schemas.microsoft.com/office/powerpoint/2010/main" val="468536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D64B8E0-60AD-514D-93D6-076C58CF731E}"/>
              </a:ext>
            </a:extLst>
          </p:cNvPr>
          <p:cNvSpPr>
            <a:spLocks noGrp="1"/>
          </p:cNvSpPr>
          <p:nvPr>
            <p:ph type="body" sz="quarter" idx="10"/>
          </p:nvPr>
        </p:nvSpPr>
        <p:spPr>
          <a:xfrm>
            <a:off x="419100" y="2554356"/>
            <a:ext cx="9129634" cy="488498"/>
          </a:xfrm>
        </p:spPr>
        <p:txBody>
          <a:bodyPr>
            <a:normAutofit/>
          </a:bodyPr>
          <a:lstStyle/>
          <a:p>
            <a:r>
              <a:rPr lang="en-US" dirty="0"/>
              <a:t>Module 7: Storage</a:t>
            </a:r>
          </a:p>
        </p:txBody>
      </p:sp>
      <p:sp>
        <p:nvSpPr>
          <p:cNvPr id="2" name="Title 1"/>
          <p:cNvSpPr>
            <a:spLocks noGrp="1"/>
          </p:cNvSpPr>
          <p:nvPr>
            <p:ph type="title"/>
          </p:nvPr>
        </p:nvSpPr>
        <p:spPr/>
        <p:txBody>
          <a:bodyPr>
            <a:noAutofit/>
          </a:bodyPr>
          <a:lstStyle/>
          <a:p>
            <a:r>
              <a:rPr lang="en-US" sz="4000" dirty="0"/>
              <a:t>Section 1: Amazon Elastic Block Store (Amazon EBS)</a:t>
            </a:r>
          </a:p>
        </p:txBody>
      </p:sp>
      <p:sp>
        <p:nvSpPr>
          <p:cNvPr id="4" name="Footer Placeholder 3">
            <a:extLst>
              <a:ext uri="{FF2B5EF4-FFF2-40B4-BE49-F238E27FC236}">
                <a16:creationId xmlns:a16="http://schemas.microsoft.com/office/drawing/2014/main" id="{77631BD4-34D0-1947-AEFA-D4868944F2CA}"/>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Tree>
    <p:custDataLst>
      <p:tags r:id="rId1"/>
    </p:custDataLst>
    <p:extLst>
      <p:ext uri="{BB962C8B-B14F-4D97-AF65-F5344CB8AC3E}">
        <p14:creationId xmlns:p14="http://schemas.microsoft.com/office/powerpoint/2010/main" val="1501831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a:t>
            </a:r>
          </a:p>
        </p:txBody>
      </p:sp>
      <p:pic>
        <p:nvPicPr>
          <p:cNvPr id="5" name="Graphic 4">
            <a:extLst>
              <a:ext uri="{FF2B5EF4-FFF2-40B4-BE49-F238E27FC236}">
                <a16:creationId xmlns:a16="http://schemas.microsoft.com/office/drawing/2014/main" id="{7228C83A-AF88-4BC8-B110-0C8DBDFA33E7}"/>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06177" y="2358046"/>
            <a:ext cx="1732748" cy="1732748"/>
          </a:xfrm>
          <a:prstGeom prst="rect">
            <a:avLst/>
          </a:prstGeom>
        </p:spPr>
      </p:pic>
      <p:sp>
        <p:nvSpPr>
          <p:cNvPr id="11" name="TextBox 10"/>
          <p:cNvSpPr txBox="1"/>
          <p:nvPr/>
        </p:nvSpPr>
        <p:spPr>
          <a:xfrm>
            <a:off x="3449783" y="4590329"/>
            <a:ext cx="5097188" cy="861774"/>
          </a:xfrm>
          <a:prstGeom prst="rect">
            <a:avLst/>
          </a:prstGeom>
          <a:noFill/>
        </p:spPr>
        <p:txBody>
          <a:bodyPr wrap="square" lIns="0" tIns="0" rIns="0" bIns="0" rtlCol="0" anchor="ctr">
            <a:spAutoFit/>
          </a:bodyPr>
          <a:lstStyle>
            <a:defPPr>
              <a:defRPr lang="en-US"/>
            </a:defPPr>
            <a:lvl1pPr algn="ctr">
              <a:defRPr sz="2800" b="1"/>
            </a:lvl1pPr>
          </a:lstStyle>
          <a:p>
            <a:r>
              <a:rPr lang="en-US" b="0" dirty="0"/>
              <a:t>Amazon Elastic Block Store (Amazon EBS)</a:t>
            </a:r>
          </a:p>
        </p:txBody>
      </p:sp>
      <p:sp>
        <p:nvSpPr>
          <p:cNvPr id="3" name="Footer Placeholder 2">
            <a:extLst>
              <a:ext uri="{FF2B5EF4-FFF2-40B4-BE49-F238E27FC236}">
                <a16:creationId xmlns:a16="http://schemas.microsoft.com/office/drawing/2014/main" id="{44B38BF8-1C82-4613-A109-38227300DC15}"/>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
        <p:nvSpPr>
          <p:cNvPr id="6" name="Slide Number Placeholder 5">
            <a:extLs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6</a:t>
            </a:fld>
            <a:endParaRPr lang="en-US" dirty="0"/>
          </a:p>
        </p:txBody>
      </p:sp>
    </p:spTree>
    <p:custDataLst>
      <p:tags r:id="rId1"/>
    </p:custDataLst>
    <p:extLst>
      <p:ext uri="{BB962C8B-B14F-4D97-AF65-F5344CB8AC3E}">
        <p14:creationId xmlns:p14="http://schemas.microsoft.com/office/powerpoint/2010/main" val="4168786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AWS storage options: Block storage versus object storage</a:t>
            </a:r>
          </a:p>
        </p:txBody>
      </p:sp>
      <p:grpSp>
        <p:nvGrpSpPr>
          <p:cNvPr id="4" name="Group 7" descr="What if you want to change one character in a 1-GB file?"/>
          <p:cNvGrpSpPr/>
          <p:nvPr/>
        </p:nvGrpSpPr>
        <p:grpSpPr>
          <a:xfrm>
            <a:off x="320639" y="1406757"/>
            <a:ext cx="10052963" cy="829839"/>
            <a:chOff x="703236" y="2835131"/>
            <a:chExt cx="7205194" cy="622379"/>
          </a:xfrm>
        </p:grpSpPr>
        <p:grpSp>
          <p:nvGrpSpPr>
            <p:cNvPr id="20" name="Group 8"/>
            <p:cNvGrpSpPr/>
            <p:nvPr/>
          </p:nvGrpSpPr>
          <p:grpSpPr>
            <a:xfrm>
              <a:off x="703236" y="2835131"/>
              <a:ext cx="540451" cy="622379"/>
              <a:chOff x="3402623" y="3640015"/>
              <a:chExt cx="826477" cy="861647"/>
            </a:xfrm>
          </p:grpSpPr>
          <p:sp>
            <p:nvSpPr>
              <p:cNvPr id="14" name="Flowchart: Document 10"/>
              <p:cNvSpPr/>
              <p:nvPr/>
            </p:nvSpPr>
            <p:spPr>
              <a:xfrm>
                <a:off x="3402623" y="3640015"/>
                <a:ext cx="826477" cy="861647"/>
              </a:xfrm>
              <a:prstGeom prst="flowChartDocumen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cxnSp>
            <p:nvCxnSpPr>
              <p:cNvPr id="16" name="Straight Connector 11"/>
              <p:cNvCxnSpPr/>
              <p:nvPr/>
            </p:nvCxnSpPr>
            <p:spPr>
              <a:xfrm>
                <a:off x="3464169" y="3807069"/>
                <a:ext cx="694593" cy="0"/>
              </a:xfrm>
              <a:prstGeom prst="line">
                <a:avLst/>
              </a:prstGeom>
              <a:ln w="19050">
                <a:solidFill>
                  <a:schemeClr val="accent3">
                    <a:lumMod val="50000"/>
                  </a:schemeClr>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7" name="Straight Connector 12"/>
              <p:cNvCxnSpPr/>
              <p:nvPr/>
            </p:nvCxnSpPr>
            <p:spPr>
              <a:xfrm>
                <a:off x="3464169" y="3959469"/>
                <a:ext cx="694593" cy="0"/>
              </a:xfrm>
              <a:prstGeom prst="line">
                <a:avLst/>
              </a:prstGeom>
              <a:ln w="19050">
                <a:solidFill>
                  <a:schemeClr val="accent3">
                    <a:lumMod val="50000"/>
                  </a:schemeClr>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8" name="Straight Connector 23"/>
              <p:cNvCxnSpPr/>
              <p:nvPr/>
            </p:nvCxnSpPr>
            <p:spPr>
              <a:xfrm>
                <a:off x="3464169" y="4111869"/>
                <a:ext cx="694593" cy="0"/>
              </a:xfrm>
              <a:prstGeom prst="line">
                <a:avLst/>
              </a:prstGeom>
              <a:ln w="19050">
                <a:solidFill>
                  <a:schemeClr val="accent3">
                    <a:lumMod val="50000"/>
                  </a:schemeClr>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9" name="Straight Connector 25"/>
              <p:cNvCxnSpPr/>
              <p:nvPr/>
            </p:nvCxnSpPr>
            <p:spPr>
              <a:xfrm>
                <a:off x="3464169" y="4264269"/>
                <a:ext cx="694593" cy="0"/>
              </a:xfrm>
              <a:prstGeom prst="line">
                <a:avLst/>
              </a:prstGeom>
              <a:ln w="19050">
                <a:solidFill>
                  <a:schemeClr val="accent3">
                    <a:lumMod val="50000"/>
                  </a:schemeClr>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grpSp>
        <p:sp>
          <p:nvSpPr>
            <p:cNvPr id="38" name="TextBox 9"/>
            <p:cNvSpPr txBox="1"/>
            <p:nvPr/>
          </p:nvSpPr>
          <p:spPr>
            <a:xfrm>
              <a:off x="1309261" y="2932340"/>
              <a:ext cx="6599169" cy="346249"/>
            </a:xfrm>
            <a:prstGeom prst="rect">
              <a:avLst/>
            </a:prstGeom>
            <a:noFill/>
          </p:spPr>
          <p:txBody>
            <a:bodyPr wrap="square" rtlCol="0">
              <a:spAutoFit/>
            </a:bodyPr>
            <a:lstStyle/>
            <a:p>
              <a:r>
                <a:rPr lang="en-US" sz="2400" dirty="0">
                  <a:latin typeface="Amazon Ember" panose="020B0603020204020204"/>
                  <a:ea typeface="Amazon Ember Light" panose="020B0403020204020204" pitchFamily="34" charset="0"/>
                  <a:cs typeface="Amazon Ember Light" panose="020B0403020204020204" pitchFamily="34" charset="0"/>
                </a:rPr>
                <a:t>What if you want to </a:t>
              </a:r>
              <a:r>
                <a:rPr lang="en-US" sz="2400" dirty="0">
                  <a:latin typeface="Amazon Ember" panose="020B0603020204020204"/>
                  <a:ea typeface="Amazon Ember" panose="020B0603020204020204" pitchFamily="34" charset="0"/>
                  <a:cs typeface="Amazon Ember" panose="020B0603020204020204" pitchFamily="34" charset="0"/>
                </a:rPr>
                <a:t>change</a:t>
              </a:r>
              <a:r>
                <a:rPr lang="en-US" sz="2400" dirty="0">
                  <a:latin typeface="Amazon Ember" panose="020B0603020204020204"/>
                  <a:ea typeface="Amazon Ember Light" panose="020B0403020204020204" pitchFamily="34" charset="0"/>
                  <a:cs typeface="Amazon Ember Light" panose="020B0403020204020204" pitchFamily="34" charset="0"/>
                </a:rPr>
                <a:t> </a:t>
              </a:r>
              <a:r>
                <a:rPr lang="en-US" sz="2400" u="sng" dirty="0">
                  <a:latin typeface="Amazon Ember" panose="020B0603020204020204"/>
                  <a:ea typeface="Amazon Ember Light" panose="020B0403020204020204" pitchFamily="34" charset="0"/>
                  <a:cs typeface="Amazon Ember Light" panose="020B0403020204020204" pitchFamily="34" charset="0"/>
                </a:rPr>
                <a:t>one character</a:t>
              </a:r>
              <a:r>
                <a:rPr lang="en-US" sz="2400" dirty="0">
                  <a:latin typeface="Amazon Ember" panose="020B0603020204020204"/>
                  <a:ea typeface="Amazon Ember Light" panose="020B0403020204020204" pitchFamily="34" charset="0"/>
                  <a:cs typeface="Amazon Ember Light" panose="020B0403020204020204" pitchFamily="34" charset="0"/>
                </a:rPr>
                <a:t> in a 1-GB file?</a:t>
              </a:r>
            </a:p>
          </p:txBody>
        </p:sp>
      </p:grpSp>
      <p:graphicFrame>
        <p:nvGraphicFramePr>
          <p:cNvPr id="26" name="Table 25" descr="Block storage."/>
          <p:cNvGraphicFramePr>
            <a:graphicFrameLocks noGrp="1"/>
          </p:cNvGraphicFramePr>
          <p:nvPr>
            <p:extLst>
              <p:ext uri="{D42A27DB-BD31-4B8C-83A1-F6EECF244321}">
                <p14:modId xmlns:p14="http://schemas.microsoft.com/office/powerpoint/2010/main" val="1891044923"/>
              </p:ext>
            </p:extLst>
          </p:nvPr>
        </p:nvGraphicFramePr>
        <p:xfrm>
          <a:off x="2374187" y="2425416"/>
          <a:ext cx="1896663" cy="2156276"/>
        </p:xfrm>
        <a:graphic>
          <a:graphicData uri="http://schemas.openxmlformats.org/drawingml/2006/table">
            <a:tbl>
              <a:tblPr firstRow="1" bandRow="1"/>
              <a:tblGrid>
                <a:gridCol w="632221">
                  <a:extLst>
                    <a:ext uri="{9D8B030D-6E8A-4147-A177-3AD203B41FA5}">
                      <a16:colId xmlns:a16="http://schemas.microsoft.com/office/drawing/2014/main" val="20000"/>
                    </a:ext>
                  </a:extLst>
                </a:gridCol>
                <a:gridCol w="632221">
                  <a:extLst>
                    <a:ext uri="{9D8B030D-6E8A-4147-A177-3AD203B41FA5}">
                      <a16:colId xmlns:a16="http://schemas.microsoft.com/office/drawing/2014/main" val="20001"/>
                    </a:ext>
                  </a:extLst>
                </a:gridCol>
                <a:gridCol w="632221">
                  <a:extLst>
                    <a:ext uri="{9D8B030D-6E8A-4147-A177-3AD203B41FA5}">
                      <a16:colId xmlns:a16="http://schemas.microsoft.com/office/drawing/2014/main" val="20002"/>
                    </a:ext>
                  </a:extLst>
                </a:gridCol>
              </a:tblGrid>
              <a:tr h="539069">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endParaRPr lang="en-US" dirty="0"/>
                    </a:p>
                  </a:txBody>
                  <a:tcPr>
                    <a:lnL w="12700" cmpd="sng">
                      <a:solidFill>
                        <a:srgbClr val="474746"/>
                      </a:solidFill>
                    </a:lnL>
                    <a:lnR w="12700" cmpd="sng">
                      <a:solidFill>
                        <a:srgbClr val="474746"/>
                      </a:solidFill>
                    </a:lnR>
                    <a:lnT w="12700" cmpd="sng">
                      <a:solidFill>
                        <a:srgbClr val="474746"/>
                      </a:solidFill>
                    </a:lnT>
                    <a:lnB w="12700" cmpd="sng">
                      <a:solidFill>
                        <a:srgbClr val="474746"/>
                      </a:solidFill>
                    </a:lnB>
                    <a:lnTlToBr w="12700" cmpd="sng">
                      <a:noFill/>
                      <a:prstDash val="solid"/>
                    </a:lnTlToBr>
                    <a:lnBlToTr w="12700" cmpd="sng">
                      <a:noFill/>
                      <a:prstDash val="solid"/>
                    </a:lnBlToTr>
                    <a:solidFill>
                      <a:srgbClr val="F7A028">
                        <a:lumMod val="40000"/>
                        <a:lumOff val="60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endParaRPr lang="en-US" dirty="0"/>
                    </a:p>
                  </a:txBody>
                  <a:tcPr>
                    <a:lnL w="12700" cmpd="sng">
                      <a:solidFill>
                        <a:srgbClr val="474746"/>
                      </a:solidFill>
                    </a:lnL>
                    <a:lnR w="12700" cmpd="sng">
                      <a:solidFill>
                        <a:srgbClr val="474746"/>
                      </a:solidFill>
                    </a:lnR>
                    <a:lnT w="12700" cmpd="sng">
                      <a:solidFill>
                        <a:srgbClr val="474746"/>
                      </a:solidFill>
                    </a:lnT>
                    <a:lnB w="12700" cmpd="sng">
                      <a:solidFill>
                        <a:srgbClr val="474746"/>
                      </a:solidFill>
                    </a:lnB>
                    <a:lnTlToBr w="12700" cmpd="sng">
                      <a:noFill/>
                      <a:prstDash val="solid"/>
                    </a:lnTlToBr>
                    <a:lnBlToTr w="12700" cmpd="sng">
                      <a:noFill/>
                      <a:prstDash val="solid"/>
                    </a:lnBlToTr>
                    <a:solidFill>
                      <a:srgbClr val="F7A028">
                        <a:lumMod val="40000"/>
                        <a:lumOff val="60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endParaRPr lang="en-US" dirty="0"/>
                    </a:p>
                  </a:txBody>
                  <a:tcPr>
                    <a:lnL w="12700" cmpd="sng">
                      <a:solidFill>
                        <a:srgbClr val="474746"/>
                      </a:solidFill>
                    </a:lnL>
                    <a:lnR w="12700" cmpd="sng">
                      <a:solidFill>
                        <a:srgbClr val="474746"/>
                      </a:solidFill>
                    </a:lnR>
                    <a:lnT w="12700" cmpd="sng">
                      <a:solidFill>
                        <a:srgbClr val="474746"/>
                      </a:solidFill>
                    </a:lnT>
                    <a:lnB w="12700" cmpd="sng">
                      <a:solidFill>
                        <a:srgbClr val="474746"/>
                      </a:solidFill>
                    </a:lnB>
                    <a:lnTlToBr w="12700" cmpd="sng">
                      <a:noFill/>
                      <a:prstDash val="solid"/>
                    </a:lnTlToBr>
                    <a:lnBlToTr w="12700" cmpd="sng">
                      <a:noFill/>
                      <a:prstDash val="solid"/>
                    </a:lnBlToTr>
                    <a:solidFill>
                      <a:srgbClr val="F7A028">
                        <a:lumMod val="40000"/>
                        <a:lumOff val="60000"/>
                      </a:srgbClr>
                    </a:solidFill>
                  </a:tcPr>
                </a:tc>
                <a:extLst>
                  <a:ext uri="{0D108BD9-81ED-4DB2-BD59-A6C34878D82A}">
                    <a16:rowId xmlns:a16="http://schemas.microsoft.com/office/drawing/2014/main" val="10000"/>
                  </a:ext>
                </a:extLst>
              </a:tr>
              <a:tr h="539069">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endParaRPr lang="en-US" dirty="0"/>
                    </a:p>
                  </a:txBody>
                  <a:tcPr>
                    <a:lnL w="12700" cmpd="sng">
                      <a:solidFill>
                        <a:srgbClr val="474746"/>
                      </a:solidFill>
                    </a:lnL>
                    <a:lnR w="12700" cmpd="sng">
                      <a:solidFill>
                        <a:srgbClr val="474746"/>
                      </a:solidFill>
                    </a:lnR>
                    <a:lnT w="12700" cmpd="sng">
                      <a:solidFill>
                        <a:srgbClr val="474746"/>
                      </a:solidFill>
                    </a:lnT>
                    <a:lnB w="12700" cmpd="sng">
                      <a:solidFill>
                        <a:srgbClr val="474746"/>
                      </a:solidFill>
                    </a:lnB>
                    <a:lnTlToBr w="12700" cmpd="sng">
                      <a:noFill/>
                      <a:prstDash val="solid"/>
                    </a:lnTlToBr>
                    <a:lnBlToTr w="12700" cmpd="sng">
                      <a:noFill/>
                      <a:prstDash val="solid"/>
                    </a:lnBlToTr>
                    <a:solidFill>
                      <a:srgbClr val="F7A028">
                        <a:lumMod val="40000"/>
                        <a:lumOff val="60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endParaRPr lang="en-US" dirty="0"/>
                    </a:p>
                  </a:txBody>
                  <a:tcPr>
                    <a:lnL w="12700" cmpd="sng">
                      <a:solidFill>
                        <a:srgbClr val="474746"/>
                      </a:solidFill>
                    </a:lnL>
                    <a:lnR w="12700" cmpd="sng">
                      <a:solidFill>
                        <a:srgbClr val="474746"/>
                      </a:solidFill>
                    </a:lnR>
                    <a:lnT w="12700" cmpd="sng">
                      <a:solidFill>
                        <a:srgbClr val="474746"/>
                      </a:solidFill>
                    </a:lnT>
                    <a:lnB w="12700" cmpd="sng">
                      <a:solidFill>
                        <a:srgbClr val="474746"/>
                      </a:solidFill>
                    </a:lnB>
                    <a:lnTlToBr w="12700" cmpd="sng">
                      <a:noFill/>
                      <a:prstDash val="solid"/>
                    </a:lnTlToBr>
                    <a:lnBlToTr w="12700" cmpd="sng">
                      <a:noFill/>
                      <a:prstDash val="solid"/>
                    </a:lnBlToTr>
                    <a:solidFill>
                      <a:srgbClr val="F7A028">
                        <a:lumMod val="40000"/>
                        <a:lumOff val="60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endParaRPr lang="en-US" dirty="0"/>
                    </a:p>
                  </a:txBody>
                  <a:tcPr>
                    <a:lnL w="12700" cmpd="sng">
                      <a:solidFill>
                        <a:srgbClr val="474746"/>
                      </a:solidFill>
                    </a:lnL>
                    <a:lnR w="12700" cmpd="sng">
                      <a:solidFill>
                        <a:srgbClr val="474746"/>
                      </a:solidFill>
                    </a:lnR>
                    <a:lnT w="12700" cmpd="sng">
                      <a:solidFill>
                        <a:srgbClr val="474746"/>
                      </a:solidFill>
                    </a:lnT>
                    <a:lnB w="12700" cmpd="sng">
                      <a:solidFill>
                        <a:srgbClr val="474746"/>
                      </a:solidFill>
                    </a:lnB>
                    <a:lnTlToBr w="12700" cmpd="sng">
                      <a:noFill/>
                      <a:prstDash val="solid"/>
                    </a:lnTlToBr>
                    <a:lnBlToTr w="12700" cmpd="sng">
                      <a:noFill/>
                      <a:prstDash val="solid"/>
                    </a:lnBlToTr>
                    <a:solidFill>
                      <a:srgbClr val="F7A028">
                        <a:lumMod val="40000"/>
                        <a:lumOff val="60000"/>
                      </a:srgbClr>
                    </a:solidFill>
                  </a:tcPr>
                </a:tc>
                <a:extLst>
                  <a:ext uri="{0D108BD9-81ED-4DB2-BD59-A6C34878D82A}">
                    <a16:rowId xmlns:a16="http://schemas.microsoft.com/office/drawing/2014/main" val="10001"/>
                  </a:ext>
                </a:extLst>
              </a:tr>
              <a:tr h="539069">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endParaRPr lang="en-US" dirty="0"/>
                    </a:p>
                  </a:txBody>
                  <a:tcPr>
                    <a:lnL w="12700" cmpd="sng">
                      <a:solidFill>
                        <a:srgbClr val="474746"/>
                      </a:solidFill>
                    </a:lnL>
                    <a:lnR w="12700" cmpd="sng">
                      <a:solidFill>
                        <a:srgbClr val="474746"/>
                      </a:solidFill>
                    </a:lnR>
                    <a:lnT w="12700" cmpd="sng">
                      <a:solidFill>
                        <a:srgbClr val="474746"/>
                      </a:solidFill>
                    </a:lnT>
                    <a:lnB w="12700" cmpd="sng">
                      <a:solidFill>
                        <a:srgbClr val="474746"/>
                      </a:solidFill>
                    </a:lnB>
                    <a:lnTlToBr w="12700" cmpd="sng">
                      <a:noFill/>
                      <a:prstDash val="solid"/>
                    </a:lnTlToBr>
                    <a:lnBlToTr w="12700" cmpd="sng">
                      <a:noFill/>
                      <a:prstDash val="solid"/>
                    </a:lnBlToTr>
                    <a:solidFill>
                      <a:srgbClr val="F7A028">
                        <a:lumMod val="40000"/>
                        <a:lumOff val="60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endParaRPr lang="en-US" dirty="0"/>
                    </a:p>
                  </a:txBody>
                  <a:tcPr>
                    <a:lnL w="12700" cmpd="sng">
                      <a:solidFill>
                        <a:srgbClr val="474746"/>
                      </a:solidFill>
                    </a:lnL>
                    <a:lnR w="12700" cmpd="sng">
                      <a:solidFill>
                        <a:srgbClr val="474746"/>
                      </a:solidFill>
                    </a:lnR>
                    <a:lnT w="12700" cmpd="sng">
                      <a:solidFill>
                        <a:srgbClr val="474746"/>
                      </a:solidFill>
                    </a:lnT>
                    <a:lnB w="12700" cmpd="sng">
                      <a:solidFill>
                        <a:srgbClr val="474746"/>
                      </a:solidFill>
                    </a:lnB>
                    <a:lnTlToBr w="12700" cmpd="sng">
                      <a:noFill/>
                      <a:prstDash val="solid"/>
                    </a:lnTlToBr>
                    <a:lnBlToTr w="12700" cmpd="sng">
                      <a:noFill/>
                      <a:prstDash val="solid"/>
                    </a:lnBlToTr>
                    <a:solidFill>
                      <a:srgbClr val="F7A028">
                        <a:lumMod val="40000"/>
                        <a:lumOff val="60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endParaRPr lang="en-US" dirty="0"/>
                    </a:p>
                  </a:txBody>
                  <a:tcPr>
                    <a:lnL w="12700" cmpd="sng">
                      <a:solidFill>
                        <a:srgbClr val="474746"/>
                      </a:solidFill>
                    </a:lnL>
                    <a:lnR w="12700" cmpd="sng">
                      <a:solidFill>
                        <a:srgbClr val="474746"/>
                      </a:solidFill>
                    </a:lnR>
                    <a:lnT w="12700" cmpd="sng">
                      <a:solidFill>
                        <a:srgbClr val="474746"/>
                      </a:solidFill>
                    </a:lnT>
                    <a:lnB w="12700" cmpd="sng">
                      <a:solidFill>
                        <a:srgbClr val="474746"/>
                      </a:solidFill>
                    </a:lnB>
                    <a:lnTlToBr w="12700" cmpd="sng">
                      <a:noFill/>
                      <a:prstDash val="solid"/>
                    </a:lnTlToBr>
                    <a:lnBlToTr w="12700" cmpd="sng">
                      <a:noFill/>
                      <a:prstDash val="solid"/>
                    </a:lnBlToTr>
                    <a:solidFill>
                      <a:srgbClr val="F7A028">
                        <a:lumMod val="40000"/>
                        <a:lumOff val="60000"/>
                      </a:srgbClr>
                    </a:solidFill>
                  </a:tcPr>
                </a:tc>
                <a:extLst>
                  <a:ext uri="{0D108BD9-81ED-4DB2-BD59-A6C34878D82A}">
                    <a16:rowId xmlns:a16="http://schemas.microsoft.com/office/drawing/2014/main" val="10002"/>
                  </a:ext>
                </a:extLst>
              </a:tr>
              <a:tr h="539069">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endParaRPr lang="en-US" dirty="0"/>
                    </a:p>
                  </a:txBody>
                  <a:tcPr>
                    <a:lnL w="12700" cmpd="sng">
                      <a:solidFill>
                        <a:srgbClr val="474746"/>
                      </a:solidFill>
                    </a:lnL>
                    <a:lnR w="12700" cmpd="sng">
                      <a:solidFill>
                        <a:srgbClr val="474746"/>
                      </a:solidFill>
                    </a:lnR>
                    <a:lnT w="12700" cmpd="sng">
                      <a:solidFill>
                        <a:srgbClr val="474746"/>
                      </a:solidFill>
                    </a:lnT>
                    <a:lnB w="12700" cmpd="sng">
                      <a:solidFill>
                        <a:srgbClr val="474746"/>
                      </a:solidFill>
                    </a:lnB>
                    <a:lnTlToBr w="12700" cmpd="sng">
                      <a:noFill/>
                      <a:prstDash val="solid"/>
                    </a:lnTlToBr>
                    <a:lnBlToTr w="12700" cmpd="sng">
                      <a:noFill/>
                      <a:prstDash val="solid"/>
                    </a:lnBlToTr>
                    <a:solidFill>
                      <a:srgbClr val="F7A028">
                        <a:lumMod val="40000"/>
                        <a:lumOff val="60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endParaRPr lang="en-US" dirty="0"/>
                    </a:p>
                  </a:txBody>
                  <a:tcPr>
                    <a:lnL w="12700" cmpd="sng">
                      <a:solidFill>
                        <a:srgbClr val="474746"/>
                      </a:solidFill>
                    </a:lnL>
                    <a:lnR w="12700" cmpd="sng">
                      <a:solidFill>
                        <a:srgbClr val="474746"/>
                      </a:solidFill>
                    </a:lnR>
                    <a:lnT w="12700" cmpd="sng">
                      <a:solidFill>
                        <a:srgbClr val="474746"/>
                      </a:solidFill>
                    </a:lnT>
                    <a:lnB w="12700" cmpd="sng">
                      <a:solidFill>
                        <a:srgbClr val="474746"/>
                      </a:solidFill>
                    </a:lnB>
                    <a:lnTlToBr w="12700" cmpd="sng">
                      <a:noFill/>
                      <a:prstDash val="solid"/>
                    </a:lnTlToBr>
                    <a:lnBlToTr w="12700" cmpd="sng">
                      <a:noFill/>
                      <a:prstDash val="solid"/>
                    </a:lnBlToTr>
                    <a:solidFill>
                      <a:srgbClr val="F7A028">
                        <a:lumMod val="40000"/>
                        <a:lumOff val="60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endParaRPr lang="en-US" dirty="0"/>
                    </a:p>
                  </a:txBody>
                  <a:tcPr>
                    <a:lnL w="12700" cmpd="sng">
                      <a:solidFill>
                        <a:srgbClr val="474746"/>
                      </a:solidFill>
                    </a:lnL>
                    <a:lnR w="12700" cmpd="sng">
                      <a:solidFill>
                        <a:srgbClr val="474746"/>
                      </a:solidFill>
                    </a:lnR>
                    <a:lnT w="12700" cmpd="sng">
                      <a:solidFill>
                        <a:srgbClr val="474746"/>
                      </a:solidFill>
                    </a:lnT>
                    <a:lnB w="12700" cmpd="sng">
                      <a:solidFill>
                        <a:srgbClr val="474746"/>
                      </a:solidFill>
                    </a:lnB>
                    <a:lnTlToBr w="12700" cmpd="sng">
                      <a:noFill/>
                      <a:prstDash val="solid"/>
                    </a:lnTlToBr>
                    <a:lnBlToTr w="12700" cmpd="sng">
                      <a:noFill/>
                      <a:prstDash val="solid"/>
                    </a:lnBlToTr>
                    <a:solidFill>
                      <a:srgbClr val="F7A028">
                        <a:lumMod val="40000"/>
                        <a:lumOff val="60000"/>
                      </a:srgbClr>
                    </a:solidFill>
                  </a:tcPr>
                </a:tc>
                <a:extLst>
                  <a:ext uri="{0D108BD9-81ED-4DB2-BD59-A6C34878D82A}">
                    <a16:rowId xmlns:a16="http://schemas.microsoft.com/office/drawing/2014/main" val="10003"/>
                  </a:ext>
                </a:extLst>
              </a:tr>
            </a:tbl>
          </a:graphicData>
        </a:graphic>
      </p:graphicFrame>
      <p:sp>
        <p:nvSpPr>
          <p:cNvPr id="28" name="Rectangle 27">
            <a:extLst>
              <a:ext uri="{C183D7F6-B498-43B3-948B-1728B52AA6E4}">
                <adec:decorative xmlns:adec="http://schemas.microsoft.com/office/drawing/2017/decorative" val="1"/>
              </a:ext>
            </a:extLst>
          </p:cNvPr>
          <p:cNvSpPr/>
          <p:nvPr/>
        </p:nvSpPr>
        <p:spPr>
          <a:xfrm>
            <a:off x="3644914" y="2963310"/>
            <a:ext cx="618792" cy="542397"/>
          </a:xfrm>
          <a:prstGeom prst="rect">
            <a:avLst/>
          </a:prstGeom>
          <a:solidFill>
            <a:srgbClr val="0C67AE">
              <a:lumMod val="60000"/>
              <a:lumOff val="40000"/>
            </a:srgbClr>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Arial"/>
              <a:ea typeface="+mn-ea"/>
              <a:cs typeface="+mn-cs"/>
            </a:endParaRPr>
          </a:p>
        </p:txBody>
      </p:sp>
      <p:sp>
        <p:nvSpPr>
          <p:cNvPr id="23" name="Content Placeholder 2"/>
          <p:cNvSpPr txBox="1">
            <a:spLocks/>
          </p:cNvSpPr>
          <p:nvPr/>
        </p:nvSpPr>
        <p:spPr>
          <a:xfrm>
            <a:off x="1404421" y="4747723"/>
            <a:ext cx="3961207" cy="620681"/>
          </a:xfrm>
          <a:prstGeom prst="rect">
            <a:avLst/>
          </a:prstGeom>
        </p:spPr>
        <p:txBody>
          <a:bodyPr vert="horz" lIns="121920" tIns="60960" rIns="121920" bIns="60960" rtlCol="0">
            <a:noAutofit/>
          </a:bodyPr>
          <a:lstStyle>
            <a:lvl1pPr marL="0" indent="0" algn="l" defTabSz="457200" rtl="0" eaLnBrk="1" latinLnBrk="0" hangingPunct="1">
              <a:spcBef>
                <a:spcPct val="20000"/>
              </a:spcBef>
              <a:buFontTx/>
              <a:buNone/>
              <a:defRPr sz="2400" b="0" i="0" kern="1200">
                <a:solidFill>
                  <a:srgbClr val="4D4D4C"/>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rgbClr val="4D4D4C"/>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rgbClr val="4D4D4C"/>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rgbClr val="4D4D4C"/>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4D4D4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lgn="ctr">
              <a:buNone/>
            </a:pPr>
            <a:r>
              <a:rPr lang="en-US" sz="32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Block storage</a:t>
            </a:r>
          </a:p>
        </p:txBody>
      </p:sp>
      <p:sp>
        <p:nvSpPr>
          <p:cNvPr id="3" name="Content Placeholder 2"/>
          <p:cNvSpPr>
            <a:spLocks noGrp="1"/>
          </p:cNvSpPr>
          <p:nvPr>
            <p:ph idx="1"/>
          </p:nvPr>
        </p:nvSpPr>
        <p:spPr>
          <a:xfrm>
            <a:off x="376792" y="5393494"/>
            <a:ext cx="5566808" cy="377193"/>
          </a:xfrm>
        </p:spPr>
        <p:txBody>
          <a:bodyPr>
            <a:noAutofit/>
          </a:bodyPr>
          <a:lstStyle/>
          <a:p>
            <a:pPr marL="0" lvl="1" indent="0" algn="ctr">
              <a:buNone/>
            </a:pPr>
            <a:r>
              <a:rPr lang="en-US" dirty="0"/>
              <a:t>Change one block (piece of the file)</a:t>
            </a:r>
          </a:p>
          <a:p>
            <a:pPr marL="0" lvl="1" indent="0" algn="ctr">
              <a:buNone/>
            </a:pPr>
            <a:r>
              <a:rPr lang="en-US" dirty="0"/>
              <a:t>that contains the character</a:t>
            </a:r>
          </a:p>
        </p:txBody>
      </p:sp>
      <p:graphicFrame>
        <p:nvGraphicFramePr>
          <p:cNvPr id="27" name="Table 26" descr="Object storage."/>
          <p:cNvGraphicFramePr>
            <a:graphicFrameLocks noGrp="1"/>
          </p:cNvGraphicFramePr>
          <p:nvPr>
            <p:extLst>
              <p:ext uri="{D42A27DB-BD31-4B8C-83A1-F6EECF244321}">
                <p14:modId xmlns:p14="http://schemas.microsoft.com/office/powerpoint/2010/main" val="1398647809"/>
              </p:ext>
            </p:extLst>
          </p:nvPr>
        </p:nvGraphicFramePr>
        <p:xfrm>
          <a:off x="7864523" y="2432176"/>
          <a:ext cx="1896663" cy="2156276"/>
        </p:xfrm>
        <a:graphic>
          <a:graphicData uri="http://schemas.openxmlformats.org/drawingml/2006/table">
            <a:tbl>
              <a:tblPr firstRow="1" bandRow="1"/>
              <a:tblGrid>
                <a:gridCol w="632221">
                  <a:extLst>
                    <a:ext uri="{9D8B030D-6E8A-4147-A177-3AD203B41FA5}">
                      <a16:colId xmlns:a16="http://schemas.microsoft.com/office/drawing/2014/main" val="20000"/>
                    </a:ext>
                  </a:extLst>
                </a:gridCol>
                <a:gridCol w="632221">
                  <a:extLst>
                    <a:ext uri="{9D8B030D-6E8A-4147-A177-3AD203B41FA5}">
                      <a16:colId xmlns:a16="http://schemas.microsoft.com/office/drawing/2014/main" val="20001"/>
                    </a:ext>
                  </a:extLst>
                </a:gridCol>
                <a:gridCol w="632221">
                  <a:extLst>
                    <a:ext uri="{9D8B030D-6E8A-4147-A177-3AD203B41FA5}">
                      <a16:colId xmlns:a16="http://schemas.microsoft.com/office/drawing/2014/main" val="20002"/>
                    </a:ext>
                  </a:extLst>
                </a:gridCol>
              </a:tblGrid>
              <a:tr h="539069">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endParaRPr lang="en-US" dirty="0"/>
                    </a:p>
                  </a:txBody>
                  <a:tcPr>
                    <a:lnL w="12700" cmpd="sng">
                      <a:solidFill>
                        <a:srgbClr val="474746"/>
                      </a:solidFill>
                    </a:lnL>
                    <a:lnR w="12700" cmpd="sng">
                      <a:solidFill>
                        <a:srgbClr val="474746"/>
                      </a:solidFill>
                    </a:lnR>
                    <a:lnT w="12700" cmpd="sng">
                      <a:solidFill>
                        <a:srgbClr val="474746"/>
                      </a:solidFill>
                    </a:lnT>
                    <a:lnB w="12700" cmpd="sng">
                      <a:solidFill>
                        <a:srgbClr val="474746"/>
                      </a:solidFill>
                    </a:lnB>
                    <a:lnTlToBr w="12700" cmpd="sng">
                      <a:noFill/>
                      <a:prstDash val="solid"/>
                    </a:lnTlToBr>
                    <a:lnBlToTr w="12700" cmpd="sng">
                      <a:noFill/>
                      <a:prstDash val="solid"/>
                    </a:lnBlToTr>
                    <a:solidFill>
                      <a:srgbClr val="0C67AE">
                        <a:lumMod val="60000"/>
                        <a:lumOff val="40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endParaRPr lang="en-US" dirty="0"/>
                    </a:p>
                  </a:txBody>
                  <a:tcPr>
                    <a:lnL w="12700" cmpd="sng">
                      <a:solidFill>
                        <a:srgbClr val="474746"/>
                      </a:solidFill>
                    </a:lnL>
                    <a:lnR w="12700" cmpd="sng">
                      <a:solidFill>
                        <a:srgbClr val="474746"/>
                      </a:solidFill>
                    </a:lnR>
                    <a:lnT w="12700" cmpd="sng">
                      <a:solidFill>
                        <a:srgbClr val="474746"/>
                      </a:solidFill>
                    </a:lnT>
                    <a:lnB w="12700" cmpd="sng">
                      <a:solidFill>
                        <a:srgbClr val="474746"/>
                      </a:solidFill>
                    </a:lnB>
                    <a:lnTlToBr w="12700" cmpd="sng">
                      <a:noFill/>
                      <a:prstDash val="solid"/>
                    </a:lnTlToBr>
                    <a:lnBlToTr w="12700" cmpd="sng">
                      <a:noFill/>
                      <a:prstDash val="solid"/>
                    </a:lnBlToTr>
                    <a:solidFill>
                      <a:srgbClr val="0C67AE">
                        <a:lumMod val="60000"/>
                        <a:lumOff val="40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endParaRPr lang="en-US" dirty="0"/>
                    </a:p>
                  </a:txBody>
                  <a:tcPr>
                    <a:lnL w="12700" cmpd="sng">
                      <a:solidFill>
                        <a:srgbClr val="474746"/>
                      </a:solidFill>
                    </a:lnL>
                    <a:lnR w="12700" cmpd="sng">
                      <a:solidFill>
                        <a:srgbClr val="474746"/>
                      </a:solidFill>
                    </a:lnR>
                    <a:lnT w="12700" cmpd="sng">
                      <a:solidFill>
                        <a:srgbClr val="474746"/>
                      </a:solidFill>
                    </a:lnT>
                    <a:lnB w="12700" cmpd="sng">
                      <a:solidFill>
                        <a:srgbClr val="474746"/>
                      </a:solidFill>
                    </a:lnB>
                    <a:lnTlToBr w="12700" cmpd="sng">
                      <a:noFill/>
                      <a:prstDash val="solid"/>
                    </a:lnTlToBr>
                    <a:lnBlToTr w="12700" cmpd="sng">
                      <a:noFill/>
                      <a:prstDash val="solid"/>
                    </a:lnBlToTr>
                    <a:solidFill>
                      <a:srgbClr val="0C67AE">
                        <a:lumMod val="60000"/>
                        <a:lumOff val="40000"/>
                      </a:srgbClr>
                    </a:solidFill>
                  </a:tcPr>
                </a:tc>
                <a:extLst>
                  <a:ext uri="{0D108BD9-81ED-4DB2-BD59-A6C34878D82A}">
                    <a16:rowId xmlns:a16="http://schemas.microsoft.com/office/drawing/2014/main" val="10000"/>
                  </a:ext>
                </a:extLst>
              </a:tr>
              <a:tr h="539069">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endParaRPr lang="en-US" dirty="0"/>
                    </a:p>
                  </a:txBody>
                  <a:tcPr>
                    <a:lnL w="12700" cmpd="sng">
                      <a:solidFill>
                        <a:srgbClr val="474746"/>
                      </a:solidFill>
                    </a:lnL>
                    <a:lnR w="12700" cmpd="sng">
                      <a:solidFill>
                        <a:srgbClr val="474746"/>
                      </a:solidFill>
                    </a:lnR>
                    <a:lnT w="12700" cmpd="sng">
                      <a:solidFill>
                        <a:srgbClr val="474746"/>
                      </a:solidFill>
                    </a:lnT>
                    <a:lnB w="12700" cmpd="sng">
                      <a:solidFill>
                        <a:srgbClr val="474746"/>
                      </a:solidFill>
                    </a:lnB>
                    <a:lnTlToBr w="12700" cmpd="sng">
                      <a:noFill/>
                      <a:prstDash val="solid"/>
                    </a:lnTlToBr>
                    <a:lnBlToTr w="12700" cmpd="sng">
                      <a:noFill/>
                      <a:prstDash val="solid"/>
                    </a:lnBlToTr>
                    <a:solidFill>
                      <a:srgbClr val="0C67AE">
                        <a:lumMod val="60000"/>
                        <a:lumOff val="40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endParaRPr lang="en-US" dirty="0"/>
                    </a:p>
                  </a:txBody>
                  <a:tcPr>
                    <a:lnL w="12700" cmpd="sng">
                      <a:solidFill>
                        <a:srgbClr val="474746"/>
                      </a:solidFill>
                    </a:lnL>
                    <a:lnR w="12700" cmpd="sng">
                      <a:solidFill>
                        <a:srgbClr val="474746"/>
                      </a:solidFill>
                    </a:lnR>
                    <a:lnT w="12700" cmpd="sng">
                      <a:solidFill>
                        <a:srgbClr val="474746"/>
                      </a:solidFill>
                    </a:lnT>
                    <a:lnB w="12700" cmpd="sng">
                      <a:solidFill>
                        <a:srgbClr val="474746"/>
                      </a:solidFill>
                    </a:lnB>
                    <a:lnTlToBr w="12700" cmpd="sng">
                      <a:noFill/>
                      <a:prstDash val="solid"/>
                    </a:lnTlToBr>
                    <a:lnBlToTr w="12700" cmpd="sng">
                      <a:noFill/>
                      <a:prstDash val="solid"/>
                    </a:lnBlToTr>
                    <a:solidFill>
                      <a:srgbClr val="0C67AE">
                        <a:lumMod val="60000"/>
                        <a:lumOff val="40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endParaRPr lang="en-US" dirty="0"/>
                    </a:p>
                  </a:txBody>
                  <a:tcPr>
                    <a:lnL w="12700" cmpd="sng">
                      <a:solidFill>
                        <a:srgbClr val="474746"/>
                      </a:solidFill>
                    </a:lnL>
                    <a:lnR w="12700" cmpd="sng">
                      <a:solidFill>
                        <a:srgbClr val="474746"/>
                      </a:solidFill>
                    </a:lnR>
                    <a:lnT w="12700" cmpd="sng">
                      <a:solidFill>
                        <a:srgbClr val="474746"/>
                      </a:solidFill>
                    </a:lnT>
                    <a:lnB w="12700" cmpd="sng">
                      <a:solidFill>
                        <a:srgbClr val="474746"/>
                      </a:solidFill>
                    </a:lnB>
                    <a:lnTlToBr w="12700" cmpd="sng">
                      <a:noFill/>
                      <a:prstDash val="solid"/>
                    </a:lnTlToBr>
                    <a:lnBlToTr w="12700" cmpd="sng">
                      <a:noFill/>
                      <a:prstDash val="solid"/>
                    </a:lnBlToTr>
                    <a:solidFill>
                      <a:srgbClr val="0C67AE">
                        <a:lumMod val="60000"/>
                        <a:lumOff val="40000"/>
                      </a:srgbClr>
                    </a:solidFill>
                  </a:tcPr>
                </a:tc>
                <a:extLst>
                  <a:ext uri="{0D108BD9-81ED-4DB2-BD59-A6C34878D82A}">
                    <a16:rowId xmlns:a16="http://schemas.microsoft.com/office/drawing/2014/main" val="10001"/>
                  </a:ext>
                </a:extLst>
              </a:tr>
              <a:tr h="539069">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endParaRPr lang="en-US" dirty="0"/>
                    </a:p>
                  </a:txBody>
                  <a:tcPr>
                    <a:lnL w="12700" cmpd="sng">
                      <a:solidFill>
                        <a:srgbClr val="474746"/>
                      </a:solidFill>
                    </a:lnL>
                    <a:lnR w="12700" cmpd="sng">
                      <a:solidFill>
                        <a:srgbClr val="474746"/>
                      </a:solidFill>
                    </a:lnR>
                    <a:lnT w="12700" cmpd="sng">
                      <a:solidFill>
                        <a:srgbClr val="474746"/>
                      </a:solidFill>
                    </a:lnT>
                    <a:lnB w="12700" cmpd="sng">
                      <a:solidFill>
                        <a:srgbClr val="474746"/>
                      </a:solidFill>
                    </a:lnB>
                    <a:lnTlToBr w="12700" cmpd="sng">
                      <a:noFill/>
                      <a:prstDash val="solid"/>
                    </a:lnTlToBr>
                    <a:lnBlToTr w="12700" cmpd="sng">
                      <a:noFill/>
                      <a:prstDash val="solid"/>
                    </a:lnBlToTr>
                    <a:solidFill>
                      <a:srgbClr val="0C67AE">
                        <a:lumMod val="60000"/>
                        <a:lumOff val="40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endParaRPr lang="en-US" dirty="0"/>
                    </a:p>
                  </a:txBody>
                  <a:tcPr>
                    <a:lnL w="12700" cmpd="sng">
                      <a:solidFill>
                        <a:srgbClr val="474746"/>
                      </a:solidFill>
                    </a:lnL>
                    <a:lnR w="12700" cmpd="sng">
                      <a:solidFill>
                        <a:srgbClr val="474746"/>
                      </a:solidFill>
                    </a:lnR>
                    <a:lnT w="12700" cmpd="sng">
                      <a:solidFill>
                        <a:srgbClr val="474746"/>
                      </a:solidFill>
                    </a:lnT>
                    <a:lnB w="12700" cmpd="sng">
                      <a:solidFill>
                        <a:srgbClr val="474746"/>
                      </a:solidFill>
                    </a:lnB>
                    <a:lnTlToBr w="12700" cmpd="sng">
                      <a:noFill/>
                      <a:prstDash val="solid"/>
                    </a:lnTlToBr>
                    <a:lnBlToTr w="12700" cmpd="sng">
                      <a:noFill/>
                      <a:prstDash val="solid"/>
                    </a:lnBlToTr>
                    <a:solidFill>
                      <a:srgbClr val="0C67AE">
                        <a:lumMod val="60000"/>
                        <a:lumOff val="40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endParaRPr lang="en-US" dirty="0"/>
                    </a:p>
                  </a:txBody>
                  <a:tcPr>
                    <a:lnL w="12700" cmpd="sng">
                      <a:solidFill>
                        <a:srgbClr val="474746"/>
                      </a:solidFill>
                    </a:lnL>
                    <a:lnR w="12700" cmpd="sng">
                      <a:solidFill>
                        <a:srgbClr val="474746"/>
                      </a:solidFill>
                    </a:lnR>
                    <a:lnT w="12700" cmpd="sng">
                      <a:solidFill>
                        <a:srgbClr val="474746"/>
                      </a:solidFill>
                    </a:lnT>
                    <a:lnB w="12700" cmpd="sng">
                      <a:solidFill>
                        <a:srgbClr val="474746"/>
                      </a:solidFill>
                    </a:lnB>
                    <a:lnTlToBr w="12700" cmpd="sng">
                      <a:noFill/>
                      <a:prstDash val="solid"/>
                    </a:lnTlToBr>
                    <a:lnBlToTr w="12700" cmpd="sng">
                      <a:noFill/>
                      <a:prstDash val="solid"/>
                    </a:lnBlToTr>
                    <a:solidFill>
                      <a:srgbClr val="0C67AE">
                        <a:lumMod val="60000"/>
                        <a:lumOff val="40000"/>
                      </a:srgbClr>
                    </a:solidFill>
                  </a:tcPr>
                </a:tc>
                <a:extLst>
                  <a:ext uri="{0D108BD9-81ED-4DB2-BD59-A6C34878D82A}">
                    <a16:rowId xmlns:a16="http://schemas.microsoft.com/office/drawing/2014/main" val="10002"/>
                  </a:ext>
                </a:extLst>
              </a:tr>
              <a:tr h="539069">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endParaRPr lang="en-US" dirty="0"/>
                    </a:p>
                  </a:txBody>
                  <a:tcPr>
                    <a:lnL w="12700" cmpd="sng">
                      <a:solidFill>
                        <a:srgbClr val="474746"/>
                      </a:solidFill>
                    </a:lnL>
                    <a:lnR w="12700" cmpd="sng">
                      <a:solidFill>
                        <a:srgbClr val="474746"/>
                      </a:solidFill>
                    </a:lnR>
                    <a:lnT w="12700" cmpd="sng">
                      <a:solidFill>
                        <a:srgbClr val="474746"/>
                      </a:solidFill>
                    </a:lnT>
                    <a:lnB w="12700" cmpd="sng">
                      <a:solidFill>
                        <a:srgbClr val="474746"/>
                      </a:solidFill>
                    </a:lnB>
                    <a:lnTlToBr w="12700" cmpd="sng">
                      <a:noFill/>
                      <a:prstDash val="solid"/>
                    </a:lnTlToBr>
                    <a:lnBlToTr w="12700" cmpd="sng">
                      <a:noFill/>
                      <a:prstDash val="solid"/>
                    </a:lnBlToTr>
                    <a:solidFill>
                      <a:srgbClr val="0C67AE">
                        <a:lumMod val="60000"/>
                        <a:lumOff val="40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endParaRPr lang="en-US" dirty="0"/>
                    </a:p>
                  </a:txBody>
                  <a:tcPr>
                    <a:lnL w="12700" cmpd="sng">
                      <a:solidFill>
                        <a:srgbClr val="474746"/>
                      </a:solidFill>
                    </a:lnL>
                    <a:lnR w="12700" cmpd="sng">
                      <a:solidFill>
                        <a:srgbClr val="474746"/>
                      </a:solidFill>
                    </a:lnR>
                    <a:lnT w="12700" cmpd="sng">
                      <a:solidFill>
                        <a:srgbClr val="474746"/>
                      </a:solidFill>
                    </a:lnT>
                    <a:lnB w="12700" cmpd="sng">
                      <a:solidFill>
                        <a:srgbClr val="474746"/>
                      </a:solidFill>
                    </a:lnB>
                    <a:lnTlToBr w="12700" cmpd="sng">
                      <a:noFill/>
                      <a:prstDash val="solid"/>
                    </a:lnTlToBr>
                    <a:lnBlToTr w="12700" cmpd="sng">
                      <a:noFill/>
                      <a:prstDash val="solid"/>
                    </a:lnBlToTr>
                    <a:solidFill>
                      <a:srgbClr val="0C67AE">
                        <a:lumMod val="60000"/>
                        <a:lumOff val="40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endParaRPr lang="en-US" dirty="0"/>
                    </a:p>
                  </a:txBody>
                  <a:tcPr>
                    <a:lnL w="12700" cmpd="sng">
                      <a:solidFill>
                        <a:srgbClr val="474746"/>
                      </a:solidFill>
                    </a:lnL>
                    <a:lnR w="12700" cmpd="sng">
                      <a:solidFill>
                        <a:srgbClr val="474746"/>
                      </a:solidFill>
                    </a:lnR>
                    <a:lnT w="12700" cmpd="sng">
                      <a:solidFill>
                        <a:srgbClr val="474746"/>
                      </a:solidFill>
                    </a:lnT>
                    <a:lnB w="12700" cmpd="sng">
                      <a:solidFill>
                        <a:srgbClr val="474746"/>
                      </a:solidFill>
                    </a:lnB>
                    <a:lnTlToBr w="12700" cmpd="sng">
                      <a:noFill/>
                      <a:prstDash val="solid"/>
                    </a:lnTlToBr>
                    <a:lnBlToTr w="12700" cmpd="sng">
                      <a:noFill/>
                      <a:prstDash val="solid"/>
                    </a:lnBlToTr>
                    <a:solidFill>
                      <a:srgbClr val="0C67AE">
                        <a:lumMod val="60000"/>
                        <a:lumOff val="40000"/>
                      </a:srgbClr>
                    </a:solidFill>
                  </a:tcPr>
                </a:tc>
                <a:extLst>
                  <a:ext uri="{0D108BD9-81ED-4DB2-BD59-A6C34878D82A}">
                    <a16:rowId xmlns:a16="http://schemas.microsoft.com/office/drawing/2014/main" val="10003"/>
                  </a:ext>
                </a:extLst>
              </a:tr>
            </a:tbl>
          </a:graphicData>
        </a:graphic>
      </p:graphicFrame>
      <p:sp>
        <p:nvSpPr>
          <p:cNvPr id="21" name="Content Placeholder 2"/>
          <p:cNvSpPr txBox="1">
            <a:spLocks/>
          </p:cNvSpPr>
          <p:nvPr/>
        </p:nvSpPr>
        <p:spPr>
          <a:xfrm>
            <a:off x="7286947" y="4743692"/>
            <a:ext cx="3194501" cy="464673"/>
          </a:xfrm>
          <a:prstGeom prst="rect">
            <a:avLst/>
          </a:prstGeom>
        </p:spPr>
        <p:txBody>
          <a:bodyPr vert="horz" lIns="121920" tIns="60960" rIns="121920" bIns="60960" rtlCol="0">
            <a:noAutofit/>
          </a:bodyPr>
          <a:lstStyle>
            <a:defPPr>
              <a:defRPr lang="en-US"/>
            </a:defPPr>
            <a:lvl1pPr indent="0" defTabSz="457200">
              <a:spcBef>
                <a:spcPct val="20000"/>
              </a:spcBef>
              <a:buFontTx/>
              <a:buNone/>
              <a:defRPr sz="2400" b="0" i="0">
                <a:solidFill>
                  <a:srgbClr val="4D4D4C"/>
                </a:solidFill>
                <a:latin typeface="Arial"/>
                <a:cs typeface="Arial"/>
              </a:defRPr>
            </a:lvl1pPr>
            <a:lvl2pPr marL="0" lvl="1" indent="0" algn="ctr" defTabSz="457200">
              <a:spcBef>
                <a:spcPct val="20000"/>
              </a:spcBef>
              <a:buFont typeface="Arial"/>
              <a:buNone/>
              <a:defRPr sz="2133" b="1" i="0">
                <a:latin typeface="Amazon Ember" panose="020B0603020204020204" pitchFamily="34" charset="0"/>
                <a:ea typeface="Amazon Ember" panose="020B0603020204020204" pitchFamily="34" charset="0"/>
                <a:cs typeface="Amazon Ember" panose="020B0603020204020204" pitchFamily="34" charset="0"/>
              </a:defRPr>
            </a:lvl2pPr>
            <a:lvl3pPr marL="1143000" indent="-228600" defTabSz="457200">
              <a:spcBef>
                <a:spcPct val="20000"/>
              </a:spcBef>
              <a:buFont typeface="Arial"/>
              <a:buChar char="•"/>
              <a:defRPr b="0" i="0">
                <a:solidFill>
                  <a:srgbClr val="4D4D4C"/>
                </a:solidFill>
                <a:latin typeface="Arial"/>
                <a:cs typeface="Arial"/>
              </a:defRPr>
            </a:lvl3pPr>
            <a:lvl4pPr marL="1600200" indent="-228600" defTabSz="457200">
              <a:spcBef>
                <a:spcPct val="20000"/>
              </a:spcBef>
              <a:buFont typeface="Arial"/>
              <a:buChar char="–"/>
              <a:defRPr sz="1600" b="0" i="0">
                <a:solidFill>
                  <a:srgbClr val="4D4D4C"/>
                </a:solidFill>
                <a:latin typeface="Arial"/>
                <a:cs typeface="Arial"/>
              </a:defRPr>
            </a:lvl4pPr>
            <a:lvl5pPr marL="2057400" indent="-228600" defTabSz="457200">
              <a:spcBef>
                <a:spcPct val="20000"/>
              </a:spcBef>
              <a:buFont typeface="Arial"/>
              <a:buChar char="»"/>
              <a:defRPr sz="1600" b="0" i="0">
                <a:solidFill>
                  <a:srgbClr val="4D4D4C"/>
                </a:solidFill>
                <a:latin typeface="Arial"/>
                <a:cs typeface="Arial"/>
              </a:defRPr>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lvl="1"/>
            <a:r>
              <a:rPr lang="en-US" sz="3200" b="0" dirty="0"/>
              <a:t>Object storage</a:t>
            </a:r>
          </a:p>
        </p:txBody>
      </p:sp>
      <p:sp>
        <p:nvSpPr>
          <p:cNvPr id="5" name="Content Placeholder 2"/>
          <p:cNvSpPr txBox="1">
            <a:spLocks/>
          </p:cNvSpPr>
          <p:nvPr/>
        </p:nvSpPr>
        <p:spPr>
          <a:xfrm>
            <a:off x="6531721" y="5393494"/>
            <a:ext cx="4313371" cy="377193"/>
          </a:xfrm>
          <a:prstGeom prst="rect">
            <a:avLst/>
          </a:prstGeom>
        </p:spPr>
        <p:txBody>
          <a:bodyPr vert="horz" lIns="91440" tIns="45720" rIns="91440" bIns="45720" rtlCol="0">
            <a:noAutofit/>
          </a:bodyPr>
          <a:lstStyle>
            <a:lvl1pPr marL="228600" indent="-228600">
              <a:lnSpc>
                <a:spcPct val="90000"/>
              </a:lnSpc>
              <a:spcBef>
                <a:spcPts val="1000"/>
              </a:spcBef>
              <a:buFontTx/>
              <a:buBlip>
                <a:blip r:embed="rId4"/>
              </a:buBlip>
              <a:defRPr sz="2800" b="0" i="0">
                <a:latin typeface="Amazon Ember Light" charset="0"/>
                <a:ea typeface="Amazon Ember Light" charset="0"/>
                <a:cs typeface="Amazon Ember Light" charset="0"/>
              </a:defRPr>
            </a:lvl1pPr>
            <a:lvl2pPr marL="0" lvl="1" indent="0" algn="ctr">
              <a:lnSpc>
                <a:spcPct val="90000"/>
              </a:lnSpc>
              <a:spcBef>
                <a:spcPts val="500"/>
              </a:spcBef>
              <a:buFontTx/>
              <a:buNone/>
              <a:defRPr sz="1600" b="0" i="0">
                <a:latin typeface="Amazon Ember Light" charset="0"/>
                <a:ea typeface="Amazon Ember Light" charset="0"/>
                <a:cs typeface="Amazon Ember Light" charset="0"/>
              </a:defRPr>
            </a:lvl2pPr>
            <a:lvl3pPr marL="1143000" indent="-228600">
              <a:lnSpc>
                <a:spcPct val="90000"/>
              </a:lnSpc>
              <a:spcBef>
                <a:spcPts val="500"/>
              </a:spcBef>
              <a:buFontTx/>
              <a:buBlip>
                <a:blip r:embed="rId4"/>
              </a:buBlip>
              <a:defRPr sz="2000" b="0" i="0">
                <a:latin typeface="Amazon Ember Light" charset="0"/>
                <a:ea typeface="Amazon Ember Light" charset="0"/>
                <a:cs typeface="Amazon Ember Light" charset="0"/>
              </a:defRPr>
            </a:lvl3pPr>
            <a:lvl4pPr marL="1600200" indent="-228600">
              <a:lnSpc>
                <a:spcPct val="90000"/>
              </a:lnSpc>
              <a:spcBef>
                <a:spcPts val="500"/>
              </a:spcBef>
              <a:buFontTx/>
              <a:buBlip>
                <a:blip r:embed="rId4"/>
              </a:buBlip>
              <a:defRPr b="0" i="0">
                <a:latin typeface="Amazon Ember Light" charset="0"/>
                <a:ea typeface="Amazon Ember Light" charset="0"/>
                <a:cs typeface="Amazon Ember Light" charset="0"/>
              </a:defRPr>
            </a:lvl4pPr>
            <a:lvl5pPr marL="2057400" indent="-228600">
              <a:lnSpc>
                <a:spcPct val="90000"/>
              </a:lnSpc>
              <a:spcBef>
                <a:spcPts val="500"/>
              </a:spcBef>
              <a:buFontTx/>
              <a:buBlip>
                <a:blip r:embed="rId4"/>
              </a:buBlip>
              <a:defRPr b="0" i="0">
                <a:latin typeface="Amazon Ember Light" charset="0"/>
                <a:ea typeface="Amazon Ember Light" charset="0"/>
                <a:cs typeface="Amazon Ember Light" charset="0"/>
              </a:defRP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lvl="1"/>
            <a:r>
              <a:rPr lang="en-US" sz="2400" dirty="0"/>
              <a:t>Entire file must be updated</a:t>
            </a:r>
          </a:p>
        </p:txBody>
      </p:sp>
      <p:sp>
        <p:nvSpPr>
          <p:cNvPr id="6" name="Footer Placeholder 5">
            <a:extLst>
              <a:ext uri="{FF2B5EF4-FFF2-40B4-BE49-F238E27FC236}">
                <a16:creationId xmlns:a16="http://schemas.microsoft.com/office/drawing/2014/main" id="{B2B1A0FE-81BE-4A09-A915-DF51C5E13574}"/>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
        <p:nvSpPr>
          <p:cNvPr id="7" name="Slide Number Placeholder 6">
            <a:extLs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7</a:t>
            </a:fld>
            <a:endParaRPr lang="en-US" dirty="0"/>
          </a:p>
        </p:txBody>
      </p:sp>
    </p:spTree>
    <p:custDataLst>
      <p:tags r:id="rId1"/>
    </p:custDataLst>
    <p:extLst>
      <p:ext uri="{BB962C8B-B14F-4D97-AF65-F5344CB8AC3E}">
        <p14:creationId xmlns:p14="http://schemas.microsoft.com/office/powerpoint/2010/main" val="1981432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EBS</a:t>
            </a:r>
          </a:p>
        </p:txBody>
      </p:sp>
      <p:sp>
        <p:nvSpPr>
          <p:cNvPr id="3" name="Content Placeholder 2"/>
          <p:cNvSpPr>
            <a:spLocks noGrp="1"/>
          </p:cNvSpPr>
          <p:nvPr>
            <p:ph idx="1"/>
          </p:nvPr>
        </p:nvSpPr>
        <p:spPr/>
        <p:txBody>
          <a:bodyPr/>
          <a:lstStyle/>
          <a:p>
            <a:pPr marL="0" indent="0">
              <a:buNone/>
            </a:pPr>
            <a:r>
              <a:rPr lang="en-US" dirty="0"/>
              <a:t>Amazon EBS enables you to </a:t>
            </a:r>
            <a:r>
              <a:rPr lang="en-US" b="1" dirty="0">
                <a:solidFill>
                  <a:schemeClr val="accent5"/>
                </a:solidFill>
              </a:rPr>
              <a:t>create individual storage volumes </a:t>
            </a:r>
            <a:r>
              <a:rPr lang="en-US" dirty="0"/>
              <a:t>and </a:t>
            </a:r>
            <a:r>
              <a:rPr lang="en-US" b="1" dirty="0">
                <a:solidFill>
                  <a:schemeClr val="accent5"/>
                </a:solidFill>
              </a:rPr>
              <a:t>attach them </a:t>
            </a:r>
            <a:r>
              <a:rPr lang="en-US" dirty="0"/>
              <a:t>to an Amazon EC2 instance:</a:t>
            </a:r>
          </a:p>
          <a:p>
            <a:r>
              <a:rPr lang="en-US" dirty="0"/>
              <a:t>Amazon EBS offers block-level storage.</a:t>
            </a:r>
          </a:p>
          <a:p>
            <a:r>
              <a:rPr lang="en-US" dirty="0"/>
              <a:t>Volumes are automatically replicated within its Availability Zone.</a:t>
            </a:r>
          </a:p>
          <a:p>
            <a:r>
              <a:rPr lang="en-US" dirty="0"/>
              <a:t>It can be backed up automatically to Amazon S3 through snapshots.</a:t>
            </a:r>
          </a:p>
          <a:p>
            <a:r>
              <a:rPr lang="en-US" dirty="0"/>
              <a:t>Uses include – </a:t>
            </a:r>
          </a:p>
          <a:p>
            <a:pPr lvl="1"/>
            <a:r>
              <a:rPr lang="en-US" dirty="0"/>
              <a:t>Boot volumes and storage for Amazon Elastic Compute Cloud (Amazon EC2) instances</a:t>
            </a:r>
          </a:p>
          <a:p>
            <a:pPr lvl="1"/>
            <a:r>
              <a:rPr lang="en-US" dirty="0"/>
              <a:t>Data storage with a file system</a:t>
            </a:r>
          </a:p>
          <a:p>
            <a:pPr lvl="1"/>
            <a:r>
              <a:rPr lang="en-US" dirty="0"/>
              <a:t>Database hosts</a:t>
            </a:r>
          </a:p>
          <a:p>
            <a:pPr lvl="1"/>
            <a:r>
              <a:rPr lang="en-US" dirty="0"/>
              <a:t>Enterprise applications</a:t>
            </a:r>
          </a:p>
        </p:txBody>
      </p:sp>
      <p:sp>
        <p:nvSpPr>
          <p:cNvPr id="4" name="Footer Placeholder 3">
            <a:extLst>
              <a:ext uri="{FF2B5EF4-FFF2-40B4-BE49-F238E27FC236}">
                <a16:creationId xmlns:a16="http://schemas.microsoft.com/office/drawing/2014/main" id="{9E5EE06A-C12F-4EE5-9927-4B69D56B9E33}"/>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
        <p:nvSpPr>
          <p:cNvPr id="22" name="Slide Number Placeholder 21">
            <a:extLs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8</a:t>
            </a:fld>
            <a:endParaRPr lang="en-US" dirty="0"/>
          </a:p>
        </p:txBody>
      </p:sp>
    </p:spTree>
    <p:custDataLst>
      <p:tags r:id="rId1"/>
    </p:custDataLst>
    <p:extLst>
      <p:ext uri="{BB962C8B-B14F-4D97-AF65-F5344CB8AC3E}">
        <p14:creationId xmlns:p14="http://schemas.microsoft.com/office/powerpoint/2010/main" val="3854759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EBS volume types</a:t>
            </a:r>
          </a:p>
        </p:txBody>
      </p:sp>
      <p:pic>
        <p:nvPicPr>
          <p:cNvPr id="8" name="Content Placeholder 7" descr="Table comparing EBS volume types.">
            <a:extLst>
              <a:ext uri="{FF2B5EF4-FFF2-40B4-BE49-F238E27FC236}">
                <a16:creationId xmlns:a16="http://schemas.microsoft.com/office/drawing/2014/main" id="{FE0092F5-5FB4-443D-96C8-39CCE867F8FC}"/>
              </a:ext>
            </a:extLst>
          </p:cNvPr>
          <p:cNvPicPr>
            <a:picLocks noGrp="1" noChangeAspect="1"/>
          </p:cNvPicPr>
          <p:nvPr>
            <p:ph idx="1"/>
          </p:nvPr>
        </p:nvPicPr>
        <p:blipFill>
          <a:blip r:embed="rId4"/>
          <a:stretch>
            <a:fillRect/>
          </a:stretch>
        </p:blipFill>
        <p:spPr>
          <a:xfrm>
            <a:off x="419100" y="2707992"/>
            <a:ext cx="11353800" cy="2289742"/>
          </a:xfrm>
        </p:spPr>
      </p:pic>
      <p:sp>
        <p:nvSpPr>
          <p:cNvPr id="3" name="Footer Placeholder 2">
            <a:extLst>
              <a:ext uri="{FF2B5EF4-FFF2-40B4-BE49-F238E27FC236}">
                <a16:creationId xmlns:a16="http://schemas.microsoft.com/office/drawing/2014/main" id="{A72F9CB3-A9C5-4198-AA68-38A4F8705D95}"/>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
        <p:nvSpPr>
          <p:cNvPr id="5" name="Slide Number Placeholder 4">
            <a:extLs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9</a:t>
            </a:fld>
            <a:endParaRPr lang="en-US" dirty="0"/>
          </a:p>
        </p:txBody>
      </p:sp>
    </p:spTree>
    <p:custDataLst>
      <p:tags r:id="rId1"/>
    </p:custDataLst>
    <p:extLst>
      <p:ext uri="{BB962C8B-B14F-4D97-AF65-F5344CB8AC3E}">
        <p14:creationId xmlns:p14="http://schemas.microsoft.com/office/powerpoint/2010/main" val="21434735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qJFqUAbJ"/>
  <p:tag name="ARTICULATE_SLIDE_THUMBNAIL_REFRESH" val="1"/>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Training and Certification 1">
      <a:dk1>
        <a:srgbClr val="000000"/>
      </a:dk1>
      <a:lt1>
        <a:srgbClr val="FFFFFF"/>
      </a:lt1>
      <a:dk2>
        <a:srgbClr val="36C2B3"/>
      </a:dk2>
      <a:lt2>
        <a:srgbClr val="FFFFFF"/>
      </a:lt2>
      <a:accent1>
        <a:srgbClr val="232F3E"/>
      </a:accent1>
      <a:accent2>
        <a:srgbClr val="D5DBDB"/>
      </a:accent2>
      <a:accent3>
        <a:srgbClr val="36C2B3"/>
      </a:accent3>
      <a:accent4>
        <a:srgbClr val="1CC9F7"/>
      </a:accent4>
      <a:accent5>
        <a:srgbClr val="4D27AA"/>
      </a:accent5>
      <a:accent6>
        <a:srgbClr val="E617E6"/>
      </a:accent6>
      <a:hlink>
        <a:srgbClr val="1CC9F7"/>
      </a:hlink>
      <a:folHlink>
        <a:srgbClr val="232F3E"/>
      </a:folHlink>
    </a:clrScheme>
    <a:fontScheme name="Custom 1">
      <a:majorFont>
        <a:latin typeface="Amazon Ember Light"/>
        <a:ea typeface=""/>
        <a:cs typeface=""/>
      </a:majorFont>
      <a:minorFont>
        <a:latin typeface="Amazon Ember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800" dirty="0" err="1" smtClean="0">
            <a:latin typeface="Amazon Ember Light" panose="020B0403020204020204" pitchFamily="34" charset="0"/>
            <a:ea typeface="Amazon Ember Light" panose="020B0403020204020204" pitchFamily="34" charset="0"/>
            <a:cs typeface="Amazon Ember Light" panose="020B0403020204020204" pitchFamily="34" charset="0"/>
          </a:defRPr>
        </a:defPPr>
      </a:lstStyle>
    </a:txDef>
  </a:objectDefaults>
  <a:extraClrSchemeLst/>
  <a:extLst>
    <a:ext uri="{05A4C25C-085E-4340-85A3-A5531E510DB2}">
      <thm15:themeFamily xmlns:thm15="http://schemas.microsoft.com/office/thememl/2012/main" name="Academy_2019_Accessible" id="{0B1EFAAE-1898-4168-A8E4-48C906B750E4}" vid="{0BAE7003-4F32-4828-986F-3F3EE3E6BA8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5855</TotalTime>
  <Words>3686</Words>
  <Application>Microsoft Office PowerPoint</Application>
  <PresentationFormat>Widescreen</PresentationFormat>
  <Paragraphs>255</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Amazon Ember</vt:lpstr>
      <vt:lpstr>Amazon Ember Light</vt:lpstr>
      <vt:lpstr>Arial</vt:lpstr>
      <vt:lpstr>Calibri</vt:lpstr>
      <vt:lpstr>Helvetica Neue LT Std 65 Medium</vt:lpstr>
      <vt:lpstr>Lucida Console</vt:lpstr>
      <vt:lpstr>Office Theme</vt:lpstr>
      <vt:lpstr>Module 7: Storage</vt:lpstr>
      <vt:lpstr>Module overview</vt:lpstr>
      <vt:lpstr>Module objectives</vt:lpstr>
      <vt:lpstr>Core AWS services</vt:lpstr>
      <vt:lpstr>Section 1: Amazon Elastic Block Store (Amazon EBS)</vt:lpstr>
      <vt:lpstr>Storage</vt:lpstr>
      <vt:lpstr>AWS storage options: Block storage versus object storage</vt:lpstr>
      <vt:lpstr>Amazon EBS</vt:lpstr>
      <vt:lpstr>Amazon EBS volume types</vt:lpstr>
      <vt:lpstr>Amazon EBS volume type use cases</vt:lpstr>
      <vt:lpstr>Amazon EBS features</vt:lpstr>
      <vt:lpstr>Amazon EBS: Volumes, IOPS, and pricing</vt:lpstr>
      <vt:lpstr>Amazon EBS: Snapshots and data transfer</vt:lpstr>
      <vt:lpstr>Section 1 key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Mohr</dc:creator>
  <cp:keywords>v2.0.0</cp:keywords>
  <cp:lastModifiedBy>VIJAY BIRCHHA</cp:lastModifiedBy>
  <cp:revision>514</cp:revision>
  <cp:lastPrinted>2019-10-24T13:56:55Z</cp:lastPrinted>
  <dcterms:created xsi:type="dcterms:W3CDTF">2019-09-16T17:01:53Z</dcterms:created>
  <dcterms:modified xsi:type="dcterms:W3CDTF">2025-02-25T09:57:20Z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373078B8-3778-4BED-93CE-B8FC9DC9BD60</vt:lpwstr>
  </property>
  <property fmtid="{D5CDD505-2E9C-101B-9397-08002B2CF9AE}" pid="3" name="ArticulatePath">
    <vt:lpwstr>NEW 2019_TO TEST</vt:lpwstr>
  </property>
</Properties>
</file>